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4"/>
  </p:notesMasterIdLst>
  <p:handoutMasterIdLst>
    <p:handoutMasterId r:id="rId35"/>
  </p:handoutMasterIdLst>
  <p:sldIdLst>
    <p:sldId id="256" r:id="rId2"/>
    <p:sldId id="257" r:id="rId3"/>
    <p:sldId id="264" r:id="rId4"/>
    <p:sldId id="293" r:id="rId5"/>
    <p:sldId id="265" r:id="rId6"/>
    <p:sldId id="268" r:id="rId7"/>
    <p:sldId id="269" r:id="rId8"/>
    <p:sldId id="272" r:id="rId9"/>
    <p:sldId id="270" r:id="rId10"/>
    <p:sldId id="271" r:id="rId11"/>
    <p:sldId id="273" r:id="rId12"/>
    <p:sldId id="274" r:id="rId13"/>
    <p:sldId id="275" r:id="rId14"/>
    <p:sldId id="276" r:id="rId15"/>
    <p:sldId id="277" r:id="rId16"/>
    <p:sldId id="279" r:id="rId17"/>
    <p:sldId id="278" r:id="rId18"/>
    <p:sldId id="280" r:id="rId19"/>
    <p:sldId id="295" r:id="rId20"/>
    <p:sldId id="281" r:id="rId21"/>
    <p:sldId id="282" r:id="rId22"/>
    <p:sldId id="283" r:id="rId23"/>
    <p:sldId id="284" r:id="rId24"/>
    <p:sldId id="294" r:id="rId25"/>
    <p:sldId id="285" r:id="rId26"/>
    <p:sldId id="286" r:id="rId27"/>
    <p:sldId id="287" r:id="rId28"/>
    <p:sldId id="288" r:id="rId29"/>
    <p:sldId id="289" r:id="rId30"/>
    <p:sldId id="290" r:id="rId31"/>
    <p:sldId id="292" r:id="rId32"/>
    <p:sldId id="291" r:id="rId3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04">
          <p15:clr>
            <a:srgbClr val="A4A3A4"/>
          </p15:clr>
        </p15:guide>
        <p15:guide id="2" orient="horz" pos="2803">
          <p15:clr>
            <a:srgbClr val="A4A3A4"/>
          </p15:clr>
        </p15:guide>
        <p15:guide id="3" orient="horz" pos="2160">
          <p15:clr>
            <a:srgbClr val="A4A3A4"/>
          </p15:clr>
        </p15:guide>
        <p15:guide id="4"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entry,Amy R" initials="ARG" lastIdx="76" clrIdx="0"/>
  <p:cmAuthor id="1" name="Hajdar,Esther" initials="elh"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4E4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9" autoAdjust="0"/>
    <p:restoredTop sz="97086" autoAdjust="0"/>
  </p:normalViewPr>
  <p:slideViewPr>
    <p:cSldViewPr snapToGrid="0" snapToObjects="1" showGuides="1">
      <p:cViewPr>
        <p:scale>
          <a:sx n="120" d="100"/>
          <a:sy n="120" d="100"/>
        </p:scale>
        <p:origin x="-58" y="0"/>
      </p:cViewPr>
      <p:guideLst>
        <p:guide orient="horz" pos="204"/>
        <p:guide orient="horz" pos="2803"/>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4" d="100"/>
          <a:sy n="64" d="100"/>
        </p:scale>
        <p:origin x="2784"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5A86301-6DBB-4FEE-9085-F5831B19D0EE}" type="datetimeFigureOut">
              <a:rPr lang="en-US" smtClean="0"/>
              <a:t>5/15/2015</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793481D-81E5-42E3-BD72-463EC7CBC57B}" type="slidenum">
              <a:rPr lang="en-US" smtClean="0"/>
              <a:t>‹#›</a:t>
            </a:fld>
            <a:endParaRPr lang="en-US" dirty="0"/>
          </a:p>
        </p:txBody>
      </p:sp>
    </p:spTree>
    <p:extLst>
      <p:ext uri="{BB962C8B-B14F-4D97-AF65-F5344CB8AC3E}">
        <p14:creationId xmlns:p14="http://schemas.microsoft.com/office/powerpoint/2010/main" val="837961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58B530F-3400-40A8-9541-25CDEA3E9BF4}" type="datetimeFigureOut">
              <a:rPr lang="en-US" smtClean="0"/>
              <a:t>5/15/2015</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63D97FC-1585-4B3B-8D4C-29516ABD3F6F}" type="slidenum">
              <a:rPr lang="en-US" smtClean="0"/>
              <a:t>‹#›</a:t>
            </a:fld>
            <a:endParaRPr lang="en-US" dirty="0"/>
          </a:p>
        </p:txBody>
      </p:sp>
    </p:spTree>
    <p:extLst>
      <p:ext uri="{BB962C8B-B14F-4D97-AF65-F5344CB8AC3E}">
        <p14:creationId xmlns:p14="http://schemas.microsoft.com/office/powerpoint/2010/main" val="475864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040848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098633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904513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734581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689259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506853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40317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588176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187395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2541335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96419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966903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402003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284765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784411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9529440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8321122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4328742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8328268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1780399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349758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530520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663485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7474412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4560576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956101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991579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505129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008200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083377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744895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4548647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5595"/>
            <a:ext cx="2965244" cy="6870589"/>
          </a:xfrm>
          <a:prstGeom prst="rect">
            <a:avLst/>
          </a:prstGeom>
          <a:solidFill>
            <a:srgbClr val="407EC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Freeform 8"/>
          <p:cNvSpPr/>
          <p:nvPr userDrawn="1"/>
        </p:nvSpPr>
        <p:spPr>
          <a:xfrm>
            <a:off x="2965244" y="-5595"/>
            <a:ext cx="5594" cy="6870589"/>
          </a:xfrm>
          <a:custGeom>
            <a:avLst/>
            <a:gdLst>
              <a:gd name="connsiteX0" fmla="*/ 0 w 5594"/>
              <a:gd name="connsiteY0" fmla="*/ 0 h 6870589"/>
              <a:gd name="connsiteX1" fmla="*/ 5594 w 5594"/>
              <a:gd name="connsiteY1" fmla="*/ 6870589 h 6870589"/>
            </a:gdLst>
            <a:ahLst/>
            <a:cxnLst>
              <a:cxn ang="0">
                <a:pos x="connsiteX0" y="connsiteY0"/>
              </a:cxn>
              <a:cxn ang="0">
                <a:pos x="connsiteX1" y="connsiteY1"/>
              </a:cxn>
            </a:cxnLst>
            <a:rect l="l" t="t" r="r" b="b"/>
            <a:pathLst>
              <a:path w="5594" h="6870589">
                <a:moveTo>
                  <a:pt x="0" y="0"/>
                </a:moveTo>
                <a:cubicBezTo>
                  <a:pt x="1865" y="2290196"/>
                  <a:pt x="3729" y="4580393"/>
                  <a:pt x="5594" y="6870589"/>
                </a:cubicBezTo>
              </a:path>
            </a:pathLst>
          </a:custGeom>
          <a:ln w="38100" cmpd="sng">
            <a:solidFill>
              <a:srgbClr val="EE312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11" name="Picture 10" descr="MDAnderson Master Logo_Texas_V_Tagline_RGB REV.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3184" y="4449763"/>
            <a:ext cx="2582979" cy="1251164"/>
          </a:xfrm>
          <a:prstGeom prst="rect">
            <a:avLst/>
          </a:prstGeom>
        </p:spPr>
      </p:pic>
    </p:spTree>
    <p:extLst>
      <p:ext uri="{BB962C8B-B14F-4D97-AF65-F5344CB8AC3E}">
        <p14:creationId xmlns:p14="http://schemas.microsoft.com/office/powerpoint/2010/main" val="4275527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A02F47-88FB-9146-A2A3-C0950BF92CC0}" type="slidenum">
              <a:rPr lang="en-US" smtClean="0"/>
              <a:t>‹#›</a:t>
            </a:fld>
            <a:endParaRPr lang="en-US" dirty="0"/>
          </a:p>
        </p:txBody>
      </p:sp>
    </p:spTree>
    <p:extLst>
      <p:ext uri="{BB962C8B-B14F-4D97-AF65-F5344CB8AC3E}">
        <p14:creationId xmlns:p14="http://schemas.microsoft.com/office/powerpoint/2010/main" val="17328475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A02F47-88FB-9146-A2A3-C0950BF92CC0}" type="slidenum">
              <a:rPr lang="en-US" smtClean="0"/>
              <a:t>‹#›</a:t>
            </a:fld>
            <a:endParaRPr lang="en-US" dirty="0"/>
          </a:p>
        </p:txBody>
      </p:sp>
    </p:spTree>
    <p:extLst>
      <p:ext uri="{BB962C8B-B14F-4D97-AF65-F5344CB8AC3E}">
        <p14:creationId xmlns:p14="http://schemas.microsoft.com/office/powerpoint/2010/main" val="31949384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14141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Freeform 7"/>
          <p:cNvSpPr/>
          <p:nvPr userDrawn="1"/>
        </p:nvSpPr>
        <p:spPr>
          <a:xfrm>
            <a:off x="-13510" y="1432057"/>
            <a:ext cx="9173554" cy="13510"/>
          </a:xfrm>
          <a:custGeom>
            <a:avLst/>
            <a:gdLst>
              <a:gd name="connsiteX0" fmla="*/ 0 w 9173554"/>
              <a:gd name="connsiteY0" fmla="*/ 13510 h 13510"/>
              <a:gd name="connsiteX1" fmla="*/ 9173554 w 9173554"/>
              <a:gd name="connsiteY1" fmla="*/ 0 h 13510"/>
            </a:gdLst>
            <a:ahLst/>
            <a:cxnLst>
              <a:cxn ang="0">
                <a:pos x="connsiteX0" y="connsiteY0"/>
              </a:cxn>
              <a:cxn ang="0">
                <a:pos x="connsiteX1" y="connsiteY1"/>
              </a:cxn>
            </a:cxnLst>
            <a:rect l="l" t="t" r="r" b="b"/>
            <a:pathLst>
              <a:path w="9173554" h="13510">
                <a:moveTo>
                  <a:pt x="0" y="13510"/>
                </a:moveTo>
                <a:lnTo>
                  <a:pt x="9173554" y="0"/>
                </a:lnTo>
              </a:path>
            </a:pathLst>
          </a:custGeom>
          <a:ln w="57150" cmpd="sng">
            <a:solidFill>
              <a:srgbClr val="EE31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2129858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A02F47-88FB-9146-A2A3-C0950BF92CC0}" type="slidenum">
              <a:rPr lang="en-US" smtClean="0"/>
              <a:t>‹#›</a:t>
            </a:fld>
            <a:endParaRPr lang="en-US" dirty="0"/>
          </a:p>
        </p:txBody>
      </p:sp>
    </p:spTree>
    <p:extLst>
      <p:ext uri="{BB962C8B-B14F-4D97-AF65-F5344CB8AC3E}">
        <p14:creationId xmlns:p14="http://schemas.microsoft.com/office/powerpoint/2010/main" val="10080905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A02F47-88FB-9146-A2A3-C0950BF92CC0}" type="slidenum">
              <a:rPr lang="en-US" smtClean="0"/>
              <a:t>‹#›</a:t>
            </a:fld>
            <a:endParaRPr lang="en-US" dirty="0"/>
          </a:p>
        </p:txBody>
      </p:sp>
    </p:spTree>
    <p:extLst>
      <p:ext uri="{BB962C8B-B14F-4D97-AF65-F5344CB8AC3E}">
        <p14:creationId xmlns:p14="http://schemas.microsoft.com/office/powerpoint/2010/main" val="33970100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FA02F47-88FB-9146-A2A3-C0950BF92CC0}" type="slidenum">
              <a:rPr lang="en-US" smtClean="0"/>
              <a:t>‹#›</a:t>
            </a:fld>
            <a:endParaRPr lang="en-US" dirty="0"/>
          </a:p>
        </p:txBody>
      </p:sp>
    </p:spTree>
    <p:extLst>
      <p:ext uri="{BB962C8B-B14F-4D97-AF65-F5344CB8AC3E}">
        <p14:creationId xmlns:p14="http://schemas.microsoft.com/office/powerpoint/2010/main" val="17625191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FA02F47-88FB-9146-A2A3-C0950BF92CC0}" type="slidenum">
              <a:rPr lang="en-US" smtClean="0"/>
              <a:t>‹#›</a:t>
            </a:fld>
            <a:endParaRPr lang="en-US" dirty="0"/>
          </a:p>
        </p:txBody>
      </p:sp>
    </p:spTree>
    <p:extLst>
      <p:ext uri="{BB962C8B-B14F-4D97-AF65-F5344CB8AC3E}">
        <p14:creationId xmlns:p14="http://schemas.microsoft.com/office/powerpoint/2010/main" val="42638612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FA02F47-88FB-9146-A2A3-C0950BF92CC0}" type="slidenum">
              <a:rPr lang="en-US" smtClean="0"/>
              <a:t>‹#›</a:t>
            </a:fld>
            <a:endParaRPr lang="en-US" dirty="0"/>
          </a:p>
        </p:txBody>
      </p:sp>
    </p:spTree>
    <p:extLst>
      <p:ext uri="{BB962C8B-B14F-4D97-AF65-F5344CB8AC3E}">
        <p14:creationId xmlns:p14="http://schemas.microsoft.com/office/powerpoint/2010/main" val="39372315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A02F47-88FB-9146-A2A3-C0950BF92CC0}" type="slidenum">
              <a:rPr lang="en-US" smtClean="0"/>
              <a:t>‹#›</a:t>
            </a:fld>
            <a:endParaRPr lang="en-US" dirty="0"/>
          </a:p>
        </p:txBody>
      </p:sp>
    </p:spTree>
    <p:extLst>
      <p:ext uri="{BB962C8B-B14F-4D97-AF65-F5344CB8AC3E}">
        <p14:creationId xmlns:p14="http://schemas.microsoft.com/office/powerpoint/2010/main" val="14507317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A02F47-88FB-9146-A2A3-C0950BF92CC0}" type="slidenum">
              <a:rPr lang="en-US" smtClean="0"/>
              <a:t>‹#›</a:t>
            </a:fld>
            <a:endParaRPr lang="en-US" dirty="0"/>
          </a:p>
        </p:txBody>
      </p:sp>
    </p:spTree>
    <p:extLst>
      <p:ext uri="{BB962C8B-B14F-4D97-AF65-F5344CB8AC3E}">
        <p14:creationId xmlns:p14="http://schemas.microsoft.com/office/powerpoint/2010/main" val="34309447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A02F47-88FB-9146-A2A3-C0950BF92CC0}" type="slidenum">
              <a:rPr lang="en-US" smtClean="0"/>
              <a:t>‹#›</a:t>
            </a:fld>
            <a:endParaRPr lang="en-US" dirty="0"/>
          </a:p>
        </p:txBody>
      </p:sp>
    </p:spTree>
    <p:extLst>
      <p:ext uri="{BB962C8B-B14F-4D97-AF65-F5344CB8AC3E}">
        <p14:creationId xmlns:p14="http://schemas.microsoft.com/office/powerpoint/2010/main" val="4009955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b="1"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b="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b="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b="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b="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bhernandez2@mdanderson.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bholthaus@utsystem.edu"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www.utsystem.edu/board-of-regents/policy-library/policies/uts183-maintenance-education-records-subject-family-educati" TargetMode="External"/><Relationship Id="rId5" Type="http://schemas.openxmlformats.org/officeDocument/2006/relationships/hyperlink" Target="http://www.utsystem.edu/board-of-regents/rules/50702-confidentiality-and-security-education-records-subject-family-education" TargetMode="External"/><Relationship Id="rId4" Type="http://schemas.openxmlformats.org/officeDocument/2006/relationships/hyperlink" Target="http://www2.ed.gov/policy/gen/guid/fpco/pdf/2012-final-regs.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913187" y="1833563"/>
            <a:ext cx="5064557"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rgbClr val="000000"/>
                </a:solidFill>
                <a:latin typeface="Arial" charset="0"/>
                <a:ea typeface="ＭＳ Ｐゴシック" charset="0"/>
              </a:rPr>
              <a:t>FERPA BASIC TRAINING SLIDES</a:t>
            </a:r>
            <a:endParaRPr lang="en-US" b="1" dirty="0">
              <a:solidFill>
                <a:srgbClr val="000000"/>
              </a:solidFill>
              <a:latin typeface="Arial" charset="0"/>
              <a:ea typeface="ＭＳ Ｐゴシック" charset="0"/>
            </a:endParaRPr>
          </a:p>
        </p:txBody>
      </p:sp>
      <p:sp>
        <p:nvSpPr>
          <p:cNvPr id="5" name="Rectangle 3"/>
          <p:cNvSpPr txBox="1">
            <a:spLocks noChangeArrowheads="1"/>
          </p:cNvSpPr>
          <p:nvPr/>
        </p:nvSpPr>
        <p:spPr>
          <a:xfrm>
            <a:off x="6339734" y="5415506"/>
            <a:ext cx="3447167" cy="170462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1400" dirty="0" smtClean="0">
                <a:solidFill>
                  <a:schemeClr val="tx1">
                    <a:lumMod val="65000"/>
                    <a:lumOff val="35000"/>
                  </a:schemeClr>
                </a:solidFill>
                <a:latin typeface="Times New Roman" charset="0"/>
                <a:ea typeface="ＭＳ Ｐゴシック" charset="0"/>
                <a:cs typeface="Times New Roman" charset="0"/>
              </a:rPr>
              <a:t>Content Provided By:</a:t>
            </a:r>
          </a:p>
          <a:p>
            <a:pPr marL="0" indent="0">
              <a:spcBef>
                <a:spcPts val="0"/>
              </a:spcBef>
              <a:buNone/>
            </a:pPr>
            <a:r>
              <a:rPr lang="en-US" sz="1400" dirty="0">
                <a:solidFill>
                  <a:schemeClr val="tx1">
                    <a:lumMod val="65000"/>
                    <a:lumOff val="35000"/>
                  </a:schemeClr>
                </a:solidFill>
                <a:latin typeface="Times New Roman" charset="0"/>
                <a:ea typeface="ＭＳ Ｐゴシック" charset="0"/>
                <a:cs typeface="Times New Roman" charset="0"/>
              </a:rPr>
              <a:t>	</a:t>
            </a:r>
            <a:r>
              <a:rPr lang="en-US" sz="1400" dirty="0" smtClean="0">
                <a:solidFill>
                  <a:schemeClr val="tx1">
                    <a:lumMod val="65000"/>
                    <a:lumOff val="35000"/>
                  </a:schemeClr>
                </a:solidFill>
                <a:latin typeface="Times New Roman" charset="0"/>
                <a:ea typeface="ＭＳ Ｐゴシック" charset="0"/>
                <a:cs typeface="Times New Roman" charset="0"/>
              </a:rPr>
              <a:t>Barbara Holthaus</a:t>
            </a:r>
          </a:p>
          <a:p>
            <a:pPr marL="0" indent="0">
              <a:spcBef>
                <a:spcPts val="0"/>
              </a:spcBef>
              <a:buNone/>
            </a:pPr>
            <a:r>
              <a:rPr lang="en-US" sz="1400" dirty="0" smtClean="0">
                <a:solidFill>
                  <a:schemeClr val="tx1">
                    <a:lumMod val="65000"/>
                    <a:lumOff val="35000"/>
                  </a:schemeClr>
                </a:solidFill>
                <a:latin typeface="Times New Roman" charset="0"/>
                <a:ea typeface="ＭＳ Ｐゴシック" charset="0"/>
                <a:cs typeface="Times New Roman" charset="0"/>
              </a:rPr>
              <a:t>	U.T. System Administration</a:t>
            </a:r>
          </a:p>
          <a:p>
            <a:pPr marL="0" indent="0">
              <a:spcBef>
                <a:spcPts val="0"/>
              </a:spcBef>
              <a:buNone/>
            </a:pPr>
            <a:r>
              <a:rPr lang="en-US" sz="1400" dirty="0">
                <a:solidFill>
                  <a:schemeClr val="tx1">
                    <a:lumMod val="65000"/>
                    <a:lumOff val="35000"/>
                  </a:schemeClr>
                </a:solidFill>
                <a:latin typeface="Times New Roman" charset="0"/>
                <a:ea typeface="ＭＳ Ｐゴシック" charset="0"/>
                <a:cs typeface="Times New Roman" charset="0"/>
              </a:rPr>
              <a:t>	</a:t>
            </a:r>
            <a:r>
              <a:rPr lang="en-US" sz="1400" dirty="0" smtClean="0">
                <a:solidFill>
                  <a:schemeClr val="tx1">
                    <a:lumMod val="65000"/>
                    <a:lumOff val="35000"/>
                  </a:schemeClr>
                </a:solidFill>
                <a:latin typeface="Times New Roman" charset="0"/>
                <a:ea typeface="ＭＳ Ｐゴシック" charset="0"/>
                <a:cs typeface="Times New Roman" charset="0"/>
              </a:rPr>
              <a:t>Office of General Counsel</a:t>
            </a:r>
          </a:p>
          <a:p>
            <a:pPr marL="0" indent="0">
              <a:spcBef>
                <a:spcPts val="0"/>
              </a:spcBef>
              <a:buNone/>
            </a:pPr>
            <a:r>
              <a:rPr lang="en-US" sz="1400" dirty="0" smtClean="0">
                <a:solidFill>
                  <a:schemeClr val="tx1">
                    <a:lumMod val="65000"/>
                    <a:lumOff val="35000"/>
                  </a:schemeClr>
                </a:solidFill>
                <a:latin typeface="Times New Roman" charset="0"/>
                <a:ea typeface="ＭＳ Ｐゴシック" charset="0"/>
                <a:cs typeface="Times New Roman" charset="0"/>
              </a:rPr>
              <a:t>	April 2015</a:t>
            </a:r>
            <a:endParaRPr lang="en-US" sz="1400" dirty="0">
              <a:solidFill>
                <a:schemeClr val="tx1">
                  <a:lumMod val="65000"/>
                  <a:lumOff val="35000"/>
                </a:schemeClr>
              </a:solidFill>
              <a:latin typeface="Times New Roman" charset="0"/>
              <a:ea typeface="ＭＳ Ｐゴシック" charset="0"/>
              <a:cs typeface="Times New Roman" charset="0"/>
            </a:endParaRPr>
          </a:p>
        </p:txBody>
      </p:sp>
      <p:pic>
        <p:nvPicPr>
          <p:cNvPr id="6" name="Picture 5" descr="FC_cropped.jpg"/>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r="1774" b="2553"/>
          <a:stretch/>
        </p:blipFill>
        <p:spPr>
          <a:xfrm>
            <a:off x="283875" y="323850"/>
            <a:ext cx="2332268" cy="2437027"/>
          </a:xfrm>
          <a:prstGeom prst="rect">
            <a:avLst/>
          </a:prstGeom>
          <a:ln w="28575" cmpd="sng">
            <a:solidFill>
              <a:schemeClr val="accent1">
                <a:lumMod val="40000"/>
                <a:lumOff val="60000"/>
              </a:schemeClr>
            </a:solidFill>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384685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a:spLocks noChangeArrowheads="1"/>
          </p:cNvSpPr>
          <p:nvPr/>
        </p:nvSpPr>
        <p:spPr bwMode="auto">
          <a:xfrm>
            <a:off x="866898" y="0"/>
            <a:ext cx="7410202"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EXAMPLES OF WHAT ARE </a:t>
            </a:r>
          </a:p>
          <a:p>
            <a:pPr algn="ctr" eaLnBrk="1" hangingPunct="1"/>
            <a:r>
              <a:rPr lang="en-US" sz="3600" b="1" u="sng"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NOT</a:t>
            </a:r>
            <a:r>
              <a:rPr lang="en-US" sz="3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‟EDUCATION RECORDS”</a:t>
            </a:r>
            <a:endParaRPr lang="en-US" sz="20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eaLnBrk="1" hangingPunct="1"/>
            <a:r>
              <a:rPr lang="en-US" sz="20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(Continued)</a:t>
            </a:r>
            <a:endPar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10"/>
          <p:cNvSpPr txBox="1">
            <a:spLocks noChangeArrowheads="1"/>
          </p:cNvSpPr>
          <p:nvPr/>
        </p:nvSpPr>
        <p:spPr bwMode="auto">
          <a:xfrm>
            <a:off x="424543" y="1621745"/>
            <a:ext cx="8556171"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3088" indent="-573088"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just">
              <a:spcBef>
                <a:spcPts val="0"/>
              </a:spcBef>
              <a:tabLst>
                <a:tab pos="457200" algn="l"/>
              </a:tabLst>
            </a:pPr>
            <a:endParaRPr lang="en-US" sz="2000" b="1"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r>
              <a:rPr lang="en-US" sz="2000" dirty="0" smtClean="0">
                <a:latin typeface="Calibri" panose="020F0502020204030204" pitchFamily="34" charset="0"/>
                <a:ea typeface="Calibri" panose="020F0502020204030204" pitchFamily="34" charset="0"/>
                <a:cs typeface="Times New Roman" panose="02020603050405020304" pitchFamily="18" charset="0"/>
              </a:rPr>
              <a:t>–</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Application files of individuals who do not enroll as </a:t>
            </a:r>
            <a:r>
              <a:rPr lang="en-US" sz="2000" dirty="0" smtClean="0">
                <a:latin typeface="Calibri" panose="020F0502020204030204" pitchFamily="34" charset="0"/>
                <a:ea typeface="Calibri" panose="020F0502020204030204" pitchFamily="34" charset="0"/>
                <a:cs typeface="Times New Roman" panose="02020603050405020304" pitchFamily="18" charset="0"/>
              </a:rPr>
              <a:t>students</a:t>
            </a:r>
            <a:r>
              <a:rPr lang="en-US" sz="2000" dirty="0">
                <a:latin typeface="Calibri" panose="020F0502020204030204" pitchFamily="34" charset="0"/>
                <a:ea typeface="Calibri" panose="020F0502020204030204" pitchFamily="34" charset="0"/>
                <a:cs typeface="Times New Roman" panose="02020603050405020304" pitchFamily="18" charset="0"/>
              </a:rPr>
              <a:t>;</a:t>
            </a: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	Financial information about a student’s parent or guardian</a:t>
            </a:r>
            <a:r>
              <a:rPr lang="en-US" sz="2000" dirty="0" smtClean="0">
                <a:latin typeface="Calibri" panose="020F0502020204030204" pitchFamily="34" charset="0"/>
                <a:ea typeface="Calibri" panose="020F0502020204030204" pitchFamily="34" charset="0"/>
                <a:cs typeface="Times New Roman" panose="02020603050405020304" pitchFamily="18" charset="0"/>
              </a:rPr>
              <a:t>;</a:t>
            </a:r>
          </a:p>
          <a:p>
            <a:pPr marL="0" marR="0" lvl="0" indent="0" algn="just">
              <a:spcBef>
                <a:spcPts val="0"/>
              </a:spcBef>
              <a:tabLst>
                <a:tab pos="457200" algn="l"/>
              </a:tabLst>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	A record from which all Personally Identifiable Information has been </a:t>
            </a:r>
            <a:r>
              <a:rPr lang="en-US" sz="2000" dirty="0" smtClean="0">
                <a:latin typeface="Calibri" panose="020F0502020204030204" pitchFamily="34" charset="0"/>
                <a:ea typeface="Calibri" panose="020F0502020204030204" pitchFamily="34" charset="0"/>
                <a:cs typeface="Times New Roman" panose="02020603050405020304" pitchFamily="18" charset="0"/>
              </a:rPr>
              <a:t>	removed </a:t>
            </a:r>
            <a:r>
              <a:rPr lang="en-US" sz="2000" dirty="0">
                <a:latin typeface="Calibri" panose="020F0502020204030204" pitchFamily="34" charset="0"/>
                <a:ea typeface="Calibri" panose="020F0502020204030204" pitchFamily="34" charset="0"/>
                <a:cs typeface="Times New Roman" panose="02020603050405020304" pitchFamily="18" charset="0"/>
              </a:rPr>
              <a:t>such </a:t>
            </a:r>
            <a:r>
              <a:rPr lang="en-US" sz="2000" dirty="0" smtClean="0">
                <a:latin typeface="Calibri" panose="020F0502020204030204" pitchFamily="34" charset="0"/>
                <a:ea typeface="Calibri" panose="020F0502020204030204" pitchFamily="34" charset="0"/>
                <a:cs typeface="Times New Roman" panose="02020603050405020304" pitchFamily="18" charset="0"/>
              </a:rPr>
              <a:t>that the </a:t>
            </a:r>
            <a:r>
              <a:rPr lang="en-US" sz="2000" dirty="0">
                <a:latin typeface="Calibri" panose="020F0502020204030204" pitchFamily="34" charset="0"/>
                <a:ea typeface="Calibri" panose="020F0502020204030204" pitchFamily="34" charset="0"/>
                <a:cs typeface="Times New Roman" panose="02020603050405020304" pitchFamily="18" charset="0"/>
              </a:rPr>
              <a:t>record cannot be used alone, or in combination with </a:t>
            </a:r>
            <a:r>
              <a:rPr lang="en-US" sz="2000" dirty="0" smtClean="0">
                <a:latin typeface="Calibri" panose="020F0502020204030204" pitchFamily="34" charset="0"/>
                <a:ea typeface="Calibri" panose="020F0502020204030204" pitchFamily="34" charset="0"/>
                <a:cs typeface="Times New Roman" panose="02020603050405020304" pitchFamily="18" charset="0"/>
              </a:rPr>
              <a:t>	other information, </a:t>
            </a:r>
            <a:r>
              <a:rPr lang="en-US" sz="2000" dirty="0">
                <a:latin typeface="Calibri" panose="020F0502020204030204" pitchFamily="34" charset="0"/>
                <a:ea typeface="Calibri" panose="020F0502020204030204" pitchFamily="34" charset="0"/>
                <a:cs typeface="Times New Roman" panose="02020603050405020304" pitchFamily="18" charset="0"/>
              </a:rPr>
              <a:t>to </a:t>
            </a:r>
            <a:r>
              <a:rPr lang="en-US" sz="2000" dirty="0" smtClean="0">
                <a:latin typeface="Calibri" panose="020F0502020204030204" pitchFamily="34" charset="0"/>
                <a:ea typeface="Calibri" panose="020F0502020204030204" pitchFamily="34" charset="0"/>
                <a:cs typeface="Times New Roman" panose="02020603050405020304" pitchFamily="18" charset="0"/>
              </a:rPr>
              <a:t>identify </a:t>
            </a:r>
            <a:r>
              <a:rPr lang="en-US" sz="2000" dirty="0">
                <a:latin typeface="Calibri" panose="020F0502020204030204" pitchFamily="34" charset="0"/>
                <a:ea typeface="Calibri" panose="020F0502020204030204" pitchFamily="34" charset="0"/>
                <a:cs typeface="Times New Roman" panose="02020603050405020304" pitchFamily="18" charset="0"/>
              </a:rPr>
              <a:t>a student to whom the record </a:t>
            </a:r>
            <a:r>
              <a:rPr lang="en-US" sz="2000" dirty="0" smtClean="0">
                <a:latin typeface="Calibri" panose="020F0502020204030204" pitchFamily="34" charset="0"/>
                <a:ea typeface="Calibri" panose="020F0502020204030204" pitchFamily="34" charset="0"/>
                <a:cs typeface="Times New Roman" panose="02020603050405020304" pitchFamily="18" charset="0"/>
              </a:rPr>
              <a:t>pertains; and</a:t>
            </a:r>
          </a:p>
          <a:p>
            <a:pPr marL="0" marR="0" lvl="0" indent="0" algn="just">
              <a:spcBef>
                <a:spcPts val="0"/>
              </a:spcBef>
              <a:tabLst>
                <a:tab pos="457200" algn="l"/>
              </a:tabLst>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	Records that only contain information about alumnus not connected with </a:t>
            </a:r>
            <a:r>
              <a:rPr lang="en-US" sz="2000" dirty="0" smtClean="0">
                <a:latin typeface="Calibri" panose="020F0502020204030204" pitchFamily="34" charset="0"/>
                <a:ea typeface="Calibri" panose="020F0502020204030204" pitchFamily="34" charset="0"/>
                <a:cs typeface="Times New Roman" panose="02020603050405020304" pitchFamily="18" charset="0"/>
              </a:rPr>
              <a:t>	the 	alumnus</a:t>
            </a:r>
            <a:r>
              <a:rPr lang="en-US" sz="2000" dirty="0">
                <a:latin typeface="Calibri" panose="020F0502020204030204" pitchFamily="34" charset="0"/>
                <a:ea typeface="Calibri" panose="020F0502020204030204" pitchFamily="34" charset="0"/>
                <a:cs typeface="Times New Roman" panose="02020603050405020304" pitchFamily="18" charset="0"/>
              </a:rPr>
              <a:t>’ attendance as a student</a:t>
            </a:r>
            <a:r>
              <a:rPr lang="en-US" sz="2000" dirty="0" smtClean="0">
                <a:latin typeface="Calibri" panose="020F0502020204030204" pitchFamily="34" charset="0"/>
                <a:ea typeface="Calibri" panose="020F0502020204030204" pitchFamily="34" charset="0"/>
                <a:cs typeface="Times New Roman" panose="02020603050405020304" pitchFamily="18" charset="0"/>
              </a:rPr>
              <a:t>.</a:t>
            </a:r>
          </a:p>
          <a:p>
            <a:pPr marL="0" marR="0" lvl="0" indent="0">
              <a:spcBef>
                <a:spcPts val="0"/>
              </a:spcBef>
              <a:tabLst>
                <a:tab pos="457200" algn="l"/>
              </a:tabLst>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914400" marR="0" lvl="0" indent="-855663" algn="just">
              <a:spcBef>
                <a:spcPts val="0"/>
              </a:spcBef>
              <a:tabLst>
                <a:tab pos="457200" algn="l"/>
                <a:tab pos="914400" algn="l"/>
                <a:tab pos="1377950" algn="l"/>
                <a:tab pos="1770063" algn="l"/>
              </a:tabLst>
            </a:pPr>
            <a:r>
              <a:rPr lang="en-US" sz="2000" b="1" dirty="0" smtClean="0">
                <a:latin typeface="Calibri" panose="020F0502020204030204" pitchFamily="34" charset="0"/>
                <a:ea typeface="Calibri" panose="020F0502020204030204" pitchFamily="34" charset="0"/>
                <a:cs typeface="Times New Roman" panose="02020603050405020304" pitchFamily="18" charset="0"/>
              </a:rPr>
              <a:t>•</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smtClean="0">
                <a:latin typeface="Calibri" panose="020F0502020204030204" pitchFamily="34" charset="0"/>
                <a:ea typeface="Calibri" panose="020F0502020204030204" pitchFamily="34" charset="0"/>
                <a:cs typeface="Times New Roman" panose="02020603050405020304" pitchFamily="18" charset="0"/>
              </a:rPr>
              <a:t>REMINDER:  </a:t>
            </a:r>
            <a:endParaRPr lang="en-US" sz="1000" b="1" dirty="0" smtClean="0">
              <a:latin typeface="Calibri" panose="020F0502020204030204" pitchFamily="34" charset="0"/>
              <a:ea typeface="Calibri" panose="020F0502020204030204" pitchFamily="34" charset="0"/>
              <a:cs typeface="Times New Roman" panose="02020603050405020304" pitchFamily="18" charset="0"/>
            </a:endParaRPr>
          </a:p>
          <a:p>
            <a:pPr marL="914400" marR="0" lvl="0" indent="-855663" algn="just">
              <a:spcBef>
                <a:spcPts val="0"/>
              </a:spcBef>
              <a:tabLst>
                <a:tab pos="457200" algn="l"/>
                <a:tab pos="914400" algn="l"/>
                <a:tab pos="1377950" algn="l"/>
                <a:tab pos="1770063" algn="l"/>
              </a:tabLst>
            </a:pPr>
            <a:r>
              <a:rPr lang="en-US" sz="1000" b="1" dirty="0">
                <a:latin typeface="Calibri" panose="020F0502020204030204" pitchFamily="34" charset="0"/>
                <a:ea typeface="Calibri" panose="020F0502020204030204" pitchFamily="34" charset="0"/>
                <a:cs typeface="Times New Roman" panose="02020603050405020304" pitchFamily="18" charset="0"/>
              </a:rPr>
              <a:t>	</a:t>
            </a:r>
            <a:r>
              <a:rPr lang="en-US" sz="1000" b="1" dirty="0" smtClean="0">
                <a:latin typeface="Calibri" panose="020F0502020204030204" pitchFamily="34" charset="0"/>
                <a:ea typeface="Calibri" panose="020F0502020204030204" pitchFamily="34" charset="0"/>
                <a:cs typeface="Times New Roman" panose="02020603050405020304" pitchFamily="18" charset="0"/>
              </a:rPr>
              <a:t>	</a:t>
            </a:r>
          </a:p>
          <a:p>
            <a:pPr marL="463550" marR="0" lvl="0" indent="-463550" algn="just">
              <a:spcBef>
                <a:spcPts val="0"/>
              </a:spcBef>
              <a:tabLst>
                <a:tab pos="457200" algn="l"/>
                <a:tab pos="744538" algn="l"/>
                <a:tab pos="1377950" algn="l"/>
                <a:tab pos="1770063" algn="l"/>
                <a:tab pos="7145338" algn="l"/>
                <a:tab pos="8286750" algn="l"/>
              </a:tabLst>
            </a:pP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smtClean="0">
                <a:latin typeface="Calibri" panose="020F0502020204030204" pitchFamily="34" charset="0"/>
                <a:ea typeface="Calibri" panose="020F0502020204030204" pitchFamily="34" charset="0"/>
                <a:cs typeface="Times New Roman" panose="02020603050405020304" pitchFamily="18" charset="0"/>
              </a:rPr>
              <a:t>MD </a:t>
            </a:r>
            <a:r>
              <a:rPr lang="en-US" sz="2000" b="1" dirty="0">
                <a:latin typeface="Calibri" panose="020F0502020204030204" pitchFamily="34" charset="0"/>
                <a:ea typeface="Calibri" panose="020F0502020204030204" pitchFamily="34" charset="0"/>
                <a:cs typeface="Times New Roman" panose="02020603050405020304" pitchFamily="18" charset="0"/>
              </a:rPr>
              <a:t>Anderson is a public institution and a state agency. </a:t>
            </a:r>
            <a:r>
              <a:rPr lang="en-US" sz="2000" b="1" dirty="0" smtClean="0">
                <a:latin typeface="Calibri" panose="020F0502020204030204" pitchFamily="34" charset="0"/>
                <a:ea typeface="Calibri" panose="020F0502020204030204" pitchFamily="34" charset="0"/>
                <a:cs typeface="Times New Roman" panose="02020603050405020304" pitchFamily="18" charset="0"/>
              </a:rPr>
              <a:t>Almost every record </a:t>
            </a:r>
            <a:r>
              <a:rPr lang="en-US" sz="2000" b="1" dirty="0">
                <a:latin typeface="Calibri" panose="020F0502020204030204" pitchFamily="34" charset="0"/>
                <a:ea typeface="Calibri" panose="020F0502020204030204" pitchFamily="34" charset="0"/>
                <a:cs typeface="Times New Roman" panose="02020603050405020304" pitchFamily="18" charset="0"/>
              </a:rPr>
              <a:t>you create or encounter in your employment here </a:t>
            </a:r>
            <a:r>
              <a:rPr lang="en-US" sz="2000" b="1" dirty="0" smtClean="0">
                <a:latin typeface="Calibri" panose="020F0502020204030204" pitchFamily="34" charset="0"/>
                <a:ea typeface="Calibri" panose="020F0502020204030204" pitchFamily="34" charset="0"/>
                <a:cs typeface="Times New Roman" panose="02020603050405020304" pitchFamily="18" charset="0"/>
              </a:rPr>
              <a:t>is </a:t>
            </a:r>
            <a:r>
              <a:rPr lang="en-US" sz="2000" b="1" dirty="0">
                <a:latin typeface="Calibri" panose="020F0502020204030204" pitchFamily="34" charset="0"/>
                <a:ea typeface="Calibri" panose="020F0502020204030204" pitchFamily="34" charset="0"/>
                <a:cs typeface="Times New Roman" panose="02020603050405020304" pitchFamily="18" charset="0"/>
              </a:rPr>
              <a:t>likely </a:t>
            </a:r>
            <a:r>
              <a:rPr lang="en-US" sz="2000" b="1" dirty="0" smtClean="0">
                <a:latin typeface="Calibri" panose="020F0502020204030204" pitchFamily="34" charset="0"/>
                <a:ea typeface="Calibri" panose="020F0502020204030204" pitchFamily="34" charset="0"/>
                <a:cs typeface="Times New Roman" panose="02020603050405020304" pitchFamily="18" charset="0"/>
              </a:rPr>
              <a:t>to </a:t>
            </a:r>
            <a:r>
              <a:rPr lang="en-US" sz="2000" b="1" dirty="0">
                <a:latin typeface="Calibri" panose="020F0502020204030204" pitchFamily="34" charset="0"/>
                <a:ea typeface="Calibri" panose="020F0502020204030204" pitchFamily="34" charset="0"/>
                <a:cs typeface="Times New Roman" panose="02020603050405020304" pitchFamily="18" charset="0"/>
              </a:rPr>
              <a:t>be considered </a:t>
            </a:r>
            <a:r>
              <a:rPr lang="en-US" sz="2000" b="1" dirty="0" smtClean="0">
                <a:latin typeface="Calibri" panose="020F0502020204030204" pitchFamily="34" charset="0"/>
                <a:ea typeface="Calibri" panose="020F0502020204030204" pitchFamily="34" charset="0"/>
                <a:cs typeface="Times New Roman" panose="02020603050405020304" pitchFamily="18" charset="0"/>
              </a:rPr>
              <a:t>a </a:t>
            </a:r>
            <a:r>
              <a:rPr lang="en-US" sz="2000" b="1" dirty="0">
                <a:latin typeface="Calibri" panose="020F0502020204030204" pitchFamily="34" charset="0"/>
                <a:ea typeface="Calibri" panose="020F0502020204030204" pitchFamily="34" charset="0"/>
                <a:cs typeface="Times New Roman" panose="02020603050405020304" pitchFamily="18" charset="0"/>
              </a:rPr>
              <a:t>state record, even if it is not an Education </a:t>
            </a:r>
            <a:r>
              <a:rPr lang="en-US" sz="2000" b="1" dirty="0" smtClean="0">
                <a:latin typeface="Calibri" panose="020F0502020204030204" pitchFamily="34" charset="0"/>
                <a:ea typeface="Calibri" panose="020F0502020204030204" pitchFamily="34" charset="0"/>
                <a:cs typeface="Times New Roman" panose="02020603050405020304" pitchFamily="18" charset="0"/>
              </a:rPr>
              <a:t>Record subject </a:t>
            </a:r>
            <a:r>
              <a:rPr lang="en-US" sz="2000" b="1" dirty="0">
                <a:latin typeface="Calibri" panose="020F0502020204030204" pitchFamily="34" charset="0"/>
                <a:ea typeface="Calibri" panose="020F0502020204030204" pitchFamily="34" charset="0"/>
                <a:cs typeface="Times New Roman" panose="02020603050405020304" pitchFamily="18" charset="0"/>
              </a:rPr>
              <a:t>to FERPA. </a:t>
            </a:r>
          </a:p>
        </p:txBody>
      </p:sp>
      <p:sp>
        <p:nvSpPr>
          <p:cNvPr id="4" name="TextBox 3"/>
          <p:cNvSpPr txBox="1"/>
          <p:nvPr/>
        </p:nvSpPr>
        <p:spPr>
          <a:xfrm>
            <a:off x="7778338" y="6507678"/>
            <a:ext cx="1223158" cy="276999"/>
          </a:xfrm>
          <a:prstGeom prst="rect">
            <a:avLst/>
          </a:prstGeom>
          <a:noFill/>
        </p:spPr>
        <p:txBody>
          <a:bodyPr wrap="square" rtlCol="0">
            <a:spAutoFit/>
          </a:bodyPr>
          <a:lstStyle/>
          <a:p>
            <a:pPr algn="r"/>
            <a:r>
              <a:rPr lang="en-US" sz="1200" dirty="0" smtClean="0"/>
              <a:t>Slide </a:t>
            </a:r>
            <a:fld id="{92157BE6-7CC4-422F-ABDF-6F05EC9DBBCC}" type="slidenum">
              <a:rPr lang="en-US" sz="1200"/>
              <a:pPr algn="r"/>
              <a:t>10</a:t>
            </a:fld>
            <a:endParaRPr lang="en-US" sz="1200" dirty="0"/>
          </a:p>
        </p:txBody>
      </p:sp>
    </p:spTree>
    <p:extLst>
      <p:ext uri="{BB962C8B-B14F-4D97-AF65-F5344CB8AC3E}">
        <p14:creationId xmlns:p14="http://schemas.microsoft.com/office/powerpoint/2010/main" val="26896675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a:spLocks noChangeArrowheads="1"/>
          </p:cNvSpPr>
          <p:nvPr/>
        </p:nvSpPr>
        <p:spPr bwMode="auto">
          <a:xfrm>
            <a:off x="1600201" y="267030"/>
            <a:ext cx="57531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WHO IS A ‟STUDENT”</a:t>
            </a:r>
          </a:p>
          <a:p>
            <a:pPr algn="ctr" eaLnBrk="1" hangingPunct="1"/>
            <a:r>
              <a:rPr lang="en-US" sz="3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UNDER FERPA?</a:t>
            </a:r>
            <a:endParaRPr lang="en-US" sz="3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10"/>
          <p:cNvSpPr txBox="1">
            <a:spLocks noChangeArrowheads="1"/>
          </p:cNvSpPr>
          <p:nvPr/>
        </p:nvSpPr>
        <p:spPr bwMode="auto">
          <a:xfrm>
            <a:off x="424544" y="1840675"/>
            <a:ext cx="8315696"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3088" indent="-573088"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just">
              <a:spcBef>
                <a:spcPts val="0"/>
              </a:spcBef>
              <a:tabLst>
                <a:tab pos="457200" algn="l"/>
              </a:tabLst>
            </a:pPr>
            <a:r>
              <a:rPr lang="en-US" sz="2200" b="1" dirty="0" smtClean="0">
                <a:latin typeface="Calibri" panose="020F0502020204030204" pitchFamily="34" charset="0"/>
                <a:ea typeface="Calibri" panose="020F0502020204030204" pitchFamily="34" charset="0"/>
                <a:cs typeface="Times New Roman" panose="02020603050405020304" pitchFamily="18" charset="0"/>
              </a:rPr>
              <a:t>•</a:t>
            </a:r>
            <a:r>
              <a:rPr lang="en-US" sz="2200" dirty="0">
                <a:latin typeface="Calibri" panose="020F0502020204030204" pitchFamily="34" charset="0"/>
                <a:ea typeface="Calibri" panose="020F0502020204030204" pitchFamily="34" charset="0"/>
                <a:cs typeface="Times New Roman" panose="02020603050405020304" pitchFamily="18" charset="0"/>
              </a:rPr>
              <a:t>	Any individual who is or was </a:t>
            </a:r>
            <a:r>
              <a:rPr lang="en-US" sz="2200" dirty="0" smtClean="0">
                <a:latin typeface="Calibri" panose="020F0502020204030204" pitchFamily="34" charset="0"/>
                <a:ea typeface="Calibri" panose="020F0502020204030204" pitchFamily="34" charset="0"/>
                <a:cs typeface="Times New Roman" panose="02020603050405020304" pitchFamily="18" charset="0"/>
              </a:rPr>
              <a:t>‟in </a:t>
            </a:r>
            <a:r>
              <a:rPr lang="en-US" sz="2200" dirty="0">
                <a:latin typeface="Calibri" panose="020F0502020204030204" pitchFamily="34" charset="0"/>
                <a:ea typeface="Calibri" panose="020F0502020204030204" pitchFamily="34" charset="0"/>
                <a:cs typeface="Times New Roman" panose="02020603050405020304" pitchFamily="18" charset="0"/>
              </a:rPr>
              <a:t>attendance” at the institution</a:t>
            </a:r>
            <a:r>
              <a:rPr lang="en-US" sz="2200" dirty="0" smtClean="0">
                <a:latin typeface="Calibri" panose="020F0502020204030204" pitchFamily="34" charset="0"/>
                <a:ea typeface="Calibri" panose="020F0502020204030204" pitchFamily="34" charset="0"/>
                <a:cs typeface="Times New Roman" panose="02020603050405020304" pitchFamily="18" charset="0"/>
              </a:rPr>
              <a:t>.</a:t>
            </a:r>
          </a:p>
          <a:p>
            <a:pPr marL="0" marR="0" lvl="0" indent="0" algn="just">
              <a:spcBef>
                <a:spcPts val="0"/>
              </a:spcBef>
              <a:tabLst>
                <a:tab pos="457200" algn="l"/>
              </a:tabLst>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r>
              <a:rPr lang="en-US" sz="2200" dirty="0">
                <a:latin typeface="Calibri" panose="020F0502020204030204" pitchFamily="34" charset="0"/>
                <a:ea typeface="Calibri" panose="020F0502020204030204" pitchFamily="34" charset="0"/>
                <a:cs typeface="Times New Roman" panose="02020603050405020304" pitchFamily="18" charset="0"/>
              </a:rPr>
              <a:t>•	At UT System, </a:t>
            </a:r>
            <a:r>
              <a:rPr lang="en-US" sz="2200" dirty="0" smtClean="0">
                <a:latin typeface="Calibri" panose="020F0502020204030204" pitchFamily="34" charset="0"/>
                <a:ea typeface="Calibri" panose="020F0502020204030204" pitchFamily="34" charset="0"/>
                <a:cs typeface="Times New Roman" panose="02020603050405020304" pitchFamily="18" charset="0"/>
              </a:rPr>
              <a:t>‟student</a:t>
            </a:r>
            <a:r>
              <a:rPr lang="en-US" sz="2200" dirty="0">
                <a:latin typeface="Calibri" panose="020F0502020204030204" pitchFamily="34" charset="0"/>
                <a:ea typeface="Calibri" panose="020F0502020204030204" pitchFamily="34" charset="0"/>
                <a:cs typeface="Times New Roman" panose="02020603050405020304" pitchFamily="18" charset="0"/>
              </a:rPr>
              <a:t>” is defined as any individual enrolled in a </a:t>
            </a:r>
            <a:r>
              <a:rPr lang="en-US" sz="2200" dirty="0" smtClean="0">
                <a:latin typeface="Calibri" panose="020F0502020204030204" pitchFamily="34" charset="0"/>
                <a:ea typeface="Calibri" panose="020F0502020204030204" pitchFamily="34" charset="0"/>
                <a:cs typeface="Times New Roman" panose="02020603050405020304" pitchFamily="18" charset="0"/>
              </a:rPr>
              <a:t>	course of study leading </a:t>
            </a:r>
            <a:r>
              <a:rPr lang="en-US" sz="2200" dirty="0">
                <a:latin typeface="Calibri" panose="020F0502020204030204" pitchFamily="34" charset="0"/>
                <a:ea typeface="Calibri" panose="020F0502020204030204" pitchFamily="34" charset="0"/>
                <a:cs typeface="Times New Roman" panose="02020603050405020304" pitchFamily="18" charset="0"/>
              </a:rPr>
              <a:t>to a degree.</a:t>
            </a:r>
          </a:p>
          <a:p>
            <a:pPr marL="0" marR="0" lvl="0" indent="0" algn="just">
              <a:spcBef>
                <a:spcPts val="0"/>
              </a:spcBef>
              <a:tabLst>
                <a:tab pos="457200" algn="l"/>
              </a:tabLst>
            </a:pPr>
            <a:endParaRPr lang="en-US" sz="2200"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r>
              <a:rPr lang="en-US" sz="2200" dirty="0" smtClean="0">
                <a:latin typeface="Calibri" panose="020F0502020204030204" pitchFamily="34" charset="0"/>
                <a:ea typeface="Calibri" panose="020F0502020204030204" pitchFamily="34" charset="0"/>
                <a:cs typeface="Times New Roman" panose="02020603050405020304" pitchFamily="18" charset="0"/>
              </a:rPr>
              <a:t>•</a:t>
            </a:r>
            <a:r>
              <a:rPr lang="en-US" sz="2200" dirty="0">
                <a:latin typeface="Calibri" panose="020F0502020204030204" pitchFamily="34" charset="0"/>
                <a:ea typeface="Calibri" panose="020F0502020204030204" pitchFamily="34" charset="0"/>
                <a:cs typeface="Times New Roman" panose="02020603050405020304" pitchFamily="18" charset="0"/>
              </a:rPr>
              <a:t>	At MD Anderson, this includes individuals enrolled in the School of </a:t>
            </a:r>
            <a:r>
              <a:rPr lang="en-US" sz="2200" dirty="0" smtClean="0">
                <a:latin typeface="Calibri" panose="020F0502020204030204" pitchFamily="34" charset="0"/>
                <a:ea typeface="Calibri" panose="020F0502020204030204" pitchFamily="34" charset="0"/>
                <a:cs typeface="Times New Roman" panose="02020603050405020304" pitchFamily="18" charset="0"/>
              </a:rPr>
              <a:t>	Health Professions </a:t>
            </a:r>
            <a:r>
              <a:rPr lang="en-US" sz="2200" dirty="0">
                <a:latin typeface="Calibri" panose="020F0502020204030204" pitchFamily="34" charset="0"/>
                <a:ea typeface="Calibri" panose="020F0502020204030204" pitchFamily="34" charset="0"/>
                <a:cs typeface="Times New Roman" panose="02020603050405020304" pitchFamily="18" charset="0"/>
              </a:rPr>
              <a:t>and the Pediatric Education and Creative Arts </a:t>
            </a:r>
            <a:r>
              <a:rPr lang="en-US" sz="2200" dirty="0" smtClean="0">
                <a:latin typeface="Calibri" panose="020F0502020204030204" pitchFamily="34" charset="0"/>
                <a:ea typeface="Calibri" panose="020F0502020204030204" pitchFamily="34" charset="0"/>
                <a:cs typeface="Times New Roman" panose="02020603050405020304" pitchFamily="18" charset="0"/>
              </a:rPr>
              <a:t>	program </a:t>
            </a:r>
            <a:r>
              <a:rPr lang="en-US" sz="2200" dirty="0">
                <a:latin typeface="Calibri" panose="020F0502020204030204" pitchFamily="34" charset="0"/>
                <a:ea typeface="Calibri" panose="020F0502020204030204" pitchFamily="34" charset="0"/>
                <a:cs typeface="Times New Roman" panose="02020603050405020304" pitchFamily="18" charset="0"/>
              </a:rPr>
              <a:t>(School </a:t>
            </a:r>
            <a:r>
              <a:rPr lang="en-US" sz="2200" dirty="0" smtClean="0">
                <a:latin typeface="Calibri" panose="020F0502020204030204" pitchFamily="34" charset="0"/>
                <a:ea typeface="Calibri" panose="020F0502020204030204" pitchFamily="34" charset="0"/>
                <a:cs typeface="Times New Roman" panose="02020603050405020304" pitchFamily="18" charset="0"/>
              </a:rPr>
              <a:t>Program</a:t>
            </a:r>
            <a:r>
              <a:rPr lang="en-US" sz="2200" dirty="0">
                <a:latin typeface="Calibri" panose="020F0502020204030204" pitchFamily="34" charset="0"/>
                <a:ea typeface="Calibri" panose="020F0502020204030204" pitchFamily="34" charset="0"/>
                <a:cs typeface="Times New Roman" panose="02020603050405020304" pitchFamily="18" charset="0"/>
              </a:rPr>
              <a:t>). </a:t>
            </a:r>
          </a:p>
          <a:p>
            <a:pPr marL="0" marR="0" lvl="0" indent="0" algn="just">
              <a:spcBef>
                <a:spcPts val="0"/>
              </a:spcBef>
              <a:tabLst>
                <a:tab pos="457200" algn="l"/>
              </a:tabLst>
            </a:pPr>
            <a:endParaRPr lang="en-US" sz="2200"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r>
              <a:rPr lang="en-US" sz="2200" dirty="0" smtClean="0">
                <a:latin typeface="Calibri" panose="020F0502020204030204" pitchFamily="34" charset="0"/>
                <a:ea typeface="Calibri" panose="020F0502020204030204" pitchFamily="34" charset="0"/>
                <a:cs typeface="Times New Roman" panose="02020603050405020304" pitchFamily="18" charset="0"/>
              </a:rPr>
              <a:t>•</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smtClean="0">
                <a:latin typeface="Calibri" panose="020F0502020204030204" pitchFamily="34" charset="0"/>
                <a:ea typeface="Calibri" panose="020F0502020204030204" pitchFamily="34" charset="0"/>
                <a:cs typeface="Times New Roman" panose="02020603050405020304" pitchFamily="18" charset="0"/>
              </a:rPr>
              <a:t>‟Student</a:t>
            </a:r>
            <a:r>
              <a:rPr lang="en-US" sz="2200" dirty="0">
                <a:latin typeface="Calibri" panose="020F0502020204030204" pitchFamily="34" charset="0"/>
                <a:ea typeface="Calibri" panose="020F0502020204030204" pitchFamily="34" charset="0"/>
                <a:cs typeface="Times New Roman" panose="02020603050405020304" pitchFamily="18" charset="0"/>
              </a:rPr>
              <a:t>” does not include an individual enrolled in community </a:t>
            </a:r>
            <a:r>
              <a:rPr lang="en-US" sz="2200" dirty="0" smtClean="0">
                <a:latin typeface="Calibri" panose="020F0502020204030204" pitchFamily="34" charset="0"/>
                <a:ea typeface="Calibri" panose="020F0502020204030204" pitchFamily="34" charset="0"/>
                <a:cs typeface="Times New Roman" panose="02020603050405020304" pitchFamily="18" charset="0"/>
              </a:rPr>
              <a:t>	education classes</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smtClean="0">
                <a:latin typeface="Calibri" panose="020F0502020204030204" pitchFamily="34" charset="0"/>
                <a:ea typeface="Calibri" panose="020F0502020204030204" pitchFamily="34" charset="0"/>
                <a:cs typeface="Times New Roman" panose="02020603050405020304" pitchFamily="18" charset="0"/>
              </a:rPr>
              <a:t>continuing </a:t>
            </a:r>
            <a:r>
              <a:rPr lang="en-US" sz="2200" dirty="0">
                <a:latin typeface="Calibri" panose="020F0502020204030204" pitchFamily="34" charset="0"/>
                <a:ea typeface="Calibri" panose="020F0502020204030204" pitchFamily="34" charset="0"/>
                <a:cs typeface="Times New Roman" panose="02020603050405020304" pitchFamily="18" charset="0"/>
              </a:rPr>
              <a:t>education, and other similar </a:t>
            </a:r>
            <a:r>
              <a:rPr lang="en-US" sz="2200" dirty="0" smtClean="0">
                <a:latin typeface="Calibri" panose="020F0502020204030204" pitchFamily="34" charset="0"/>
                <a:ea typeface="Calibri" panose="020F0502020204030204" pitchFamily="34" charset="0"/>
                <a:cs typeface="Times New Roman" panose="02020603050405020304" pitchFamily="18" charset="0"/>
              </a:rPr>
              <a:t>	programs</a:t>
            </a:r>
            <a:r>
              <a:rPr lang="en-US" sz="2200" dirty="0">
                <a:latin typeface="Calibri" panose="020F0502020204030204" pitchFamily="34" charset="0"/>
                <a:ea typeface="Calibri" panose="020F0502020204030204" pitchFamily="34" charset="0"/>
                <a:cs typeface="Times New Roman" panose="02020603050405020304" pitchFamily="18" charset="0"/>
              </a:rPr>
              <a:t>.</a:t>
            </a:r>
          </a:p>
        </p:txBody>
      </p:sp>
      <p:sp>
        <p:nvSpPr>
          <p:cNvPr id="4" name="TextBox 3"/>
          <p:cNvSpPr txBox="1"/>
          <p:nvPr/>
        </p:nvSpPr>
        <p:spPr>
          <a:xfrm>
            <a:off x="7778338" y="6507678"/>
            <a:ext cx="1223158" cy="276999"/>
          </a:xfrm>
          <a:prstGeom prst="rect">
            <a:avLst/>
          </a:prstGeom>
          <a:noFill/>
        </p:spPr>
        <p:txBody>
          <a:bodyPr wrap="square" rtlCol="0">
            <a:spAutoFit/>
          </a:bodyPr>
          <a:lstStyle/>
          <a:p>
            <a:pPr algn="r"/>
            <a:r>
              <a:rPr lang="en-US" sz="1200" dirty="0" smtClean="0"/>
              <a:t>Slide </a:t>
            </a:r>
            <a:fld id="{06E7563D-02BC-4944-81EE-176D400AB188}" type="slidenum">
              <a:rPr lang="en-US" sz="1200"/>
              <a:pPr algn="r"/>
              <a:t>11</a:t>
            </a:fld>
            <a:endParaRPr lang="en-US" sz="1200" dirty="0"/>
          </a:p>
        </p:txBody>
      </p:sp>
    </p:spTree>
    <p:extLst>
      <p:ext uri="{BB962C8B-B14F-4D97-AF65-F5344CB8AC3E}">
        <p14:creationId xmlns:p14="http://schemas.microsoft.com/office/powerpoint/2010/main" val="3406945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a:spLocks noChangeArrowheads="1"/>
          </p:cNvSpPr>
          <p:nvPr/>
        </p:nvSpPr>
        <p:spPr bwMode="auto">
          <a:xfrm>
            <a:off x="1676152" y="706416"/>
            <a:ext cx="5753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PARENTS AND FERPA</a:t>
            </a:r>
            <a:endParaRPr lang="en-US" sz="3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10"/>
          <p:cNvSpPr txBox="1">
            <a:spLocks noChangeArrowheads="1"/>
          </p:cNvSpPr>
          <p:nvPr/>
        </p:nvSpPr>
        <p:spPr bwMode="auto">
          <a:xfrm>
            <a:off x="424543" y="1621745"/>
            <a:ext cx="8256319"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3088" indent="-573088"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just">
              <a:spcBef>
                <a:spcPts val="0"/>
              </a:spcBef>
              <a:tabLst>
                <a:tab pos="457200" algn="l"/>
              </a:tabLst>
            </a:pPr>
            <a:r>
              <a:rPr lang="en-US" sz="2000" b="1" dirty="0" smtClean="0">
                <a:latin typeface="Calibri" panose="020F0502020204030204" pitchFamily="34" charset="0"/>
                <a:ea typeface="Calibri" panose="020F0502020204030204" pitchFamily="34" charset="0"/>
                <a:cs typeface="Times New Roman" panose="02020603050405020304" pitchFamily="18" charset="0"/>
              </a:rPr>
              <a:t>•</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200" dirty="0">
                <a:latin typeface="Calibri" panose="020F0502020204030204" pitchFamily="34" charset="0"/>
                <a:ea typeface="Calibri" panose="020F0502020204030204" pitchFamily="34" charset="0"/>
                <a:cs typeface="Times New Roman" panose="02020603050405020304" pitchFamily="18" charset="0"/>
              </a:rPr>
              <a:t>At the K-12 level, FERPA provides parents of students under the </a:t>
            </a:r>
            <a:r>
              <a:rPr lang="en-US" sz="2200" dirty="0" smtClean="0">
                <a:latin typeface="Calibri" panose="020F0502020204030204" pitchFamily="34" charset="0"/>
                <a:ea typeface="Calibri" panose="020F0502020204030204" pitchFamily="34" charset="0"/>
                <a:cs typeface="Times New Roman" panose="02020603050405020304" pitchFamily="18" charset="0"/>
              </a:rPr>
              <a:t>	age </a:t>
            </a:r>
            <a:r>
              <a:rPr lang="en-US" sz="2200" dirty="0">
                <a:latin typeface="Calibri" panose="020F0502020204030204" pitchFamily="34" charset="0"/>
                <a:ea typeface="Calibri" panose="020F0502020204030204" pitchFamily="34" charset="0"/>
                <a:cs typeface="Times New Roman" panose="02020603050405020304" pitchFamily="18" charset="0"/>
              </a:rPr>
              <a:t>of </a:t>
            </a:r>
            <a:r>
              <a:rPr lang="en-US" sz="2200" dirty="0" smtClean="0">
                <a:latin typeface="Calibri" panose="020F0502020204030204" pitchFamily="34" charset="0"/>
                <a:ea typeface="Calibri" panose="020F0502020204030204" pitchFamily="34" charset="0"/>
                <a:cs typeface="Times New Roman" panose="02020603050405020304" pitchFamily="18" charset="0"/>
              </a:rPr>
              <a:t>18 the </a:t>
            </a:r>
            <a:r>
              <a:rPr lang="en-US" sz="2200" dirty="0">
                <a:latin typeface="Calibri" panose="020F0502020204030204" pitchFamily="34" charset="0"/>
                <a:ea typeface="Calibri" panose="020F0502020204030204" pitchFamily="34" charset="0"/>
                <a:cs typeface="Times New Roman" panose="02020603050405020304" pitchFamily="18" charset="0"/>
              </a:rPr>
              <a:t>right to review their children’s Education Records </a:t>
            </a:r>
            <a:r>
              <a:rPr lang="en-US" sz="2200" dirty="0" smtClean="0">
                <a:latin typeface="Calibri" panose="020F0502020204030204" pitchFamily="34" charset="0"/>
                <a:ea typeface="Calibri" panose="020F0502020204030204" pitchFamily="34" charset="0"/>
                <a:cs typeface="Times New Roman" panose="02020603050405020304" pitchFamily="18" charset="0"/>
              </a:rPr>
              <a:t>	and </a:t>
            </a:r>
            <a:r>
              <a:rPr lang="en-US" sz="2200" dirty="0">
                <a:latin typeface="Calibri" panose="020F0502020204030204" pitchFamily="34" charset="0"/>
                <a:ea typeface="Calibri" panose="020F0502020204030204" pitchFamily="34" charset="0"/>
                <a:cs typeface="Times New Roman" panose="02020603050405020304" pitchFamily="18" charset="0"/>
              </a:rPr>
              <a:t>to give </a:t>
            </a:r>
            <a:r>
              <a:rPr lang="en-US" sz="2200" dirty="0" smtClean="0">
                <a:latin typeface="Calibri" panose="020F0502020204030204" pitchFamily="34" charset="0"/>
                <a:ea typeface="Calibri" panose="020F0502020204030204" pitchFamily="34" charset="0"/>
                <a:cs typeface="Times New Roman" panose="02020603050405020304" pitchFamily="18" charset="0"/>
              </a:rPr>
              <a:t>consent to </a:t>
            </a:r>
            <a:r>
              <a:rPr lang="en-US" sz="2200" dirty="0">
                <a:latin typeface="Calibri" panose="020F0502020204030204" pitchFamily="34" charset="0"/>
                <a:ea typeface="Calibri" panose="020F0502020204030204" pitchFamily="34" charset="0"/>
                <a:cs typeface="Times New Roman" panose="02020603050405020304" pitchFamily="18" charset="0"/>
              </a:rPr>
              <a:t>access </a:t>
            </a:r>
            <a:r>
              <a:rPr lang="en-US" sz="2200" dirty="0" smtClean="0">
                <a:latin typeface="Calibri" panose="020F0502020204030204" pitchFamily="34" charset="0"/>
                <a:ea typeface="Calibri" panose="020F0502020204030204" pitchFamily="34" charset="0"/>
                <a:cs typeface="Times New Roman" panose="02020603050405020304" pitchFamily="18" charset="0"/>
              </a:rPr>
              <a:t>and to the </a:t>
            </a:r>
            <a:r>
              <a:rPr lang="en-US" sz="2200" dirty="0">
                <a:latin typeface="Calibri" panose="020F0502020204030204" pitchFamily="34" charset="0"/>
                <a:ea typeface="Calibri" panose="020F0502020204030204" pitchFamily="34" charset="0"/>
                <a:cs typeface="Times New Roman" panose="02020603050405020304" pitchFamily="18" charset="0"/>
              </a:rPr>
              <a:t>release of the records in </a:t>
            </a:r>
            <a:r>
              <a:rPr lang="en-US" sz="2200" dirty="0" smtClean="0">
                <a:latin typeface="Calibri" panose="020F0502020204030204" pitchFamily="34" charset="0"/>
                <a:ea typeface="Calibri" panose="020F0502020204030204" pitchFamily="34" charset="0"/>
                <a:cs typeface="Times New Roman" panose="02020603050405020304" pitchFamily="18" charset="0"/>
              </a:rPr>
              <a:t>	the </a:t>
            </a:r>
            <a:r>
              <a:rPr lang="en-US" sz="2200" dirty="0">
                <a:latin typeface="Calibri" panose="020F0502020204030204" pitchFamily="34" charset="0"/>
                <a:ea typeface="Calibri" panose="020F0502020204030204" pitchFamily="34" charset="0"/>
                <a:cs typeface="Times New Roman" panose="02020603050405020304" pitchFamily="18" charset="0"/>
              </a:rPr>
              <a:t>absent of an </a:t>
            </a:r>
            <a:r>
              <a:rPr lang="en-US" sz="2200" dirty="0" smtClean="0">
                <a:latin typeface="Calibri" panose="020F0502020204030204" pitchFamily="34" charset="0"/>
                <a:ea typeface="Calibri" panose="020F0502020204030204" pitchFamily="34" charset="0"/>
                <a:cs typeface="Times New Roman" panose="02020603050405020304" pitchFamily="18" charset="0"/>
              </a:rPr>
              <a:t>exception</a:t>
            </a:r>
            <a:r>
              <a:rPr lang="en-US" sz="2200" dirty="0">
                <a:latin typeface="Calibri" panose="020F0502020204030204" pitchFamily="34" charset="0"/>
                <a:ea typeface="Calibri" panose="020F0502020204030204" pitchFamily="34" charset="0"/>
                <a:cs typeface="Times New Roman" panose="02020603050405020304" pitchFamily="18" charset="0"/>
              </a:rPr>
              <a:t>.</a:t>
            </a:r>
          </a:p>
          <a:p>
            <a:pPr marL="0" marR="0" lvl="0" indent="0" algn="just">
              <a:spcBef>
                <a:spcPts val="0"/>
              </a:spcBef>
              <a:tabLst>
                <a:tab pos="457200" algn="l"/>
              </a:tabLst>
            </a:pPr>
            <a:endParaRPr lang="en-US" sz="1000"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r>
              <a:rPr lang="en-US" sz="2200" dirty="0" smtClean="0">
                <a:latin typeface="Calibri" panose="020F0502020204030204" pitchFamily="34" charset="0"/>
                <a:ea typeface="Calibri" panose="020F0502020204030204" pitchFamily="34" charset="0"/>
                <a:cs typeface="Times New Roman" panose="02020603050405020304" pitchFamily="18" charset="0"/>
              </a:rPr>
              <a:t>•</a:t>
            </a:r>
            <a:r>
              <a:rPr lang="en-US" sz="2200" dirty="0">
                <a:latin typeface="Calibri" panose="020F0502020204030204" pitchFamily="34" charset="0"/>
                <a:ea typeface="Calibri" panose="020F0502020204030204" pitchFamily="34" charset="0"/>
                <a:cs typeface="Times New Roman" panose="02020603050405020304" pitchFamily="18" charset="0"/>
              </a:rPr>
              <a:t>	At the University level, this right transfers to the student, even if </a:t>
            </a:r>
            <a:r>
              <a:rPr lang="en-US" sz="2200" dirty="0" smtClean="0">
                <a:latin typeface="Calibri" panose="020F0502020204030204" pitchFamily="34" charset="0"/>
                <a:ea typeface="Calibri" panose="020F0502020204030204" pitchFamily="34" charset="0"/>
                <a:cs typeface="Times New Roman" panose="02020603050405020304" pitchFamily="18" charset="0"/>
              </a:rPr>
              <a:t>	the 	student </a:t>
            </a:r>
            <a:r>
              <a:rPr lang="en-US" sz="2200" dirty="0">
                <a:latin typeface="Calibri" panose="020F0502020204030204" pitchFamily="34" charset="0"/>
                <a:ea typeface="Calibri" panose="020F0502020204030204" pitchFamily="34" charset="0"/>
                <a:cs typeface="Times New Roman" panose="02020603050405020304" pitchFamily="18" charset="0"/>
              </a:rPr>
              <a:t>is under the age of 18 and/or the parent is paying the </a:t>
            </a:r>
            <a:r>
              <a:rPr lang="en-US" sz="2200" dirty="0" smtClean="0">
                <a:latin typeface="Calibri" panose="020F0502020204030204" pitchFamily="34" charset="0"/>
                <a:ea typeface="Calibri" panose="020F0502020204030204" pitchFamily="34" charset="0"/>
                <a:cs typeface="Times New Roman" panose="02020603050405020304" pitchFamily="18" charset="0"/>
              </a:rPr>
              <a:t>	student’s tuition</a:t>
            </a:r>
            <a:r>
              <a:rPr lang="en-US" sz="2200" dirty="0">
                <a:latin typeface="Calibri" panose="020F0502020204030204" pitchFamily="34" charset="0"/>
                <a:ea typeface="Calibri" panose="020F0502020204030204" pitchFamily="34" charset="0"/>
                <a:cs typeface="Times New Roman" panose="02020603050405020304" pitchFamily="18" charset="0"/>
              </a:rPr>
              <a:t>.</a:t>
            </a:r>
          </a:p>
          <a:p>
            <a:pPr marL="0" marR="0" lvl="0" indent="0" algn="just">
              <a:spcBef>
                <a:spcPts val="0"/>
              </a:spcBef>
              <a:tabLst>
                <a:tab pos="457200" algn="l"/>
              </a:tabLst>
            </a:pPr>
            <a:endParaRPr lang="en-US" sz="1000"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r>
              <a:rPr lang="en-US" sz="2200" dirty="0" smtClean="0">
                <a:latin typeface="Calibri" panose="020F0502020204030204" pitchFamily="34" charset="0"/>
                <a:ea typeface="Calibri" panose="020F0502020204030204" pitchFamily="34" charset="0"/>
                <a:cs typeface="Times New Roman" panose="02020603050405020304" pitchFamily="18" charset="0"/>
              </a:rPr>
              <a:t>•</a:t>
            </a:r>
            <a:r>
              <a:rPr lang="en-US" sz="2200" dirty="0">
                <a:latin typeface="Calibri" panose="020F0502020204030204" pitchFamily="34" charset="0"/>
                <a:ea typeface="Calibri" panose="020F0502020204030204" pitchFamily="34" charset="0"/>
                <a:cs typeface="Times New Roman" panose="02020603050405020304" pitchFamily="18" charset="0"/>
              </a:rPr>
              <a:t>	This may not always sit well with some parents.  The Registrar, the </a:t>
            </a:r>
            <a:r>
              <a:rPr lang="en-US" sz="2200" dirty="0" smtClean="0">
                <a:latin typeface="Calibri" panose="020F0502020204030204" pitchFamily="34" charset="0"/>
                <a:ea typeface="Calibri" panose="020F0502020204030204" pitchFamily="34" charset="0"/>
                <a:cs typeface="Times New Roman" panose="02020603050405020304" pitchFamily="18" charset="0"/>
              </a:rPr>
              <a:t>	</a:t>
            </a:r>
            <a:r>
              <a:rPr lang="en-US" sz="22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Privacy 	Officer</a:t>
            </a:r>
            <a:r>
              <a:rPr lang="en-US" sz="2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2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the </a:t>
            </a:r>
            <a:r>
              <a:rPr lang="en-US" sz="2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Offices of Student Affairs </a:t>
            </a:r>
            <a:r>
              <a:rPr lang="en-US" sz="2200" dirty="0">
                <a:latin typeface="Calibri" panose="020F0502020204030204" pitchFamily="34" charset="0"/>
                <a:ea typeface="Calibri" panose="020F0502020204030204" pitchFamily="34" charset="0"/>
                <a:cs typeface="Times New Roman" panose="02020603050405020304" pitchFamily="18" charset="0"/>
              </a:rPr>
              <a:t>and Legal </a:t>
            </a:r>
            <a:r>
              <a:rPr lang="en-US" sz="2200" dirty="0" smtClean="0">
                <a:latin typeface="Calibri" panose="020F0502020204030204" pitchFamily="34" charset="0"/>
                <a:ea typeface="Calibri" panose="020F0502020204030204" pitchFamily="34" charset="0"/>
                <a:cs typeface="Times New Roman" panose="02020603050405020304" pitchFamily="18" charset="0"/>
              </a:rPr>
              <a:t>Services 	all have experience </a:t>
            </a:r>
            <a:r>
              <a:rPr lang="en-US" sz="2200" dirty="0">
                <a:latin typeface="Calibri" panose="020F0502020204030204" pitchFamily="34" charset="0"/>
                <a:ea typeface="Calibri" panose="020F0502020204030204" pitchFamily="34" charset="0"/>
                <a:cs typeface="Times New Roman" panose="02020603050405020304" pitchFamily="18" charset="0"/>
              </a:rPr>
              <a:t>and training to help a parent who is </a:t>
            </a:r>
            <a:r>
              <a:rPr lang="en-US" sz="2200" dirty="0" smtClean="0">
                <a:latin typeface="Calibri" panose="020F0502020204030204" pitchFamily="34" charset="0"/>
                <a:ea typeface="Calibri" panose="020F0502020204030204" pitchFamily="34" charset="0"/>
                <a:cs typeface="Times New Roman" panose="02020603050405020304" pitchFamily="18" charset="0"/>
              </a:rPr>
              <a:t>unhappy 	about </a:t>
            </a:r>
            <a:r>
              <a:rPr lang="en-US" sz="2200" dirty="0">
                <a:latin typeface="Calibri" panose="020F0502020204030204" pitchFamily="34" charset="0"/>
                <a:ea typeface="Calibri" panose="020F0502020204030204" pitchFamily="34" charset="0"/>
                <a:cs typeface="Times New Roman" panose="02020603050405020304" pitchFamily="18" charset="0"/>
              </a:rPr>
              <a:t>the </a:t>
            </a:r>
            <a:r>
              <a:rPr lang="en-US" sz="2200" dirty="0" smtClean="0">
                <a:latin typeface="Calibri" panose="020F0502020204030204" pitchFamily="34" charset="0"/>
                <a:ea typeface="Calibri" panose="020F0502020204030204" pitchFamily="34" charset="0"/>
                <a:cs typeface="Times New Roman" panose="02020603050405020304" pitchFamily="18" charset="0"/>
              </a:rPr>
              <a:t>restrictions </a:t>
            </a:r>
            <a:r>
              <a:rPr lang="en-US" sz="2200" dirty="0">
                <a:latin typeface="Calibri" panose="020F0502020204030204" pitchFamily="34" charset="0"/>
                <a:ea typeface="Calibri" panose="020F0502020204030204" pitchFamily="34" charset="0"/>
                <a:cs typeface="Times New Roman" panose="02020603050405020304" pitchFamily="18" charset="0"/>
              </a:rPr>
              <a:t>that FERPA places on their ability </a:t>
            </a:r>
            <a:r>
              <a:rPr lang="en-US" sz="2200" dirty="0" smtClean="0">
                <a:latin typeface="Calibri" panose="020F0502020204030204" pitchFamily="34" charset="0"/>
                <a:ea typeface="Calibri" panose="020F0502020204030204" pitchFamily="34" charset="0"/>
                <a:cs typeface="Times New Roman" panose="02020603050405020304" pitchFamily="18" charset="0"/>
              </a:rPr>
              <a:t>to </a:t>
            </a:r>
            <a:r>
              <a:rPr lang="en-US" sz="2200" dirty="0">
                <a:latin typeface="Calibri" panose="020F0502020204030204" pitchFamily="34" charset="0"/>
                <a:ea typeface="Calibri" panose="020F0502020204030204" pitchFamily="34" charset="0"/>
                <a:cs typeface="Times New Roman" panose="02020603050405020304" pitchFamily="18" charset="0"/>
              </a:rPr>
              <a:t>obtain </a:t>
            </a:r>
            <a:r>
              <a:rPr lang="en-US" sz="2200" dirty="0" smtClean="0">
                <a:latin typeface="Calibri" panose="020F0502020204030204" pitchFamily="34" charset="0"/>
                <a:ea typeface="Calibri" panose="020F0502020204030204" pitchFamily="34" charset="0"/>
                <a:cs typeface="Times New Roman" panose="02020603050405020304" pitchFamily="18" charset="0"/>
              </a:rPr>
              <a:t>	information about their </a:t>
            </a:r>
            <a:r>
              <a:rPr lang="en-US" sz="2200" dirty="0">
                <a:latin typeface="Calibri" panose="020F0502020204030204" pitchFamily="34" charset="0"/>
                <a:ea typeface="Calibri" panose="020F0502020204030204" pitchFamily="34" charset="0"/>
                <a:cs typeface="Times New Roman" panose="02020603050405020304" pitchFamily="18" charset="0"/>
              </a:rPr>
              <a:t>children. </a:t>
            </a:r>
            <a:r>
              <a:rPr lang="en-US" sz="2200" dirty="0" smtClean="0">
                <a:latin typeface="Calibri" panose="020F0502020204030204" pitchFamily="34" charset="0"/>
                <a:ea typeface="Calibri" panose="020F0502020204030204" pitchFamily="34" charset="0"/>
                <a:cs typeface="Times New Roman" panose="02020603050405020304" pitchFamily="18" charset="0"/>
              </a:rPr>
              <a:t>If </a:t>
            </a:r>
            <a:r>
              <a:rPr lang="en-US" sz="2200" dirty="0">
                <a:latin typeface="Calibri" panose="020F0502020204030204" pitchFamily="34" charset="0"/>
                <a:ea typeface="Calibri" panose="020F0502020204030204" pitchFamily="34" charset="0"/>
                <a:cs typeface="Times New Roman" panose="02020603050405020304" pitchFamily="18" charset="0"/>
              </a:rPr>
              <a:t>you encounter an </a:t>
            </a:r>
            <a:r>
              <a:rPr lang="en-US" sz="2200" dirty="0" smtClean="0">
                <a:latin typeface="Calibri" panose="020F0502020204030204" pitchFamily="34" charset="0"/>
                <a:ea typeface="Calibri" panose="020F0502020204030204" pitchFamily="34" charset="0"/>
                <a:cs typeface="Times New Roman" panose="02020603050405020304" pitchFamily="18" charset="0"/>
              </a:rPr>
              <a:t>unhappy 	parent</a:t>
            </a:r>
            <a:r>
              <a:rPr lang="en-US" sz="2200" dirty="0">
                <a:latin typeface="Calibri" panose="020F0502020204030204" pitchFamily="34" charset="0"/>
                <a:ea typeface="Calibri" panose="020F0502020204030204" pitchFamily="34" charset="0"/>
                <a:cs typeface="Times New Roman" panose="02020603050405020304" pitchFamily="18" charset="0"/>
              </a:rPr>
              <a:t>, seek help </a:t>
            </a:r>
            <a:r>
              <a:rPr lang="en-US" sz="2200" dirty="0" smtClean="0">
                <a:latin typeface="Calibri" panose="020F0502020204030204" pitchFamily="34" charset="0"/>
                <a:ea typeface="Calibri" panose="020F0502020204030204" pitchFamily="34" charset="0"/>
                <a:cs typeface="Times New Roman" panose="02020603050405020304" pitchFamily="18" charset="0"/>
              </a:rPr>
              <a:t>from </a:t>
            </a:r>
            <a:r>
              <a:rPr lang="en-US" sz="2200" dirty="0">
                <a:latin typeface="Calibri" panose="020F0502020204030204" pitchFamily="34" charset="0"/>
                <a:ea typeface="Calibri" panose="020F0502020204030204" pitchFamily="34" charset="0"/>
                <a:cs typeface="Times New Roman" panose="02020603050405020304" pitchFamily="18" charset="0"/>
              </a:rPr>
              <a:t>these </a:t>
            </a:r>
            <a:r>
              <a:rPr lang="en-US" sz="2200" dirty="0" smtClean="0">
                <a:latin typeface="Calibri" panose="020F0502020204030204" pitchFamily="34" charset="0"/>
                <a:ea typeface="Calibri" panose="020F0502020204030204" pitchFamily="34" charset="0"/>
                <a:cs typeface="Times New Roman" panose="02020603050405020304" pitchFamily="18" charset="0"/>
              </a:rPr>
              <a:t>resources</a:t>
            </a:r>
            <a:r>
              <a:rPr lang="en-US" sz="2200" dirty="0">
                <a:latin typeface="Calibri" panose="020F0502020204030204" pitchFamily="34" charset="0"/>
                <a:ea typeface="Calibri" panose="020F0502020204030204" pitchFamily="34" charset="0"/>
                <a:cs typeface="Times New Roman" panose="02020603050405020304" pitchFamily="18" charset="0"/>
              </a:rPr>
              <a:t>. </a:t>
            </a:r>
          </a:p>
          <a:p>
            <a:pPr marL="0" marR="0" lvl="0" indent="0" algn="just">
              <a:spcBef>
                <a:spcPts val="0"/>
              </a:spcBef>
              <a:tabLst>
                <a:tab pos="457200" algn="l"/>
              </a:tabLst>
            </a:pPr>
            <a:r>
              <a:rPr lang="en-US" sz="22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4" name="TextBox 3"/>
          <p:cNvSpPr txBox="1"/>
          <p:nvPr/>
        </p:nvSpPr>
        <p:spPr>
          <a:xfrm>
            <a:off x="7778338" y="6507678"/>
            <a:ext cx="1223158" cy="276999"/>
          </a:xfrm>
          <a:prstGeom prst="rect">
            <a:avLst/>
          </a:prstGeom>
          <a:noFill/>
        </p:spPr>
        <p:txBody>
          <a:bodyPr wrap="square" rtlCol="0">
            <a:spAutoFit/>
          </a:bodyPr>
          <a:lstStyle/>
          <a:p>
            <a:pPr algn="r"/>
            <a:r>
              <a:rPr lang="en-US" sz="1200" dirty="0" smtClean="0"/>
              <a:t>Slide </a:t>
            </a:r>
            <a:fld id="{759D3A8E-7E1B-4A4D-8DCD-19DB68840F23}" type="slidenum">
              <a:rPr lang="en-US" sz="1200"/>
              <a:pPr algn="r"/>
              <a:t>12</a:t>
            </a:fld>
            <a:endParaRPr lang="en-US" sz="1200" dirty="0"/>
          </a:p>
        </p:txBody>
      </p:sp>
    </p:spTree>
    <p:extLst>
      <p:ext uri="{BB962C8B-B14F-4D97-AF65-F5344CB8AC3E}">
        <p14:creationId xmlns:p14="http://schemas.microsoft.com/office/powerpoint/2010/main" val="20949912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a:spLocks noChangeArrowheads="1"/>
          </p:cNvSpPr>
          <p:nvPr/>
        </p:nvSpPr>
        <p:spPr bwMode="auto">
          <a:xfrm>
            <a:off x="1600201" y="88900"/>
            <a:ext cx="57531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WHO MUST COMPLY </a:t>
            </a:r>
          </a:p>
          <a:p>
            <a:pPr algn="ctr" eaLnBrk="1" hangingPunct="1"/>
            <a:r>
              <a:rPr lang="en-US" sz="3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WITH FERPA</a:t>
            </a:r>
            <a:endParaRPr lang="en-US" sz="3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10"/>
          <p:cNvSpPr txBox="1">
            <a:spLocks noChangeArrowheads="1"/>
          </p:cNvSpPr>
          <p:nvPr/>
        </p:nvSpPr>
        <p:spPr bwMode="auto">
          <a:xfrm>
            <a:off x="1377243" y="1621745"/>
            <a:ext cx="649111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3088" indent="-573088"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457200" marR="0" lvl="0" indent="-457200" algn="just">
              <a:spcBef>
                <a:spcPts val="0"/>
              </a:spcBef>
              <a:buFont typeface="Arial" panose="020B0604020202020204" pitchFamily="34" charset="0"/>
              <a:buChar char="•"/>
              <a:tabLst>
                <a:tab pos="457200" algn="l"/>
              </a:tabLst>
            </a:pPr>
            <a:endParaRPr lang="en-US" sz="3200" b="1" dirty="0" smtClean="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just">
              <a:spcBef>
                <a:spcPts val="0"/>
              </a:spcBef>
              <a:buFont typeface="Arial" panose="020B0604020202020204" pitchFamily="34" charset="0"/>
              <a:buChar char="•"/>
              <a:tabLst>
                <a:tab pos="457200" algn="l"/>
              </a:tabLst>
            </a:pPr>
            <a:endParaRPr lang="en-US" sz="3200" b="1"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endParaRPr lang="en-US" sz="3200" b="1" dirty="0" smtClean="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tabLst>
                <a:tab pos="457200" algn="l"/>
              </a:tabLst>
            </a:pPr>
            <a:r>
              <a:rPr lang="en-US" dirty="0" smtClean="0">
                <a:latin typeface="Calibri" panose="020F0502020204030204" pitchFamily="34" charset="0"/>
                <a:ea typeface="Calibri" panose="020F0502020204030204" pitchFamily="34" charset="0"/>
                <a:cs typeface="Times New Roman" panose="02020603050405020304" pitchFamily="18" charset="0"/>
              </a:rPr>
              <a:t>All </a:t>
            </a:r>
            <a:r>
              <a:rPr lang="en-US" dirty="0">
                <a:latin typeface="Calibri" panose="020F0502020204030204" pitchFamily="34" charset="0"/>
                <a:ea typeface="Calibri" panose="020F0502020204030204" pitchFamily="34" charset="0"/>
                <a:cs typeface="Times New Roman" panose="02020603050405020304" pitchFamily="18" charset="0"/>
              </a:rPr>
              <a:t>Workforce members (employees, </a:t>
            </a:r>
            <a:r>
              <a:rPr lang="en-US" dirty="0" smtClean="0">
                <a:latin typeface="Calibri" panose="020F0502020204030204" pitchFamily="34" charset="0"/>
                <a:ea typeface="Calibri" panose="020F0502020204030204" pitchFamily="34" charset="0"/>
                <a:cs typeface="Times New Roman" panose="02020603050405020304" pitchFamily="18" charset="0"/>
              </a:rPr>
              <a:t>trainees</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contractors, and volunteers</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who </a:t>
            </a:r>
            <a:r>
              <a:rPr lang="en-US" dirty="0">
                <a:latin typeface="Calibri" panose="020F0502020204030204" pitchFamily="34" charset="0"/>
                <a:ea typeface="Calibri" panose="020F0502020204030204" pitchFamily="34" charset="0"/>
                <a:cs typeface="Times New Roman" panose="02020603050405020304" pitchFamily="18" charset="0"/>
              </a:rPr>
              <a:t>access or </a:t>
            </a:r>
            <a:r>
              <a:rPr lang="en-US" dirty="0" smtClean="0">
                <a:latin typeface="Calibri" panose="020F0502020204030204" pitchFamily="34" charset="0"/>
                <a:ea typeface="Calibri" panose="020F0502020204030204" pitchFamily="34" charset="0"/>
                <a:cs typeface="Times New Roman" panose="02020603050405020304" pitchFamily="18" charset="0"/>
              </a:rPr>
              <a:t>use ‟Education Records</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mn-lt"/>
                <a:ea typeface="Calibri" panose="020F0502020204030204" pitchFamily="34" charset="0"/>
                <a:cs typeface="Times New Roman" panose="02020603050405020304" pitchFamily="18" charset="0"/>
              </a:rPr>
              <a:t>of </a:t>
            </a:r>
            <a:r>
              <a:rPr lang="en-US" dirty="0" smtClean="0">
                <a:latin typeface="+mn-lt"/>
              </a:rPr>
              <a:t>MDA Anderson </a:t>
            </a:r>
            <a:r>
              <a:rPr lang="en-US" dirty="0" smtClean="0">
                <a:latin typeface="Calibri" panose="020F0502020204030204" pitchFamily="34" charset="0"/>
                <a:ea typeface="Calibri" panose="020F0502020204030204" pitchFamily="34" charset="0"/>
                <a:cs typeface="Times New Roman" panose="02020603050405020304" pitchFamily="18" charset="0"/>
              </a:rPr>
              <a:t>students for any reason.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7778338" y="6507678"/>
            <a:ext cx="1223158" cy="276999"/>
          </a:xfrm>
          <a:prstGeom prst="rect">
            <a:avLst/>
          </a:prstGeom>
          <a:noFill/>
        </p:spPr>
        <p:txBody>
          <a:bodyPr wrap="square" rtlCol="0">
            <a:spAutoFit/>
          </a:bodyPr>
          <a:lstStyle/>
          <a:p>
            <a:pPr algn="r"/>
            <a:r>
              <a:rPr lang="en-US" sz="1200" dirty="0" smtClean="0"/>
              <a:t>Slide </a:t>
            </a:r>
            <a:fld id="{CEFAEA41-744C-4D5A-95C9-DFEE9481F56B}" type="slidenum">
              <a:rPr lang="en-US" sz="1200"/>
              <a:pPr algn="r"/>
              <a:t>13</a:t>
            </a:fld>
            <a:endParaRPr lang="en-US" sz="1200" dirty="0"/>
          </a:p>
        </p:txBody>
      </p:sp>
    </p:spTree>
    <p:extLst>
      <p:ext uri="{BB962C8B-B14F-4D97-AF65-F5344CB8AC3E}">
        <p14:creationId xmlns:p14="http://schemas.microsoft.com/office/powerpoint/2010/main" val="12081432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a:spLocks noChangeArrowheads="1"/>
          </p:cNvSpPr>
          <p:nvPr/>
        </p:nvSpPr>
        <p:spPr bwMode="auto">
          <a:xfrm>
            <a:off x="1600201" y="88900"/>
            <a:ext cx="57531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b="1" dirty="0"/>
              <a:t>More About ‟FERPA” and FERPA DATA</a:t>
            </a:r>
            <a:endParaRPr lang="en-US" sz="3600" dirty="0"/>
          </a:p>
        </p:txBody>
      </p:sp>
      <p:sp>
        <p:nvSpPr>
          <p:cNvPr id="3" name="TextBox 10"/>
          <p:cNvSpPr txBox="1">
            <a:spLocks noChangeArrowheads="1"/>
          </p:cNvSpPr>
          <p:nvPr/>
        </p:nvSpPr>
        <p:spPr bwMode="auto">
          <a:xfrm>
            <a:off x="424543" y="1621745"/>
            <a:ext cx="8256319"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3088" indent="-573088"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just">
              <a:spcBef>
                <a:spcPts val="0"/>
              </a:spcBef>
              <a:tabLst>
                <a:tab pos="457200" algn="l"/>
              </a:tabLst>
            </a:pPr>
            <a:r>
              <a:rPr lang="en-US" dirty="0" smtClean="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For purposes of this training, Education Records and Personally </a:t>
            </a:r>
            <a:r>
              <a:rPr lang="en-US" sz="2000" dirty="0" smtClean="0">
                <a:latin typeface="Calibri" panose="020F0502020204030204" pitchFamily="34" charset="0"/>
                <a:ea typeface="Calibri" panose="020F0502020204030204" pitchFamily="34" charset="0"/>
                <a:cs typeface="Times New Roman" panose="02020603050405020304" pitchFamily="18" charset="0"/>
              </a:rPr>
              <a:t>	Identifiable </a:t>
            </a:r>
            <a:r>
              <a:rPr lang="en-US" sz="2000" dirty="0">
                <a:latin typeface="Calibri" panose="020F0502020204030204" pitchFamily="34" charset="0"/>
                <a:ea typeface="Calibri" panose="020F0502020204030204" pitchFamily="34" charset="0"/>
                <a:cs typeface="Times New Roman" panose="02020603050405020304" pitchFamily="18" charset="0"/>
              </a:rPr>
              <a:t>Information is referred to as  ‟FERPA DATA</a:t>
            </a:r>
            <a:r>
              <a:rPr lang="en-US" sz="2000" dirty="0" smtClean="0">
                <a:latin typeface="Calibri" panose="020F0502020204030204" pitchFamily="34"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	FERPA limits both the ‟Use” and ‟Disclosure” of FERPA </a:t>
            </a:r>
            <a:r>
              <a:rPr lang="en-US" sz="2000" dirty="0" smtClean="0">
                <a:latin typeface="Calibri" panose="020F0502020204030204" pitchFamily="34" charset="0"/>
                <a:ea typeface="Calibri" panose="020F0502020204030204" pitchFamily="34" charset="0"/>
                <a:cs typeface="Times New Roman" panose="02020603050405020304" pitchFamily="18" charset="0"/>
              </a:rPr>
              <a:t>Data:</a:t>
            </a:r>
          </a:p>
          <a:p>
            <a:pPr marL="0" marR="0" lvl="0" indent="0" algn="just">
              <a:spcBef>
                <a:spcPts val="0"/>
              </a:spcBef>
              <a:tabLst>
                <a:tab pos="457200" algn="l"/>
              </a:tabLst>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63550" algn="l"/>
                <a:tab pos="914400" algn="l"/>
                <a:tab pos="1377950" algn="l"/>
              </a:tabLst>
            </a:pP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smtClean="0">
                <a:latin typeface="Calibri" panose="020F0502020204030204" pitchFamily="34" charset="0"/>
                <a:ea typeface="Calibri" panose="020F0502020204030204" pitchFamily="34" charset="0"/>
                <a:cs typeface="Times New Roman" panose="02020603050405020304" pitchFamily="18" charset="0"/>
              </a:rPr>
              <a:t>‟Use</a:t>
            </a:r>
            <a:r>
              <a:rPr lang="en-US" sz="2000" dirty="0">
                <a:latin typeface="Calibri" panose="020F0502020204030204" pitchFamily="34" charset="0"/>
                <a:ea typeface="Calibri" panose="020F0502020204030204" pitchFamily="34" charset="0"/>
                <a:cs typeface="Times New Roman" panose="02020603050405020304" pitchFamily="18" charset="0"/>
              </a:rPr>
              <a:t>” is any access to FERPA Data by (1) an MD Anderson Workforce </a:t>
            </a:r>
            <a:r>
              <a:rPr lang="en-US" sz="2000" dirty="0" smtClean="0">
                <a:latin typeface="Calibri" panose="020F0502020204030204" pitchFamily="34" charset="0"/>
                <a:ea typeface="Calibri" panose="020F0502020204030204" pitchFamily="34" charset="0"/>
                <a:cs typeface="Times New Roman" panose="02020603050405020304" pitchFamily="18" charset="0"/>
              </a:rPr>
              <a:t>		member </a:t>
            </a:r>
            <a:r>
              <a:rPr lang="en-US" sz="2000" dirty="0">
                <a:latin typeface="Calibri" panose="020F0502020204030204" pitchFamily="34" charset="0"/>
                <a:ea typeface="Calibri" panose="020F0502020204030204" pitchFamily="34" charset="0"/>
                <a:cs typeface="Times New Roman" panose="02020603050405020304" pitchFamily="18" charset="0"/>
              </a:rPr>
              <a:t>for any </a:t>
            </a:r>
            <a:r>
              <a:rPr lang="en-US" sz="2000" dirty="0" smtClean="0">
                <a:latin typeface="Calibri" panose="020F0502020204030204" pitchFamily="34" charset="0"/>
                <a:ea typeface="Calibri" panose="020F0502020204030204" pitchFamily="34" charset="0"/>
                <a:cs typeface="Times New Roman" panose="02020603050405020304" pitchFamily="18" charset="0"/>
              </a:rPr>
              <a:t>purpose; </a:t>
            </a:r>
            <a:r>
              <a:rPr lang="en-US" sz="2000" dirty="0">
                <a:latin typeface="Calibri" panose="020F0502020204030204" pitchFamily="34" charset="0"/>
                <a:ea typeface="Calibri" panose="020F0502020204030204" pitchFamily="34" charset="0"/>
                <a:cs typeface="Times New Roman" panose="02020603050405020304" pitchFamily="18" charset="0"/>
              </a:rPr>
              <a:t>or (2) a </a:t>
            </a:r>
            <a:r>
              <a:rPr lang="en-US" sz="2000" dirty="0" smtClean="0">
                <a:latin typeface="Calibri" panose="020F0502020204030204" pitchFamily="34" charset="0"/>
                <a:ea typeface="Calibri" panose="020F0502020204030204" pitchFamily="34" charset="0"/>
                <a:cs typeface="Times New Roman" panose="02020603050405020304" pitchFamily="18" charset="0"/>
              </a:rPr>
              <a:t>third party </a:t>
            </a:r>
            <a:r>
              <a:rPr lang="en-US" sz="2000" dirty="0">
                <a:latin typeface="Calibri" panose="020F0502020204030204" pitchFamily="34" charset="0"/>
                <a:ea typeface="Calibri" panose="020F0502020204030204" pitchFamily="34" charset="0"/>
                <a:cs typeface="Times New Roman" panose="02020603050405020304" pitchFamily="18" charset="0"/>
              </a:rPr>
              <a:t>pursuant to a FERPA </a:t>
            </a:r>
            <a:r>
              <a:rPr lang="en-US" sz="2000" dirty="0" smtClean="0">
                <a:latin typeface="Calibri" panose="020F0502020204030204" pitchFamily="34" charset="0"/>
                <a:ea typeface="Calibri" panose="020F0502020204030204" pitchFamily="34" charset="0"/>
                <a:cs typeface="Times New Roman" panose="02020603050405020304" pitchFamily="18" charset="0"/>
              </a:rPr>
              <a:t>          		compliant </a:t>
            </a:r>
            <a:r>
              <a:rPr lang="en-US" sz="2000" dirty="0">
                <a:latin typeface="Calibri" panose="020F0502020204030204" pitchFamily="34" charset="0"/>
                <a:ea typeface="Calibri" panose="020F0502020204030204" pitchFamily="34" charset="0"/>
                <a:cs typeface="Times New Roman" panose="02020603050405020304" pitchFamily="18" charset="0"/>
              </a:rPr>
              <a:t>contract.</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r>
              <a:rPr lang="en-US" sz="1000" dirty="0" smtClean="0">
                <a:latin typeface="Calibri" panose="020F0502020204030204" pitchFamily="34" charset="0"/>
                <a:ea typeface="Calibri" panose="020F0502020204030204" pitchFamily="34" charset="0"/>
                <a:cs typeface="Times New Roman" panose="02020603050405020304" pitchFamily="18" charset="0"/>
              </a:rPr>
              <a:t>	</a:t>
            </a:r>
          </a:p>
          <a:p>
            <a:pPr marL="0" marR="0" lvl="0" indent="0" algn="just">
              <a:spcBef>
                <a:spcPts val="0"/>
              </a:spcBef>
              <a:tabLst>
                <a:tab pos="4572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smtClean="0">
                <a:latin typeface="Calibri" panose="020F0502020204030204" pitchFamily="34" charset="0"/>
                <a:ea typeface="Calibri" panose="020F0502020204030204" pitchFamily="34" charset="0"/>
                <a:cs typeface="Times New Roman" panose="02020603050405020304" pitchFamily="18" charset="0"/>
              </a:rPr>
              <a:t>–</a:t>
            </a:r>
            <a:r>
              <a:rPr lang="en-US" sz="2000" dirty="0">
                <a:latin typeface="Calibri" panose="020F0502020204030204" pitchFamily="34" charset="0"/>
                <a:ea typeface="Calibri" panose="020F0502020204030204" pitchFamily="34" charset="0"/>
                <a:cs typeface="Times New Roman" panose="02020603050405020304" pitchFamily="18" charset="0"/>
              </a:rPr>
              <a:t>	‟Disclosure” is the granting of access to FERPA Data to a </a:t>
            </a:r>
            <a:r>
              <a:rPr lang="en-US" sz="2000" dirty="0" smtClean="0">
                <a:latin typeface="Calibri" panose="020F0502020204030204" pitchFamily="34" charset="0"/>
                <a:ea typeface="Calibri" panose="020F0502020204030204" pitchFamily="34" charset="0"/>
                <a:cs typeface="Times New Roman" panose="02020603050405020304" pitchFamily="18" charset="0"/>
              </a:rPr>
              <a:t>third party 		outside </a:t>
            </a:r>
            <a:r>
              <a:rPr lang="en-US" sz="2000" dirty="0">
                <a:latin typeface="Calibri" panose="020F0502020204030204" pitchFamily="34" charset="0"/>
                <a:ea typeface="Calibri" panose="020F0502020204030204" pitchFamily="34" charset="0"/>
                <a:cs typeface="Times New Roman" panose="02020603050405020304" pitchFamily="18" charset="0"/>
              </a:rPr>
              <a:t>of the institution.</a:t>
            </a:r>
          </a:p>
          <a:p>
            <a:pPr marL="0" marR="0" lvl="0" indent="0" algn="just">
              <a:spcBef>
                <a:spcPts val="0"/>
              </a:spcBef>
              <a:tabLst>
                <a:tab pos="457200" algn="l"/>
              </a:tabLst>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	FERPA also applies to information disclosed </a:t>
            </a:r>
            <a:r>
              <a:rPr lang="en-US" sz="2000" b="1" dirty="0">
                <a:latin typeface="Calibri" panose="020F0502020204030204" pitchFamily="34" charset="0"/>
                <a:ea typeface="Calibri" panose="020F0502020204030204" pitchFamily="34" charset="0"/>
                <a:cs typeface="Times New Roman" panose="02020603050405020304" pitchFamily="18" charset="0"/>
              </a:rPr>
              <a:t>verbally</a:t>
            </a:r>
            <a:r>
              <a:rPr lang="en-US" sz="2000" dirty="0">
                <a:latin typeface="Calibri" panose="020F0502020204030204" pitchFamily="34" charset="0"/>
                <a:ea typeface="Calibri" panose="020F0502020204030204" pitchFamily="34" charset="0"/>
                <a:cs typeface="Times New Roman" panose="02020603050405020304" pitchFamily="18" charset="0"/>
              </a:rPr>
              <a:t> if the information </a:t>
            </a:r>
            <a:r>
              <a:rPr lang="en-US" sz="2000" dirty="0" smtClean="0">
                <a:latin typeface="Calibri" panose="020F0502020204030204" pitchFamily="34" charset="0"/>
                <a:ea typeface="Calibri" panose="020F0502020204030204" pitchFamily="34" charset="0"/>
                <a:cs typeface="Times New Roman" panose="02020603050405020304" pitchFamily="18" charset="0"/>
              </a:rPr>
              <a:t>	was </a:t>
            </a:r>
            <a:r>
              <a:rPr lang="en-US" sz="2000" dirty="0">
                <a:latin typeface="Calibri" panose="020F0502020204030204" pitchFamily="34" charset="0"/>
                <a:ea typeface="Calibri" panose="020F0502020204030204" pitchFamily="34" charset="0"/>
                <a:cs typeface="Times New Roman" panose="02020603050405020304" pitchFamily="18" charset="0"/>
              </a:rPr>
              <a:t>originally obtained from an Education Record (i.e</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an employee </a:t>
            </a:r>
            <a:r>
              <a:rPr lang="en-US" sz="2000" dirty="0" smtClean="0">
                <a:latin typeface="Calibri" panose="020F0502020204030204" pitchFamily="34" charset="0"/>
                <a:ea typeface="Calibri" panose="020F0502020204030204" pitchFamily="34" charset="0"/>
                <a:cs typeface="Times New Roman" panose="02020603050405020304" pitchFamily="18" charset="0"/>
              </a:rPr>
              <a:t>	reads a </a:t>
            </a:r>
            <a:r>
              <a:rPr lang="en-US" sz="2000" dirty="0">
                <a:latin typeface="Calibri" panose="020F0502020204030204" pitchFamily="34" charset="0"/>
                <a:ea typeface="Calibri" panose="020F0502020204030204" pitchFamily="34" charset="0"/>
                <a:cs typeface="Times New Roman" panose="02020603050405020304" pitchFamily="18" charset="0"/>
              </a:rPr>
              <a:t>student transcript and then tells a reporter what grade the </a:t>
            </a:r>
            <a:r>
              <a:rPr lang="en-US" sz="2000" dirty="0" smtClean="0">
                <a:latin typeface="Calibri" panose="020F0502020204030204" pitchFamily="34" charset="0"/>
                <a:ea typeface="Calibri" panose="020F0502020204030204" pitchFamily="34" charset="0"/>
                <a:cs typeface="Times New Roman" panose="02020603050405020304" pitchFamily="18" charset="0"/>
              </a:rPr>
              <a:t>	student 	received</a:t>
            </a:r>
            <a:r>
              <a:rPr lang="en-US" sz="2000" dirty="0">
                <a:latin typeface="Calibri" panose="020F0502020204030204" pitchFamily="34" charset="0"/>
                <a:ea typeface="Calibri" panose="020F0502020204030204" pitchFamily="34" charset="0"/>
                <a:cs typeface="Times New Roman" panose="02020603050405020304" pitchFamily="18" charset="0"/>
              </a:rPr>
              <a:t>.)</a:t>
            </a:r>
          </a:p>
          <a:p>
            <a:pPr marL="0" marR="0" lvl="0" indent="0" algn="just">
              <a:spcBef>
                <a:spcPts val="0"/>
              </a:spcBef>
              <a:tabLst>
                <a:tab pos="457200" algn="l"/>
              </a:tabLst>
            </a:pP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7778338" y="6507678"/>
            <a:ext cx="1223158" cy="276999"/>
          </a:xfrm>
          <a:prstGeom prst="rect">
            <a:avLst/>
          </a:prstGeom>
          <a:noFill/>
        </p:spPr>
        <p:txBody>
          <a:bodyPr wrap="square" rtlCol="0">
            <a:spAutoFit/>
          </a:bodyPr>
          <a:lstStyle/>
          <a:p>
            <a:pPr algn="r"/>
            <a:r>
              <a:rPr lang="en-US" sz="1200" dirty="0" smtClean="0"/>
              <a:t>Slide </a:t>
            </a:r>
            <a:fld id="{7B5E8D45-9B1A-4C05-A2A1-C670E60A92DE}" type="slidenum">
              <a:rPr lang="en-US" sz="1200"/>
              <a:pPr algn="r"/>
              <a:t>14</a:t>
            </a:fld>
            <a:endParaRPr lang="en-US" sz="1200" dirty="0"/>
          </a:p>
        </p:txBody>
      </p:sp>
    </p:spTree>
    <p:extLst>
      <p:ext uri="{BB962C8B-B14F-4D97-AF65-F5344CB8AC3E}">
        <p14:creationId xmlns:p14="http://schemas.microsoft.com/office/powerpoint/2010/main" val="42456163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a:spLocks noChangeArrowheads="1"/>
          </p:cNvSpPr>
          <p:nvPr/>
        </p:nvSpPr>
        <p:spPr bwMode="auto">
          <a:xfrm>
            <a:off x="1600201" y="88900"/>
            <a:ext cx="57531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FERPA’S STUDENT CONSENT </a:t>
            </a:r>
          </a:p>
          <a:p>
            <a:pPr algn="ctr" eaLnBrk="1" hangingPunct="1"/>
            <a:r>
              <a:rPr lang="en-US" sz="3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REQUIREMENTS</a:t>
            </a:r>
            <a:endParaRPr lang="en-US" sz="36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10"/>
          <p:cNvSpPr txBox="1">
            <a:spLocks noChangeArrowheads="1"/>
          </p:cNvSpPr>
          <p:nvPr/>
        </p:nvSpPr>
        <p:spPr bwMode="auto">
          <a:xfrm>
            <a:off x="424543" y="1621745"/>
            <a:ext cx="8256319"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3088" indent="-573088"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just">
              <a:spcBef>
                <a:spcPts val="0"/>
              </a:spcBef>
              <a:tabLst>
                <a:tab pos="457200" algn="l"/>
              </a:tabLst>
            </a:pPr>
            <a:endParaRPr lang="en-US" sz="2000" b="1"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r>
              <a:rPr lang="en-US" sz="2800" b="1" dirty="0" smtClean="0">
                <a:latin typeface="Calibri" panose="020F0502020204030204" pitchFamily="34" charset="0"/>
                <a:ea typeface="Calibri" panose="020F0502020204030204" pitchFamily="34" charset="0"/>
                <a:cs typeface="Times New Roman" panose="02020603050405020304" pitchFamily="18" charset="0"/>
              </a:rPr>
              <a:t>•</a:t>
            </a:r>
            <a:r>
              <a:rPr lang="en-US" sz="2800" dirty="0">
                <a:latin typeface="Calibri" panose="020F0502020204030204" pitchFamily="34" charset="0"/>
                <a:ea typeface="Calibri" panose="020F0502020204030204" pitchFamily="34" charset="0"/>
                <a:cs typeface="Times New Roman" panose="02020603050405020304" pitchFamily="18" charset="0"/>
              </a:rPr>
              <a:t>	An educational institution must obtain a student’s </a:t>
            </a:r>
            <a:r>
              <a:rPr lang="en-US" sz="2800" dirty="0" smtClean="0">
                <a:latin typeface="Calibri" panose="020F0502020204030204" pitchFamily="34" charset="0"/>
                <a:ea typeface="Calibri" panose="020F0502020204030204" pitchFamily="34" charset="0"/>
                <a:cs typeface="Times New Roman" panose="02020603050405020304" pitchFamily="18" charset="0"/>
              </a:rPr>
              <a:t>	consent </a:t>
            </a:r>
            <a:r>
              <a:rPr lang="en-US" sz="2800" dirty="0">
                <a:latin typeface="Calibri" panose="020F0502020204030204" pitchFamily="34" charset="0"/>
                <a:ea typeface="Calibri" panose="020F0502020204030204" pitchFamily="34" charset="0"/>
                <a:cs typeface="Times New Roman" panose="02020603050405020304" pitchFamily="18" charset="0"/>
              </a:rPr>
              <a:t>for the use or </a:t>
            </a:r>
            <a:r>
              <a:rPr lang="en-US" sz="2800" dirty="0" smtClean="0">
                <a:latin typeface="Calibri" panose="020F0502020204030204" pitchFamily="34" charset="0"/>
                <a:ea typeface="Calibri" panose="020F0502020204030204" pitchFamily="34" charset="0"/>
                <a:cs typeface="Times New Roman" panose="02020603050405020304" pitchFamily="18" charset="0"/>
              </a:rPr>
              <a:t>disclosure </a:t>
            </a:r>
            <a:r>
              <a:rPr lang="en-US" sz="2800" dirty="0">
                <a:latin typeface="Calibri" panose="020F0502020204030204" pitchFamily="34" charset="0"/>
                <a:ea typeface="Calibri" panose="020F0502020204030204" pitchFamily="34" charset="0"/>
                <a:cs typeface="Times New Roman" panose="02020603050405020304" pitchFamily="18" charset="0"/>
              </a:rPr>
              <a:t>of his or her </a:t>
            </a:r>
            <a:r>
              <a:rPr lang="en-US" sz="2800" dirty="0" smtClean="0">
                <a:latin typeface="Calibri" panose="020F0502020204030204" pitchFamily="34" charset="0"/>
                <a:ea typeface="Calibri" panose="020F0502020204030204" pitchFamily="34" charset="0"/>
                <a:cs typeface="Times New Roman" panose="02020603050405020304" pitchFamily="18" charset="0"/>
              </a:rPr>
              <a:t>	educational </a:t>
            </a:r>
            <a:r>
              <a:rPr lang="en-US" sz="2800" dirty="0">
                <a:latin typeface="Calibri" panose="020F0502020204030204" pitchFamily="34" charset="0"/>
                <a:ea typeface="Calibri" panose="020F0502020204030204" pitchFamily="34" charset="0"/>
                <a:cs typeface="Times New Roman" panose="02020603050405020304" pitchFamily="18" charset="0"/>
              </a:rPr>
              <a:t>records </a:t>
            </a:r>
            <a:r>
              <a:rPr lang="en-US" sz="2800" b="1" dirty="0">
                <a:latin typeface="Calibri" panose="020F0502020204030204" pitchFamily="34" charset="0"/>
                <a:ea typeface="Calibri" panose="020F0502020204030204" pitchFamily="34" charset="0"/>
                <a:cs typeface="Times New Roman" panose="02020603050405020304" pitchFamily="18" charset="0"/>
              </a:rPr>
              <a:t>UNLESS</a:t>
            </a:r>
            <a:r>
              <a:rPr lang="en-US" sz="2800" dirty="0">
                <a:latin typeface="Calibri" panose="020F0502020204030204" pitchFamily="34" charset="0"/>
                <a:ea typeface="Calibri" panose="020F0502020204030204" pitchFamily="34" charset="0"/>
                <a:cs typeface="Times New Roman" panose="02020603050405020304" pitchFamily="18" charset="0"/>
              </a:rPr>
              <a:t> a specific statutory </a:t>
            </a:r>
            <a:r>
              <a:rPr lang="en-US" sz="2800" dirty="0" smtClean="0">
                <a:latin typeface="Calibri" panose="020F0502020204030204" pitchFamily="34" charset="0"/>
                <a:ea typeface="Calibri" panose="020F0502020204030204" pitchFamily="34" charset="0"/>
                <a:cs typeface="Times New Roman" panose="02020603050405020304" pitchFamily="18" charset="0"/>
              </a:rPr>
              <a:t>	provision </a:t>
            </a:r>
            <a:r>
              <a:rPr lang="en-US" sz="2800" dirty="0">
                <a:latin typeface="Calibri" panose="020F0502020204030204" pitchFamily="34" charset="0"/>
                <a:ea typeface="Calibri" panose="020F0502020204030204" pitchFamily="34" charset="0"/>
                <a:cs typeface="Times New Roman" panose="02020603050405020304" pitchFamily="18" charset="0"/>
              </a:rPr>
              <a:t>allows its use or disclosure without first </a:t>
            </a:r>
            <a:r>
              <a:rPr lang="en-US" sz="2800" dirty="0" smtClean="0">
                <a:latin typeface="Calibri" panose="020F0502020204030204" pitchFamily="34" charset="0"/>
                <a:ea typeface="Calibri" panose="020F0502020204030204" pitchFamily="34" charset="0"/>
                <a:cs typeface="Times New Roman" panose="02020603050405020304" pitchFamily="18" charset="0"/>
              </a:rPr>
              <a:t>	obtaining </a:t>
            </a:r>
            <a:r>
              <a:rPr lang="en-US" sz="2800" dirty="0">
                <a:latin typeface="Calibri" panose="020F0502020204030204" pitchFamily="34" charset="0"/>
                <a:ea typeface="Calibri" panose="020F0502020204030204" pitchFamily="34" charset="0"/>
                <a:cs typeface="Times New Roman" panose="02020603050405020304" pitchFamily="18" charset="0"/>
              </a:rPr>
              <a:t>consent</a:t>
            </a:r>
            <a:r>
              <a:rPr lang="en-US" sz="2800" dirty="0" smtClean="0">
                <a:latin typeface="Calibri" panose="020F0502020204030204" pitchFamily="34" charset="0"/>
                <a:ea typeface="Calibri" panose="020F0502020204030204" pitchFamily="34" charset="0"/>
                <a:cs typeface="Times New Roman" panose="02020603050405020304" pitchFamily="18" charset="0"/>
              </a:rPr>
              <a:t>.</a:t>
            </a:r>
          </a:p>
          <a:p>
            <a:pPr marL="0" marR="0" lvl="0" indent="0" algn="just">
              <a:spcBef>
                <a:spcPts val="0"/>
              </a:spcBef>
              <a:tabLst>
                <a:tab pos="457200" algn="l"/>
              </a:tabLs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r>
              <a:rPr lang="en-US" sz="2800" dirty="0">
                <a:latin typeface="Calibri" panose="020F0502020204030204" pitchFamily="34" charset="0"/>
                <a:ea typeface="Calibri" panose="020F0502020204030204" pitchFamily="34" charset="0"/>
                <a:cs typeface="Times New Roman" panose="02020603050405020304" pitchFamily="18" charset="0"/>
              </a:rPr>
              <a:t>•	FERPA provides numerous exceptions to the consent </a:t>
            </a:r>
            <a:r>
              <a:rPr lang="en-US" sz="2800" dirty="0" smtClean="0">
                <a:latin typeface="Calibri" panose="020F0502020204030204" pitchFamily="34" charset="0"/>
                <a:ea typeface="Calibri" panose="020F0502020204030204" pitchFamily="34" charset="0"/>
                <a:cs typeface="Times New Roman" panose="02020603050405020304" pitchFamily="18" charset="0"/>
              </a:rPr>
              <a:t>	requirement</a:t>
            </a:r>
            <a:r>
              <a:rPr lang="en-US" sz="2800" dirty="0">
                <a:latin typeface="Calibri" panose="020F0502020204030204" pitchFamily="34" charset="0"/>
                <a:ea typeface="Calibri" panose="020F0502020204030204" pitchFamily="34" charset="0"/>
                <a:cs typeface="Times New Roman" panose="02020603050405020304" pitchFamily="18" charset="0"/>
              </a:rPr>
              <a:t>.</a:t>
            </a:r>
          </a:p>
          <a:p>
            <a:pPr marL="0" marR="0" lvl="0" indent="0" algn="just">
              <a:spcBef>
                <a:spcPts val="0"/>
              </a:spcBef>
              <a:tabLst>
                <a:tab pos="457200" algn="l"/>
              </a:tabLst>
            </a:pPr>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7778338" y="6507678"/>
            <a:ext cx="1223158" cy="276999"/>
          </a:xfrm>
          <a:prstGeom prst="rect">
            <a:avLst/>
          </a:prstGeom>
          <a:noFill/>
        </p:spPr>
        <p:txBody>
          <a:bodyPr wrap="square" rtlCol="0">
            <a:spAutoFit/>
          </a:bodyPr>
          <a:lstStyle/>
          <a:p>
            <a:pPr algn="r"/>
            <a:r>
              <a:rPr lang="en-US" sz="1200" dirty="0" smtClean="0"/>
              <a:t>Slide </a:t>
            </a:r>
            <a:fld id="{01464FBF-D71E-4D8D-91CB-935EAF79591E}" type="slidenum">
              <a:rPr lang="en-US" sz="1200"/>
              <a:pPr algn="r"/>
              <a:t>15</a:t>
            </a:fld>
            <a:endParaRPr lang="en-US" sz="1200" dirty="0"/>
          </a:p>
        </p:txBody>
      </p:sp>
    </p:spTree>
    <p:extLst>
      <p:ext uri="{BB962C8B-B14F-4D97-AF65-F5344CB8AC3E}">
        <p14:creationId xmlns:p14="http://schemas.microsoft.com/office/powerpoint/2010/main" val="12408348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a:spLocks noChangeArrowheads="1"/>
          </p:cNvSpPr>
          <p:nvPr/>
        </p:nvSpPr>
        <p:spPr bwMode="auto">
          <a:xfrm>
            <a:off x="1600201" y="88900"/>
            <a:ext cx="57531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FERPA’S EXCEPTIONS</a:t>
            </a:r>
          </a:p>
          <a:p>
            <a:pPr algn="ctr" eaLnBrk="1" hangingPunct="1"/>
            <a:r>
              <a:rPr lang="en-US" sz="30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The ‟University Official” Exception</a:t>
            </a:r>
            <a:endParaRPr lang="en-US" sz="30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10"/>
          <p:cNvSpPr txBox="1">
            <a:spLocks noChangeArrowheads="1"/>
          </p:cNvSpPr>
          <p:nvPr/>
        </p:nvSpPr>
        <p:spPr bwMode="auto">
          <a:xfrm>
            <a:off x="424543" y="1621745"/>
            <a:ext cx="8256319"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3088" indent="-573088"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just">
              <a:spcBef>
                <a:spcPts val="0"/>
              </a:spcBef>
              <a:tabLst>
                <a:tab pos="457200" algn="l"/>
              </a:tabLst>
            </a:pPr>
            <a:endParaRPr lang="en-US" sz="2000" b="1"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r>
              <a:rPr lang="en-US" b="1" dirty="0" smtClean="0">
                <a:latin typeface="Calibri" panose="020F0502020204030204" pitchFamily="34" charset="0"/>
                <a:ea typeface="Calibri" panose="020F0502020204030204" pitchFamily="34" charset="0"/>
                <a:cs typeface="Times New Roman" panose="02020603050405020304" pitchFamily="18" charset="0"/>
              </a:rPr>
              <a:t>•</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The ‟University </a:t>
            </a:r>
            <a:r>
              <a:rPr lang="en-US" dirty="0">
                <a:latin typeface="Calibri" panose="020F0502020204030204" pitchFamily="34" charset="0"/>
                <a:ea typeface="Calibri" panose="020F0502020204030204" pitchFamily="34" charset="0"/>
                <a:cs typeface="Times New Roman" panose="02020603050405020304" pitchFamily="18" charset="0"/>
              </a:rPr>
              <a:t>Official </a:t>
            </a:r>
            <a:r>
              <a:rPr lang="en-US" dirty="0" smtClean="0">
                <a:latin typeface="Calibri" panose="020F0502020204030204" pitchFamily="34" charset="0"/>
                <a:ea typeface="Calibri" panose="020F0502020204030204" pitchFamily="34" charset="0"/>
                <a:cs typeface="Times New Roman" panose="02020603050405020304" pitchFamily="18" charset="0"/>
              </a:rPr>
              <a:t>Exception</a:t>
            </a:r>
            <a:r>
              <a:rPr lang="en-US" dirty="0">
                <a:latin typeface="Calibri" panose="020F0502020204030204" pitchFamily="34" charset="0"/>
                <a:ea typeface="Calibri" panose="020F0502020204030204" pitchFamily="34" charset="0"/>
                <a:cs typeface="Times New Roman" panose="02020603050405020304" pitchFamily="18" charset="0"/>
              </a:rPr>
              <a:t>” (also called </a:t>
            </a:r>
            <a:r>
              <a:rPr lang="en-US" dirty="0" smtClean="0">
                <a:latin typeface="Calibri" panose="020F0502020204030204" pitchFamily="34" charset="0"/>
                <a:ea typeface="Calibri" panose="020F0502020204030204" pitchFamily="34" charset="0"/>
                <a:cs typeface="Times New Roman" panose="02020603050405020304" pitchFamily="18" charset="0"/>
              </a:rPr>
              <a:t>‟the </a:t>
            </a:r>
            <a:r>
              <a:rPr lang="en-US" dirty="0">
                <a:latin typeface="Calibri" panose="020F0502020204030204" pitchFamily="34" charset="0"/>
                <a:ea typeface="Calibri" panose="020F0502020204030204" pitchFamily="34" charset="0"/>
                <a:cs typeface="Times New Roman" panose="02020603050405020304" pitchFamily="18" charset="0"/>
              </a:rPr>
              <a:t>School </a:t>
            </a:r>
            <a:r>
              <a:rPr lang="en-US" dirty="0" smtClean="0">
                <a:latin typeface="Calibri" panose="020F0502020204030204" pitchFamily="34" charset="0"/>
                <a:ea typeface="Calibri" panose="020F0502020204030204" pitchFamily="34" charset="0"/>
                <a:cs typeface="Times New Roman" panose="02020603050405020304" pitchFamily="18" charset="0"/>
              </a:rPr>
              <a:t>	Official Exception</a:t>
            </a:r>
            <a:r>
              <a:rPr lang="en-US" dirty="0">
                <a:latin typeface="Calibri" panose="020F0502020204030204" pitchFamily="34" charset="0"/>
                <a:ea typeface="Calibri" panose="020F0502020204030204" pitchFamily="34" charset="0"/>
                <a:cs typeface="Times New Roman" panose="02020603050405020304" pitchFamily="18" charset="0"/>
              </a:rPr>
              <a:t>”) is very broad and allows employees to </a:t>
            </a:r>
            <a:r>
              <a:rPr lang="en-US" dirty="0" smtClean="0">
                <a:latin typeface="Calibri" panose="020F0502020204030204" pitchFamily="34" charset="0"/>
                <a:ea typeface="Calibri" panose="020F0502020204030204" pitchFamily="34" charset="0"/>
                <a:cs typeface="Times New Roman" panose="02020603050405020304" pitchFamily="18" charset="0"/>
              </a:rPr>
              <a:t>	perform </a:t>
            </a:r>
            <a:r>
              <a:rPr lang="en-US" dirty="0">
                <a:latin typeface="Calibri" panose="020F0502020204030204" pitchFamily="34" charset="0"/>
                <a:ea typeface="Calibri" panose="020F0502020204030204" pitchFamily="34" charset="0"/>
                <a:cs typeface="Times New Roman" panose="02020603050405020304" pitchFamily="18" charset="0"/>
              </a:rPr>
              <a:t>their duties.</a:t>
            </a:r>
          </a:p>
          <a:p>
            <a:pPr marL="0" marR="0" lvl="0" indent="0" algn="just">
              <a:spcBef>
                <a:spcPts val="0"/>
              </a:spcBef>
              <a:tabLst>
                <a:tab pos="457200" algn="l"/>
              </a:tabLst>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	The </a:t>
            </a:r>
            <a:r>
              <a:rPr lang="en-US" dirty="0" smtClean="0">
                <a:latin typeface="Calibri" panose="020F0502020204030204" pitchFamily="34" charset="0"/>
                <a:ea typeface="Calibri" panose="020F0502020204030204" pitchFamily="34" charset="0"/>
                <a:cs typeface="Times New Roman" panose="02020603050405020304" pitchFamily="18" charset="0"/>
              </a:rPr>
              <a:t>‟University </a:t>
            </a:r>
            <a:r>
              <a:rPr lang="en-US" dirty="0">
                <a:latin typeface="Calibri" panose="020F0502020204030204" pitchFamily="34" charset="0"/>
                <a:ea typeface="Calibri" panose="020F0502020204030204" pitchFamily="34" charset="0"/>
                <a:cs typeface="Times New Roman" panose="02020603050405020304" pitchFamily="18" charset="0"/>
              </a:rPr>
              <a:t>Official Exception” permits MD Anderson </a:t>
            </a:r>
            <a:r>
              <a:rPr lang="en-US" dirty="0" smtClean="0">
                <a:latin typeface="Calibri" panose="020F0502020204030204" pitchFamily="34" charset="0"/>
                <a:ea typeface="Calibri" panose="020F0502020204030204" pitchFamily="34" charset="0"/>
                <a:cs typeface="Times New Roman" panose="02020603050405020304" pitchFamily="18" charset="0"/>
              </a:rPr>
              <a:t>	Workforce 	members </a:t>
            </a:r>
            <a:r>
              <a:rPr lang="en-US" dirty="0">
                <a:latin typeface="Calibri" panose="020F0502020204030204" pitchFamily="34" charset="0"/>
                <a:ea typeface="Calibri" panose="020F0502020204030204" pitchFamily="34" charset="0"/>
                <a:cs typeface="Times New Roman" panose="02020603050405020304" pitchFamily="18" charset="0"/>
              </a:rPr>
              <a:t>to use and disclose an Education Record </a:t>
            </a:r>
            <a:r>
              <a:rPr lang="en-US" dirty="0" smtClean="0">
                <a:latin typeface="Calibri" panose="020F0502020204030204" pitchFamily="34" charset="0"/>
                <a:ea typeface="Calibri" panose="020F0502020204030204" pitchFamily="34" charset="0"/>
                <a:cs typeface="Times New Roman" panose="02020603050405020304" pitchFamily="18" charset="0"/>
              </a:rPr>
              <a:t>	without </a:t>
            </a:r>
            <a:r>
              <a:rPr lang="en-US" dirty="0">
                <a:latin typeface="Calibri" panose="020F0502020204030204" pitchFamily="34" charset="0"/>
                <a:ea typeface="Calibri" panose="020F0502020204030204" pitchFamily="34" charset="0"/>
                <a:cs typeface="Times New Roman" panose="02020603050405020304" pitchFamily="18" charset="0"/>
              </a:rPr>
              <a:t>student </a:t>
            </a:r>
            <a:r>
              <a:rPr lang="en-US" dirty="0" smtClean="0">
                <a:latin typeface="Calibri" panose="020F0502020204030204" pitchFamily="34" charset="0"/>
                <a:ea typeface="Calibri" panose="020F0502020204030204" pitchFamily="34" charset="0"/>
                <a:cs typeface="Times New Roman" panose="02020603050405020304" pitchFamily="18" charset="0"/>
              </a:rPr>
              <a:t>consent </a:t>
            </a:r>
            <a:r>
              <a:rPr lang="en-US" dirty="0">
                <a:latin typeface="Calibri" panose="020F0502020204030204" pitchFamily="34" charset="0"/>
                <a:ea typeface="Calibri" panose="020F0502020204030204" pitchFamily="34" charset="0"/>
                <a:cs typeface="Times New Roman" panose="02020603050405020304" pitchFamily="18" charset="0"/>
              </a:rPr>
              <a:t>for any ‟legitimate educational </a:t>
            </a:r>
            <a:r>
              <a:rPr lang="en-US" dirty="0" smtClean="0">
                <a:latin typeface="Calibri" panose="020F0502020204030204" pitchFamily="34" charset="0"/>
                <a:ea typeface="Calibri" panose="020F0502020204030204" pitchFamily="34" charset="0"/>
                <a:cs typeface="Times New Roman" panose="02020603050405020304" pitchFamily="18" charset="0"/>
              </a:rPr>
              <a:t>	purpose</a:t>
            </a:r>
            <a:r>
              <a:rPr lang="en-US" dirty="0">
                <a:latin typeface="Calibri" panose="020F0502020204030204" pitchFamily="34" charset="0"/>
                <a:ea typeface="Calibri" panose="020F0502020204030204" pitchFamily="34" charset="0"/>
                <a:cs typeface="Times New Roman" panose="02020603050405020304" pitchFamily="18" charset="0"/>
              </a:rPr>
              <a:t>.”</a:t>
            </a:r>
          </a:p>
          <a:p>
            <a:pPr marL="0" marR="0" lvl="0" indent="0" algn="just">
              <a:spcBef>
                <a:spcPts val="0"/>
              </a:spcBef>
              <a:tabLst>
                <a:tab pos="457200" algn="l"/>
              </a:tabLst>
            </a:pPr>
            <a:endParaRPr lang="en-US" sz="1000" dirty="0" smtClean="0">
              <a:latin typeface="Calibri" panose="020F0502020204030204" pitchFamily="34" charset="0"/>
              <a:ea typeface="Calibri" panose="020F0502020204030204" pitchFamily="34" charset="0"/>
              <a:cs typeface="Times New Roman" panose="02020603050405020304" pitchFamily="18" charset="0"/>
            </a:endParaRPr>
          </a:p>
          <a:p>
            <a:pPr marL="463550" marR="0" lvl="0" indent="-463550" algn="just">
              <a:spcBef>
                <a:spcPts val="0"/>
              </a:spcBef>
              <a:tabLst>
                <a:tab pos="457200" algn="l"/>
                <a:tab pos="914400" algn="l"/>
                <a:tab pos="1425575" algn="l"/>
                <a:tab pos="1887538" algn="l"/>
              </a:tabLst>
            </a:pP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A legitimate educational purpose includes performance </a:t>
            </a:r>
            <a:r>
              <a:rPr lang="en-US" dirty="0" smtClean="0">
                <a:latin typeface="Calibri" panose="020F0502020204030204" pitchFamily="34" charset="0"/>
                <a:ea typeface="Calibri" panose="020F0502020204030204" pitchFamily="34" charset="0"/>
                <a:cs typeface="Times New Roman" panose="02020603050405020304" pitchFamily="18" charset="0"/>
              </a:rPr>
              <a:t>	of </a:t>
            </a:r>
            <a:r>
              <a:rPr lang="en-US" dirty="0">
                <a:latin typeface="Calibri" panose="020F0502020204030204" pitchFamily="34" charset="0"/>
                <a:ea typeface="Calibri" panose="020F0502020204030204" pitchFamily="34" charset="0"/>
                <a:cs typeface="Times New Roman" panose="02020603050405020304" pitchFamily="18" charset="0"/>
              </a:rPr>
              <a:t>any duty a </a:t>
            </a:r>
            <a:r>
              <a:rPr lang="en-US" dirty="0" smtClean="0">
                <a:latin typeface="Calibri" panose="020F0502020204030204" pitchFamily="34" charset="0"/>
                <a:ea typeface="Calibri" panose="020F0502020204030204" pitchFamily="34" charset="0"/>
                <a:cs typeface="Times New Roman" panose="02020603050405020304" pitchFamily="18" charset="0"/>
              </a:rPr>
              <a:t>University </a:t>
            </a:r>
            <a:r>
              <a:rPr lang="en-US" dirty="0">
                <a:latin typeface="Calibri" panose="020F0502020204030204" pitchFamily="34" charset="0"/>
                <a:ea typeface="Calibri" panose="020F0502020204030204" pitchFamily="34" charset="0"/>
                <a:cs typeface="Times New Roman" panose="02020603050405020304" pitchFamily="18" charset="0"/>
              </a:rPr>
              <a:t>employee is required or </a:t>
            </a:r>
            <a:r>
              <a:rPr lang="en-US" dirty="0" smtClean="0">
                <a:latin typeface="Calibri" panose="020F0502020204030204" pitchFamily="34" charset="0"/>
                <a:ea typeface="Calibri" panose="020F0502020204030204" pitchFamily="34" charset="0"/>
                <a:cs typeface="Times New Roman" panose="02020603050405020304" pitchFamily="18" charset="0"/>
              </a:rPr>
              <a:t>	permitted </a:t>
            </a:r>
            <a:r>
              <a:rPr lang="en-US" dirty="0">
                <a:latin typeface="Calibri" panose="020F0502020204030204" pitchFamily="34" charset="0"/>
                <a:ea typeface="Calibri" panose="020F0502020204030204" pitchFamily="34" charset="0"/>
                <a:cs typeface="Times New Roman" panose="02020603050405020304" pitchFamily="18" charset="0"/>
              </a:rPr>
              <a:t>to perform as a University </a:t>
            </a:r>
            <a:r>
              <a:rPr lang="en-US" dirty="0" smtClean="0">
                <a:latin typeface="Calibri" panose="020F0502020204030204" pitchFamily="34" charset="0"/>
                <a:ea typeface="Calibri" panose="020F0502020204030204" pitchFamily="34" charset="0"/>
                <a:cs typeface="Times New Roman" panose="02020603050405020304" pitchFamily="18" charset="0"/>
              </a:rPr>
              <a:t>employee</a:t>
            </a:r>
            <a:r>
              <a:rPr lang="en-US" dirty="0">
                <a:latin typeface="Calibri" panose="020F0502020204030204" pitchFamily="34" charset="0"/>
                <a:ea typeface="Calibri" panose="020F0502020204030204" pitchFamily="34" charset="0"/>
                <a:cs typeface="Times New Roman" panose="02020603050405020304" pitchFamily="18" charset="0"/>
              </a:rPr>
              <a:t>.</a:t>
            </a:r>
          </a:p>
          <a:p>
            <a:pPr marL="0" marR="0" lvl="0" indent="0" algn="just">
              <a:spcBef>
                <a:spcPts val="0"/>
              </a:spcBef>
              <a:tabLst>
                <a:tab pos="457200" algn="l"/>
              </a:tabLst>
            </a:pP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endParaRPr lang="en-US" sz="2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7778338" y="6557447"/>
            <a:ext cx="1223158" cy="276999"/>
          </a:xfrm>
          <a:prstGeom prst="rect">
            <a:avLst/>
          </a:prstGeom>
          <a:noFill/>
        </p:spPr>
        <p:txBody>
          <a:bodyPr wrap="square" rtlCol="0">
            <a:spAutoFit/>
          </a:bodyPr>
          <a:lstStyle/>
          <a:p>
            <a:pPr algn="r"/>
            <a:r>
              <a:rPr lang="en-US" sz="1200" dirty="0" smtClean="0"/>
              <a:t>Slide </a:t>
            </a:r>
            <a:fld id="{2C798DD2-F157-4427-86F1-1A42DFCB9552}" type="slidenum">
              <a:rPr lang="en-US" sz="1200" smtClean="0"/>
              <a:pPr algn="r"/>
              <a:t>16</a:t>
            </a:fld>
            <a:endParaRPr lang="en-US" sz="1200" dirty="0"/>
          </a:p>
        </p:txBody>
      </p:sp>
    </p:spTree>
    <p:extLst>
      <p:ext uri="{BB962C8B-B14F-4D97-AF65-F5344CB8AC3E}">
        <p14:creationId xmlns:p14="http://schemas.microsoft.com/office/powerpoint/2010/main" val="21654859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a:spLocks noChangeArrowheads="1"/>
          </p:cNvSpPr>
          <p:nvPr/>
        </p:nvSpPr>
        <p:spPr bwMode="auto">
          <a:xfrm>
            <a:off x="1600201" y="88900"/>
            <a:ext cx="5753100"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FERPA’S EXCEPTIONS</a:t>
            </a:r>
          </a:p>
          <a:p>
            <a:pPr algn="ctr" eaLnBrk="1" hangingPunct="1"/>
            <a:r>
              <a:rPr lang="en-US" sz="30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The ‟University Official” Exception  </a:t>
            </a:r>
            <a:r>
              <a:rPr lang="en-US" sz="20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(Continued)</a:t>
            </a:r>
            <a:endParaRPr lang="en-US" sz="30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10"/>
          <p:cNvSpPr txBox="1">
            <a:spLocks noChangeArrowheads="1"/>
          </p:cNvSpPr>
          <p:nvPr/>
        </p:nvSpPr>
        <p:spPr bwMode="auto">
          <a:xfrm>
            <a:off x="424543" y="1621745"/>
            <a:ext cx="8256319"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3088" indent="-573088"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just">
              <a:spcBef>
                <a:spcPts val="0"/>
              </a:spcBef>
              <a:tabLst>
                <a:tab pos="457200" algn="l"/>
              </a:tabLst>
            </a:pPr>
            <a:endParaRPr lang="en-US" b="1"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r>
              <a:rPr lang="en-US" b="1" dirty="0" smtClean="0">
                <a:latin typeface="Calibri" panose="020F0502020204030204" pitchFamily="34" charset="0"/>
                <a:ea typeface="Calibri" panose="020F0502020204030204" pitchFamily="34" charset="0"/>
                <a:cs typeface="Times New Roman" panose="02020603050405020304" pitchFamily="18" charset="0"/>
              </a:rPr>
              <a:t>–</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But the exception prohibits use or disclosure of the same </a:t>
            </a:r>
            <a:r>
              <a:rPr lang="en-US" dirty="0" smtClean="0">
                <a:latin typeface="Calibri" panose="020F0502020204030204" pitchFamily="34" charset="0"/>
                <a:ea typeface="Calibri" panose="020F0502020204030204" pitchFamily="34" charset="0"/>
                <a:cs typeface="Times New Roman" panose="02020603050405020304" pitchFamily="18" charset="0"/>
              </a:rPr>
              <a:t>	record </a:t>
            </a:r>
            <a:r>
              <a:rPr lang="en-US" dirty="0">
                <a:latin typeface="Calibri" panose="020F0502020204030204" pitchFamily="34" charset="0"/>
                <a:ea typeface="Calibri" panose="020F0502020204030204" pitchFamily="34" charset="0"/>
                <a:cs typeface="Times New Roman" panose="02020603050405020304" pitchFamily="18" charset="0"/>
              </a:rPr>
              <a:t>for any </a:t>
            </a:r>
            <a:r>
              <a:rPr lang="en-US" dirty="0" smtClean="0">
                <a:latin typeface="Calibri" panose="020F0502020204030204" pitchFamily="34" charset="0"/>
                <a:ea typeface="Calibri" panose="020F0502020204030204" pitchFamily="34" charset="0"/>
                <a:cs typeface="Times New Roman" panose="02020603050405020304" pitchFamily="18" charset="0"/>
              </a:rPr>
              <a:t>	other </a:t>
            </a:r>
            <a:r>
              <a:rPr lang="en-US" dirty="0">
                <a:latin typeface="Calibri" panose="020F0502020204030204" pitchFamily="34" charset="0"/>
                <a:ea typeface="Calibri" panose="020F0502020204030204" pitchFamily="34" charset="0"/>
                <a:cs typeface="Times New Roman" panose="02020603050405020304" pitchFamily="18" charset="0"/>
              </a:rPr>
              <a:t>purpose, including: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any personal purpose, such as to defend yourself against </a:t>
            </a:r>
            <a:r>
              <a:rPr lang="en-US" dirty="0" smtClean="0">
                <a:latin typeface="Calibri" panose="020F0502020204030204" pitchFamily="34" charset="0"/>
                <a:ea typeface="Calibri" panose="020F0502020204030204" pitchFamily="34" charset="0"/>
                <a:cs typeface="Times New Roman" panose="02020603050405020304" pitchFamily="18" charset="0"/>
              </a:rPr>
              <a:t>		a </a:t>
            </a:r>
            <a:r>
              <a:rPr lang="en-US" dirty="0">
                <a:latin typeface="Calibri" panose="020F0502020204030204" pitchFamily="34" charset="0"/>
                <a:ea typeface="Calibri" panose="020F0502020204030204" pitchFamily="34" charset="0"/>
                <a:cs typeface="Times New Roman" panose="02020603050405020304" pitchFamily="18" charset="0"/>
              </a:rPr>
              <a:t>personal </a:t>
            </a:r>
            <a:r>
              <a:rPr lang="en-US" dirty="0" smtClean="0">
                <a:latin typeface="Calibri" panose="020F0502020204030204" pitchFamily="34" charset="0"/>
                <a:ea typeface="Calibri" panose="020F0502020204030204" pitchFamily="34" charset="0"/>
                <a:cs typeface="Times New Roman" panose="02020603050405020304" pitchFamily="18" charset="0"/>
              </a:rPr>
              <a:t>	complaint</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and</a:t>
            </a:r>
          </a:p>
          <a:p>
            <a:pPr marL="0" marR="0" lvl="0" indent="0" algn="just">
              <a:spcBef>
                <a:spcPts val="0"/>
              </a:spcBef>
              <a:tabLst>
                <a:tab pos="457200" algn="l"/>
              </a:tabLst>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914400" marR="0" lvl="0" indent="-628650" algn="just">
              <a:spcBef>
                <a:spcPts val="0"/>
              </a:spcBef>
              <a:tabLst>
                <a:tab pos="457200" algn="l"/>
                <a:tab pos="914400" algn="l"/>
                <a:tab pos="1317625" algn="l"/>
              </a:tabLst>
            </a:pP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disclosure to a </a:t>
            </a:r>
            <a:r>
              <a:rPr lang="en-US" dirty="0" smtClean="0">
                <a:latin typeface="Calibri" panose="020F0502020204030204" pitchFamily="34" charset="0"/>
                <a:ea typeface="Calibri" panose="020F0502020204030204" pitchFamily="34" charset="0"/>
                <a:cs typeface="Times New Roman" panose="02020603050405020304" pitchFamily="18" charset="0"/>
              </a:rPr>
              <a:t>third party</a:t>
            </a:r>
            <a:r>
              <a:rPr lang="en-US" dirty="0">
                <a:latin typeface="Calibri" panose="020F0502020204030204" pitchFamily="34" charset="0"/>
                <a:ea typeface="Calibri" panose="020F0502020204030204" pitchFamily="34" charset="0"/>
                <a:cs typeface="Times New Roman" panose="02020603050405020304" pitchFamily="18" charset="0"/>
              </a:rPr>
              <a:t>, such as a law enforcement official or the m</a:t>
            </a:r>
            <a:r>
              <a:rPr lang="en-US" dirty="0" smtClean="0">
                <a:latin typeface="Calibri" panose="020F0502020204030204" pitchFamily="34" charset="0"/>
                <a:ea typeface="Calibri" panose="020F0502020204030204" pitchFamily="34" charset="0"/>
                <a:cs typeface="Times New Roman" panose="02020603050405020304" pitchFamily="18" charset="0"/>
              </a:rPr>
              <a:t>edia</a:t>
            </a:r>
            <a:r>
              <a:rPr lang="en-US" dirty="0">
                <a:latin typeface="Calibri" panose="020F0502020204030204" pitchFamily="34" charset="0"/>
                <a:ea typeface="Calibri" panose="020F0502020204030204" pitchFamily="34" charset="0"/>
                <a:cs typeface="Times New Roman" panose="02020603050405020304" pitchFamily="18" charset="0"/>
              </a:rPr>
              <a:t>, even if the University Official believes the disclosure is </a:t>
            </a:r>
            <a:r>
              <a:rPr lang="en-US" dirty="0" smtClean="0">
                <a:latin typeface="Calibri" panose="020F0502020204030204" pitchFamily="34" charset="0"/>
                <a:ea typeface="Calibri" panose="020F0502020204030204" pitchFamily="34" charset="0"/>
                <a:cs typeface="Times New Roman" panose="02020603050405020304" pitchFamily="18" charset="0"/>
              </a:rPr>
              <a:t> required for </a:t>
            </a:r>
            <a:r>
              <a:rPr lang="en-US" dirty="0">
                <a:latin typeface="Calibri" panose="020F0502020204030204" pitchFamily="34" charset="0"/>
                <a:ea typeface="Calibri" panose="020F0502020204030204" pitchFamily="34" charset="0"/>
                <a:cs typeface="Times New Roman" panose="02020603050405020304" pitchFamily="18" charset="0"/>
              </a:rPr>
              <a:t>the public good.</a:t>
            </a:r>
          </a:p>
          <a:p>
            <a:pPr marL="0" marR="0" lvl="0" indent="0" algn="just">
              <a:spcBef>
                <a:spcPts val="0"/>
              </a:spcBef>
              <a:tabLst>
                <a:tab pos="457200" algn="l"/>
              </a:tabLst>
            </a:pPr>
            <a:endParaRPr lang="en-US" sz="2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7778338" y="6507678"/>
            <a:ext cx="1223158" cy="276999"/>
          </a:xfrm>
          <a:prstGeom prst="rect">
            <a:avLst/>
          </a:prstGeom>
          <a:noFill/>
        </p:spPr>
        <p:txBody>
          <a:bodyPr wrap="square" rtlCol="0">
            <a:spAutoFit/>
          </a:bodyPr>
          <a:lstStyle/>
          <a:p>
            <a:pPr algn="r"/>
            <a:r>
              <a:rPr lang="en-US" sz="1200" dirty="0" smtClean="0"/>
              <a:t>Slide </a:t>
            </a:r>
            <a:fld id="{97EED86F-F839-443F-80BE-7AA81FBED9DA}" type="slidenum">
              <a:rPr lang="en-US" sz="1200" smtClean="0"/>
              <a:pPr algn="r"/>
              <a:t>17</a:t>
            </a:fld>
            <a:endParaRPr lang="en-US" sz="1200" dirty="0"/>
          </a:p>
        </p:txBody>
      </p:sp>
    </p:spTree>
    <p:extLst>
      <p:ext uri="{BB962C8B-B14F-4D97-AF65-F5344CB8AC3E}">
        <p14:creationId xmlns:p14="http://schemas.microsoft.com/office/powerpoint/2010/main" val="12232763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a:spLocks noChangeArrowheads="1"/>
          </p:cNvSpPr>
          <p:nvPr/>
        </p:nvSpPr>
        <p:spPr bwMode="auto">
          <a:xfrm>
            <a:off x="914400" y="88900"/>
            <a:ext cx="73033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EXAMPLES OF OTHER FERPA EXCEPTIONS THAT ALLOW USE OR DISCLOSURE OF FERPA DATA WITHOUT STUDENT CONSENT</a:t>
            </a:r>
            <a:r>
              <a:rPr lang="en-US" sz="25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endParaRPr lang="en-US" sz="25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10"/>
          <p:cNvSpPr txBox="1">
            <a:spLocks noChangeArrowheads="1"/>
          </p:cNvSpPr>
          <p:nvPr/>
        </p:nvSpPr>
        <p:spPr bwMode="auto">
          <a:xfrm>
            <a:off x="756356" y="1621745"/>
            <a:ext cx="7778044"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3088" indent="-573088"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just">
              <a:spcBef>
                <a:spcPts val="0"/>
              </a:spcBef>
              <a:tabLst>
                <a:tab pos="457200" algn="l"/>
              </a:tabLst>
            </a:pP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r>
              <a:rPr lang="en-US" dirty="0" smtClean="0">
                <a:latin typeface="Calibri" panose="020F0502020204030204" pitchFamily="34" charset="0"/>
                <a:ea typeface="Calibri" panose="020F0502020204030204" pitchFamily="34" charset="0"/>
                <a:cs typeface="Times New Roman" panose="02020603050405020304" pitchFamily="18" charset="0"/>
              </a:rPr>
              <a:t>–</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To Federal or State authorities, including System 	Administration and the Board of Regents, authorized by 	law to audit or evaluate a state or federally funded 	education 	program, or to bring an enforcement action 	regarding an educational program.</a:t>
            </a:r>
          </a:p>
          <a:p>
            <a:pPr marL="0" marR="0" lvl="0" indent="0" algn="just">
              <a:spcBef>
                <a:spcPts val="0"/>
              </a:spcBef>
              <a:tabLst>
                <a:tab pos="457200" algn="l"/>
              </a:tabLst>
            </a:pPr>
            <a:endParaRPr lang="en-US" sz="1000"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endParaRPr lang="en-US" sz="1000"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	To another institution to which a student has applied for 	enrollment.</a:t>
            </a:r>
          </a:p>
          <a:p>
            <a:pPr marL="0" marR="0" lvl="0" indent="0" algn="just">
              <a:spcBef>
                <a:spcPts val="0"/>
              </a:spcBef>
              <a:tabLst>
                <a:tab pos="457200" algn="l"/>
              </a:tabLst>
            </a:pPr>
            <a:endParaRPr lang="en-US" sz="1000"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r>
              <a:rPr lang="en-US" sz="3200" dirty="0" smtClean="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To organizations conducting studies on behalf of </a:t>
            </a:r>
            <a:r>
              <a:rPr lang="en-US" dirty="0" smtClean="0">
                <a:latin typeface="Calibri" panose="020F0502020204030204" pitchFamily="34" charset="0"/>
                <a:ea typeface="Calibri" panose="020F0502020204030204" pitchFamily="34" charset="0"/>
                <a:cs typeface="Times New Roman" panose="02020603050405020304" pitchFamily="18" charset="0"/>
              </a:rPr>
              <a:t>	educational institutions </a:t>
            </a:r>
            <a:r>
              <a:rPr lang="en-US" dirty="0">
                <a:latin typeface="Calibri" panose="020F0502020204030204" pitchFamily="34" charset="0"/>
                <a:ea typeface="Calibri" panose="020F0502020204030204" pitchFamily="34" charset="0"/>
                <a:cs typeface="Times New Roman" panose="02020603050405020304" pitchFamily="18" charset="0"/>
              </a:rPr>
              <a:t>pursuant to a FERPA compliant </a:t>
            </a:r>
            <a:r>
              <a:rPr lang="en-US" dirty="0" smtClean="0">
                <a:latin typeface="Calibri" panose="020F0502020204030204" pitchFamily="34" charset="0"/>
                <a:ea typeface="Calibri" panose="020F0502020204030204" pitchFamily="34" charset="0"/>
                <a:cs typeface="Times New Roman" panose="02020603050405020304" pitchFamily="18" charset="0"/>
              </a:rPr>
              <a:t>	agreement</a:t>
            </a:r>
            <a:r>
              <a:rPr lang="en-US" dirty="0">
                <a:latin typeface="Calibri" panose="020F0502020204030204" pitchFamily="34" charset="0"/>
                <a:ea typeface="Calibri" panose="020F0502020204030204" pitchFamily="34" charset="0"/>
                <a:cs typeface="Times New Roman" panose="02020603050405020304" pitchFamily="18" charset="0"/>
              </a:rPr>
              <a:t>.</a:t>
            </a:r>
          </a:p>
          <a:p>
            <a:pPr marL="0" marR="0" lvl="0" indent="0" algn="just">
              <a:spcBef>
                <a:spcPts val="0"/>
              </a:spcBef>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	</a:t>
            </a:r>
          </a:p>
          <a:p>
            <a:pPr marL="0" marR="0" lvl="0" indent="0" algn="just">
              <a:spcBef>
                <a:spcPts val="0"/>
              </a:spcBef>
              <a:tabLst>
                <a:tab pos="457200" algn="l"/>
              </a:tabLst>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endParaRPr lang="en-US" sz="2200"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7778338" y="6507678"/>
            <a:ext cx="1223158" cy="276999"/>
          </a:xfrm>
          <a:prstGeom prst="rect">
            <a:avLst/>
          </a:prstGeom>
          <a:noFill/>
        </p:spPr>
        <p:txBody>
          <a:bodyPr wrap="square" rtlCol="0">
            <a:spAutoFit/>
          </a:bodyPr>
          <a:lstStyle/>
          <a:p>
            <a:pPr algn="r"/>
            <a:r>
              <a:rPr lang="en-US" sz="1200" dirty="0" smtClean="0"/>
              <a:t>Slide </a:t>
            </a:r>
            <a:fld id="{3B701430-77F6-466C-A27A-02347ADF6F87}" type="slidenum">
              <a:rPr lang="en-US" sz="1200"/>
              <a:pPr algn="r"/>
              <a:t>18</a:t>
            </a:fld>
            <a:endParaRPr lang="en-US" sz="1200" dirty="0"/>
          </a:p>
        </p:txBody>
      </p:sp>
    </p:spTree>
    <p:extLst>
      <p:ext uri="{BB962C8B-B14F-4D97-AF65-F5344CB8AC3E}">
        <p14:creationId xmlns:p14="http://schemas.microsoft.com/office/powerpoint/2010/main" val="7816678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a:spLocks noChangeArrowheads="1"/>
          </p:cNvSpPr>
          <p:nvPr/>
        </p:nvSpPr>
        <p:spPr bwMode="auto">
          <a:xfrm>
            <a:off x="890649" y="88900"/>
            <a:ext cx="737457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EXAMPLES OF OTHER FERPA EXCEPTIONS THAT ALLOW USE OR DISCLOSURE </a:t>
            </a:r>
            <a:r>
              <a:rPr lang="en-US" sz="28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OF </a:t>
            </a:r>
            <a:r>
              <a:rPr lang="en-US"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FERPA DATA WITHOUT STUDENT CONSENT	</a:t>
            </a:r>
            <a:r>
              <a:rPr lang="en-US" sz="1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(Continued)</a:t>
            </a:r>
            <a:endParaRPr lang="en-US"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10"/>
          <p:cNvSpPr txBox="1">
            <a:spLocks noChangeArrowheads="1"/>
          </p:cNvSpPr>
          <p:nvPr/>
        </p:nvSpPr>
        <p:spPr bwMode="auto">
          <a:xfrm>
            <a:off x="424543" y="1621745"/>
            <a:ext cx="8256319" cy="52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3088" indent="-573088"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just">
              <a:spcBef>
                <a:spcPts val="0"/>
              </a:spcBef>
              <a:tabLst>
                <a:tab pos="457200" algn="l"/>
              </a:tabLst>
            </a:pPr>
            <a:endParaRPr lang="en-US" sz="2200"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r>
              <a:rPr lang="en-US" dirty="0" smtClean="0">
                <a:latin typeface="Calibri" panose="020F0502020204030204" pitchFamily="34" charset="0"/>
                <a:ea typeface="Calibri" panose="020F0502020204030204" pitchFamily="34" charset="0"/>
                <a:cs typeface="Times New Roman" panose="02020603050405020304" pitchFamily="18" charset="0"/>
              </a:rPr>
              <a:t>–	To comply with a valid judicial order or subpoena. </a:t>
            </a:r>
          </a:p>
          <a:p>
            <a:pPr marL="0" marR="0" lvl="0" indent="0" algn="just">
              <a:spcBef>
                <a:spcPts val="0"/>
              </a:spcBef>
              <a:tabLst>
                <a:tab pos="457200" algn="l"/>
              </a:tabLst>
            </a:pPr>
            <a:endParaRPr lang="en-US" sz="1000"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r>
              <a:rPr lang="en-US" dirty="0" smtClean="0">
                <a:latin typeface="Calibri" panose="020F0502020204030204" pitchFamily="34" charset="0"/>
                <a:ea typeface="Calibri" panose="020F0502020204030204" pitchFamily="34" charset="0"/>
                <a:cs typeface="Times New Roman" panose="02020603050405020304" pitchFamily="18" charset="0"/>
              </a:rPr>
              <a:t>–	In a health or safety emergency, but on a case by case basis 	to the extent determined by the institution to be required to 	address the emergency.</a:t>
            </a:r>
          </a:p>
          <a:p>
            <a:pPr marL="0" marR="0" lvl="0" indent="0" algn="just">
              <a:spcBef>
                <a:spcPts val="0"/>
              </a:spcBef>
              <a:tabLst>
                <a:tab pos="457200" algn="l"/>
              </a:tabLst>
            </a:pPr>
            <a:endParaRPr lang="en-US" sz="10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Results of a disciplinary hearing in some specific </a:t>
            </a:r>
            <a:r>
              <a:rPr lang="en-US" dirty="0" smtClean="0">
                <a:latin typeface="Calibri" panose="020F0502020204030204" pitchFamily="34" charset="0"/>
                <a:ea typeface="Calibri" panose="020F0502020204030204" pitchFamily="34" charset="0"/>
                <a:cs typeface="Times New Roman" panose="02020603050405020304" pitchFamily="18" charset="0"/>
              </a:rPr>
              <a:t>	circumstances</a:t>
            </a: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indent="0" algn="just">
              <a:tabLst>
                <a:tab pos="457200" algn="l"/>
              </a:tabLst>
            </a:pP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In connection with financial aid for which the student has 	applied or 	received, to determine eligibility, amount, 	conditions of aid, or enforce 	conditions and terms of aid 	received.</a:t>
            </a:r>
          </a:p>
          <a:p>
            <a:pPr marL="0" marR="0" lvl="0" indent="0" algn="just">
              <a:spcBef>
                <a:spcPts val="0"/>
              </a:spcBef>
              <a:tabLst>
                <a:tab pos="457200"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7778338" y="6507678"/>
            <a:ext cx="1223158" cy="276999"/>
          </a:xfrm>
          <a:prstGeom prst="rect">
            <a:avLst/>
          </a:prstGeom>
          <a:noFill/>
        </p:spPr>
        <p:txBody>
          <a:bodyPr wrap="square" rtlCol="0">
            <a:spAutoFit/>
          </a:bodyPr>
          <a:lstStyle/>
          <a:p>
            <a:pPr algn="r"/>
            <a:r>
              <a:rPr lang="en-US" sz="1200" dirty="0" smtClean="0"/>
              <a:t>Slide </a:t>
            </a:r>
            <a:fld id="{AEA4BEEB-98A5-4F37-9889-4BDD1E23A51B}" type="slidenum">
              <a:rPr lang="en-US" sz="1200" smtClean="0"/>
              <a:pPr algn="r"/>
              <a:t>19</a:t>
            </a:fld>
            <a:endParaRPr lang="en-US" sz="1200" dirty="0"/>
          </a:p>
        </p:txBody>
      </p:sp>
    </p:spTree>
    <p:extLst>
      <p:ext uri="{BB962C8B-B14F-4D97-AF65-F5344CB8AC3E}">
        <p14:creationId xmlns:p14="http://schemas.microsoft.com/office/powerpoint/2010/main" val="380569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a:spLocks noChangeArrowheads="1"/>
          </p:cNvSpPr>
          <p:nvPr/>
        </p:nvSpPr>
        <p:spPr bwMode="auto">
          <a:xfrm>
            <a:off x="1781174" y="711480"/>
            <a:ext cx="55721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b="1" dirty="0">
                <a:latin typeface="Calibri" panose="020F0502020204030204" pitchFamily="34" charset="0"/>
                <a:ea typeface="Calibri" panose="020F0502020204030204" pitchFamily="34" charset="0"/>
                <a:cs typeface="Times New Roman" panose="02020603050405020304" pitchFamily="18" charset="0"/>
              </a:rPr>
              <a:t>WHAT IS FERPA</a:t>
            </a:r>
            <a:r>
              <a:rPr lang="en-US" sz="3600" b="1" dirty="0" smtClean="0">
                <a:latin typeface="Calibri" panose="020F0502020204030204" pitchFamily="34" charset="0"/>
                <a:ea typeface="Calibri" panose="020F0502020204030204" pitchFamily="34" charset="0"/>
                <a:cs typeface="Times New Roman" panose="02020603050405020304" pitchFamily="18" charset="0"/>
              </a:rPr>
              <a:t>?</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10"/>
          <p:cNvSpPr txBox="1">
            <a:spLocks noChangeArrowheads="1"/>
          </p:cNvSpPr>
          <p:nvPr/>
        </p:nvSpPr>
        <p:spPr bwMode="auto">
          <a:xfrm>
            <a:off x="309933" y="1677926"/>
            <a:ext cx="8514608" cy="4267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3088" indent="-573088"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342900" marR="0" lvl="0" indent="-342900" algn="just">
              <a:spcBef>
                <a:spcPts val="0"/>
              </a:spcBef>
              <a:spcAft>
                <a:spcPts val="1000"/>
              </a:spcAft>
              <a:buFont typeface="Arial" panose="020B0604020202020204" pitchFamily="34" charset="0"/>
              <a:buChar char="•"/>
              <a:tabLst>
                <a:tab pos="457200" algn="l"/>
              </a:tabLst>
            </a:pPr>
            <a:r>
              <a:rPr lang="en-US" sz="2200" dirty="0" smtClean="0">
                <a:latin typeface="Calibri" panose="020F0502020204030204" pitchFamily="34" charset="0"/>
                <a:ea typeface="Calibri" panose="020F0502020204030204" pitchFamily="34" charset="0"/>
                <a:cs typeface="Times New Roman" panose="02020603050405020304" pitchFamily="18" charset="0"/>
              </a:rPr>
              <a:t>It </a:t>
            </a:r>
            <a:r>
              <a:rPr lang="en-US" sz="2200" dirty="0">
                <a:latin typeface="Calibri" panose="020F0502020204030204" pitchFamily="34" charset="0"/>
                <a:ea typeface="Calibri" panose="020F0502020204030204" pitchFamily="34" charset="0"/>
                <a:cs typeface="Times New Roman" panose="02020603050405020304" pitchFamily="18" charset="0"/>
              </a:rPr>
              <a:t>is a Federal law:  the Family Educational Rights and Privacy Act, and federal </a:t>
            </a:r>
            <a:r>
              <a:rPr lang="en-US" sz="2200" dirty="0" smtClean="0">
                <a:latin typeface="Calibri" panose="020F0502020204030204" pitchFamily="34" charset="0"/>
                <a:ea typeface="Calibri" panose="020F0502020204030204" pitchFamily="34" charset="0"/>
                <a:cs typeface="Times New Roman" panose="02020603050405020304" pitchFamily="18" charset="0"/>
              </a:rPr>
              <a:t>regulations - </a:t>
            </a:r>
            <a:r>
              <a:rPr lang="en-US" sz="2200" dirty="0">
                <a:latin typeface="Calibri" panose="020F0502020204030204" pitchFamily="34" charset="0"/>
                <a:ea typeface="Calibri" panose="020F0502020204030204" pitchFamily="34" charset="0"/>
                <a:cs typeface="Times New Roman" panose="02020603050405020304" pitchFamily="18" charset="0"/>
              </a:rPr>
              <a:t>(34 CFR Part 99</a:t>
            </a:r>
            <a:r>
              <a:rPr lang="en-US" sz="2200" dirty="0" smtClean="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just">
              <a:spcBef>
                <a:spcPts val="0"/>
              </a:spcBef>
              <a:spcAft>
                <a:spcPts val="1000"/>
              </a:spcAft>
              <a:buFont typeface="Arial" panose="020B0604020202020204" pitchFamily="34" charset="0"/>
              <a:buChar char="•"/>
              <a:tabLst>
                <a:tab pos="457200" algn="l"/>
              </a:tabLst>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Arial" panose="020B0604020202020204" pitchFamily="34" charset="0"/>
              <a:buChar char="•"/>
              <a:tabLst>
                <a:tab pos="457200" algn="l"/>
              </a:tabLst>
            </a:pPr>
            <a:r>
              <a:rPr lang="en-US" sz="2200" dirty="0">
                <a:latin typeface="Calibri" panose="020F0502020204030204" pitchFamily="34" charset="0"/>
                <a:ea typeface="Calibri" panose="020F0502020204030204" pitchFamily="34" charset="0"/>
                <a:cs typeface="Times New Roman" panose="02020603050405020304" pitchFamily="18" charset="0"/>
              </a:rPr>
              <a:t>It gives right to students enrolled at an educational institution to:</a:t>
            </a:r>
          </a:p>
          <a:p>
            <a:pPr marL="742950" marR="0" lvl="1" indent="-285750" algn="just">
              <a:spcBef>
                <a:spcPts val="0"/>
              </a:spcBef>
              <a:spcAft>
                <a:spcPts val="1000"/>
              </a:spcAft>
              <a:buFont typeface="Arial" panose="020B0604020202020204" pitchFamily="34" charset="0"/>
              <a:buChar char="–"/>
              <a:tabLst>
                <a:tab pos="914400" algn="l"/>
              </a:tabLst>
            </a:pPr>
            <a:r>
              <a:rPr lang="en-US" sz="2200" dirty="0">
                <a:latin typeface="Calibri" panose="020F0502020204030204" pitchFamily="34" charset="0"/>
                <a:ea typeface="Calibri" panose="020F0502020204030204" pitchFamily="34" charset="0"/>
                <a:cs typeface="Times New Roman" panose="02020603050405020304" pitchFamily="18" charset="0"/>
              </a:rPr>
              <a:t>Inspect, review and request amendments to errors in their </a:t>
            </a:r>
            <a:r>
              <a:rPr lang="en-US" sz="2200" dirty="0" smtClean="0">
                <a:latin typeface="Calibri" panose="020F0502020204030204" pitchFamily="34" charset="0"/>
                <a:ea typeface="Calibri" panose="020F0502020204030204" pitchFamily="34" charset="0"/>
                <a:cs typeface="Times New Roman" panose="02020603050405020304" pitchFamily="18" charset="0"/>
              </a:rPr>
              <a:t>‟Education </a:t>
            </a:r>
            <a:r>
              <a:rPr lang="en-US" sz="2200" dirty="0">
                <a:latin typeface="Calibri" panose="020F0502020204030204" pitchFamily="34" charset="0"/>
                <a:ea typeface="Calibri" panose="020F0502020204030204" pitchFamily="34" charset="0"/>
                <a:cs typeface="Times New Roman" panose="02020603050405020304" pitchFamily="18" charset="0"/>
              </a:rPr>
              <a:t>Records</a:t>
            </a:r>
            <a:r>
              <a:rPr lang="en-US" sz="2200" dirty="0" smtClean="0">
                <a:latin typeface="Calibri" panose="020F0502020204030204" pitchFamily="34" charset="0"/>
                <a:ea typeface="Calibri" panose="020F0502020204030204" pitchFamily="34" charset="0"/>
                <a:cs typeface="Times New Roman" panose="02020603050405020304" pitchFamily="18" charset="0"/>
              </a:rPr>
              <a:t>”; </a:t>
            </a:r>
            <a:r>
              <a:rPr lang="en-US" sz="2200" dirty="0">
                <a:latin typeface="Calibri" panose="020F0502020204030204" pitchFamily="34" charset="0"/>
                <a:ea typeface="Calibri" panose="020F0502020204030204" pitchFamily="34" charset="0"/>
                <a:cs typeface="Times New Roman" panose="02020603050405020304" pitchFamily="18" charset="0"/>
              </a:rPr>
              <a:t>and</a:t>
            </a:r>
          </a:p>
          <a:p>
            <a:pPr marL="742950" marR="0" lvl="1" indent="-285750" algn="just">
              <a:spcBef>
                <a:spcPts val="0"/>
              </a:spcBef>
              <a:spcAft>
                <a:spcPts val="1000"/>
              </a:spcAft>
              <a:buFont typeface="Arial" panose="020B0604020202020204" pitchFamily="34" charset="0"/>
              <a:buChar char="–"/>
              <a:tabLst>
                <a:tab pos="914400" algn="l"/>
              </a:tabLst>
            </a:pPr>
            <a:r>
              <a:rPr lang="en-US" sz="2200" dirty="0">
                <a:latin typeface="Calibri" panose="020F0502020204030204" pitchFamily="34" charset="0"/>
                <a:ea typeface="Calibri" panose="020F0502020204030204" pitchFamily="34" charset="0"/>
                <a:cs typeface="Times New Roman" panose="02020603050405020304" pitchFamily="18" charset="0"/>
              </a:rPr>
              <a:t>Give their consent before their Education Records are used or disclosed unless a specific FERPA exception applies</a:t>
            </a:r>
            <a:r>
              <a:rPr lang="en-US" sz="2200" dirty="0" smtClean="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gn="just">
              <a:spcBef>
                <a:spcPts val="0"/>
              </a:spcBef>
              <a:spcAft>
                <a:spcPts val="1000"/>
              </a:spcAft>
              <a:buFont typeface="Arial" panose="020B0604020202020204" pitchFamily="34" charset="0"/>
              <a:buChar char="–"/>
              <a:tabLst>
                <a:tab pos="914400" algn="l"/>
              </a:tabLst>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1000"/>
              </a:spcAft>
              <a:buFont typeface="Arial" panose="020B0604020202020204" pitchFamily="34" charset="0"/>
              <a:buChar char="•"/>
              <a:tabLst>
                <a:tab pos="457200" algn="l"/>
              </a:tabLst>
            </a:pPr>
            <a:r>
              <a:rPr lang="en-US" sz="2200" dirty="0">
                <a:latin typeface="Calibri" panose="020F0502020204030204" pitchFamily="34" charset="0"/>
                <a:ea typeface="Calibri" panose="020F0502020204030204" pitchFamily="34" charset="0"/>
                <a:cs typeface="Times New Roman" panose="02020603050405020304" pitchFamily="18" charset="0"/>
              </a:rPr>
              <a:t>FERPA contains specific </a:t>
            </a:r>
            <a:r>
              <a:rPr lang="en-US" sz="2200" dirty="0" smtClean="0">
                <a:latin typeface="Calibri" panose="020F0502020204030204" pitchFamily="34" charset="0"/>
                <a:ea typeface="Calibri" panose="020F0502020204030204" pitchFamily="34" charset="0"/>
                <a:cs typeface="Times New Roman" panose="02020603050405020304" pitchFamily="18" charset="0"/>
              </a:rPr>
              <a:t>exceptions </a:t>
            </a:r>
            <a:r>
              <a:rPr lang="en-US" sz="2200" dirty="0">
                <a:latin typeface="Calibri" panose="020F0502020204030204" pitchFamily="34" charset="0"/>
                <a:ea typeface="Calibri" panose="020F0502020204030204" pitchFamily="34" charset="0"/>
                <a:cs typeface="Times New Roman" panose="02020603050405020304" pitchFamily="18" charset="0"/>
              </a:rPr>
              <a:t>which </a:t>
            </a:r>
            <a:r>
              <a:rPr lang="en-US" sz="2200" dirty="0" smtClean="0">
                <a:latin typeface="Calibri" panose="020F0502020204030204" pitchFamily="34" charset="0"/>
                <a:ea typeface="Calibri" panose="020F0502020204030204" pitchFamily="34" charset="0"/>
                <a:cs typeface="Times New Roman" panose="02020603050405020304" pitchFamily="18" charset="0"/>
              </a:rPr>
              <a:t>allow </a:t>
            </a:r>
            <a:r>
              <a:rPr lang="en-US" sz="2200" dirty="0">
                <a:latin typeface="Calibri" panose="020F0502020204030204" pitchFamily="34" charset="0"/>
                <a:ea typeface="Calibri" panose="020F0502020204030204" pitchFamily="34" charset="0"/>
                <a:cs typeface="Times New Roman" panose="02020603050405020304" pitchFamily="18" charset="0"/>
              </a:rPr>
              <a:t>the institution to use or disclose an Education Record without the </a:t>
            </a:r>
            <a:r>
              <a:rPr lang="en-US" sz="2200" dirty="0" smtClean="0">
                <a:latin typeface="Calibri" panose="020F0502020204030204" pitchFamily="34" charset="0"/>
                <a:ea typeface="Calibri" panose="020F0502020204030204" pitchFamily="34" charset="0"/>
                <a:cs typeface="Times New Roman" panose="02020603050405020304" pitchFamily="18" charset="0"/>
              </a:rPr>
              <a:t>students’ </a:t>
            </a:r>
            <a:r>
              <a:rPr lang="en-US" sz="2200" dirty="0">
                <a:latin typeface="Calibri" panose="020F0502020204030204" pitchFamily="34" charset="0"/>
                <a:ea typeface="Calibri" panose="020F0502020204030204" pitchFamily="34" charset="0"/>
                <a:cs typeface="Times New Roman" panose="02020603050405020304" pitchFamily="18" charset="0"/>
              </a:rPr>
              <a:t>consent.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7778338" y="6507678"/>
            <a:ext cx="1223158" cy="276999"/>
          </a:xfrm>
          <a:prstGeom prst="rect">
            <a:avLst/>
          </a:prstGeom>
          <a:noFill/>
        </p:spPr>
        <p:txBody>
          <a:bodyPr wrap="square" rtlCol="0">
            <a:spAutoFit/>
          </a:bodyPr>
          <a:lstStyle/>
          <a:p>
            <a:pPr algn="r"/>
            <a:r>
              <a:rPr lang="en-US" sz="1200" dirty="0" smtClean="0"/>
              <a:t>Slide </a:t>
            </a:r>
            <a:fld id="{CE102A19-3DA1-418B-A8F7-45B96E571CED}" type="slidenum">
              <a:rPr lang="en-US" sz="1200" smtClean="0"/>
              <a:pPr algn="r"/>
              <a:t>2</a:t>
            </a:fld>
            <a:endParaRPr lang="en-US" sz="1200" dirty="0"/>
          </a:p>
        </p:txBody>
      </p:sp>
    </p:spTree>
    <p:extLst>
      <p:ext uri="{BB962C8B-B14F-4D97-AF65-F5344CB8AC3E}">
        <p14:creationId xmlns:p14="http://schemas.microsoft.com/office/powerpoint/2010/main" val="38435356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a:spLocks noChangeArrowheads="1"/>
          </p:cNvSpPr>
          <p:nvPr/>
        </p:nvSpPr>
        <p:spPr bwMode="auto">
          <a:xfrm>
            <a:off x="819398" y="88900"/>
            <a:ext cx="742207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EXAMPLES OF OTHER FERPA EXCEPTIONS THAT ALLOW USE OR DISCLOSURE OF FERPA DATA WITHOUT STUDENT CONSENT</a:t>
            </a:r>
            <a:r>
              <a:rPr lang="en-US" sz="25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(Continued)</a:t>
            </a:r>
            <a:endParaRPr lang="en-US" sz="25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10"/>
          <p:cNvSpPr txBox="1">
            <a:spLocks noChangeArrowheads="1"/>
          </p:cNvSpPr>
          <p:nvPr/>
        </p:nvSpPr>
        <p:spPr bwMode="auto">
          <a:xfrm>
            <a:off x="424543" y="1621745"/>
            <a:ext cx="8256319"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3088" indent="-573088"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just">
              <a:spcBef>
                <a:spcPts val="0"/>
              </a:spcBef>
              <a:tabLst>
                <a:tab pos="457200" algn="l"/>
              </a:tabLst>
            </a:pPr>
            <a:endParaRPr lang="en-US" sz="1000"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r>
              <a:rPr lang="en-US" dirty="0" smtClean="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Disclosure of information on students legally required to </a:t>
            </a:r>
            <a:r>
              <a:rPr lang="en-US" dirty="0" smtClean="0">
                <a:latin typeface="Calibri" panose="020F0502020204030204" pitchFamily="34" charset="0"/>
                <a:ea typeface="Calibri" panose="020F0502020204030204" pitchFamily="34" charset="0"/>
                <a:cs typeface="Times New Roman" panose="02020603050405020304" pitchFamily="18" charset="0"/>
              </a:rPr>
              <a:t>	register </a:t>
            </a:r>
            <a:r>
              <a:rPr lang="en-US" dirty="0">
                <a:latin typeface="Calibri" panose="020F0502020204030204" pitchFamily="34" charset="0"/>
                <a:ea typeface="Calibri" panose="020F0502020204030204" pitchFamily="34" charset="0"/>
                <a:cs typeface="Times New Roman" panose="02020603050405020304" pitchFamily="18" charset="0"/>
              </a:rPr>
              <a:t>as a </a:t>
            </a:r>
            <a:r>
              <a:rPr lang="en-US" dirty="0" smtClean="0">
                <a:latin typeface="Calibri" panose="020F0502020204030204" pitchFamily="34" charset="0"/>
                <a:ea typeface="Calibri" panose="020F0502020204030204" pitchFamily="34" charset="0"/>
                <a:cs typeface="Times New Roman" panose="02020603050405020304" pitchFamily="18" charset="0"/>
              </a:rPr>
              <a:t>sex </a:t>
            </a:r>
            <a:r>
              <a:rPr lang="en-US" dirty="0">
                <a:latin typeface="Calibri" panose="020F0502020204030204" pitchFamily="34" charset="0"/>
                <a:ea typeface="Calibri" panose="020F0502020204030204" pitchFamily="34" charset="0"/>
                <a:cs typeface="Times New Roman" panose="02020603050405020304" pitchFamily="18" charset="0"/>
              </a:rPr>
              <a:t>offender.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endParaRPr lang="en-US" sz="1000"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r>
              <a:rPr lang="en-US" dirty="0" smtClean="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If the data is </a:t>
            </a:r>
            <a:r>
              <a:rPr lang="en-US" dirty="0" smtClean="0">
                <a:latin typeface="Calibri" panose="020F0502020204030204" pitchFamily="34" charset="0"/>
                <a:ea typeface="Calibri" panose="020F0502020204030204" pitchFamily="34" charset="0"/>
                <a:cs typeface="Times New Roman" panose="02020603050405020304" pitchFamily="18" charset="0"/>
              </a:rPr>
              <a:t>‟Directory </a:t>
            </a:r>
            <a:r>
              <a:rPr lang="en-US" dirty="0">
                <a:latin typeface="Calibri" panose="020F0502020204030204" pitchFamily="34" charset="0"/>
                <a:ea typeface="Calibri" panose="020F0502020204030204" pitchFamily="34" charset="0"/>
                <a:cs typeface="Times New Roman" panose="02020603050405020304" pitchFamily="18" charset="0"/>
              </a:rPr>
              <a:t>Information” (i.e</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name, address, </a:t>
            </a:r>
            <a:r>
              <a:rPr lang="en-US" dirty="0" smtClean="0">
                <a:latin typeface="Calibri" panose="020F0502020204030204" pitchFamily="34" charset="0"/>
                <a:ea typeface="Calibri" panose="020F0502020204030204" pitchFamily="34" charset="0"/>
                <a:cs typeface="Times New Roman" panose="02020603050405020304" pitchFamily="18" charset="0"/>
              </a:rPr>
              <a:t>	email </a:t>
            </a:r>
            <a:r>
              <a:rPr lang="en-US" dirty="0">
                <a:latin typeface="Calibri" panose="020F0502020204030204" pitchFamily="34" charset="0"/>
                <a:ea typeface="Calibri" panose="020F0502020204030204" pitchFamily="34" charset="0"/>
                <a:cs typeface="Times New Roman" panose="02020603050405020304" pitchFamily="18" charset="0"/>
              </a:rPr>
              <a:t>address, </a:t>
            </a:r>
            <a:r>
              <a:rPr lang="en-US" dirty="0" smtClean="0">
                <a:latin typeface="Calibri" panose="020F0502020204030204" pitchFamily="34" charset="0"/>
                <a:ea typeface="Calibri" panose="020F0502020204030204" pitchFamily="34" charset="0"/>
                <a:cs typeface="Times New Roman" panose="02020603050405020304" pitchFamily="18" charset="0"/>
              </a:rPr>
              <a:t>phone number, </a:t>
            </a:r>
            <a:r>
              <a:rPr lang="en-US" dirty="0">
                <a:latin typeface="Calibri" panose="020F0502020204030204" pitchFamily="34" charset="0"/>
                <a:ea typeface="Calibri" panose="020F0502020204030204" pitchFamily="34" charset="0"/>
                <a:cs typeface="Times New Roman" panose="02020603050405020304" pitchFamily="18" charset="0"/>
              </a:rPr>
              <a:t>dates of attendance and other </a:t>
            </a:r>
            <a:r>
              <a:rPr lang="en-US" dirty="0" smtClean="0">
                <a:latin typeface="Calibri" panose="020F0502020204030204" pitchFamily="34" charset="0"/>
                <a:ea typeface="Calibri" panose="020F0502020204030204" pitchFamily="34" charset="0"/>
                <a:cs typeface="Times New Roman" panose="02020603050405020304" pitchFamily="18" charset="0"/>
              </a:rPr>
              <a:t>	such directory </a:t>
            </a:r>
            <a:r>
              <a:rPr lang="en-US" dirty="0">
                <a:latin typeface="Calibri" panose="020F0502020204030204" pitchFamily="34" charset="0"/>
                <a:ea typeface="Calibri" panose="020F0502020204030204" pitchFamily="34" charset="0"/>
                <a:cs typeface="Times New Roman" panose="02020603050405020304" pitchFamily="18" charset="0"/>
              </a:rPr>
              <a:t>information </a:t>
            </a:r>
            <a:r>
              <a:rPr lang="en-US" dirty="0" smtClean="0">
                <a:latin typeface="Calibri" panose="020F0502020204030204" pitchFamily="34" charset="0"/>
                <a:ea typeface="Calibri" panose="020F0502020204030204" pitchFamily="34" charset="0"/>
                <a:cs typeface="Times New Roman" panose="02020603050405020304" pitchFamily="18" charset="0"/>
              </a:rPr>
              <a:t>designated in MD Anderson’s 	FERPA policy.)</a:t>
            </a:r>
          </a:p>
          <a:p>
            <a:pPr marL="0" indent="0" algn="just">
              <a:tabLst>
                <a:tab pos="457200" algn="l"/>
              </a:tabLst>
            </a:pPr>
            <a:endParaRPr lang="en-US" sz="1000" b="1" dirty="0" smtClean="0">
              <a:latin typeface="+mn-lt"/>
              <a:ea typeface="Calibri" panose="020F0502020204030204" pitchFamily="34" charset="0"/>
              <a:cs typeface="Times New Roman" panose="02020603050405020304" pitchFamily="18" charset="0"/>
            </a:endParaRPr>
          </a:p>
          <a:p>
            <a:pPr marL="0" indent="0" algn="just">
              <a:tabLst>
                <a:tab pos="457200" algn="l"/>
              </a:tabLst>
            </a:pPr>
            <a:endParaRPr lang="en-US" sz="1000" b="1" dirty="0" smtClean="0">
              <a:latin typeface="+mn-lt"/>
              <a:ea typeface="Calibri" panose="020F0502020204030204" pitchFamily="34" charset="0"/>
              <a:cs typeface="Times New Roman" panose="02020603050405020304" pitchFamily="18" charset="0"/>
            </a:endParaRPr>
          </a:p>
          <a:p>
            <a:pPr marL="914400" indent="-857250" algn="just">
              <a:tabLst>
                <a:tab pos="457200" algn="l"/>
              </a:tabLst>
            </a:pPr>
            <a:r>
              <a:rPr lang="en-US" b="1" dirty="0" smtClean="0">
                <a:latin typeface="+mn-lt"/>
                <a:ea typeface="Calibri" panose="020F0502020204030204" pitchFamily="34" charset="0"/>
                <a:cs typeface="Times New Roman" panose="02020603050405020304" pitchFamily="18" charset="0"/>
              </a:rPr>
              <a:t>	•</a:t>
            </a:r>
            <a:r>
              <a:rPr lang="en-US" b="1" dirty="0">
                <a:latin typeface="+mn-lt"/>
                <a:ea typeface="Calibri" panose="020F0502020204030204" pitchFamily="34" charset="0"/>
                <a:cs typeface="Times New Roman" panose="02020603050405020304" pitchFamily="18" charset="0"/>
              </a:rPr>
              <a:t>	</a:t>
            </a:r>
            <a:r>
              <a:rPr lang="en-US" dirty="0">
                <a:latin typeface="+mn-lt"/>
                <a:ea typeface="Calibri" panose="020F0502020204030204" pitchFamily="34" charset="0"/>
                <a:cs typeface="Times New Roman" panose="02020603050405020304" pitchFamily="18" charset="0"/>
              </a:rPr>
              <a:t>HOWEVER, </a:t>
            </a:r>
            <a:r>
              <a:rPr lang="en-US" dirty="0" smtClean="0">
                <a:latin typeface="+mn-lt"/>
                <a:ea typeface="Calibri" panose="020F0502020204030204" pitchFamily="34" charset="0"/>
                <a:cs typeface="Times New Roman" panose="02020603050405020304" pitchFamily="18" charset="0"/>
              </a:rPr>
              <a:t>Directory </a:t>
            </a:r>
            <a:r>
              <a:rPr lang="en-US" dirty="0">
                <a:latin typeface="+mn-lt"/>
                <a:ea typeface="Calibri" panose="020F0502020204030204" pitchFamily="34" charset="0"/>
                <a:cs typeface="Times New Roman" panose="02020603050405020304" pitchFamily="18" charset="0"/>
              </a:rPr>
              <a:t>I</a:t>
            </a:r>
            <a:r>
              <a:rPr lang="en-US" dirty="0" smtClean="0">
                <a:latin typeface="+mn-lt"/>
                <a:ea typeface="Calibri" panose="020F0502020204030204" pitchFamily="34" charset="0"/>
                <a:cs typeface="Times New Roman" panose="02020603050405020304" pitchFamily="18" charset="0"/>
              </a:rPr>
              <a:t>nformation </a:t>
            </a:r>
            <a:r>
              <a:rPr lang="en-US" dirty="0">
                <a:latin typeface="+mn-lt"/>
                <a:ea typeface="Calibri" panose="020F0502020204030204" pitchFamily="34" charset="0"/>
                <a:cs typeface="Times New Roman" panose="02020603050405020304" pitchFamily="18" charset="0"/>
              </a:rPr>
              <a:t>may not be released </a:t>
            </a:r>
            <a:r>
              <a:rPr lang="en-US" dirty="0" smtClean="0">
                <a:latin typeface="+mn-lt"/>
                <a:ea typeface="Calibri" panose="020F0502020204030204" pitchFamily="34" charset="0"/>
                <a:cs typeface="Times New Roman" panose="02020603050405020304" pitchFamily="18" charset="0"/>
              </a:rPr>
              <a:t>without </a:t>
            </a:r>
            <a:r>
              <a:rPr lang="en-US" dirty="0">
                <a:latin typeface="+mn-lt"/>
                <a:ea typeface="Calibri" panose="020F0502020204030204" pitchFamily="34" charset="0"/>
                <a:cs typeface="Times New Roman" panose="02020603050405020304" pitchFamily="18" charset="0"/>
              </a:rPr>
              <a:t>a </a:t>
            </a:r>
            <a:r>
              <a:rPr lang="en-US" dirty="0" smtClean="0">
                <a:latin typeface="+mn-lt"/>
                <a:ea typeface="Calibri" panose="020F0502020204030204" pitchFamily="34" charset="0"/>
                <a:cs typeface="Times New Roman" panose="02020603050405020304" pitchFamily="18" charset="0"/>
              </a:rPr>
              <a:t>student’s </a:t>
            </a:r>
            <a:r>
              <a:rPr lang="en-US" dirty="0">
                <a:latin typeface="+mn-lt"/>
                <a:ea typeface="Calibri" panose="020F0502020204030204" pitchFamily="34" charset="0"/>
                <a:cs typeface="Times New Roman" panose="02020603050405020304" pitchFamily="18" charset="0"/>
              </a:rPr>
              <a:t>consent if a student has </a:t>
            </a:r>
            <a:r>
              <a:rPr lang="en-US" dirty="0" smtClean="0">
                <a:latin typeface="Calibri" panose="020F0502020204030204" pitchFamily="34" charset="0"/>
                <a:ea typeface="Calibri" panose="020F0502020204030204" pitchFamily="34" charset="0"/>
                <a:cs typeface="Times New Roman" panose="02020603050405020304" pitchFamily="18" charset="0"/>
              </a:rPr>
              <a:t>‟</a:t>
            </a:r>
            <a:r>
              <a:rPr lang="en-US" dirty="0" smtClean="0">
                <a:latin typeface="+mn-lt"/>
                <a:ea typeface="Calibri" panose="020F0502020204030204" pitchFamily="34" charset="0"/>
                <a:cs typeface="Times New Roman" panose="02020603050405020304" pitchFamily="18" charset="0"/>
              </a:rPr>
              <a:t>opted </a:t>
            </a:r>
            <a:r>
              <a:rPr lang="en-US" dirty="0">
                <a:latin typeface="+mn-lt"/>
                <a:ea typeface="Calibri" panose="020F0502020204030204" pitchFamily="34" charset="0"/>
                <a:cs typeface="Times New Roman" panose="02020603050405020304" pitchFamily="18" charset="0"/>
              </a:rPr>
              <a:t>out” </a:t>
            </a:r>
            <a:r>
              <a:rPr lang="en-US" dirty="0" smtClean="0">
                <a:latin typeface="+mn-lt"/>
                <a:ea typeface="Calibri" panose="020F0502020204030204" pitchFamily="34" charset="0"/>
                <a:cs typeface="Times New Roman" panose="02020603050405020304" pitchFamily="18" charset="0"/>
              </a:rPr>
              <a:t>of this </a:t>
            </a:r>
            <a:r>
              <a:rPr lang="en-US" dirty="0">
                <a:latin typeface="+mn-lt"/>
                <a:ea typeface="Calibri" panose="020F0502020204030204" pitchFamily="34" charset="0"/>
                <a:cs typeface="Times New Roman" panose="02020603050405020304" pitchFamily="18" charset="0"/>
              </a:rPr>
              <a:t>exception.</a:t>
            </a:r>
          </a:p>
          <a:p>
            <a:pPr marL="0" marR="0" lvl="0" indent="0" algn="just">
              <a:spcBef>
                <a:spcPts val="0"/>
              </a:spcBef>
              <a:tabLst>
                <a:tab pos="457200" algn="l"/>
              </a:tabLst>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7778338" y="6507678"/>
            <a:ext cx="1223158" cy="276999"/>
          </a:xfrm>
          <a:prstGeom prst="rect">
            <a:avLst/>
          </a:prstGeom>
          <a:noFill/>
        </p:spPr>
        <p:txBody>
          <a:bodyPr wrap="square" rtlCol="0">
            <a:spAutoFit/>
          </a:bodyPr>
          <a:lstStyle/>
          <a:p>
            <a:pPr algn="r"/>
            <a:r>
              <a:rPr lang="en-US" sz="1200" dirty="0" smtClean="0"/>
              <a:t>Slide </a:t>
            </a:r>
            <a:fld id="{CC0D7FC3-179E-4499-B9EE-92CD0CA277E6}" type="slidenum">
              <a:rPr lang="en-US" sz="1200"/>
              <a:pPr algn="r"/>
              <a:t>20</a:t>
            </a:fld>
            <a:endParaRPr lang="en-US" sz="1200" dirty="0"/>
          </a:p>
        </p:txBody>
      </p:sp>
    </p:spTree>
    <p:extLst>
      <p:ext uri="{BB962C8B-B14F-4D97-AF65-F5344CB8AC3E}">
        <p14:creationId xmlns:p14="http://schemas.microsoft.com/office/powerpoint/2010/main" val="2683500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a:spLocks noChangeArrowheads="1"/>
          </p:cNvSpPr>
          <p:nvPr/>
        </p:nvSpPr>
        <p:spPr bwMode="auto">
          <a:xfrm>
            <a:off x="938152" y="88900"/>
            <a:ext cx="7315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EXAMPLES OF OTHER FERPA EXCEPTIONS THAT ALLOW USE OR DISCLOSURE OF FERPA DATA WITHOUT STUDENT CONSENT</a:t>
            </a:r>
            <a:r>
              <a:rPr lang="en-US" sz="20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(Continued)</a:t>
            </a:r>
            <a:r>
              <a:rPr lang="en-US" sz="25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endParaRPr lang="en-US" sz="25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10"/>
          <p:cNvSpPr txBox="1">
            <a:spLocks noChangeArrowheads="1"/>
          </p:cNvSpPr>
          <p:nvPr/>
        </p:nvSpPr>
        <p:spPr bwMode="auto">
          <a:xfrm>
            <a:off x="424543" y="1621745"/>
            <a:ext cx="8351322"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3088" indent="-573088"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just">
              <a:spcBef>
                <a:spcPts val="0"/>
              </a:spcBef>
              <a:tabLst>
                <a:tab pos="457200" algn="l"/>
              </a:tabLst>
            </a:pPr>
            <a:endParaRPr lang="en-US" sz="1000" dirty="0" smtClean="0">
              <a:latin typeface="+mn-lt"/>
              <a:ea typeface="Calibri" panose="020F0502020204030204" pitchFamily="34" charset="0"/>
              <a:cs typeface="Times New Roman" panose="02020603050405020304" pitchFamily="18" charset="0"/>
            </a:endParaRPr>
          </a:p>
          <a:p>
            <a:pPr marL="0" marR="0" lvl="0" indent="0" algn="just">
              <a:spcBef>
                <a:spcPts val="0"/>
              </a:spcBef>
              <a:tabLst>
                <a:tab pos="457200" algn="l"/>
              </a:tabLst>
            </a:pPr>
            <a:r>
              <a:rPr lang="en-US" dirty="0" smtClean="0">
                <a:latin typeface="+mn-lt"/>
                <a:ea typeface="Calibri" panose="020F0502020204030204" pitchFamily="34" charset="0"/>
                <a:cs typeface="Times New Roman" panose="02020603050405020304" pitchFamily="18" charset="0"/>
              </a:rPr>
              <a:t>	•</a:t>
            </a:r>
            <a:r>
              <a:rPr lang="en-US" dirty="0">
                <a:latin typeface="+mn-lt"/>
                <a:ea typeface="Calibri" panose="020F0502020204030204" pitchFamily="34" charset="0"/>
                <a:cs typeface="Times New Roman" panose="02020603050405020304" pitchFamily="18" charset="0"/>
              </a:rPr>
              <a:t>	MD Anderson’s FERPA policy and school catalog provide </a:t>
            </a:r>
            <a:r>
              <a:rPr lang="en-US" dirty="0" smtClean="0">
                <a:latin typeface="+mn-lt"/>
                <a:ea typeface="Calibri" panose="020F0502020204030204" pitchFamily="34" charset="0"/>
                <a:cs typeface="Times New Roman" panose="02020603050405020304" pitchFamily="18" charset="0"/>
              </a:rPr>
              <a:t>		information </a:t>
            </a:r>
            <a:r>
              <a:rPr lang="en-US" dirty="0">
                <a:latin typeface="+mn-lt"/>
                <a:ea typeface="Calibri" panose="020F0502020204030204" pitchFamily="34" charset="0"/>
                <a:cs typeface="Times New Roman" panose="02020603050405020304" pitchFamily="18" charset="0"/>
              </a:rPr>
              <a:t>as </a:t>
            </a:r>
            <a:r>
              <a:rPr lang="en-US" dirty="0" smtClean="0">
                <a:latin typeface="+mn-lt"/>
                <a:ea typeface="Calibri" panose="020F0502020204030204" pitchFamily="34" charset="0"/>
                <a:cs typeface="Times New Roman" panose="02020603050405020304" pitchFamily="18" charset="0"/>
              </a:rPr>
              <a:t>to </a:t>
            </a:r>
            <a:r>
              <a:rPr lang="en-US" dirty="0">
                <a:latin typeface="+mn-lt"/>
                <a:ea typeface="Calibri" panose="020F0502020204030204" pitchFamily="34" charset="0"/>
                <a:cs typeface="Times New Roman" panose="02020603050405020304" pitchFamily="18" charset="0"/>
              </a:rPr>
              <a:t>how a student may </a:t>
            </a:r>
            <a:r>
              <a:rPr lang="en-US" dirty="0" smtClean="0">
                <a:latin typeface="Calibri" panose="020F0502020204030204" pitchFamily="34" charset="0"/>
                <a:ea typeface="Calibri" panose="020F0502020204030204" pitchFamily="34" charset="0"/>
                <a:cs typeface="Times New Roman" panose="02020603050405020304" pitchFamily="18" charset="0"/>
              </a:rPr>
              <a:t>‟</a:t>
            </a:r>
            <a:r>
              <a:rPr lang="en-US" dirty="0" smtClean="0">
                <a:latin typeface="+mn-lt"/>
                <a:ea typeface="Calibri" panose="020F0502020204030204" pitchFamily="34" charset="0"/>
                <a:cs typeface="Times New Roman" panose="02020603050405020304" pitchFamily="18" charset="0"/>
              </a:rPr>
              <a:t>opt </a:t>
            </a:r>
            <a:r>
              <a:rPr lang="en-US" dirty="0">
                <a:latin typeface="+mn-lt"/>
                <a:ea typeface="Calibri" panose="020F0502020204030204" pitchFamily="34" charset="0"/>
                <a:cs typeface="Times New Roman" panose="02020603050405020304" pitchFamily="18" charset="0"/>
              </a:rPr>
              <a:t>out.” </a:t>
            </a:r>
            <a:endParaRPr lang="en-US" dirty="0" smtClean="0">
              <a:latin typeface="+mn-lt"/>
              <a:ea typeface="Calibri" panose="020F0502020204030204" pitchFamily="34" charset="0"/>
              <a:cs typeface="Times New Roman" panose="02020603050405020304" pitchFamily="18" charset="0"/>
            </a:endParaRPr>
          </a:p>
          <a:p>
            <a:pPr marL="0" marR="0" lvl="0" indent="0" algn="just">
              <a:spcBef>
                <a:spcPts val="0"/>
              </a:spcBef>
              <a:tabLst>
                <a:tab pos="457200" algn="l"/>
              </a:tabLst>
            </a:pPr>
            <a:endParaRPr lang="en-US" sz="1000" dirty="0">
              <a:latin typeface="+mn-lt"/>
              <a:ea typeface="Calibri" panose="020F0502020204030204" pitchFamily="34" charset="0"/>
              <a:cs typeface="Times New Roman" panose="02020603050405020304" pitchFamily="18" charset="0"/>
            </a:endParaRPr>
          </a:p>
          <a:p>
            <a:pPr marL="0" marR="0" lvl="0" indent="0" algn="just">
              <a:spcBef>
                <a:spcPts val="0"/>
              </a:spcBef>
              <a:tabLst>
                <a:tab pos="457200" algn="l"/>
              </a:tabLst>
            </a:pPr>
            <a:endParaRPr lang="en-US" sz="1000" dirty="0" smtClean="0">
              <a:latin typeface="+mn-lt"/>
              <a:ea typeface="Calibri" panose="020F0502020204030204" pitchFamily="34" charset="0"/>
              <a:cs typeface="Times New Roman" panose="02020603050405020304" pitchFamily="18" charset="0"/>
            </a:endParaRPr>
          </a:p>
          <a:p>
            <a:pPr marL="914400" marR="0" lvl="0" indent="-857250" algn="just">
              <a:spcBef>
                <a:spcPts val="0"/>
              </a:spcBef>
              <a:tabLst>
                <a:tab pos="457200" algn="l"/>
              </a:tabLst>
            </a:pPr>
            <a:r>
              <a:rPr lang="en-US" dirty="0" smtClean="0">
                <a:latin typeface="+mn-lt"/>
                <a:ea typeface="Calibri" panose="020F0502020204030204" pitchFamily="34" charset="0"/>
                <a:cs typeface="Times New Roman" panose="02020603050405020304" pitchFamily="18" charset="0"/>
              </a:rPr>
              <a:t>	•</a:t>
            </a:r>
            <a:r>
              <a:rPr lang="en-US" dirty="0">
                <a:latin typeface="+mn-lt"/>
                <a:ea typeface="Calibri" panose="020F0502020204030204" pitchFamily="34" charset="0"/>
                <a:cs typeface="Times New Roman" panose="02020603050405020304" pitchFamily="18" charset="0"/>
              </a:rPr>
              <a:t>	An Opt Out remains in effect, even after the student </a:t>
            </a:r>
            <a:r>
              <a:rPr lang="en-US" dirty="0" smtClean="0">
                <a:latin typeface="+mn-lt"/>
                <a:ea typeface="Calibri" panose="020F0502020204030204" pitchFamily="34" charset="0"/>
                <a:cs typeface="Times New Roman" panose="02020603050405020304" pitchFamily="18" charset="0"/>
              </a:rPr>
              <a:t>leaves 	</a:t>
            </a:r>
            <a:r>
              <a:rPr lang="en-US" dirty="0" smtClean="0">
                <a:latin typeface="+mn-lt"/>
              </a:rPr>
              <a:t>MD</a:t>
            </a:r>
            <a:r>
              <a:rPr lang="en-US" dirty="0">
                <a:latin typeface="+mn-lt"/>
              </a:rPr>
              <a:t> </a:t>
            </a:r>
            <a:r>
              <a:rPr lang="en-US" dirty="0" smtClean="0">
                <a:latin typeface="+mn-lt"/>
              </a:rPr>
              <a:t>Anderson,</a:t>
            </a:r>
            <a:r>
              <a:rPr lang="en-US" dirty="0" smtClean="0">
                <a:latin typeface="+mn-lt"/>
                <a:ea typeface="Calibri" panose="020F0502020204030204" pitchFamily="34" charset="0"/>
                <a:cs typeface="Times New Roman" panose="02020603050405020304" pitchFamily="18" charset="0"/>
              </a:rPr>
              <a:t> </a:t>
            </a:r>
            <a:r>
              <a:rPr lang="en-US" dirty="0">
                <a:latin typeface="+mn-lt"/>
                <a:ea typeface="Calibri" panose="020F0502020204030204" pitchFamily="34" charset="0"/>
                <a:cs typeface="Times New Roman" panose="02020603050405020304" pitchFamily="18" charset="0"/>
              </a:rPr>
              <a:t>until the student revokes it in </a:t>
            </a:r>
            <a:r>
              <a:rPr lang="en-US" dirty="0" smtClean="0">
                <a:latin typeface="+mn-lt"/>
                <a:ea typeface="Calibri" panose="020F0502020204030204" pitchFamily="34" charset="0"/>
                <a:cs typeface="Times New Roman" panose="02020603050405020304" pitchFamily="18" charset="0"/>
              </a:rPr>
              <a:t>writing.</a:t>
            </a:r>
          </a:p>
          <a:p>
            <a:pPr marL="0" marR="0" lvl="0" indent="0" algn="just">
              <a:spcBef>
                <a:spcPts val="0"/>
              </a:spcBef>
              <a:tabLst>
                <a:tab pos="457200" algn="l"/>
              </a:tabLst>
            </a:pPr>
            <a:endParaRPr lang="en-US" sz="1000" dirty="0" smtClean="0">
              <a:latin typeface="+mn-lt"/>
              <a:ea typeface="Calibri" panose="020F0502020204030204" pitchFamily="34" charset="0"/>
              <a:cs typeface="Times New Roman" panose="02020603050405020304" pitchFamily="18" charset="0"/>
            </a:endParaRPr>
          </a:p>
          <a:p>
            <a:pPr marL="0" marR="0" lvl="0" indent="0" algn="just">
              <a:spcBef>
                <a:spcPts val="0"/>
              </a:spcBef>
              <a:tabLst>
                <a:tab pos="457200" algn="l"/>
              </a:tabLst>
            </a:pPr>
            <a:endParaRPr lang="en-US" sz="1000" dirty="0" smtClean="0">
              <a:latin typeface="+mn-lt"/>
              <a:ea typeface="Calibri" panose="020F0502020204030204" pitchFamily="34" charset="0"/>
              <a:cs typeface="Times New Roman" panose="02020603050405020304" pitchFamily="18" charset="0"/>
            </a:endParaRPr>
          </a:p>
          <a:p>
            <a:pPr marL="914400" marR="0" lvl="0" indent="-914400" algn="just">
              <a:spcBef>
                <a:spcPts val="0"/>
              </a:spcBef>
              <a:tabLst>
                <a:tab pos="457200" algn="l"/>
                <a:tab pos="914400" algn="l"/>
                <a:tab pos="1377950" algn="l"/>
                <a:tab pos="1828800" algn="l"/>
              </a:tabLst>
            </a:pPr>
            <a:r>
              <a:rPr lang="en-US" b="1" dirty="0" smtClean="0">
                <a:latin typeface="+mn-lt"/>
                <a:ea typeface="Calibri" panose="020F0502020204030204" pitchFamily="34" charset="0"/>
                <a:cs typeface="Times New Roman" panose="02020603050405020304" pitchFamily="18" charset="0"/>
              </a:rPr>
              <a:t>NOTE:</a:t>
            </a:r>
            <a:r>
              <a:rPr lang="en-US" dirty="0" smtClean="0">
                <a:latin typeface="+mn-lt"/>
                <a:ea typeface="Calibri" panose="020F0502020204030204" pitchFamily="34" charset="0"/>
                <a:cs typeface="Times New Roman" panose="02020603050405020304" pitchFamily="18" charset="0"/>
              </a:rPr>
              <a:t>	Normally </a:t>
            </a:r>
            <a:r>
              <a:rPr lang="en-US" dirty="0">
                <a:latin typeface="+mn-lt"/>
                <a:ea typeface="Calibri" panose="020F0502020204030204" pitchFamily="34" charset="0"/>
                <a:cs typeface="Times New Roman" panose="02020603050405020304" pitchFamily="18" charset="0"/>
              </a:rPr>
              <a:t>only the Public Information Officer, or official trained </a:t>
            </a:r>
            <a:r>
              <a:rPr lang="en-US" dirty="0" smtClean="0">
                <a:latin typeface="+mn-lt"/>
                <a:ea typeface="Calibri" panose="020F0502020204030204" pitchFamily="34" charset="0"/>
                <a:cs typeface="Times New Roman" panose="02020603050405020304" pitchFamily="18" charset="0"/>
              </a:rPr>
              <a:t>and authorized </a:t>
            </a:r>
            <a:r>
              <a:rPr lang="en-US" dirty="0">
                <a:latin typeface="+mn-lt"/>
                <a:ea typeface="Calibri" panose="020F0502020204030204" pitchFamily="34" charset="0"/>
                <a:cs typeface="Times New Roman" panose="02020603050405020304" pitchFamily="18" charset="0"/>
              </a:rPr>
              <a:t>to release information under the Directory Exception, </a:t>
            </a:r>
            <a:r>
              <a:rPr lang="en-US" dirty="0" smtClean="0">
                <a:latin typeface="+mn-lt"/>
                <a:ea typeface="Calibri" panose="020F0502020204030204" pitchFamily="34" charset="0"/>
                <a:cs typeface="Times New Roman" panose="02020603050405020304" pitchFamily="18" charset="0"/>
              </a:rPr>
              <a:t>should do </a:t>
            </a:r>
            <a:r>
              <a:rPr lang="en-US" dirty="0">
                <a:latin typeface="+mn-lt"/>
                <a:ea typeface="Calibri" panose="020F0502020204030204" pitchFamily="34" charset="0"/>
                <a:cs typeface="Times New Roman" panose="02020603050405020304" pitchFamily="18" charset="0"/>
              </a:rPr>
              <a:t>so. </a:t>
            </a:r>
            <a:r>
              <a:rPr lang="en-US" dirty="0" smtClean="0">
                <a:latin typeface="+mn-lt"/>
                <a:ea typeface="Calibri" panose="020F0502020204030204" pitchFamily="34" charset="0"/>
                <a:cs typeface="Times New Roman" panose="02020603050405020304" pitchFamily="18" charset="0"/>
              </a:rPr>
              <a:t>This </a:t>
            </a:r>
            <a:r>
              <a:rPr lang="en-US" dirty="0">
                <a:latin typeface="+mn-lt"/>
                <a:ea typeface="Calibri" panose="020F0502020204030204" pitchFamily="34" charset="0"/>
                <a:cs typeface="Times New Roman" panose="02020603050405020304" pitchFamily="18" charset="0"/>
              </a:rPr>
              <a:t>is because, in some cases, releasing </a:t>
            </a:r>
            <a:r>
              <a:rPr lang="en-US" dirty="0" smtClean="0">
                <a:latin typeface="+mn-lt"/>
                <a:ea typeface="Calibri" panose="020F0502020204030204" pitchFamily="34" charset="0"/>
                <a:cs typeface="Times New Roman" panose="02020603050405020304" pitchFamily="18" charset="0"/>
              </a:rPr>
              <a:t>Directory Information </a:t>
            </a:r>
            <a:r>
              <a:rPr lang="en-US" dirty="0">
                <a:latin typeface="+mn-lt"/>
                <a:ea typeface="Calibri" panose="020F0502020204030204" pitchFamily="34" charset="0"/>
                <a:cs typeface="Times New Roman" panose="02020603050405020304" pitchFamily="18" charset="0"/>
              </a:rPr>
              <a:t>in a </a:t>
            </a:r>
            <a:r>
              <a:rPr lang="en-US" dirty="0" smtClean="0">
                <a:latin typeface="+mn-lt"/>
                <a:ea typeface="Calibri" panose="020F0502020204030204" pitchFamily="34" charset="0"/>
                <a:cs typeface="Times New Roman" panose="02020603050405020304" pitchFamily="18" charset="0"/>
              </a:rPr>
              <a:t>particular </a:t>
            </a:r>
            <a:r>
              <a:rPr lang="en-US" dirty="0">
                <a:latin typeface="+mn-lt"/>
                <a:ea typeface="Calibri" panose="020F0502020204030204" pitchFamily="34" charset="0"/>
                <a:cs typeface="Times New Roman" panose="02020603050405020304" pitchFamily="18" charset="0"/>
              </a:rPr>
              <a:t>context may reveal Personally Identifiable </a:t>
            </a:r>
            <a:r>
              <a:rPr lang="en-US" dirty="0" smtClean="0">
                <a:latin typeface="+mn-lt"/>
                <a:ea typeface="Calibri" panose="020F0502020204030204" pitchFamily="34" charset="0"/>
                <a:cs typeface="Times New Roman" panose="02020603050405020304" pitchFamily="18" charset="0"/>
              </a:rPr>
              <a:t>Information about a  student</a:t>
            </a:r>
            <a:r>
              <a:rPr lang="en-US" dirty="0">
                <a:latin typeface="+mn-lt"/>
                <a:ea typeface="Calibri" panose="020F0502020204030204" pitchFamily="34" charset="0"/>
                <a:cs typeface="Times New Roman" panose="02020603050405020304" pitchFamily="18" charset="0"/>
              </a:rPr>
              <a:t>, which is a FERPA violation.</a:t>
            </a:r>
          </a:p>
        </p:txBody>
      </p:sp>
      <p:sp>
        <p:nvSpPr>
          <p:cNvPr id="4" name="TextBox 3"/>
          <p:cNvSpPr txBox="1"/>
          <p:nvPr/>
        </p:nvSpPr>
        <p:spPr>
          <a:xfrm>
            <a:off x="7778338" y="6507678"/>
            <a:ext cx="1223158" cy="276999"/>
          </a:xfrm>
          <a:prstGeom prst="rect">
            <a:avLst/>
          </a:prstGeom>
          <a:noFill/>
        </p:spPr>
        <p:txBody>
          <a:bodyPr wrap="square" rtlCol="0">
            <a:spAutoFit/>
          </a:bodyPr>
          <a:lstStyle/>
          <a:p>
            <a:pPr algn="r"/>
            <a:r>
              <a:rPr lang="en-US" sz="1200" dirty="0" smtClean="0"/>
              <a:t>Slide </a:t>
            </a:r>
            <a:fld id="{176AEBA9-BA89-49BD-8583-D8827494D54C}" type="slidenum">
              <a:rPr lang="en-US" sz="1200"/>
              <a:pPr algn="r"/>
              <a:t>21</a:t>
            </a:fld>
            <a:endParaRPr lang="en-US" sz="1200" dirty="0"/>
          </a:p>
        </p:txBody>
      </p:sp>
    </p:spTree>
    <p:extLst>
      <p:ext uri="{BB962C8B-B14F-4D97-AF65-F5344CB8AC3E}">
        <p14:creationId xmlns:p14="http://schemas.microsoft.com/office/powerpoint/2010/main" val="20856783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a:spLocks noChangeArrowheads="1"/>
          </p:cNvSpPr>
          <p:nvPr/>
        </p:nvSpPr>
        <p:spPr bwMode="auto">
          <a:xfrm>
            <a:off x="961901" y="88900"/>
            <a:ext cx="739832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EXAMPLES OF OTHER FERPA EXCEPTIONS THAT ALLOW USE OR DISCLOSURE OF FERPA DATA WITHOUT STUDENT CONSENT</a:t>
            </a:r>
            <a:r>
              <a:rPr lang="en-US" sz="25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(Continued)</a:t>
            </a:r>
            <a:endParaRPr lang="en-US" sz="25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10"/>
          <p:cNvSpPr txBox="1">
            <a:spLocks noChangeArrowheads="1"/>
          </p:cNvSpPr>
          <p:nvPr/>
        </p:nvSpPr>
        <p:spPr bwMode="auto">
          <a:xfrm>
            <a:off x="424543" y="1621745"/>
            <a:ext cx="8256319"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3088" indent="-573088"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just">
              <a:spcBef>
                <a:spcPts val="0"/>
              </a:spcBef>
              <a:tabLst>
                <a:tab pos="457200" algn="l"/>
              </a:tabLst>
            </a:pPr>
            <a:endParaRPr lang="en-US" sz="2000" b="1"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r>
              <a:rPr lang="en-US" sz="2000" b="1" dirty="0" smtClean="0">
                <a:latin typeface="Calibri" panose="020F0502020204030204" pitchFamily="34" charset="0"/>
                <a:ea typeface="Calibri" panose="020F0502020204030204" pitchFamily="34" charset="0"/>
                <a:cs typeface="Times New Roman" panose="02020603050405020304" pitchFamily="18" charset="0"/>
              </a:rPr>
              <a:t>–</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For example, a requestor asks for the </a:t>
            </a:r>
            <a:r>
              <a:rPr lang="en-US" dirty="0" smtClean="0">
                <a:latin typeface="Calibri" panose="020F0502020204030204" pitchFamily="34" charset="0"/>
                <a:ea typeface="Calibri" panose="020F0502020204030204" pitchFamily="34" charset="0"/>
                <a:cs typeface="Times New Roman" panose="02020603050405020304" pitchFamily="18" charset="0"/>
              </a:rPr>
              <a:t>Directory Information 	about 	all students </a:t>
            </a:r>
            <a:r>
              <a:rPr lang="en-US" dirty="0">
                <a:latin typeface="Calibri" panose="020F0502020204030204" pitchFamily="34" charset="0"/>
                <a:ea typeface="Calibri" panose="020F0502020204030204" pitchFamily="34" charset="0"/>
                <a:cs typeface="Times New Roman" panose="02020603050405020304" pitchFamily="18" charset="0"/>
              </a:rPr>
              <a:t>who have a GPA under 2.5. If the school </a:t>
            </a:r>
            <a:r>
              <a:rPr lang="en-US" dirty="0" smtClean="0">
                <a:latin typeface="Calibri" panose="020F0502020204030204" pitchFamily="34" charset="0"/>
                <a:ea typeface="Calibri" panose="020F0502020204030204" pitchFamily="34" charset="0"/>
                <a:cs typeface="Times New Roman" panose="02020603050405020304" pitchFamily="18" charset="0"/>
              </a:rPr>
              <a:t>	releases </a:t>
            </a:r>
            <a:r>
              <a:rPr lang="en-US" dirty="0">
                <a:latin typeface="Calibri" panose="020F0502020204030204" pitchFamily="34" charset="0"/>
                <a:ea typeface="Calibri" panose="020F0502020204030204" pitchFamily="34" charset="0"/>
                <a:cs typeface="Times New Roman" panose="02020603050405020304" pitchFamily="18" charset="0"/>
              </a:rPr>
              <a:t>the </a:t>
            </a:r>
            <a:r>
              <a:rPr lang="en-US" dirty="0" smtClean="0">
                <a:latin typeface="Calibri" panose="020F0502020204030204" pitchFamily="34" charset="0"/>
                <a:ea typeface="Calibri" panose="020F0502020204030204" pitchFamily="34" charset="0"/>
                <a:cs typeface="Times New Roman" panose="02020603050405020304" pitchFamily="18" charset="0"/>
              </a:rPr>
              <a:t>requested Directory </a:t>
            </a:r>
            <a:r>
              <a:rPr lang="en-US" dirty="0">
                <a:latin typeface="Calibri" panose="020F0502020204030204" pitchFamily="34" charset="0"/>
                <a:ea typeface="Calibri" panose="020F0502020204030204" pitchFamily="34" charset="0"/>
                <a:cs typeface="Times New Roman" panose="02020603050405020304" pitchFamily="18" charset="0"/>
              </a:rPr>
              <a:t>Information, this will reveal </a:t>
            </a:r>
            <a:r>
              <a:rPr lang="en-US" dirty="0" smtClean="0">
                <a:latin typeface="Calibri" panose="020F0502020204030204" pitchFamily="34" charset="0"/>
                <a:ea typeface="Calibri" panose="020F0502020204030204" pitchFamily="34" charset="0"/>
                <a:cs typeface="Times New Roman" panose="02020603050405020304" pitchFamily="18" charset="0"/>
              </a:rPr>
              <a:t>	to </a:t>
            </a:r>
            <a:r>
              <a:rPr lang="en-US" dirty="0">
                <a:latin typeface="Calibri" panose="020F0502020204030204" pitchFamily="34" charset="0"/>
                <a:ea typeface="Calibri" panose="020F0502020204030204" pitchFamily="34" charset="0"/>
                <a:cs typeface="Times New Roman" panose="02020603050405020304" pitchFamily="18" charset="0"/>
              </a:rPr>
              <a:t>the requestor </a:t>
            </a:r>
            <a:r>
              <a:rPr lang="en-US" dirty="0" smtClean="0">
                <a:latin typeface="Calibri" panose="020F0502020204030204" pitchFamily="34" charset="0"/>
                <a:ea typeface="Calibri" panose="020F0502020204030204" pitchFamily="34" charset="0"/>
                <a:cs typeface="Times New Roman" panose="02020603050405020304" pitchFamily="18" charset="0"/>
              </a:rPr>
              <a:t>that </a:t>
            </a:r>
            <a:r>
              <a:rPr lang="en-US" dirty="0">
                <a:latin typeface="Calibri" panose="020F0502020204030204" pitchFamily="34" charset="0"/>
                <a:ea typeface="Calibri" panose="020F0502020204030204" pitchFamily="34" charset="0"/>
                <a:cs typeface="Times New Roman" panose="02020603050405020304" pitchFamily="18" charset="0"/>
              </a:rPr>
              <a:t>each of </a:t>
            </a:r>
            <a:r>
              <a:rPr lang="en-US" dirty="0" smtClean="0">
                <a:latin typeface="Calibri" panose="020F0502020204030204" pitchFamily="34" charset="0"/>
                <a:ea typeface="Calibri" panose="020F0502020204030204" pitchFamily="34" charset="0"/>
                <a:cs typeface="Times New Roman" panose="02020603050405020304" pitchFamily="18" charset="0"/>
              </a:rPr>
              <a:t>these </a:t>
            </a:r>
            <a:r>
              <a:rPr lang="en-US" dirty="0">
                <a:latin typeface="Calibri" panose="020F0502020204030204" pitchFamily="34" charset="0"/>
                <a:ea typeface="Calibri" panose="020F0502020204030204" pitchFamily="34" charset="0"/>
                <a:cs typeface="Times New Roman" panose="02020603050405020304" pitchFamily="18" charset="0"/>
              </a:rPr>
              <a:t>students has a GPA of less </a:t>
            </a:r>
            <a:r>
              <a:rPr lang="en-US" dirty="0" smtClean="0">
                <a:latin typeface="Calibri" panose="020F0502020204030204" pitchFamily="34" charset="0"/>
                <a:ea typeface="Calibri" panose="020F0502020204030204" pitchFamily="34" charset="0"/>
                <a:cs typeface="Times New Roman" panose="02020603050405020304" pitchFamily="18" charset="0"/>
              </a:rPr>
              <a:t>	than </a:t>
            </a:r>
            <a:r>
              <a:rPr lang="en-US" dirty="0">
                <a:latin typeface="Calibri" panose="020F0502020204030204" pitchFamily="34" charset="0"/>
                <a:ea typeface="Calibri" panose="020F0502020204030204" pitchFamily="34" charset="0"/>
                <a:cs typeface="Times New Roman" panose="02020603050405020304" pitchFamily="18" charset="0"/>
              </a:rPr>
              <a:t>2.5. That </a:t>
            </a:r>
            <a:r>
              <a:rPr lang="en-US" dirty="0" smtClean="0">
                <a:latin typeface="Calibri" panose="020F0502020204030204" pitchFamily="34" charset="0"/>
                <a:ea typeface="Calibri" panose="020F0502020204030204" pitchFamily="34" charset="0"/>
                <a:cs typeface="Times New Roman" panose="02020603050405020304" pitchFamily="18" charset="0"/>
              </a:rPr>
              <a:t>	would 	be </a:t>
            </a:r>
            <a:r>
              <a:rPr lang="en-US" dirty="0">
                <a:latin typeface="Calibri" panose="020F0502020204030204" pitchFamily="34" charset="0"/>
                <a:ea typeface="Calibri" panose="020F0502020204030204" pitchFamily="34" charset="0"/>
                <a:cs typeface="Times New Roman" panose="02020603050405020304" pitchFamily="18" charset="0"/>
              </a:rPr>
              <a:t>a FERPA </a:t>
            </a:r>
            <a:r>
              <a:rPr lang="en-US" dirty="0" smtClean="0">
                <a:latin typeface="Calibri" panose="020F0502020204030204" pitchFamily="34" charset="0"/>
                <a:ea typeface="Calibri" panose="020F0502020204030204" pitchFamily="34" charset="0"/>
                <a:cs typeface="Times New Roman" panose="02020603050405020304" pitchFamily="18" charset="0"/>
              </a:rPr>
              <a:t>violation.</a:t>
            </a:r>
          </a:p>
          <a:p>
            <a:pPr marL="0" marR="0" lvl="0" indent="0" algn="just">
              <a:spcBef>
                <a:spcPts val="0"/>
              </a:spcBef>
              <a:tabLst>
                <a:tab pos="457200" algn="l"/>
              </a:tabLst>
            </a:pPr>
            <a:endParaRPr lang="en-US" sz="2200"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r>
              <a:rPr lang="en-US" b="1" dirty="0" smtClean="0">
                <a:latin typeface="Calibri" panose="020F0502020204030204" pitchFamily="34" charset="0"/>
                <a:ea typeface="Calibri" panose="020F0502020204030204" pitchFamily="34" charset="0"/>
                <a:cs typeface="Times New Roman" panose="02020603050405020304" pitchFamily="18" charset="0"/>
              </a:rPr>
              <a:t>THIS </a:t>
            </a:r>
            <a:r>
              <a:rPr lang="en-US" b="1" dirty="0">
                <a:latin typeface="Calibri" panose="020F0502020204030204" pitchFamily="34" charset="0"/>
                <a:ea typeface="Calibri" panose="020F0502020204030204" pitchFamily="34" charset="0"/>
                <a:cs typeface="Times New Roman" panose="02020603050405020304" pitchFamily="18" charset="0"/>
              </a:rPr>
              <a:t>IS NOT AN EXHAUSTIVE LIST. SEEK HELP FROM THE SHP’S ASSOCIATE DIRECTOR OF ACADEMIC AND STUDENT AFFAIRS, SCHOOL PROGRAM’S </a:t>
            </a:r>
            <a:r>
              <a:rPr lang="en-US" b="1" dirty="0" smtClean="0">
                <a:latin typeface="Calibri" panose="020F0502020204030204" pitchFamily="34" charset="0"/>
                <a:ea typeface="Calibri" panose="020F0502020204030204" pitchFamily="34" charset="0"/>
                <a:cs typeface="Times New Roman" panose="02020603050405020304" pitchFamily="18" charset="0"/>
              </a:rPr>
              <a:t>MANAGER, </a:t>
            </a:r>
            <a:r>
              <a:rPr lang="en-US" b="1" dirty="0">
                <a:latin typeface="Calibri" panose="020F0502020204030204" pitchFamily="34" charset="0"/>
                <a:ea typeface="Calibri" panose="020F0502020204030204" pitchFamily="34" charset="0"/>
                <a:cs typeface="Times New Roman" panose="02020603050405020304" pitchFamily="18" charset="0"/>
              </a:rPr>
              <a:t>OR LEGAL SERVICES BEFORE RELEASING ANY INFORMATION THAT MAY BE SUBJECT TO FERPA!</a:t>
            </a:r>
          </a:p>
          <a:p>
            <a:pPr marL="0" marR="0" lvl="0" indent="0" algn="just">
              <a:spcBef>
                <a:spcPts val="0"/>
              </a:spcBef>
              <a:tabLst>
                <a:tab pos="457200" algn="l"/>
              </a:tabLst>
            </a:pPr>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7778338" y="6507678"/>
            <a:ext cx="1223158" cy="276999"/>
          </a:xfrm>
          <a:prstGeom prst="rect">
            <a:avLst/>
          </a:prstGeom>
          <a:noFill/>
        </p:spPr>
        <p:txBody>
          <a:bodyPr wrap="square" rtlCol="0">
            <a:spAutoFit/>
          </a:bodyPr>
          <a:lstStyle/>
          <a:p>
            <a:pPr algn="r"/>
            <a:r>
              <a:rPr lang="en-US" sz="1200" dirty="0" smtClean="0"/>
              <a:t>Slide </a:t>
            </a:r>
            <a:fld id="{756FC4FF-4BB1-4586-9FF1-92C9D14C97D6}" type="slidenum">
              <a:rPr lang="en-US" sz="1200" smtClean="0"/>
              <a:pPr algn="r"/>
              <a:t>22</a:t>
            </a:fld>
            <a:endParaRPr lang="en-US" sz="1200" dirty="0"/>
          </a:p>
        </p:txBody>
      </p:sp>
    </p:spTree>
    <p:extLst>
      <p:ext uri="{BB962C8B-B14F-4D97-AF65-F5344CB8AC3E}">
        <p14:creationId xmlns:p14="http://schemas.microsoft.com/office/powerpoint/2010/main" val="17190745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a:spLocks noChangeArrowheads="1"/>
          </p:cNvSpPr>
          <p:nvPr/>
        </p:nvSpPr>
        <p:spPr bwMode="auto">
          <a:xfrm>
            <a:off x="1600201" y="88900"/>
            <a:ext cx="57531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WHO MUST COMPLY </a:t>
            </a:r>
          </a:p>
          <a:p>
            <a:pPr algn="ctr" eaLnBrk="1" hangingPunct="1"/>
            <a:r>
              <a:rPr lang="en-US" sz="3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WITH FERPA?</a:t>
            </a:r>
          </a:p>
        </p:txBody>
      </p:sp>
      <p:sp>
        <p:nvSpPr>
          <p:cNvPr id="3" name="TextBox 10"/>
          <p:cNvSpPr txBox="1">
            <a:spLocks noChangeArrowheads="1"/>
          </p:cNvSpPr>
          <p:nvPr/>
        </p:nvSpPr>
        <p:spPr bwMode="auto">
          <a:xfrm>
            <a:off x="424543" y="1621745"/>
            <a:ext cx="8256319"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3088" indent="-573088"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just">
              <a:spcBef>
                <a:spcPts val="0"/>
              </a:spcBef>
              <a:tabLst>
                <a:tab pos="457200" algn="l"/>
              </a:tabLst>
            </a:pPr>
            <a:r>
              <a:rPr lang="en-US" sz="2200" b="1" dirty="0" smtClean="0">
                <a:latin typeface="Calibri" panose="020F0502020204030204" pitchFamily="34" charset="0"/>
                <a:ea typeface="Calibri" panose="020F0502020204030204" pitchFamily="34" charset="0"/>
                <a:cs typeface="Times New Roman" panose="02020603050405020304" pitchFamily="18" charset="0"/>
              </a:rPr>
              <a:t>•</a:t>
            </a:r>
            <a:r>
              <a:rPr lang="en-US" sz="2200" b="1" dirty="0">
                <a:latin typeface="Calibri" panose="020F0502020204030204" pitchFamily="34" charset="0"/>
                <a:ea typeface="Calibri" panose="020F0502020204030204" pitchFamily="34" charset="0"/>
                <a:cs typeface="Times New Roman" panose="02020603050405020304" pitchFamily="18" charset="0"/>
              </a:rPr>
              <a:t>	UT System Administration Offices and the Board of Regents: </a:t>
            </a:r>
            <a:r>
              <a:rPr lang="en-US" sz="2200" b="1" dirty="0" smtClean="0">
                <a:latin typeface="Calibri" panose="020F0502020204030204" pitchFamily="34" charset="0"/>
                <a:ea typeface="Calibri" panose="020F0502020204030204" pitchFamily="34" charset="0"/>
                <a:cs typeface="Times New Roman" panose="02020603050405020304" pitchFamily="18" charset="0"/>
              </a:rPr>
              <a:t>	</a:t>
            </a:r>
            <a:r>
              <a:rPr lang="en-US" sz="2200" dirty="0" smtClean="0">
                <a:latin typeface="Calibri" panose="020F0502020204030204" pitchFamily="34" charset="0"/>
                <a:ea typeface="Calibri" panose="020F0502020204030204" pitchFamily="34" charset="0"/>
                <a:cs typeface="Times New Roman" panose="02020603050405020304" pitchFamily="18" charset="0"/>
              </a:rPr>
              <a:t>System 	officials </a:t>
            </a:r>
            <a:r>
              <a:rPr lang="en-US" sz="2200" dirty="0">
                <a:latin typeface="Calibri" panose="020F0502020204030204" pitchFamily="34" charset="0"/>
                <a:ea typeface="Calibri" panose="020F0502020204030204" pitchFamily="34" charset="0"/>
                <a:cs typeface="Times New Roman" panose="02020603050405020304" pitchFamily="18" charset="0"/>
              </a:rPr>
              <a:t>can access an institution’s FERPA data under </a:t>
            </a:r>
            <a:r>
              <a:rPr lang="en-US" sz="2200" dirty="0" smtClean="0">
                <a:latin typeface="Calibri" panose="020F0502020204030204" pitchFamily="34" charset="0"/>
                <a:ea typeface="Calibri" panose="020F0502020204030204" pitchFamily="34" charset="0"/>
                <a:cs typeface="Times New Roman" panose="02020603050405020304" pitchFamily="18" charset="0"/>
              </a:rPr>
              <a:t>	certain </a:t>
            </a:r>
            <a:r>
              <a:rPr lang="en-US" sz="2200" dirty="0">
                <a:latin typeface="Calibri" panose="020F0502020204030204" pitchFamily="34" charset="0"/>
                <a:ea typeface="Calibri" panose="020F0502020204030204" pitchFamily="34" charset="0"/>
                <a:cs typeface="Times New Roman" panose="02020603050405020304" pitchFamily="18" charset="0"/>
              </a:rPr>
              <a:t>exceptions </a:t>
            </a:r>
            <a:r>
              <a:rPr lang="en-US" sz="2200" dirty="0" smtClean="0">
                <a:latin typeface="Calibri" panose="020F0502020204030204" pitchFamily="34" charset="0"/>
                <a:ea typeface="Calibri" panose="020F0502020204030204" pitchFamily="34" charset="0"/>
                <a:cs typeface="Times New Roman" panose="02020603050405020304" pitchFamily="18" charset="0"/>
              </a:rPr>
              <a:t>(</a:t>
            </a:r>
            <a:r>
              <a:rPr lang="en-US" sz="2200" dirty="0">
                <a:latin typeface="Calibri" panose="020F0502020204030204" pitchFamily="34" charset="0"/>
                <a:ea typeface="Calibri" panose="020F0502020204030204" pitchFamily="34" charset="0"/>
                <a:cs typeface="Times New Roman" panose="02020603050405020304" pitchFamily="18" charset="0"/>
              </a:rPr>
              <a:t>i.e</a:t>
            </a:r>
            <a:r>
              <a:rPr lang="en-US" sz="2200" dirty="0" smtClean="0">
                <a:latin typeface="Calibri" panose="020F0502020204030204" pitchFamily="34" charset="0"/>
                <a:ea typeface="Calibri" panose="020F0502020204030204" pitchFamily="34" charset="0"/>
                <a:cs typeface="Times New Roman" panose="02020603050405020304" pitchFamily="18" charset="0"/>
              </a:rPr>
              <a:t>., </a:t>
            </a:r>
            <a:r>
              <a:rPr lang="en-US" sz="2200" dirty="0">
                <a:latin typeface="Calibri" panose="020F0502020204030204" pitchFamily="34" charset="0"/>
                <a:ea typeface="Calibri" panose="020F0502020204030204" pitchFamily="34" charset="0"/>
                <a:cs typeface="Times New Roman" panose="02020603050405020304" pitchFamily="18" charset="0"/>
              </a:rPr>
              <a:t>to provide it to a third party under the </a:t>
            </a:r>
            <a:r>
              <a:rPr lang="en-US" sz="2200" dirty="0" smtClean="0">
                <a:latin typeface="Calibri" panose="020F0502020204030204" pitchFamily="34" charset="0"/>
                <a:ea typeface="Calibri" panose="020F0502020204030204" pitchFamily="34" charset="0"/>
                <a:cs typeface="Times New Roman" panose="02020603050405020304" pitchFamily="18" charset="0"/>
              </a:rPr>
              <a:t>	Research </a:t>
            </a:r>
            <a:r>
              <a:rPr lang="en-US" sz="2200" dirty="0">
                <a:latin typeface="Calibri" panose="020F0502020204030204" pitchFamily="34" charset="0"/>
                <a:ea typeface="Calibri" panose="020F0502020204030204" pitchFamily="34" charset="0"/>
                <a:cs typeface="Times New Roman" panose="02020603050405020304" pitchFamily="18" charset="0"/>
              </a:rPr>
              <a:t>or Audit </a:t>
            </a:r>
            <a:r>
              <a:rPr lang="en-US" sz="2200" dirty="0" smtClean="0">
                <a:latin typeface="Calibri" panose="020F0502020204030204" pitchFamily="34" charset="0"/>
                <a:ea typeface="Calibri" panose="020F0502020204030204" pitchFamily="34" charset="0"/>
                <a:cs typeface="Times New Roman" panose="02020603050405020304" pitchFamily="18" charset="0"/>
              </a:rPr>
              <a:t>exceptions</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smtClean="0">
                <a:latin typeface="Calibri" panose="020F0502020204030204" pitchFamily="34" charset="0"/>
                <a:ea typeface="Calibri" panose="020F0502020204030204" pitchFamily="34" charset="0"/>
                <a:cs typeface="Times New Roman" panose="02020603050405020304" pitchFamily="18" charset="0"/>
              </a:rPr>
              <a:t>such </a:t>
            </a:r>
            <a:r>
              <a:rPr lang="en-US" sz="2200" dirty="0">
                <a:latin typeface="Calibri" panose="020F0502020204030204" pitchFamily="34" charset="0"/>
                <a:ea typeface="Calibri" panose="020F0502020204030204" pitchFamily="34" charset="0"/>
                <a:cs typeface="Times New Roman" panose="02020603050405020304" pitchFamily="18" charset="0"/>
              </a:rPr>
              <a:t>as for Coordinating Board </a:t>
            </a:r>
            <a:r>
              <a:rPr lang="en-US" sz="2200" dirty="0" smtClean="0">
                <a:latin typeface="Calibri" panose="020F0502020204030204" pitchFamily="34" charset="0"/>
                <a:ea typeface="Calibri" panose="020F0502020204030204" pitchFamily="34" charset="0"/>
                <a:cs typeface="Times New Roman" panose="02020603050405020304" pitchFamily="18" charset="0"/>
              </a:rPr>
              <a:t>	reporting.)  All </a:t>
            </a:r>
            <a:r>
              <a:rPr lang="en-US" sz="2200" dirty="0">
                <a:latin typeface="Calibri" panose="020F0502020204030204" pitchFamily="34" charset="0"/>
                <a:ea typeface="Calibri" panose="020F0502020204030204" pitchFamily="34" charset="0"/>
                <a:cs typeface="Times New Roman" panose="02020603050405020304" pitchFamily="18" charset="0"/>
              </a:rPr>
              <a:t>such data </a:t>
            </a:r>
            <a:r>
              <a:rPr lang="en-US" sz="2200" dirty="0" smtClean="0">
                <a:latin typeface="Calibri" panose="020F0502020204030204" pitchFamily="34" charset="0"/>
                <a:ea typeface="Calibri" panose="020F0502020204030204" pitchFamily="34" charset="0"/>
                <a:cs typeface="Times New Roman" panose="02020603050405020304" pitchFamily="18" charset="0"/>
              </a:rPr>
              <a:t>must </a:t>
            </a:r>
            <a:r>
              <a:rPr lang="en-US" sz="2200" dirty="0">
                <a:latin typeface="Calibri" panose="020F0502020204030204" pitchFamily="34" charset="0"/>
                <a:ea typeface="Calibri" panose="020F0502020204030204" pitchFamily="34" charset="0"/>
                <a:cs typeface="Times New Roman" panose="02020603050405020304" pitchFamily="18" charset="0"/>
              </a:rPr>
              <a:t>be used </a:t>
            </a:r>
            <a:r>
              <a:rPr lang="en-US" sz="2200" dirty="0" smtClean="0">
                <a:latin typeface="Calibri" panose="020F0502020204030204" pitchFamily="34" charset="0"/>
                <a:ea typeface="Calibri" panose="020F0502020204030204" pitchFamily="34" charset="0"/>
                <a:cs typeface="Times New Roman" panose="02020603050405020304" pitchFamily="18" charset="0"/>
              </a:rPr>
              <a:t>and </a:t>
            </a:r>
            <a:r>
              <a:rPr lang="en-US" sz="2200" dirty="0">
                <a:latin typeface="Calibri" panose="020F0502020204030204" pitchFamily="34" charset="0"/>
                <a:ea typeface="Calibri" panose="020F0502020204030204" pitchFamily="34" charset="0"/>
                <a:cs typeface="Times New Roman" panose="02020603050405020304" pitchFamily="18" charset="0"/>
              </a:rPr>
              <a:t>maintained by </a:t>
            </a:r>
            <a:r>
              <a:rPr lang="en-US" sz="2200" dirty="0" smtClean="0">
                <a:latin typeface="Calibri" panose="020F0502020204030204" pitchFamily="34" charset="0"/>
                <a:ea typeface="Calibri" panose="020F0502020204030204" pitchFamily="34" charset="0"/>
                <a:cs typeface="Times New Roman" panose="02020603050405020304" pitchFamily="18" charset="0"/>
              </a:rPr>
              <a:t>	System </a:t>
            </a:r>
            <a:r>
              <a:rPr lang="en-US" sz="2200" dirty="0">
                <a:latin typeface="Calibri" panose="020F0502020204030204" pitchFamily="34" charset="0"/>
                <a:ea typeface="Calibri" panose="020F0502020204030204" pitchFamily="34" charset="0"/>
                <a:cs typeface="Times New Roman" panose="02020603050405020304" pitchFamily="18" charset="0"/>
              </a:rPr>
              <a:t>or the Board only as permitted </a:t>
            </a:r>
            <a:r>
              <a:rPr lang="en-US" sz="2200" dirty="0" smtClean="0">
                <a:latin typeface="Calibri" panose="020F0502020204030204" pitchFamily="34" charset="0"/>
                <a:ea typeface="Calibri" panose="020F0502020204030204" pitchFamily="34" charset="0"/>
                <a:cs typeface="Times New Roman" panose="02020603050405020304" pitchFamily="18" charset="0"/>
              </a:rPr>
              <a:t>by </a:t>
            </a:r>
            <a:r>
              <a:rPr lang="en-US" sz="2200" dirty="0">
                <a:latin typeface="Calibri" panose="020F0502020204030204" pitchFamily="34" charset="0"/>
                <a:ea typeface="Calibri" panose="020F0502020204030204" pitchFamily="34" charset="0"/>
                <a:cs typeface="Times New Roman" panose="02020603050405020304" pitchFamily="18" charset="0"/>
              </a:rPr>
              <a:t>FERPA, </a:t>
            </a:r>
            <a:r>
              <a:rPr lang="en-US" sz="2200" dirty="0" smtClean="0">
                <a:latin typeface="Calibri" panose="020F0502020204030204" pitchFamily="34" charset="0"/>
                <a:ea typeface="Calibri" panose="020F0502020204030204" pitchFamily="34" charset="0"/>
                <a:cs typeface="Times New Roman" panose="02020603050405020304" pitchFamily="18" charset="0"/>
              </a:rPr>
              <a:t>including 	entering </a:t>
            </a:r>
            <a:r>
              <a:rPr lang="en-US" sz="2200" dirty="0">
                <a:latin typeface="Calibri" panose="020F0502020204030204" pitchFamily="34" charset="0"/>
                <a:ea typeface="Calibri" panose="020F0502020204030204" pitchFamily="34" charset="0"/>
                <a:cs typeface="Times New Roman" panose="02020603050405020304" pitchFamily="18" charset="0"/>
              </a:rPr>
              <a:t>into a FERPA compliant contract with the </a:t>
            </a:r>
            <a:r>
              <a:rPr lang="en-US" sz="2200" dirty="0" smtClean="0">
                <a:latin typeface="Calibri" panose="020F0502020204030204" pitchFamily="34" charset="0"/>
                <a:ea typeface="Calibri" panose="020F0502020204030204" pitchFamily="34" charset="0"/>
                <a:cs typeface="Times New Roman" panose="02020603050405020304" pitchFamily="18" charset="0"/>
              </a:rPr>
              <a:t>third </a:t>
            </a:r>
            <a:r>
              <a:rPr lang="en-US" sz="2200" dirty="0">
                <a:latin typeface="Calibri" panose="020F0502020204030204" pitchFamily="34" charset="0"/>
                <a:ea typeface="Calibri" panose="020F0502020204030204" pitchFamily="34" charset="0"/>
                <a:cs typeface="Times New Roman" panose="02020603050405020304" pitchFamily="18" charset="0"/>
              </a:rPr>
              <a:t>party </a:t>
            </a:r>
            <a:r>
              <a:rPr lang="en-US" sz="2200" dirty="0" smtClean="0">
                <a:latin typeface="Calibri" panose="020F0502020204030204" pitchFamily="34" charset="0"/>
                <a:ea typeface="Calibri" panose="020F0502020204030204" pitchFamily="34" charset="0"/>
                <a:cs typeface="Times New Roman" panose="02020603050405020304" pitchFamily="18" charset="0"/>
              </a:rPr>
              <a:t>	that </a:t>
            </a:r>
            <a:r>
              <a:rPr lang="en-US" sz="2200" dirty="0">
                <a:latin typeface="Calibri" panose="020F0502020204030204" pitchFamily="34" charset="0"/>
                <a:ea typeface="Calibri" panose="020F0502020204030204" pitchFamily="34" charset="0"/>
                <a:cs typeface="Times New Roman" panose="02020603050405020304" pitchFamily="18" charset="0"/>
              </a:rPr>
              <a:t>restricts the third party’s subsequent Use and Disclosure </a:t>
            </a:r>
            <a:r>
              <a:rPr lang="en-US" sz="2200" dirty="0" smtClean="0">
                <a:latin typeface="Calibri" panose="020F0502020204030204" pitchFamily="34" charset="0"/>
                <a:ea typeface="Calibri" panose="020F0502020204030204" pitchFamily="34" charset="0"/>
                <a:cs typeface="Times New Roman" panose="02020603050405020304" pitchFamily="18" charset="0"/>
              </a:rPr>
              <a:t>	the </a:t>
            </a:r>
            <a:r>
              <a:rPr lang="en-US" sz="2200" dirty="0">
                <a:latin typeface="Calibri" panose="020F0502020204030204" pitchFamily="34" charset="0"/>
                <a:ea typeface="Calibri" panose="020F0502020204030204" pitchFamily="34" charset="0"/>
                <a:cs typeface="Times New Roman" panose="02020603050405020304" pitchFamily="18" charset="0"/>
              </a:rPr>
              <a:t>data. </a:t>
            </a:r>
            <a:endParaRPr lang="en-US" sz="2200"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endParaRPr lang="en-US" sz="10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r>
              <a:rPr lang="en-US" sz="2200" b="1" dirty="0">
                <a:latin typeface="Calibri" panose="020F0502020204030204" pitchFamily="34" charset="0"/>
                <a:ea typeface="Calibri" panose="020F0502020204030204" pitchFamily="34" charset="0"/>
                <a:cs typeface="Times New Roman" panose="02020603050405020304" pitchFamily="18" charset="0"/>
              </a:rPr>
              <a:t>•	Contractors:  </a:t>
            </a:r>
            <a:r>
              <a:rPr lang="en-US" sz="2200" dirty="0">
                <a:latin typeface="Calibri" panose="020F0502020204030204" pitchFamily="34" charset="0"/>
                <a:ea typeface="Calibri" panose="020F0502020204030204" pitchFamily="34" charset="0"/>
                <a:cs typeface="Times New Roman" panose="02020603050405020304" pitchFamily="18" charset="0"/>
              </a:rPr>
              <a:t>MD Anderson can outsource the provision of services </a:t>
            </a:r>
            <a:r>
              <a:rPr lang="en-US" sz="2200" dirty="0" smtClean="0">
                <a:latin typeface="Calibri" panose="020F0502020204030204" pitchFamily="34" charset="0"/>
                <a:ea typeface="Calibri" panose="020F0502020204030204" pitchFamily="34" charset="0"/>
                <a:cs typeface="Times New Roman" panose="02020603050405020304" pitchFamily="18" charset="0"/>
              </a:rPr>
              <a:t>	that involve third party </a:t>
            </a:r>
            <a:r>
              <a:rPr lang="en-US" sz="2200" dirty="0">
                <a:latin typeface="Calibri" panose="020F0502020204030204" pitchFamily="34" charset="0"/>
                <a:ea typeface="Calibri" panose="020F0502020204030204" pitchFamily="34" charset="0"/>
                <a:cs typeface="Times New Roman" panose="02020603050405020304" pitchFamily="18" charset="0"/>
              </a:rPr>
              <a:t>access to, or creation, of FERPA Data to a </a:t>
            </a:r>
            <a:r>
              <a:rPr lang="en-US" sz="2200" dirty="0" smtClean="0">
                <a:latin typeface="Calibri" panose="020F0502020204030204" pitchFamily="34" charset="0"/>
                <a:ea typeface="Calibri" panose="020F0502020204030204" pitchFamily="34" charset="0"/>
                <a:cs typeface="Times New Roman" panose="02020603050405020304" pitchFamily="18" charset="0"/>
              </a:rPr>
              <a:t>	contractor if </a:t>
            </a:r>
            <a:r>
              <a:rPr lang="en-US" sz="2200" dirty="0">
                <a:latin typeface="Calibri" panose="020F0502020204030204" pitchFamily="34" charset="0"/>
                <a:ea typeface="Calibri" panose="020F0502020204030204" pitchFamily="34" charset="0"/>
                <a:cs typeface="Times New Roman" panose="02020603050405020304" pitchFamily="18" charset="0"/>
              </a:rPr>
              <a:t>the contract requires the vendor to comply with the </a:t>
            </a:r>
            <a:r>
              <a:rPr lang="en-US" sz="2200" dirty="0" smtClean="0">
                <a:latin typeface="Calibri" panose="020F0502020204030204" pitchFamily="34" charset="0"/>
                <a:ea typeface="Calibri" panose="020F0502020204030204" pitchFamily="34" charset="0"/>
                <a:cs typeface="Times New Roman" panose="02020603050405020304" pitchFamily="18" charset="0"/>
              </a:rPr>
              <a:t>	institution’s requirements for maintaining all FERPA Data 	confidentially </a:t>
            </a:r>
            <a:r>
              <a:rPr lang="en-US" sz="2200" dirty="0">
                <a:latin typeface="Calibri" panose="020F0502020204030204" pitchFamily="34" charset="0"/>
                <a:ea typeface="Calibri" panose="020F0502020204030204" pitchFamily="34" charset="0"/>
                <a:cs typeface="Times New Roman" panose="02020603050405020304" pitchFamily="18" charset="0"/>
              </a:rPr>
              <a:t>and securely.</a:t>
            </a:r>
          </a:p>
        </p:txBody>
      </p:sp>
      <p:sp>
        <p:nvSpPr>
          <p:cNvPr id="4" name="TextBox 3"/>
          <p:cNvSpPr txBox="1"/>
          <p:nvPr/>
        </p:nvSpPr>
        <p:spPr>
          <a:xfrm>
            <a:off x="7778338" y="6507678"/>
            <a:ext cx="1223158" cy="276999"/>
          </a:xfrm>
          <a:prstGeom prst="rect">
            <a:avLst/>
          </a:prstGeom>
          <a:noFill/>
        </p:spPr>
        <p:txBody>
          <a:bodyPr wrap="square" rtlCol="0">
            <a:spAutoFit/>
          </a:bodyPr>
          <a:lstStyle/>
          <a:p>
            <a:pPr algn="r"/>
            <a:r>
              <a:rPr lang="en-US" sz="1200" dirty="0" smtClean="0"/>
              <a:t>Slide </a:t>
            </a:r>
            <a:fld id="{233341A3-8091-4EA7-9580-59544C0C2E2F}" type="slidenum">
              <a:rPr lang="en-US" sz="1200"/>
              <a:pPr algn="r"/>
              <a:t>23</a:t>
            </a:fld>
            <a:endParaRPr lang="en-US" sz="1200" dirty="0"/>
          </a:p>
        </p:txBody>
      </p:sp>
    </p:spTree>
    <p:extLst>
      <p:ext uri="{BB962C8B-B14F-4D97-AF65-F5344CB8AC3E}">
        <p14:creationId xmlns:p14="http://schemas.microsoft.com/office/powerpoint/2010/main" val="4661791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a:spLocks noChangeArrowheads="1"/>
          </p:cNvSpPr>
          <p:nvPr/>
        </p:nvSpPr>
        <p:spPr bwMode="auto">
          <a:xfrm>
            <a:off x="1422071" y="575788"/>
            <a:ext cx="5753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CONTRACTS AND FERPA</a:t>
            </a:r>
          </a:p>
        </p:txBody>
      </p:sp>
      <p:sp>
        <p:nvSpPr>
          <p:cNvPr id="3" name="TextBox 10"/>
          <p:cNvSpPr txBox="1">
            <a:spLocks noChangeArrowheads="1"/>
          </p:cNvSpPr>
          <p:nvPr/>
        </p:nvSpPr>
        <p:spPr bwMode="auto">
          <a:xfrm>
            <a:off x="424543" y="1621745"/>
            <a:ext cx="8256319" cy="46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3088" indent="-573088"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just">
              <a:spcBef>
                <a:spcPts val="0"/>
              </a:spcBef>
              <a:tabLst>
                <a:tab pos="457200" algn="l"/>
              </a:tabLst>
            </a:pP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r>
              <a:rPr lang="en-US" sz="2000" dirty="0" smtClean="0">
                <a:latin typeface="Calibri" panose="020F0502020204030204" pitchFamily="34" charset="0"/>
                <a:ea typeface="Calibri" panose="020F0502020204030204" pitchFamily="34" charset="0"/>
                <a:cs typeface="Times New Roman" panose="02020603050405020304" pitchFamily="18" charset="0"/>
              </a:rPr>
              <a:t>•</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200" dirty="0">
                <a:latin typeface="Calibri" panose="020F0502020204030204" pitchFamily="34" charset="0"/>
                <a:ea typeface="Calibri" panose="020F0502020204030204" pitchFamily="34" charset="0"/>
                <a:cs typeface="Times New Roman" panose="02020603050405020304" pitchFamily="18" charset="0"/>
              </a:rPr>
              <a:t>In contracting for services, you must first determine if the </a:t>
            </a:r>
            <a:r>
              <a:rPr lang="en-US" sz="2200" dirty="0" smtClean="0">
                <a:latin typeface="Calibri" panose="020F0502020204030204" pitchFamily="34" charset="0"/>
                <a:ea typeface="Calibri" panose="020F0502020204030204" pitchFamily="34" charset="0"/>
                <a:cs typeface="Times New Roman" panose="02020603050405020304" pitchFamily="18" charset="0"/>
              </a:rPr>
              <a:t>	contract </a:t>
            </a:r>
            <a:r>
              <a:rPr lang="en-US" sz="2200" dirty="0">
                <a:latin typeface="Calibri" panose="020F0502020204030204" pitchFamily="34" charset="0"/>
                <a:ea typeface="Calibri" panose="020F0502020204030204" pitchFamily="34" charset="0"/>
                <a:cs typeface="Times New Roman" panose="02020603050405020304" pitchFamily="18" charset="0"/>
              </a:rPr>
              <a:t>will </a:t>
            </a:r>
            <a:r>
              <a:rPr lang="en-US" sz="2200" dirty="0" smtClean="0">
                <a:latin typeface="Calibri" panose="020F0502020204030204" pitchFamily="34" charset="0"/>
                <a:ea typeface="Calibri" panose="020F0502020204030204" pitchFamily="34" charset="0"/>
                <a:cs typeface="Times New Roman" panose="02020603050405020304" pitchFamily="18" charset="0"/>
              </a:rPr>
              <a:t>or</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smtClean="0">
                <a:latin typeface="Calibri" panose="020F0502020204030204" pitchFamily="34" charset="0"/>
                <a:ea typeface="Calibri" panose="020F0502020204030204" pitchFamily="34" charset="0"/>
                <a:cs typeface="Times New Roman" panose="02020603050405020304" pitchFamily="18" charset="0"/>
              </a:rPr>
              <a:t>may </a:t>
            </a:r>
            <a:r>
              <a:rPr lang="en-US" sz="2200" dirty="0">
                <a:latin typeface="Calibri" panose="020F0502020204030204" pitchFamily="34" charset="0"/>
                <a:ea typeface="Calibri" panose="020F0502020204030204" pitchFamily="34" charset="0"/>
                <a:cs typeface="Times New Roman" panose="02020603050405020304" pitchFamily="18" charset="0"/>
              </a:rPr>
              <a:t>involve outsourcing of MD Anderson’s </a:t>
            </a:r>
            <a:r>
              <a:rPr lang="en-US" sz="2200" dirty="0" smtClean="0">
                <a:latin typeface="Calibri" panose="020F0502020204030204" pitchFamily="34" charset="0"/>
                <a:ea typeface="Calibri" panose="020F0502020204030204" pitchFamily="34" charset="0"/>
                <a:cs typeface="Times New Roman" panose="02020603050405020304" pitchFamily="18" charset="0"/>
              </a:rPr>
              <a:t>	FERPA 	Data </a:t>
            </a:r>
            <a:r>
              <a:rPr lang="en-US" sz="2200" dirty="0">
                <a:latin typeface="Calibri" panose="020F0502020204030204" pitchFamily="34" charset="0"/>
                <a:ea typeface="Calibri" panose="020F0502020204030204" pitchFamily="34" charset="0"/>
                <a:cs typeface="Times New Roman" panose="02020603050405020304" pitchFamily="18" charset="0"/>
              </a:rPr>
              <a:t>to a </a:t>
            </a:r>
            <a:r>
              <a:rPr lang="en-US" sz="2200" dirty="0" smtClean="0">
                <a:latin typeface="Calibri" panose="020F0502020204030204" pitchFamily="34" charset="0"/>
                <a:ea typeface="Calibri" panose="020F0502020204030204" pitchFamily="34" charset="0"/>
                <a:cs typeface="Times New Roman" panose="02020603050405020304" pitchFamily="18" charset="0"/>
              </a:rPr>
              <a:t>contractor</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smtClean="0">
                <a:latin typeface="Calibri" panose="020F0502020204030204" pitchFamily="34" charset="0"/>
                <a:ea typeface="Calibri" panose="020F0502020204030204" pitchFamily="34" charset="0"/>
                <a:cs typeface="Times New Roman" panose="02020603050405020304" pitchFamily="18" charset="0"/>
              </a:rPr>
              <a:t> This </a:t>
            </a:r>
            <a:r>
              <a:rPr lang="en-US" sz="2200" dirty="0">
                <a:latin typeface="Calibri" panose="020F0502020204030204" pitchFamily="34" charset="0"/>
                <a:ea typeface="Calibri" panose="020F0502020204030204" pitchFamily="34" charset="0"/>
                <a:cs typeface="Times New Roman" panose="02020603050405020304" pitchFamily="18" charset="0"/>
              </a:rPr>
              <a:t>includes contracts where </a:t>
            </a:r>
            <a:r>
              <a:rPr lang="en-US" sz="2200" dirty="0" smtClean="0">
                <a:latin typeface="Calibri" panose="020F0502020204030204" pitchFamily="34" charset="0"/>
                <a:ea typeface="Calibri" panose="020F0502020204030204" pitchFamily="34" charset="0"/>
                <a:cs typeface="Times New Roman" panose="02020603050405020304" pitchFamily="18" charset="0"/>
              </a:rPr>
              <a:t>students are 	required </a:t>
            </a:r>
            <a:r>
              <a:rPr lang="en-US" sz="2200" dirty="0">
                <a:latin typeface="Calibri" panose="020F0502020204030204" pitchFamily="34" charset="0"/>
                <a:ea typeface="Calibri" panose="020F0502020204030204" pitchFamily="34" charset="0"/>
                <a:cs typeface="Times New Roman" panose="02020603050405020304" pitchFamily="18" charset="0"/>
              </a:rPr>
              <a:t>to give </a:t>
            </a:r>
            <a:r>
              <a:rPr lang="en-US" sz="2200" dirty="0" smtClean="0">
                <a:latin typeface="Calibri" panose="020F0502020204030204" pitchFamily="34" charset="0"/>
                <a:ea typeface="Calibri" panose="020F0502020204030204" pitchFamily="34" charset="0"/>
                <a:cs typeface="Times New Roman" panose="02020603050405020304" pitchFamily="18" charset="0"/>
              </a:rPr>
              <a:t>their personal </a:t>
            </a:r>
            <a:r>
              <a:rPr lang="en-US" sz="2200" dirty="0">
                <a:latin typeface="Calibri" panose="020F0502020204030204" pitchFamily="34" charset="0"/>
                <a:ea typeface="Calibri" panose="020F0502020204030204" pitchFamily="34" charset="0"/>
                <a:cs typeface="Times New Roman" panose="02020603050405020304" pitchFamily="18" charset="0"/>
              </a:rPr>
              <a:t>information </a:t>
            </a:r>
            <a:r>
              <a:rPr lang="en-US" sz="2200" dirty="0" smtClean="0">
                <a:latin typeface="Calibri" panose="020F0502020204030204" pitchFamily="34" charset="0"/>
                <a:ea typeface="Calibri" panose="020F0502020204030204" pitchFamily="34" charset="0"/>
                <a:cs typeface="Times New Roman" panose="02020603050405020304" pitchFamily="18" charset="0"/>
              </a:rPr>
              <a:t>directly to the 	contractor</a:t>
            </a:r>
            <a:r>
              <a:rPr lang="en-US" sz="2200" dirty="0">
                <a:latin typeface="Calibri" panose="020F0502020204030204" pitchFamily="34" charset="0"/>
                <a:ea typeface="Calibri" panose="020F0502020204030204" pitchFamily="34" charset="0"/>
                <a:cs typeface="Times New Roman" panose="02020603050405020304" pitchFamily="18" charset="0"/>
              </a:rPr>
              <a:t>, who then </a:t>
            </a:r>
            <a:r>
              <a:rPr lang="en-US" sz="2200" dirty="0" smtClean="0">
                <a:latin typeface="Calibri" panose="020F0502020204030204" pitchFamily="34" charset="0"/>
                <a:ea typeface="Calibri" panose="020F0502020204030204" pitchFamily="34" charset="0"/>
                <a:cs typeface="Times New Roman" panose="02020603050405020304" pitchFamily="18" charset="0"/>
              </a:rPr>
              <a:t>maintains </a:t>
            </a:r>
            <a:r>
              <a:rPr lang="en-US" sz="2200" dirty="0">
                <a:latin typeface="Calibri" panose="020F0502020204030204" pitchFamily="34" charset="0"/>
                <a:ea typeface="Calibri" panose="020F0502020204030204" pitchFamily="34" charset="0"/>
                <a:cs typeface="Times New Roman" panose="02020603050405020304" pitchFamily="18" charset="0"/>
              </a:rPr>
              <a:t>or </a:t>
            </a:r>
            <a:r>
              <a:rPr lang="en-US" sz="2200" dirty="0" smtClean="0">
                <a:latin typeface="Calibri" panose="020F0502020204030204" pitchFamily="34" charset="0"/>
                <a:ea typeface="Calibri" panose="020F0502020204030204" pitchFamily="34" charset="0"/>
                <a:cs typeface="Times New Roman" panose="02020603050405020304" pitchFamily="18" charset="0"/>
              </a:rPr>
              <a:t>processes it </a:t>
            </a:r>
            <a:r>
              <a:rPr lang="en-US" sz="2200" dirty="0">
                <a:latin typeface="Calibri" panose="020F0502020204030204" pitchFamily="34" charset="0"/>
                <a:ea typeface="Calibri" panose="020F0502020204030204" pitchFamily="34" charset="0"/>
                <a:cs typeface="Times New Roman" panose="02020603050405020304" pitchFamily="18" charset="0"/>
              </a:rPr>
              <a:t>on behalf of </a:t>
            </a:r>
            <a:r>
              <a:rPr lang="en-US" sz="2200" dirty="0" smtClean="0">
                <a:latin typeface="Calibri" panose="020F0502020204030204" pitchFamily="34" charset="0"/>
                <a:ea typeface="Calibri" panose="020F0502020204030204" pitchFamily="34" charset="0"/>
                <a:cs typeface="Times New Roman" panose="02020603050405020304" pitchFamily="18" charset="0"/>
              </a:rPr>
              <a:t>            	MD </a:t>
            </a:r>
            <a:r>
              <a:rPr lang="en-US" sz="2200" dirty="0">
                <a:latin typeface="Calibri" panose="020F0502020204030204" pitchFamily="34" charset="0"/>
                <a:ea typeface="Calibri" panose="020F0502020204030204" pitchFamily="34" charset="0"/>
                <a:cs typeface="Times New Roman" panose="02020603050405020304" pitchFamily="18" charset="0"/>
              </a:rPr>
              <a:t>Anderson.</a:t>
            </a:r>
          </a:p>
          <a:p>
            <a:pPr marL="0" marR="0" lvl="0" indent="0" algn="just">
              <a:spcBef>
                <a:spcPts val="0"/>
              </a:spcBef>
              <a:tabLst>
                <a:tab pos="457200" algn="l"/>
              </a:tabLst>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200" dirty="0">
                <a:latin typeface="Calibri" panose="020F0502020204030204" pitchFamily="34" charset="0"/>
                <a:ea typeface="Calibri" panose="020F0502020204030204" pitchFamily="34" charset="0"/>
                <a:cs typeface="Times New Roman" panose="02020603050405020304" pitchFamily="18" charset="0"/>
              </a:rPr>
              <a:t>If a potential contract involves any outside access to FERPA </a:t>
            </a:r>
            <a:r>
              <a:rPr lang="en-US" sz="2200" dirty="0" smtClean="0">
                <a:latin typeface="Calibri" panose="020F0502020204030204" pitchFamily="34" charset="0"/>
                <a:ea typeface="Calibri" panose="020F0502020204030204" pitchFamily="34" charset="0"/>
                <a:cs typeface="Times New Roman" panose="02020603050405020304" pitchFamily="18" charset="0"/>
              </a:rPr>
              <a:t>Data</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smtClean="0">
                <a:latin typeface="Calibri" panose="020F0502020204030204" pitchFamily="34" charset="0"/>
                <a:ea typeface="Calibri" panose="020F0502020204030204" pitchFamily="34" charset="0"/>
                <a:cs typeface="Times New Roman" panose="02020603050405020304" pitchFamily="18" charset="0"/>
              </a:rPr>
              <a:t>	the contract </a:t>
            </a:r>
            <a:r>
              <a:rPr lang="en-US" sz="2200" dirty="0">
                <a:latin typeface="Calibri" panose="020F0502020204030204" pitchFamily="34" charset="0"/>
                <a:ea typeface="Calibri" panose="020F0502020204030204" pitchFamily="34" charset="0"/>
                <a:cs typeface="Times New Roman" panose="02020603050405020304" pitchFamily="18" charset="0"/>
              </a:rPr>
              <a:t>must contain specific terms that </a:t>
            </a:r>
            <a:r>
              <a:rPr lang="en-US" sz="2200" dirty="0" smtClean="0">
                <a:latin typeface="Calibri" panose="020F0502020204030204" pitchFamily="34" charset="0"/>
                <a:ea typeface="Calibri" panose="020F0502020204030204" pitchFamily="34" charset="0"/>
                <a:cs typeface="Times New Roman" panose="02020603050405020304" pitchFamily="18" charset="0"/>
              </a:rPr>
              <a:t>require the 	contractor </a:t>
            </a:r>
            <a:r>
              <a:rPr lang="en-US" sz="2200" dirty="0">
                <a:latin typeface="Calibri" panose="020F0502020204030204" pitchFamily="34" charset="0"/>
                <a:ea typeface="Calibri" panose="020F0502020204030204" pitchFamily="34" charset="0"/>
                <a:cs typeface="Times New Roman" panose="02020603050405020304" pitchFamily="18" charset="0"/>
              </a:rPr>
              <a:t>to </a:t>
            </a:r>
            <a:r>
              <a:rPr lang="en-US" sz="2200" dirty="0" smtClean="0">
                <a:latin typeface="Calibri" panose="020F0502020204030204" pitchFamily="34" charset="0"/>
                <a:ea typeface="Calibri" panose="020F0502020204030204" pitchFamily="34" charset="0"/>
                <a:cs typeface="Times New Roman" panose="02020603050405020304" pitchFamily="18" charset="0"/>
              </a:rPr>
              <a:t>comply </a:t>
            </a:r>
            <a:r>
              <a:rPr lang="en-US" sz="2200" dirty="0">
                <a:latin typeface="Calibri" panose="020F0502020204030204" pitchFamily="34" charset="0"/>
                <a:ea typeface="Calibri" panose="020F0502020204030204" pitchFamily="34" charset="0"/>
                <a:cs typeface="Times New Roman" panose="02020603050405020304" pitchFamily="18" charset="0"/>
              </a:rPr>
              <a:t>with the institution’s specific </a:t>
            </a:r>
            <a:r>
              <a:rPr lang="en-US" sz="2200" dirty="0" smtClean="0">
                <a:latin typeface="Calibri" panose="020F0502020204030204" pitchFamily="34" charset="0"/>
                <a:ea typeface="Calibri" panose="020F0502020204030204" pitchFamily="34" charset="0"/>
                <a:cs typeface="Times New Roman" panose="02020603050405020304" pitchFamily="18" charset="0"/>
              </a:rPr>
              <a:t>FERPA 	compliant confidentiality and security requirements</a:t>
            </a:r>
            <a:r>
              <a:rPr lang="en-US" dirty="0">
                <a:latin typeface="Calibri" panose="020F0502020204030204" pitchFamily="34" charset="0"/>
                <a:ea typeface="Calibri" panose="020F0502020204030204" pitchFamily="34" charset="0"/>
                <a:cs typeface="Times New Roman" panose="02020603050405020304" pitchFamily="18" charset="0"/>
              </a:rPr>
              <a:t>. </a:t>
            </a:r>
          </a:p>
          <a:p>
            <a:pPr marL="0" marR="0" lvl="0" indent="0" algn="just">
              <a:spcBef>
                <a:spcPts val="0"/>
              </a:spcBef>
              <a:tabLst>
                <a:tab pos="457200" algn="l"/>
              </a:tabLst>
            </a:pPr>
            <a:endParaRPr lang="en-US" sz="2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7778338" y="6507678"/>
            <a:ext cx="1223158" cy="276999"/>
          </a:xfrm>
          <a:prstGeom prst="rect">
            <a:avLst/>
          </a:prstGeom>
          <a:noFill/>
        </p:spPr>
        <p:txBody>
          <a:bodyPr wrap="square" rtlCol="0">
            <a:spAutoFit/>
          </a:bodyPr>
          <a:lstStyle/>
          <a:p>
            <a:pPr algn="r"/>
            <a:r>
              <a:rPr lang="en-US" sz="1200" dirty="0" smtClean="0"/>
              <a:t>Slide </a:t>
            </a:r>
            <a:fld id="{F315C4EA-D396-4391-8094-2E261D136D74}" type="slidenum">
              <a:rPr lang="en-US" sz="1200"/>
              <a:pPr algn="r"/>
              <a:t>24</a:t>
            </a:fld>
            <a:endParaRPr lang="en-US" sz="1200" dirty="0"/>
          </a:p>
        </p:txBody>
      </p:sp>
    </p:spTree>
    <p:extLst>
      <p:ext uri="{BB962C8B-B14F-4D97-AF65-F5344CB8AC3E}">
        <p14:creationId xmlns:p14="http://schemas.microsoft.com/office/powerpoint/2010/main" val="21259459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a:spLocks noChangeArrowheads="1"/>
          </p:cNvSpPr>
          <p:nvPr/>
        </p:nvSpPr>
        <p:spPr bwMode="auto">
          <a:xfrm>
            <a:off x="1600201" y="563913"/>
            <a:ext cx="57531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CONTRACTS AND FERPA</a:t>
            </a:r>
            <a:r>
              <a:rPr lang="en-US" sz="3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(Continued)</a:t>
            </a:r>
          </a:p>
          <a:p>
            <a:pPr algn="ctr" eaLnBrk="1" hangingPunct="1"/>
            <a:endParaRPr lang="en-US" sz="3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10"/>
          <p:cNvSpPr txBox="1">
            <a:spLocks noChangeArrowheads="1"/>
          </p:cNvSpPr>
          <p:nvPr/>
        </p:nvSpPr>
        <p:spPr bwMode="auto">
          <a:xfrm>
            <a:off x="424543" y="1621745"/>
            <a:ext cx="8256319"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3088" indent="-573088"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just">
              <a:spcBef>
                <a:spcPts val="0"/>
              </a:spcBef>
              <a:tabLst>
                <a:tab pos="457200" algn="l"/>
              </a:tabLst>
            </a:pP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r>
              <a:rPr lang="en-US" sz="2000" dirty="0" smtClean="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sz="2200" dirty="0">
                <a:latin typeface="Calibri" panose="020F0502020204030204" pitchFamily="34" charset="0"/>
                <a:ea typeface="Calibri" panose="020F0502020204030204" pitchFamily="34" charset="0"/>
                <a:cs typeface="Times New Roman" panose="02020603050405020304" pitchFamily="18" charset="0"/>
              </a:rPr>
              <a:t>If you are not sure if FERPA Data will be involved in a contract </a:t>
            </a:r>
            <a:r>
              <a:rPr lang="en-US" sz="2200" dirty="0" smtClean="0">
                <a:latin typeface="Calibri" panose="020F0502020204030204" pitchFamily="34" charset="0"/>
                <a:ea typeface="Calibri" panose="020F0502020204030204" pitchFamily="34" charset="0"/>
                <a:cs typeface="Times New Roman" panose="02020603050405020304" pitchFamily="18" charset="0"/>
              </a:rPr>
              <a:t>	you </a:t>
            </a:r>
            <a:r>
              <a:rPr lang="en-US" sz="2200" dirty="0">
                <a:latin typeface="Calibri" panose="020F0502020204030204" pitchFamily="34" charset="0"/>
                <a:ea typeface="Calibri" panose="020F0502020204030204" pitchFamily="34" charset="0"/>
                <a:cs typeface="Times New Roman" panose="02020603050405020304" pitchFamily="18" charset="0"/>
              </a:rPr>
              <a:t>are </a:t>
            </a:r>
            <a:r>
              <a:rPr lang="en-US" sz="2200" dirty="0" smtClean="0">
                <a:latin typeface="Calibri" panose="020F0502020204030204" pitchFamily="34" charset="0"/>
                <a:ea typeface="Calibri" panose="020F0502020204030204" pitchFamily="34" charset="0"/>
                <a:cs typeface="Times New Roman" panose="02020603050405020304" pitchFamily="18" charset="0"/>
              </a:rPr>
              <a:t>working </a:t>
            </a:r>
            <a:r>
              <a:rPr lang="en-US" sz="2200" dirty="0">
                <a:latin typeface="Calibri" panose="020F0502020204030204" pitchFamily="34" charset="0"/>
                <a:ea typeface="Calibri" panose="020F0502020204030204" pitchFamily="34" charset="0"/>
                <a:cs typeface="Times New Roman" panose="02020603050405020304" pitchFamily="18" charset="0"/>
              </a:rPr>
              <a:t>on, it is your obligation to find out</a:t>
            </a:r>
            <a:r>
              <a:rPr lang="en-US" sz="2200" dirty="0" smtClean="0">
                <a:latin typeface="Calibri" panose="020F0502020204030204" pitchFamily="34" charset="0"/>
                <a:ea typeface="Calibri" panose="020F0502020204030204" pitchFamily="34" charset="0"/>
                <a:cs typeface="Times New Roman" panose="02020603050405020304" pitchFamily="18" charset="0"/>
              </a:rPr>
              <a:t>.</a:t>
            </a:r>
          </a:p>
          <a:p>
            <a:pPr marL="0" marR="0" lvl="0" indent="0" algn="just">
              <a:spcBef>
                <a:spcPts val="0"/>
              </a:spcBef>
              <a:tabLst>
                <a:tab pos="463550" algn="l"/>
                <a:tab pos="855663" algn="l"/>
              </a:tabLst>
            </a:pPr>
            <a:endParaRPr lang="en-US" sz="1000"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63550" algn="l"/>
                <a:tab pos="855663" algn="l"/>
              </a:tabLst>
            </a:pPr>
            <a:r>
              <a:rPr lang="en-US" dirty="0" smtClean="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sz="2200" dirty="0">
                <a:latin typeface="Calibri" panose="020F0502020204030204" pitchFamily="34" charset="0"/>
                <a:ea typeface="Calibri" panose="020F0502020204030204" pitchFamily="34" charset="0"/>
                <a:cs typeface="Times New Roman" panose="02020603050405020304" pitchFamily="18" charset="0"/>
              </a:rPr>
              <a:t>You can also get help </a:t>
            </a:r>
            <a:r>
              <a:rPr lang="en-US" sz="2200" dirty="0">
                <a:solidFill>
                  <a:prstClr val="black"/>
                </a:solidFill>
                <a:latin typeface="Calibri" panose="020F0502020204030204" pitchFamily="34" charset="0"/>
                <a:ea typeface="Calibri" panose="020F0502020204030204" pitchFamily="34" charset="0"/>
                <a:cs typeface="Times New Roman" panose="02020603050405020304" pitchFamily="18" charset="0"/>
              </a:rPr>
              <a:t>from [</a:t>
            </a:r>
            <a:r>
              <a:rPr lang="en-US" sz="2200" dirty="0">
                <a:solidFill>
                  <a:prstClr val="black"/>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Privacy Person at institution],  </a:t>
            </a:r>
            <a:r>
              <a:rPr lang="en-US" sz="2200" dirty="0" smtClean="0">
                <a:solidFill>
                  <a:prstClr val="black"/>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a:t>
            </a:r>
            <a:r>
              <a:rPr lang="en-US" sz="2200" dirty="0">
                <a:solidFill>
                  <a:prstClr val="black"/>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name of </a:t>
            </a:r>
            <a:r>
              <a:rPr lang="en-US" sz="2200" dirty="0" smtClean="0">
                <a:solidFill>
                  <a:prstClr val="black"/>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	institution’s </a:t>
            </a:r>
            <a:r>
              <a:rPr lang="en-US" sz="2200" dirty="0">
                <a:solidFill>
                  <a:prstClr val="black"/>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in-house legal officers] [or] t</a:t>
            </a:r>
            <a:r>
              <a:rPr lang="en-US" sz="2200" dirty="0">
                <a:solidFill>
                  <a:prstClr val="black"/>
                </a:solidFill>
                <a:latin typeface="Calibri" panose="020F0502020204030204" pitchFamily="34" charset="0"/>
                <a:ea typeface="Calibri" panose="020F0502020204030204" pitchFamily="34" charset="0"/>
                <a:cs typeface="Times New Roman" panose="02020603050405020304" pitchFamily="18" charset="0"/>
              </a:rPr>
              <a:t>he </a:t>
            </a:r>
            <a:r>
              <a:rPr lang="en-US" sz="2200" dirty="0" smtClean="0">
                <a:latin typeface="Calibri" panose="020F0502020204030204" pitchFamily="34" charset="0"/>
                <a:ea typeface="Calibri" panose="020F0502020204030204" pitchFamily="34" charset="0"/>
                <a:cs typeface="Times New Roman" panose="02020603050405020304" pitchFamily="18" charset="0"/>
              </a:rPr>
              <a:t>Office General </a:t>
            </a:r>
            <a:r>
              <a:rPr lang="en-US" sz="2200" dirty="0">
                <a:latin typeface="Calibri" panose="020F0502020204030204" pitchFamily="34" charset="0"/>
                <a:ea typeface="Calibri" panose="020F0502020204030204" pitchFamily="34" charset="0"/>
                <a:cs typeface="Times New Roman" panose="02020603050405020304" pitchFamily="18" charset="0"/>
              </a:rPr>
              <a:t>Counsel </a:t>
            </a:r>
            <a:r>
              <a:rPr lang="en-US" sz="2200" dirty="0" smtClean="0">
                <a:latin typeface="Calibri" panose="020F0502020204030204" pitchFamily="34" charset="0"/>
                <a:ea typeface="Calibri" panose="020F0502020204030204" pitchFamily="34" charset="0"/>
                <a:cs typeface="Times New Roman" panose="02020603050405020304" pitchFamily="18" charset="0"/>
              </a:rPr>
              <a:t>	at UT System </a:t>
            </a:r>
            <a:r>
              <a:rPr lang="en-US" sz="2200" dirty="0">
                <a:latin typeface="Calibri" panose="020F0502020204030204" pitchFamily="34" charset="0"/>
                <a:ea typeface="Calibri" panose="020F0502020204030204" pitchFamily="34" charset="0"/>
                <a:cs typeface="Times New Roman" panose="02020603050405020304" pitchFamily="18" charset="0"/>
              </a:rPr>
              <a:t>if you </a:t>
            </a:r>
            <a:r>
              <a:rPr lang="en-US" sz="2200" dirty="0" smtClean="0">
                <a:latin typeface="Calibri" panose="020F0502020204030204" pitchFamily="34" charset="0"/>
                <a:ea typeface="Calibri" panose="020F0502020204030204" pitchFamily="34" charset="0"/>
                <a:cs typeface="Times New Roman" panose="02020603050405020304" pitchFamily="18" charset="0"/>
              </a:rPr>
              <a:t>are not </a:t>
            </a:r>
            <a:r>
              <a:rPr lang="en-US" sz="2200" dirty="0">
                <a:latin typeface="Calibri" panose="020F0502020204030204" pitchFamily="34" charset="0"/>
                <a:ea typeface="Calibri" panose="020F0502020204030204" pitchFamily="34" charset="0"/>
                <a:cs typeface="Times New Roman" panose="02020603050405020304" pitchFamily="18" charset="0"/>
              </a:rPr>
              <a:t>sure if a </a:t>
            </a:r>
            <a:r>
              <a:rPr lang="en-US" sz="2200" dirty="0" smtClean="0">
                <a:latin typeface="Calibri" panose="020F0502020204030204" pitchFamily="34" charset="0"/>
                <a:ea typeface="Calibri" panose="020F0502020204030204" pitchFamily="34" charset="0"/>
                <a:cs typeface="Times New Roman" panose="02020603050405020304" pitchFamily="18" charset="0"/>
              </a:rPr>
              <a:t>	contract involves </a:t>
            </a:r>
            <a:r>
              <a:rPr lang="en-US" sz="2200" dirty="0">
                <a:latin typeface="Calibri" panose="020F0502020204030204" pitchFamily="34" charset="0"/>
                <a:ea typeface="Calibri" panose="020F0502020204030204" pitchFamily="34" charset="0"/>
                <a:cs typeface="Times New Roman" panose="02020603050405020304" pitchFamily="18" charset="0"/>
              </a:rPr>
              <a:t>FERPA data.</a:t>
            </a:r>
          </a:p>
          <a:p>
            <a:pPr marL="0" marR="0" lvl="0" indent="0" algn="just">
              <a:spcBef>
                <a:spcPts val="0"/>
              </a:spcBef>
              <a:tabLst>
                <a:tab pos="457200" algn="l"/>
              </a:tabLst>
            </a:pPr>
            <a:r>
              <a:rPr lang="en-US" b="1" dirty="0">
                <a:latin typeface="Calibri" panose="020F0502020204030204" pitchFamily="34" charset="0"/>
                <a:ea typeface="Calibri" panose="020F0502020204030204" pitchFamily="34" charset="0"/>
                <a:cs typeface="Times New Roman" panose="02020603050405020304" pitchFamily="18" charset="0"/>
              </a:rPr>
              <a:t>	</a:t>
            </a:r>
          </a:p>
        </p:txBody>
      </p:sp>
      <p:sp>
        <p:nvSpPr>
          <p:cNvPr id="4" name="TextBox 3"/>
          <p:cNvSpPr txBox="1"/>
          <p:nvPr/>
        </p:nvSpPr>
        <p:spPr>
          <a:xfrm>
            <a:off x="7778338" y="6507678"/>
            <a:ext cx="1223158" cy="276999"/>
          </a:xfrm>
          <a:prstGeom prst="rect">
            <a:avLst/>
          </a:prstGeom>
          <a:noFill/>
        </p:spPr>
        <p:txBody>
          <a:bodyPr wrap="square" rtlCol="0">
            <a:spAutoFit/>
          </a:bodyPr>
          <a:lstStyle/>
          <a:p>
            <a:pPr algn="r"/>
            <a:r>
              <a:rPr lang="en-US" sz="1200" dirty="0" smtClean="0"/>
              <a:t>Slide </a:t>
            </a:r>
            <a:fld id="{AE819167-05EB-4E7A-8E9C-BFAC44FBE334}" type="slidenum">
              <a:rPr lang="en-US" sz="1200" smtClean="0"/>
              <a:pPr algn="r"/>
              <a:t>25</a:t>
            </a:fld>
            <a:endParaRPr lang="en-US" sz="1200" dirty="0"/>
          </a:p>
        </p:txBody>
      </p:sp>
    </p:spTree>
    <p:extLst>
      <p:ext uri="{BB962C8B-B14F-4D97-AF65-F5344CB8AC3E}">
        <p14:creationId xmlns:p14="http://schemas.microsoft.com/office/powerpoint/2010/main" val="28637204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a:spLocks noChangeArrowheads="1"/>
          </p:cNvSpPr>
          <p:nvPr/>
        </p:nvSpPr>
        <p:spPr bwMode="auto">
          <a:xfrm>
            <a:off x="1600201" y="278905"/>
            <a:ext cx="57531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FERPA AND INFORMATION</a:t>
            </a:r>
          </a:p>
          <a:p>
            <a:pPr algn="ctr" eaLnBrk="1" hangingPunct="1"/>
            <a:r>
              <a:rPr lang="en-US" sz="3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SECURITY</a:t>
            </a:r>
          </a:p>
        </p:txBody>
      </p:sp>
      <p:sp>
        <p:nvSpPr>
          <p:cNvPr id="3" name="TextBox 10"/>
          <p:cNvSpPr txBox="1">
            <a:spLocks noChangeArrowheads="1"/>
          </p:cNvSpPr>
          <p:nvPr/>
        </p:nvSpPr>
        <p:spPr bwMode="auto">
          <a:xfrm>
            <a:off x="424543" y="1621745"/>
            <a:ext cx="8256319"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3088" indent="-573088"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just">
              <a:spcBef>
                <a:spcPts val="0"/>
              </a:spcBef>
              <a:tabLst>
                <a:tab pos="457200" algn="l"/>
              </a:tabLst>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r>
              <a:rPr lang="en-US" dirty="0" smtClean="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sz="2200" dirty="0" smtClean="0">
                <a:latin typeface="Calibri" panose="020F0502020204030204" pitchFamily="34" charset="0"/>
                <a:ea typeface="Calibri" panose="020F0502020204030204" pitchFamily="34" charset="0"/>
                <a:cs typeface="Times New Roman" panose="02020603050405020304" pitchFamily="18" charset="0"/>
              </a:rPr>
              <a:t>Unlike </a:t>
            </a:r>
            <a:r>
              <a:rPr lang="en-US" sz="2200" dirty="0">
                <a:latin typeface="Calibri" panose="020F0502020204030204" pitchFamily="34" charset="0"/>
                <a:ea typeface="Calibri" panose="020F0502020204030204" pitchFamily="34" charset="0"/>
                <a:cs typeface="Times New Roman" panose="02020603050405020304" pitchFamily="18" charset="0"/>
              </a:rPr>
              <a:t>HIPAA and other Breach Notification Laws, FERPA is </a:t>
            </a:r>
            <a:r>
              <a:rPr lang="en-US" sz="2200" dirty="0" smtClean="0">
                <a:latin typeface="Calibri" panose="020F0502020204030204" pitchFamily="34" charset="0"/>
                <a:ea typeface="Calibri" panose="020F0502020204030204" pitchFamily="34" charset="0"/>
                <a:cs typeface="Times New Roman" panose="02020603050405020304" pitchFamily="18" charset="0"/>
              </a:rPr>
              <a:t>not </a:t>
            </a:r>
            <a:r>
              <a:rPr lang="en-US" sz="2200" dirty="0">
                <a:latin typeface="Calibri" panose="020F0502020204030204" pitchFamily="34" charset="0"/>
                <a:ea typeface="Calibri" panose="020F0502020204030204" pitchFamily="34" charset="0"/>
                <a:cs typeface="Times New Roman" panose="02020603050405020304" pitchFamily="18" charset="0"/>
              </a:rPr>
              <a:t>a </a:t>
            </a:r>
            <a:r>
              <a:rPr lang="en-US" sz="2200" dirty="0" smtClean="0">
                <a:latin typeface="Calibri" panose="020F0502020204030204" pitchFamily="34" charset="0"/>
                <a:ea typeface="Calibri" panose="020F0502020204030204" pitchFamily="34" charset="0"/>
                <a:cs typeface="Times New Roman" panose="02020603050405020304" pitchFamily="18" charset="0"/>
              </a:rPr>
              <a:t>	Security Rule.  However</a:t>
            </a:r>
            <a:r>
              <a:rPr lang="en-US" sz="2200" dirty="0">
                <a:latin typeface="Calibri" panose="020F0502020204030204" pitchFamily="34" charset="0"/>
                <a:ea typeface="Calibri" panose="020F0502020204030204" pitchFamily="34" charset="0"/>
                <a:cs typeface="Times New Roman" panose="02020603050405020304" pitchFamily="18" charset="0"/>
              </a:rPr>
              <a:t>, since FERPA requires </a:t>
            </a:r>
            <a:r>
              <a:rPr lang="en-US" sz="2200" dirty="0" smtClean="0">
                <a:latin typeface="Calibri" panose="020F0502020204030204" pitchFamily="34" charset="0"/>
                <a:ea typeface="Calibri" panose="020F0502020204030204" pitchFamily="34" charset="0"/>
                <a:cs typeface="Times New Roman" panose="02020603050405020304" pitchFamily="18" charset="0"/>
              </a:rPr>
              <a:t>MD </a:t>
            </a:r>
            <a:r>
              <a:rPr lang="en-US" sz="2200" dirty="0">
                <a:latin typeface="Calibri" panose="020F0502020204030204" pitchFamily="34" charset="0"/>
                <a:ea typeface="Calibri" panose="020F0502020204030204" pitchFamily="34" charset="0"/>
                <a:cs typeface="Times New Roman" panose="02020603050405020304" pitchFamily="18" charset="0"/>
              </a:rPr>
              <a:t>Anderson to </a:t>
            </a:r>
            <a:r>
              <a:rPr lang="en-US" sz="2200" dirty="0" smtClean="0">
                <a:latin typeface="Calibri" panose="020F0502020204030204" pitchFamily="34" charset="0"/>
                <a:ea typeface="Calibri" panose="020F0502020204030204" pitchFamily="34" charset="0"/>
                <a:cs typeface="Times New Roman" panose="02020603050405020304" pitchFamily="18" charset="0"/>
              </a:rPr>
              <a:t>	keep </a:t>
            </a:r>
            <a:r>
              <a:rPr lang="en-US" sz="2200" dirty="0">
                <a:latin typeface="Calibri" panose="020F0502020204030204" pitchFamily="34" charset="0"/>
                <a:ea typeface="Calibri" panose="020F0502020204030204" pitchFamily="34" charset="0"/>
                <a:cs typeface="Times New Roman" panose="02020603050405020304" pitchFamily="18" charset="0"/>
              </a:rPr>
              <a:t>FERPA Data </a:t>
            </a:r>
            <a:r>
              <a:rPr lang="en-US" sz="2200" dirty="0" smtClean="0">
                <a:latin typeface="Calibri" panose="020F0502020204030204" pitchFamily="34" charset="0"/>
                <a:ea typeface="Calibri" panose="020F0502020204030204" pitchFamily="34" charset="0"/>
                <a:cs typeface="Times New Roman" panose="02020603050405020304" pitchFamily="18" charset="0"/>
              </a:rPr>
              <a:t>confidential</a:t>
            </a:r>
            <a:r>
              <a:rPr lang="en-US" sz="2200" dirty="0">
                <a:latin typeface="Calibri" panose="020F0502020204030204" pitchFamily="34" charset="0"/>
                <a:ea typeface="Calibri" panose="020F0502020204030204" pitchFamily="34" charset="0"/>
                <a:cs typeface="Times New Roman" panose="02020603050405020304" pitchFamily="18" charset="0"/>
              </a:rPr>
              <a:t>, it must </a:t>
            </a:r>
            <a:r>
              <a:rPr lang="en-US" sz="2200" dirty="0" smtClean="0">
                <a:latin typeface="Calibri" panose="020F0502020204030204" pitchFamily="34" charset="0"/>
                <a:ea typeface="Calibri" panose="020F0502020204030204" pitchFamily="34" charset="0"/>
                <a:cs typeface="Times New Roman" panose="02020603050405020304" pitchFamily="18" charset="0"/>
              </a:rPr>
              <a:t>be maintained </a:t>
            </a:r>
            <a:r>
              <a:rPr lang="en-US" sz="2200" dirty="0">
                <a:latin typeface="Calibri" panose="020F0502020204030204" pitchFamily="34" charset="0"/>
                <a:ea typeface="Calibri" panose="020F0502020204030204" pitchFamily="34" charset="0"/>
                <a:cs typeface="Times New Roman" panose="02020603050405020304" pitchFamily="18" charset="0"/>
              </a:rPr>
              <a:t>securely at all </a:t>
            </a:r>
            <a:r>
              <a:rPr lang="en-US" sz="2200" dirty="0" smtClean="0">
                <a:latin typeface="Calibri" panose="020F0502020204030204" pitchFamily="34" charset="0"/>
                <a:ea typeface="Calibri" panose="020F0502020204030204" pitchFamily="34" charset="0"/>
                <a:cs typeface="Times New Roman" panose="02020603050405020304" pitchFamily="18" charset="0"/>
              </a:rPr>
              <a:t>	times.</a:t>
            </a:r>
          </a:p>
          <a:p>
            <a:pPr marL="0" marR="0" lvl="0" indent="0" algn="just">
              <a:spcBef>
                <a:spcPts val="0"/>
              </a:spcBef>
              <a:tabLst>
                <a:tab pos="457200" algn="l"/>
              </a:tabLst>
            </a:pPr>
            <a:endParaRPr lang="en-US" sz="1000"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r>
              <a:rPr lang="en-US" dirty="0" smtClean="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sz="2200" dirty="0" smtClean="0">
                <a:latin typeface="Calibri" panose="020F0502020204030204" pitchFamily="34" charset="0"/>
                <a:ea typeface="Calibri" panose="020F0502020204030204" pitchFamily="34" charset="0"/>
                <a:cs typeface="Times New Roman" panose="02020603050405020304" pitchFamily="18" charset="0"/>
              </a:rPr>
              <a:t>You must know, understand and follow MD Anderson’s general 	rules for handling and storing confidential data securely as to all 	FERPA Data that you use or maintain.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7778338" y="6507678"/>
            <a:ext cx="1223158" cy="276999"/>
          </a:xfrm>
          <a:prstGeom prst="rect">
            <a:avLst/>
          </a:prstGeom>
          <a:noFill/>
        </p:spPr>
        <p:txBody>
          <a:bodyPr wrap="square" rtlCol="0">
            <a:spAutoFit/>
          </a:bodyPr>
          <a:lstStyle/>
          <a:p>
            <a:pPr algn="r"/>
            <a:r>
              <a:rPr lang="en-US" sz="1200" dirty="0" smtClean="0"/>
              <a:t>Slide </a:t>
            </a:r>
            <a:fld id="{D18FFA23-7DEF-4115-9B46-26001C84E049}" type="slidenum">
              <a:rPr lang="en-US" sz="1200" smtClean="0"/>
              <a:pPr algn="r"/>
              <a:t>26</a:t>
            </a:fld>
            <a:endParaRPr lang="en-US" sz="1200" dirty="0"/>
          </a:p>
        </p:txBody>
      </p:sp>
    </p:spTree>
    <p:extLst>
      <p:ext uri="{BB962C8B-B14F-4D97-AF65-F5344CB8AC3E}">
        <p14:creationId xmlns:p14="http://schemas.microsoft.com/office/powerpoint/2010/main" val="12046021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a:spLocks noChangeArrowheads="1"/>
          </p:cNvSpPr>
          <p:nvPr/>
        </p:nvSpPr>
        <p:spPr bwMode="auto">
          <a:xfrm>
            <a:off x="1600201" y="0"/>
            <a:ext cx="57531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FERPA AND INFORMATION</a:t>
            </a:r>
          </a:p>
          <a:p>
            <a:pPr algn="ctr" eaLnBrk="1" hangingPunct="1"/>
            <a:r>
              <a:rPr lang="en-US" sz="3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SECURITY </a:t>
            </a:r>
          </a:p>
          <a:p>
            <a:pPr algn="ctr" eaLnBrk="1" hangingPunct="1"/>
            <a:r>
              <a:rPr lang="en-US" sz="20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(Continued)</a:t>
            </a:r>
            <a:endParaRPr lang="en-US" sz="3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10"/>
          <p:cNvSpPr txBox="1">
            <a:spLocks noChangeArrowheads="1"/>
          </p:cNvSpPr>
          <p:nvPr/>
        </p:nvSpPr>
        <p:spPr bwMode="auto">
          <a:xfrm>
            <a:off x="424543" y="1621745"/>
            <a:ext cx="8256319"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3088" indent="-573088"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just">
              <a:spcBef>
                <a:spcPts val="0"/>
              </a:spcBef>
              <a:tabLst>
                <a:tab pos="457200" algn="l"/>
              </a:tabLst>
            </a:pPr>
            <a:endParaRPr lang="en-US" sz="2200"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r>
              <a:rPr lang="en-US" sz="2200" dirty="0" smtClean="0">
                <a:latin typeface="Calibri" panose="020F0502020204030204" pitchFamily="34" charset="0"/>
                <a:ea typeface="Calibri" panose="020F0502020204030204" pitchFamily="34" charset="0"/>
                <a:cs typeface="Times New Roman" panose="02020603050405020304" pitchFamily="18" charset="0"/>
              </a:rPr>
              <a:t>•	If you become aware that FERPA Data is subject to unauthorized 	access, 	you must report it immediately as a potential security 	incident to MD Anderson’s Information Security Offices so that 	the proper individuals can investigate and determine what             	MD Anderson’s duties are to respond to the incident, depending 	on the type of FERPA Data and the nature of the access that 	occurred. </a:t>
            </a:r>
          </a:p>
          <a:p>
            <a:pPr marL="0" marR="0" lvl="0" indent="0" algn="just">
              <a:spcBef>
                <a:spcPts val="0"/>
              </a:spcBef>
              <a:tabLst>
                <a:tab pos="457200" algn="l"/>
              </a:tabLst>
            </a:pPr>
            <a:endParaRPr lang="en-US" sz="1000"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r>
              <a:rPr lang="en-US" sz="2200" dirty="0" smtClean="0">
                <a:latin typeface="Calibri" panose="020F0502020204030204" pitchFamily="34" charset="0"/>
                <a:ea typeface="Calibri" panose="020F0502020204030204" pitchFamily="34" charset="0"/>
                <a:cs typeface="Times New Roman" panose="02020603050405020304" pitchFamily="18" charset="0"/>
              </a:rPr>
              <a:t>•</a:t>
            </a:r>
            <a:r>
              <a:rPr lang="en-US" sz="2200" dirty="0">
                <a:latin typeface="Calibri" panose="020F0502020204030204" pitchFamily="34" charset="0"/>
                <a:ea typeface="Calibri" panose="020F0502020204030204" pitchFamily="34" charset="0"/>
                <a:cs typeface="Times New Roman" panose="02020603050405020304" pitchFamily="18" charset="0"/>
              </a:rPr>
              <a:t>	Under FERPA, most unauthorized access does not require provision </a:t>
            </a:r>
            <a:r>
              <a:rPr lang="en-US" sz="2200" dirty="0" smtClean="0">
                <a:latin typeface="Calibri" panose="020F0502020204030204" pitchFamily="34" charset="0"/>
                <a:ea typeface="Calibri" panose="020F0502020204030204" pitchFamily="34" charset="0"/>
                <a:cs typeface="Times New Roman" panose="02020603050405020304" pitchFamily="18" charset="0"/>
              </a:rPr>
              <a:t>	of breach </a:t>
            </a:r>
            <a:r>
              <a:rPr lang="en-US" sz="2200" dirty="0">
                <a:latin typeface="Calibri" panose="020F0502020204030204" pitchFamily="34" charset="0"/>
                <a:ea typeface="Calibri" panose="020F0502020204030204" pitchFamily="34" charset="0"/>
                <a:cs typeface="Times New Roman" panose="02020603050405020304" pitchFamily="18" charset="0"/>
              </a:rPr>
              <a:t>notices to affected students, but FERPA does require </a:t>
            </a:r>
            <a:r>
              <a:rPr lang="en-US" sz="2200" dirty="0" smtClean="0">
                <a:latin typeface="Calibri" panose="020F0502020204030204" pitchFamily="34" charset="0"/>
                <a:ea typeface="Calibri" panose="020F0502020204030204" pitchFamily="34" charset="0"/>
                <a:cs typeface="Times New Roman" panose="02020603050405020304" pitchFamily="18" charset="0"/>
              </a:rPr>
              <a:t>	the </a:t>
            </a:r>
            <a:r>
              <a:rPr lang="en-US" sz="2200" dirty="0">
                <a:latin typeface="Calibri" panose="020F0502020204030204" pitchFamily="34" charset="0"/>
                <a:ea typeface="Calibri" panose="020F0502020204030204" pitchFamily="34" charset="0"/>
                <a:cs typeface="Times New Roman" panose="02020603050405020304" pitchFamily="18" charset="0"/>
              </a:rPr>
              <a:t>access to </a:t>
            </a:r>
            <a:r>
              <a:rPr lang="en-US" sz="2200" dirty="0" smtClean="0">
                <a:latin typeface="Calibri" panose="020F0502020204030204" pitchFamily="34" charset="0"/>
                <a:ea typeface="Calibri" panose="020F0502020204030204" pitchFamily="34" charset="0"/>
                <a:cs typeface="Times New Roman" panose="02020603050405020304" pitchFamily="18" charset="0"/>
              </a:rPr>
              <a:t>be </a:t>
            </a:r>
            <a:r>
              <a:rPr lang="en-US" sz="2200" dirty="0">
                <a:latin typeface="Calibri" panose="020F0502020204030204" pitchFamily="34" charset="0"/>
                <a:ea typeface="Calibri" panose="020F0502020204030204" pitchFamily="34" charset="0"/>
                <a:cs typeface="Times New Roman" panose="02020603050405020304" pitchFamily="18" charset="0"/>
              </a:rPr>
              <a:t>documented in the affected student’s records. </a:t>
            </a:r>
            <a:r>
              <a:rPr lang="en-US" sz="2200" dirty="0" smtClean="0">
                <a:latin typeface="Calibri" panose="020F0502020204030204" pitchFamily="34" charset="0"/>
                <a:ea typeface="Calibri" panose="020F0502020204030204" pitchFamily="34" charset="0"/>
                <a:cs typeface="Times New Roman" panose="02020603050405020304" pitchFamily="18" charset="0"/>
              </a:rPr>
              <a:t>	Also</a:t>
            </a:r>
            <a:r>
              <a:rPr lang="en-US" sz="2200" dirty="0">
                <a:latin typeface="Calibri" panose="020F0502020204030204" pitchFamily="34" charset="0"/>
                <a:ea typeface="Calibri" panose="020F0502020204030204" pitchFamily="34" charset="0"/>
                <a:cs typeface="Times New Roman" panose="02020603050405020304" pitchFamily="18" charset="0"/>
              </a:rPr>
              <a:t>, other breach </a:t>
            </a:r>
            <a:r>
              <a:rPr lang="en-US" sz="2200" dirty="0" smtClean="0">
                <a:latin typeface="Calibri" panose="020F0502020204030204" pitchFamily="34" charset="0"/>
                <a:ea typeface="Calibri" panose="020F0502020204030204" pitchFamily="34" charset="0"/>
                <a:cs typeface="Times New Roman" panose="02020603050405020304" pitchFamily="18" charset="0"/>
              </a:rPr>
              <a:t>notice </a:t>
            </a:r>
            <a:r>
              <a:rPr lang="en-US" sz="2200" dirty="0">
                <a:latin typeface="Calibri" panose="020F0502020204030204" pitchFamily="34" charset="0"/>
                <a:ea typeface="Calibri" panose="020F0502020204030204" pitchFamily="34" charset="0"/>
                <a:cs typeface="Times New Roman" panose="02020603050405020304" pitchFamily="18" charset="0"/>
              </a:rPr>
              <a:t>laws may apply to certain FERPA </a:t>
            </a:r>
            <a:r>
              <a:rPr lang="en-US" sz="2200" dirty="0" smtClean="0">
                <a:latin typeface="Calibri" panose="020F0502020204030204" pitchFamily="34" charset="0"/>
                <a:ea typeface="Calibri" panose="020F0502020204030204" pitchFamily="34" charset="0"/>
                <a:cs typeface="Times New Roman" panose="02020603050405020304" pitchFamily="18" charset="0"/>
              </a:rPr>
              <a:t>data  	(i.e., if </a:t>
            </a:r>
            <a:r>
              <a:rPr lang="en-US" sz="2200" dirty="0">
                <a:latin typeface="Calibri" panose="020F0502020204030204" pitchFamily="34" charset="0"/>
                <a:ea typeface="Calibri" panose="020F0502020204030204" pitchFamily="34" charset="0"/>
                <a:cs typeface="Times New Roman" panose="02020603050405020304" pitchFamily="18" charset="0"/>
              </a:rPr>
              <a:t>the FERPA data </a:t>
            </a:r>
            <a:r>
              <a:rPr lang="en-US" sz="2200" dirty="0" smtClean="0">
                <a:latin typeface="Calibri" panose="020F0502020204030204" pitchFamily="34" charset="0"/>
                <a:ea typeface="Calibri" panose="020F0502020204030204" pitchFamily="34" charset="0"/>
                <a:cs typeface="Times New Roman" panose="02020603050405020304" pitchFamily="18" charset="0"/>
              </a:rPr>
              <a:t>includes </a:t>
            </a:r>
            <a:r>
              <a:rPr lang="en-US" sz="2200" dirty="0">
                <a:latin typeface="Calibri" panose="020F0502020204030204" pitchFamily="34" charset="0"/>
                <a:ea typeface="Calibri" panose="020F0502020204030204" pitchFamily="34" charset="0"/>
                <a:cs typeface="Times New Roman" panose="02020603050405020304" pitchFamily="18" charset="0"/>
              </a:rPr>
              <a:t>a student’s </a:t>
            </a:r>
            <a:r>
              <a:rPr lang="en-US" sz="2200" dirty="0" smtClean="0">
                <a:latin typeface="Calibri" panose="020F0502020204030204" pitchFamily="34" charset="0"/>
                <a:ea typeface="Calibri" panose="020F0502020204030204" pitchFamily="34" charset="0"/>
                <a:cs typeface="Times New Roman" panose="02020603050405020304" pitchFamily="18" charset="0"/>
              </a:rPr>
              <a:t>SSN.)</a:t>
            </a:r>
            <a:r>
              <a:rPr lang="en-US" sz="2000" b="1" dirty="0">
                <a:latin typeface="Calibri" panose="020F0502020204030204" pitchFamily="34" charset="0"/>
                <a:ea typeface="Calibri" panose="020F0502020204030204" pitchFamily="34" charset="0"/>
                <a:cs typeface="Times New Roman" panose="02020603050405020304" pitchFamily="18" charset="0"/>
              </a:rPr>
              <a:t>	</a:t>
            </a:r>
          </a:p>
        </p:txBody>
      </p:sp>
      <p:sp>
        <p:nvSpPr>
          <p:cNvPr id="4" name="TextBox 3"/>
          <p:cNvSpPr txBox="1"/>
          <p:nvPr/>
        </p:nvSpPr>
        <p:spPr>
          <a:xfrm>
            <a:off x="7778338" y="6507678"/>
            <a:ext cx="1223158" cy="276999"/>
          </a:xfrm>
          <a:prstGeom prst="rect">
            <a:avLst/>
          </a:prstGeom>
          <a:noFill/>
        </p:spPr>
        <p:txBody>
          <a:bodyPr wrap="square" rtlCol="0">
            <a:spAutoFit/>
          </a:bodyPr>
          <a:lstStyle/>
          <a:p>
            <a:pPr algn="r"/>
            <a:r>
              <a:rPr lang="en-US" sz="1200" dirty="0" smtClean="0"/>
              <a:t>Slide </a:t>
            </a:r>
            <a:fld id="{116476AC-21F0-4CD1-98D0-4BC44A65AA33}" type="slidenum">
              <a:rPr lang="en-US" sz="1200"/>
              <a:pPr algn="r"/>
              <a:t>27</a:t>
            </a:fld>
            <a:endParaRPr lang="en-US" sz="1200" dirty="0"/>
          </a:p>
        </p:txBody>
      </p:sp>
    </p:spTree>
    <p:extLst>
      <p:ext uri="{BB962C8B-B14F-4D97-AF65-F5344CB8AC3E}">
        <p14:creationId xmlns:p14="http://schemas.microsoft.com/office/powerpoint/2010/main" val="26244064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a:spLocks noChangeArrowheads="1"/>
          </p:cNvSpPr>
          <p:nvPr/>
        </p:nvSpPr>
        <p:spPr bwMode="auto">
          <a:xfrm>
            <a:off x="1600201" y="290781"/>
            <a:ext cx="57531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HOW DO I KEEP IT </a:t>
            </a:r>
          </a:p>
          <a:p>
            <a:pPr algn="ctr" eaLnBrk="1" hangingPunct="1"/>
            <a:r>
              <a:rPr lang="en-US" sz="3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ALL STRAIGHT?</a:t>
            </a:r>
          </a:p>
        </p:txBody>
      </p:sp>
      <p:sp>
        <p:nvSpPr>
          <p:cNvPr id="3" name="TextBox 10"/>
          <p:cNvSpPr txBox="1">
            <a:spLocks noChangeArrowheads="1"/>
          </p:cNvSpPr>
          <p:nvPr/>
        </p:nvSpPr>
        <p:spPr bwMode="auto">
          <a:xfrm>
            <a:off x="424543" y="1621745"/>
            <a:ext cx="8256319"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3088" indent="-573088"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just">
              <a:spcBef>
                <a:spcPts val="0"/>
              </a:spcBef>
              <a:tabLst>
                <a:tab pos="457200" algn="l"/>
              </a:tabLst>
            </a:pPr>
            <a:r>
              <a:rPr lang="en-US" sz="2000" dirty="0" smtClean="0">
                <a:latin typeface="Calibri" panose="020F0502020204030204" pitchFamily="34" charset="0"/>
                <a:ea typeface="Calibri" panose="020F0502020204030204" pitchFamily="34" charset="0"/>
                <a:cs typeface="Times New Roman" panose="02020603050405020304" pitchFamily="18" charset="0"/>
              </a:rPr>
              <a:t>•</a:t>
            </a:r>
            <a:r>
              <a:rPr lang="en-US" sz="2000" dirty="0">
                <a:latin typeface="Calibri" panose="020F0502020204030204" pitchFamily="34" charset="0"/>
                <a:ea typeface="Calibri" panose="020F0502020204030204" pitchFamily="34" charset="0"/>
                <a:cs typeface="Times New Roman" panose="02020603050405020304" pitchFamily="18" charset="0"/>
              </a:rPr>
              <a:t>	You don’t have to be a FERPA expert on your first day! This training is </a:t>
            </a:r>
            <a:r>
              <a:rPr lang="en-US" sz="2000" dirty="0" smtClean="0">
                <a:latin typeface="Calibri" panose="020F0502020204030204" pitchFamily="34" charset="0"/>
                <a:ea typeface="Calibri" panose="020F0502020204030204" pitchFamily="34" charset="0"/>
                <a:cs typeface="Times New Roman" panose="02020603050405020304" pitchFamily="18" charset="0"/>
              </a:rPr>
              <a:t>	provided </a:t>
            </a:r>
            <a:r>
              <a:rPr lang="en-US" sz="2000" dirty="0">
                <a:latin typeface="Calibri" panose="020F0502020204030204" pitchFamily="34" charset="0"/>
                <a:ea typeface="Calibri" panose="020F0502020204030204" pitchFamily="34" charset="0"/>
                <a:cs typeface="Times New Roman" panose="02020603050405020304" pitchFamily="18" charset="0"/>
              </a:rPr>
              <a:t>to make you aware of the fact that FERPA Data is everywhere </a:t>
            </a:r>
            <a:r>
              <a:rPr lang="en-US" sz="2000" dirty="0" smtClean="0">
                <a:latin typeface="Calibri" panose="020F0502020204030204" pitchFamily="34" charset="0"/>
                <a:ea typeface="Calibri" panose="020F0502020204030204" pitchFamily="34" charset="0"/>
                <a:cs typeface="Times New Roman" panose="02020603050405020304" pitchFamily="18" charset="0"/>
              </a:rPr>
              <a:t>	and </a:t>
            </a:r>
            <a:r>
              <a:rPr lang="en-US" sz="2000" dirty="0">
                <a:latin typeface="Calibri" panose="020F0502020204030204" pitchFamily="34" charset="0"/>
                <a:ea typeface="Calibri" panose="020F0502020204030204" pitchFamily="34" charset="0"/>
                <a:cs typeface="Times New Roman" panose="02020603050405020304" pitchFamily="18" charset="0"/>
              </a:rPr>
              <a:t>some of the information </a:t>
            </a:r>
            <a:r>
              <a:rPr lang="en-US" sz="2000" dirty="0" smtClean="0">
                <a:latin typeface="Calibri" panose="020F0502020204030204" pitchFamily="34" charset="0"/>
                <a:ea typeface="Calibri" panose="020F0502020204030204" pitchFamily="34" charset="0"/>
                <a:cs typeface="Times New Roman" panose="02020603050405020304" pitchFamily="18" charset="0"/>
              </a:rPr>
              <a:t>accessible </a:t>
            </a:r>
            <a:r>
              <a:rPr lang="en-US" sz="2000" dirty="0">
                <a:latin typeface="Calibri" panose="020F0502020204030204" pitchFamily="34" charset="0"/>
                <a:ea typeface="Calibri" panose="020F0502020204030204" pitchFamily="34" charset="0"/>
                <a:cs typeface="Times New Roman" panose="02020603050405020304" pitchFamily="18" charset="0"/>
              </a:rPr>
              <a:t>in your new position may be </a:t>
            </a:r>
            <a:r>
              <a:rPr lang="en-US" sz="2000" dirty="0" smtClean="0">
                <a:latin typeface="Calibri" panose="020F0502020204030204" pitchFamily="34" charset="0"/>
                <a:ea typeface="Calibri" panose="020F0502020204030204" pitchFamily="34" charset="0"/>
                <a:cs typeface="Times New Roman" panose="02020603050405020304" pitchFamily="18" charset="0"/>
              </a:rPr>
              <a:t>	subject to </a:t>
            </a:r>
            <a:r>
              <a:rPr lang="en-US" sz="2000" dirty="0">
                <a:latin typeface="Calibri" panose="020F0502020204030204" pitchFamily="34" charset="0"/>
                <a:ea typeface="Calibri" panose="020F0502020204030204" pitchFamily="34" charset="0"/>
                <a:cs typeface="Times New Roman" panose="02020603050405020304" pitchFamily="18" charset="0"/>
              </a:rPr>
              <a:t>FERPA.</a:t>
            </a:r>
          </a:p>
          <a:p>
            <a:pPr marL="0" marR="0" lvl="0" indent="0" algn="just">
              <a:spcBef>
                <a:spcPts val="0"/>
              </a:spcBef>
              <a:tabLst>
                <a:tab pos="457200" algn="l"/>
              </a:tabLst>
            </a:pPr>
            <a:endParaRPr lang="en-US" sz="1000"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r>
              <a:rPr lang="en-US" sz="2000" dirty="0" smtClean="0">
                <a:latin typeface="Calibri" panose="020F0502020204030204" pitchFamily="34" charset="0"/>
                <a:ea typeface="Calibri" panose="020F0502020204030204" pitchFamily="34" charset="0"/>
                <a:cs typeface="Times New Roman" panose="02020603050405020304" pitchFamily="18" charset="0"/>
              </a:rPr>
              <a:t>•</a:t>
            </a:r>
            <a:r>
              <a:rPr lang="en-US" sz="2000" dirty="0">
                <a:latin typeface="Calibri" panose="020F0502020204030204" pitchFamily="34" charset="0"/>
                <a:ea typeface="Calibri" panose="020F0502020204030204" pitchFamily="34" charset="0"/>
                <a:cs typeface="Times New Roman" panose="02020603050405020304" pitchFamily="18" charset="0"/>
              </a:rPr>
              <a:t>	The general rule of thumb is that as long </a:t>
            </a:r>
            <a:r>
              <a:rPr lang="en-US" sz="2000" b="1" dirty="0">
                <a:latin typeface="Calibri" panose="020F0502020204030204" pitchFamily="34" charset="0"/>
                <a:ea typeface="Calibri" panose="020F0502020204030204" pitchFamily="34" charset="0"/>
                <a:cs typeface="Times New Roman" panose="02020603050405020304" pitchFamily="18" charset="0"/>
              </a:rPr>
              <a:t>as you are only accessing and </a:t>
            </a:r>
            <a:r>
              <a:rPr lang="en-US" sz="2000" b="1" dirty="0" smtClean="0">
                <a:latin typeface="Calibri" panose="020F0502020204030204" pitchFamily="34" charset="0"/>
                <a:ea typeface="Calibri" panose="020F0502020204030204" pitchFamily="34" charset="0"/>
                <a:cs typeface="Times New Roman" panose="02020603050405020304" pitchFamily="18" charset="0"/>
              </a:rPr>
              <a:t>	sharing </a:t>
            </a:r>
            <a:r>
              <a:rPr lang="en-US" sz="2000" b="1" dirty="0">
                <a:latin typeface="Calibri" panose="020F0502020204030204" pitchFamily="34" charset="0"/>
                <a:ea typeface="Calibri" panose="020F0502020204030204" pitchFamily="34" charset="0"/>
                <a:cs typeface="Times New Roman" panose="02020603050405020304" pitchFamily="18" charset="0"/>
              </a:rPr>
              <a:t>information as needed to do your job, you are probably </a:t>
            </a:r>
            <a:r>
              <a:rPr lang="en-US" sz="2000" b="1" dirty="0" smtClean="0">
                <a:latin typeface="Calibri" panose="020F0502020204030204" pitchFamily="34" charset="0"/>
                <a:ea typeface="Calibri" panose="020F0502020204030204" pitchFamily="34" charset="0"/>
                <a:cs typeface="Times New Roman" panose="02020603050405020304" pitchFamily="18" charset="0"/>
              </a:rPr>
              <a:t>	complying </a:t>
            </a:r>
            <a:r>
              <a:rPr lang="en-US" sz="2000" b="1" dirty="0">
                <a:latin typeface="Calibri" panose="020F0502020204030204" pitchFamily="34" charset="0"/>
                <a:ea typeface="Calibri" panose="020F0502020204030204" pitchFamily="34" charset="0"/>
                <a:cs typeface="Times New Roman" panose="02020603050405020304" pitchFamily="18" charset="0"/>
              </a:rPr>
              <a:t>with FERPA</a:t>
            </a:r>
            <a:r>
              <a:rPr lang="en-US" sz="2000" dirty="0">
                <a:latin typeface="Calibri" panose="020F0502020204030204" pitchFamily="34" charset="0"/>
                <a:ea typeface="Calibri" panose="020F0502020204030204" pitchFamily="34" charset="0"/>
                <a:cs typeface="Times New Roman" panose="02020603050405020304" pitchFamily="18" charset="0"/>
              </a:rPr>
              <a:t> since the University Official </a:t>
            </a:r>
            <a:r>
              <a:rPr lang="en-US" sz="2000" dirty="0" smtClean="0">
                <a:latin typeface="Calibri" panose="020F0502020204030204" pitchFamily="34" charset="0"/>
                <a:ea typeface="Calibri" panose="020F0502020204030204" pitchFamily="34" charset="0"/>
                <a:cs typeface="Times New Roman" panose="02020603050405020304" pitchFamily="18" charset="0"/>
              </a:rPr>
              <a:t>Exception </a:t>
            </a:r>
            <a:r>
              <a:rPr lang="en-US" sz="2000" dirty="0">
                <a:latin typeface="Calibri" panose="020F0502020204030204" pitchFamily="34" charset="0"/>
                <a:ea typeface="Calibri" panose="020F0502020204030204" pitchFamily="34" charset="0"/>
                <a:cs typeface="Times New Roman" panose="02020603050405020304" pitchFamily="18" charset="0"/>
              </a:rPr>
              <a:t>allows any </a:t>
            </a:r>
            <a:r>
              <a:rPr lang="en-US" sz="2000" dirty="0" smtClean="0">
                <a:latin typeface="Calibri" panose="020F0502020204030204" pitchFamily="34" charset="0"/>
                <a:ea typeface="Calibri" panose="020F0502020204030204" pitchFamily="34" charset="0"/>
                <a:cs typeface="Times New Roman" panose="02020603050405020304" pitchFamily="18" charset="0"/>
              </a:rPr>
              <a:t>	Workforce </a:t>
            </a:r>
            <a:r>
              <a:rPr lang="en-US" sz="2000" dirty="0">
                <a:latin typeface="Calibri" panose="020F0502020204030204" pitchFamily="34" charset="0"/>
                <a:ea typeface="Calibri" panose="020F0502020204030204" pitchFamily="34" charset="0"/>
                <a:cs typeface="Times New Roman" panose="02020603050405020304" pitchFamily="18" charset="0"/>
              </a:rPr>
              <a:t>member to access any FERPA Data the member needs to </a:t>
            </a:r>
            <a:r>
              <a:rPr lang="en-US" sz="2000" dirty="0" smtClean="0">
                <a:latin typeface="Calibri" panose="020F0502020204030204" pitchFamily="34" charset="0"/>
                <a:ea typeface="Calibri" panose="020F0502020204030204" pitchFamily="34" charset="0"/>
                <a:cs typeface="Times New Roman" panose="02020603050405020304" pitchFamily="18" charset="0"/>
              </a:rPr>
              <a:t>	perform </a:t>
            </a:r>
            <a:r>
              <a:rPr lang="en-US" sz="2000" dirty="0">
                <a:latin typeface="Calibri" panose="020F0502020204030204" pitchFamily="34" charset="0"/>
                <a:ea typeface="Calibri" panose="020F0502020204030204" pitchFamily="34" charset="0"/>
                <a:cs typeface="Times New Roman" panose="02020603050405020304" pitchFamily="18" charset="0"/>
              </a:rPr>
              <a:t>an official duty.</a:t>
            </a:r>
          </a:p>
          <a:p>
            <a:pPr marL="0" marR="0" lvl="0" indent="0" algn="just">
              <a:spcBef>
                <a:spcPts val="0"/>
              </a:spcBef>
              <a:tabLst>
                <a:tab pos="457200" algn="l"/>
              </a:tabLst>
            </a:pPr>
            <a:endParaRPr lang="en-US" sz="1000"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r>
              <a:rPr lang="en-US" sz="2000" dirty="0" smtClean="0">
                <a:latin typeface="Calibri" panose="020F0502020204030204" pitchFamily="34" charset="0"/>
                <a:ea typeface="Calibri" panose="020F0502020204030204" pitchFamily="34" charset="0"/>
                <a:cs typeface="Times New Roman" panose="02020603050405020304" pitchFamily="18" charset="0"/>
              </a:rPr>
              <a:t>•</a:t>
            </a:r>
            <a:r>
              <a:rPr lang="en-US" sz="2000" dirty="0">
                <a:latin typeface="Calibri" panose="020F0502020204030204" pitchFamily="34" charset="0"/>
                <a:ea typeface="Calibri" panose="020F0502020204030204" pitchFamily="34" charset="0"/>
                <a:cs typeface="Times New Roman" panose="02020603050405020304" pitchFamily="18" charset="0"/>
              </a:rPr>
              <a:t>	If you are involved in sharing University records or information with </a:t>
            </a:r>
            <a:r>
              <a:rPr lang="en-US" sz="2000" dirty="0" smtClean="0">
                <a:latin typeface="Calibri" panose="020F0502020204030204" pitchFamily="34" charset="0"/>
                <a:ea typeface="Calibri" panose="020F0502020204030204" pitchFamily="34" charset="0"/>
                <a:cs typeface="Times New Roman" panose="02020603050405020304" pitchFamily="18" charset="0"/>
              </a:rPr>
              <a:t>	others</a:t>
            </a:r>
            <a:r>
              <a:rPr lang="en-US" sz="2000" dirty="0">
                <a:latin typeface="Calibri" panose="020F0502020204030204" pitchFamily="34" charset="0"/>
                <a:ea typeface="Calibri" panose="020F0502020204030204" pitchFamily="34" charset="0"/>
                <a:cs typeface="Times New Roman" panose="02020603050405020304" pitchFamily="18" charset="0"/>
              </a:rPr>
              <a:t>, you need to be aware that some of it, including emails that you </a:t>
            </a:r>
            <a:r>
              <a:rPr lang="en-US" sz="2000" dirty="0" smtClean="0">
                <a:latin typeface="Calibri" panose="020F0502020204030204" pitchFamily="34" charset="0"/>
                <a:ea typeface="Calibri" panose="020F0502020204030204" pitchFamily="34" charset="0"/>
                <a:cs typeface="Times New Roman" panose="02020603050405020304" pitchFamily="18" charset="0"/>
              </a:rPr>
              <a:t>	send </a:t>
            </a:r>
            <a:r>
              <a:rPr lang="en-US" sz="2000" dirty="0">
                <a:latin typeface="Calibri" panose="020F0502020204030204" pitchFamily="34" charset="0"/>
                <a:ea typeface="Calibri" panose="020F0502020204030204" pitchFamily="34" charset="0"/>
                <a:cs typeface="Times New Roman" panose="02020603050405020304" pitchFamily="18" charset="0"/>
              </a:rPr>
              <a:t>and receive may contain FERPA Data. You must understand your </a:t>
            </a:r>
            <a:r>
              <a:rPr lang="en-US" sz="2000" dirty="0" smtClean="0">
                <a:latin typeface="Calibri" panose="020F0502020204030204" pitchFamily="34" charset="0"/>
                <a:ea typeface="Calibri" panose="020F0502020204030204" pitchFamily="34" charset="0"/>
                <a:cs typeface="Times New Roman" panose="02020603050405020304" pitchFamily="18" charset="0"/>
              </a:rPr>
              <a:t>	department’s </a:t>
            </a:r>
            <a:r>
              <a:rPr lang="en-US" sz="2000" dirty="0">
                <a:latin typeface="Calibri" panose="020F0502020204030204" pitchFamily="34" charset="0"/>
                <a:ea typeface="Calibri" panose="020F0502020204030204" pitchFamily="34" charset="0"/>
                <a:cs typeface="Times New Roman" panose="02020603050405020304" pitchFamily="18" charset="0"/>
              </a:rPr>
              <a:t>or office’s policies and procedures for using and sharing </a:t>
            </a:r>
            <a:r>
              <a:rPr lang="en-US" sz="2000" dirty="0" smtClean="0">
                <a:latin typeface="Calibri" panose="020F0502020204030204" pitchFamily="34" charset="0"/>
                <a:ea typeface="Calibri" panose="020F0502020204030204" pitchFamily="34" charset="0"/>
                <a:cs typeface="Times New Roman" panose="02020603050405020304" pitchFamily="18" charset="0"/>
              </a:rPr>
              <a:t>	FERPA </a:t>
            </a:r>
            <a:r>
              <a:rPr lang="en-US" sz="2000" dirty="0">
                <a:latin typeface="Calibri" panose="020F0502020204030204" pitchFamily="34" charset="0"/>
                <a:ea typeface="Calibri" panose="020F0502020204030204" pitchFamily="34" charset="0"/>
                <a:cs typeface="Times New Roman" panose="02020603050405020304" pitchFamily="18" charset="0"/>
              </a:rPr>
              <a:t>Data. </a:t>
            </a:r>
            <a:r>
              <a:rPr lang="en-US" sz="2000" b="1" dirty="0">
                <a:latin typeface="Calibri" panose="020F0502020204030204" pitchFamily="34" charset="0"/>
                <a:ea typeface="Calibri" panose="020F0502020204030204" pitchFamily="34" charset="0"/>
                <a:cs typeface="Times New Roman" panose="02020603050405020304" pitchFamily="18" charset="0"/>
              </a:rPr>
              <a:t>	</a:t>
            </a:r>
          </a:p>
        </p:txBody>
      </p:sp>
      <p:sp>
        <p:nvSpPr>
          <p:cNvPr id="4" name="TextBox 3"/>
          <p:cNvSpPr txBox="1"/>
          <p:nvPr/>
        </p:nvSpPr>
        <p:spPr>
          <a:xfrm>
            <a:off x="7778338" y="6507678"/>
            <a:ext cx="1223158" cy="276999"/>
          </a:xfrm>
          <a:prstGeom prst="rect">
            <a:avLst/>
          </a:prstGeom>
          <a:noFill/>
        </p:spPr>
        <p:txBody>
          <a:bodyPr wrap="square" rtlCol="0">
            <a:spAutoFit/>
          </a:bodyPr>
          <a:lstStyle/>
          <a:p>
            <a:pPr algn="r"/>
            <a:r>
              <a:rPr lang="en-US" sz="1200" dirty="0" smtClean="0"/>
              <a:t>Slide </a:t>
            </a:r>
            <a:fld id="{639B1600-6109-432E-91A4-BF555AD7B6D5}" type="slidenum">
              <a:rPr lang="en-US" sz="1200"/>
              <a:pPr algn="r"/>
              <a:t>28</a:t>
            </a:fld>
            <a:endParaRPr lang="en-US" sz="1200" dirty="0"/>
          </a:p>
        </p:txBody>
      </p:sp>
    </p:spTree>
    <p:extLst>
      <p:ext uri="{BB962C8B-B14F-4D97-AF65-F5344CB8AC3E}">
        <p14:creationId xmlns:p14="http://schemas.microsoft.com/office/powerpoint/2010/main" val="7815741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a:spLocks noChangeArrowheads="1"/>
          </p:cNvSpPr>
          <p:nvPr/>
        </p:nvSpPr>
        <p:spPr bwMode="auto">
          <a:xfrm>
            <a:off x="914401" y="0"/>
            <a:ext cx="695894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HOW DO I KEEP IT </a:t>
            </a:r>
          </a:p>
          <a:p>
            <a:pPr algn="ctr" eaLnBrk="1" hangingPunct="1"/>
            <a:r>
              <a:rPr lang="en-US" sz="3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ALL STRAIGHT? </a:t>
            </a:r>
          </a:p>
          <a:p>
            <a:pPr algn="ctr" eaLnBrk="1" hangingPunct="1"/>
            <a:r>
              <a:rPr lang="en-US" sz="20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(Continued)</a:t>
            </a:r>
          </a:p>
        </p:txBody>
      </p:sp>
      <p:sp>
        <p:nvSpPr>
          <p:cNvPr id="3" name="TextBox 10"/>
          <p:cNvSpPr txBox="1">
            <a:spLocks noChangeArrowheads="1"/>
          </p:cNvSpPr>
          <p:nvPr/>
        </p:nvSpPr>
        <p:spPr bwMode="auto">
          <a:xfrm>
            <a:off x="424543" y="1621745"/>
            <a:ext cx="8256319"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3088" indent="-573088"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just">
              <a:spcBef>
                <a:spcPts val="0"/>
              </a:spcBef>
              <a:tabLst>
                <a:tab pos="4572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	If you aren’t 100% sure what to do, get help! If you receive a subpoena, </a:t>
            </a:r>
            <a:r>
              <a:rPr lang="en-US" sz="2000" dirty="0" smtClean="0">
                <a:latin typeface="Calibri" panose="020F0502020204030204" pitchFamily="34" charset="0"/>
                <a:ea typeface="Calibri" panose="020F0502020204030204" pitchFamily="34" charset="0"/>
                <a:cs typeface="Times New Roman" panose="02020603050405020304" pitchFamily="18" charset="0"/>
              </a:rPr>
              <a:t>	Texas </a:t>
            </a:r>
            <a:r>
              <a:rPr lang="en-US" sz="2000" dirty="0">
                <a:latin typeface="Calibri" panose="020F0502020204030204" pitchFamily="34" charset="0"/>
                <a:ea typeface="Calibri" panose="020F0502020204030204" pitchFamily="34" charset="0"/>
                <a:cs typeface="Times New Roman" panose="02020603050405020304" pitchFamily="18" charset="0"/>
              </a:rPr>
              <a:t>Public Information Request, litigation hold, or some other request </a:t>
            </a:r>
            <a:r>
              <a:rPr lang="en-US" sz="2000" dirty="0" smtClean="0">
                <a:latin typeface="Calibri" panose="020F0502020204030204" pitchFamily="34" charset="0"/>
                <a:ea typeface="Calibri" panose="020F0502020204030204" pitchFamily="34" charset="0"/>
                <a:cs typeface="Times New Roman" panose="02020603050405020304" pitchFamily="18" charset="0"/>
              </a:rPr>
              <a:t>	for </a:t>
            </a:r>
            <a:r>
              <a:rPr lang="en-US" sz="2000" dirty="0">
                <a:latin typeface="Calibri" panose="020F0502020204030204" pitchFamily="34" charset="0"/>
                <a:ea typeface="Calibri" panose="020F0502020204030204" pitchFamily="34" charset="0"/>
                <a:cs typeface="Times New Roman" panose="02020603050405020304" pitchFamily="18" charset="0"/>
              </a:rPr>
              <a:t>records that you are not specifically trained to respond to: </a:t>
            </a:r>
            <a:r>
              <a:rPr lang="en-US" sz="2000" b="1" dirty="0">
                <a:latin typeface="Calibri" panose="020F0502020204030204" pitchFamily="34" charset="0"/>
                <a:ea typeface="Calibri" panose="020F0502020204030204" pitchFamily="34" charset="0"/>
                <a:cs typeface="Times New Roman" panose="02020603050405020304" pitchFamily="18" charset="0"/>
              </a:rPr>
              <a:t>Get help. </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smtClean="0">
                <a:latin typeface="Calibri" panose="020F0502020204030204" pitchFamily="34" charset="0"/>
                <a:ea typeface="Calibri" panose="020F0502020204030204" pitchFamily="34" charset="0"/>
                <a:cs typeface="Times New Roman" panose="02020603050405020304" pitchFamily="18" charset="0"/>
              </a:rPr>
              <a:t>Ask your </a:t>
            </a:r>
            <a:r>
              <a:rPr lang="en-US" sz="2000" dirty="0">
                <a:latin typeface="Calibri" panose="020F0502020204030204" pitchFamily="34" charset="0"/>
                <a:ea typeface="Calibri" panose="020F0502020204030204" pitchFamily="34" charset="0"/>
                <a:cs typeface="Times New Roman" panose="02020603050405020304" pitchFamily="18" charset="0"/>
              </a:rPr>
              <a:t>supervisor or contact Legal </a:t>
            </a:r>
            <a:r>
              <a:rPr lang="en-US" sz="2000" dirty="0" smtClean="0">
                <a:latin typeface="Calibri" panose="020F0502020204030204" pitchFamily="34" charset="0"/>
                <a:ea typeface="Calibri" panose="020F0502020204030204" pitchFamily="34" charset="0"/>
                <a:cs typeface="Times New Roman" panose="02020603050405020304" pitchFamily="18" charset="0"/>
              </a:rPr>
              <a:t>Services.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endParaRPr lang="en-US" sz="1000"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r>
              <a:rPr lang="en-US" sz="2000" dirty="0" smtClean="0">
                <a:latin typeface="Calibri" panose="020F0502020204030204" pitchFamily="34" charset="0"/>
                <a:ea typeface="Calibri" panose="020F0502020204030204" pitchFamily="34" charset="0"/>
                <a:cs typeface="Times New Roman" panose="02020603050405020304" pitchFamily="18" charset="0"/>
              </a:rPr>
              <a:t>•</a:t>
            </a:r>
            <a:r>
              <a:rPr lang="en-US" sz="2000" dirty="0">
                <a:latin typeface="Calibri" panose="020F0502020204030204" pitchFamily="34" charset="0"/>
                <a:ea typeface="Calibri" panose="020F0502020204030204" pitchFamily="34" charset="0"/>
                <a:cs typeface="Times New Roman" panose="02020603050405020304" pitchFamily="18" charset="0"/>
              </a:rPr>
              <a:t>	Under UT System’s FERPA rules, MD Anderson will provide more </a:t>
            </a:r>
            <a:r>
              <a:rPr lang="en-US" sz="2000" dirty="0" smtClean="0">
                <a:latin typeface="Calibri" panose="020F0502020204030204" pitchFamily="34" charset="0"/>
                <a:ea typeface="Calibri" panose="020F0502020204030204" pitchFamily="34" charset="0"/>
                <a:cs typeface="Times New Roman" panose="02020603050405020304" pitchFamily="18" charset="0"/>
              </a:rPr>
              <a:t>	extensive </a:t>
            </a:r>
            <a:r>
              <a:rPr lang="en-US" sz="2000" dirty="0">
                <a:latin typeface="Calibri" panose="020F0502020204030204" pitchFamily="34" charset="0"/>
                <a:ea typeface="Calibri" panose="020F0502020204030204" pitchFamily="34" charset="0"/>
                <a:cs typeface="Times New Roman" panose="02020603050405020304" pitchFamily="18" charset="0"/>
              </a:rPr>
              <a:t>training to employees who are likely to have routine access to </a:t>
            </a:r>
            <a:r>
              <a:rPr lang="en-US" sz="2000" dirty="0" smtClean="0">
                <a:latin typeface="Calibri" panose="020F0502020204030204" pitchFamily="34" charset="0"/>
                <a:ea typeface="Calibri" panose="020F0502020204030204" pitchFamily="34" charset="0"/>
                <a:cs typeface="Times New Roman" panose="02020603050405020304" pitchFamily="18" charset="0"/>
              </a:rPr>
              <a:t>	FERPA </a:t>
            </a:r>
            <a:r>
              <a:rPr lang="en-US" sz="2000" dirty="0">
                <a:latin typeface="Calibri" panose="020F0502020204030204" pitchFamily="34" charset="0"/>
                <a:ea typeface="Calibri" panose="020F0502020204030204" pitchFamily="34" charset="0"/>
                <a:cs typeface="Times New Roman" panose="02020603050405020304" pitchFamily="18" charset="0"/>
              </a:rPr>
              <a:t>and the specific requirements they will need to </a:t>
            </a:r>
            <a:r>
              <a:rPr lang="en-US" sz="2000" dirty="0" smtClean="0">
                <a:latin typeface="Calibri" panose="020F0502020204030204" pitchFamily="34" charset="0"/>
                <a:ea typeface="Calibri" panose="020F0502020204030204" pitchFamily="34" charset="0"/>
                <a:cs typeface="Times New Roman" panose="02020603050405020304" pitchFamily="18" charset="0"/>
              </a:rPr>
              <a:t>follow.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r>
              <a:rPr lang="en-US" sz="1000" dirty="0" smtClean="0">
                <a:latin typeface="Calibri" panose="020F0502020204030204" pitchFamily="34" charset="0"/>
                <a:ea typeface="Calibri" panose="020F0502020204030204" pitchFamily="34" charset="0"/>
                <a:cs typeface="Times New Roman" panose="02020603050405020304" pitchFamily="18" charset="0"/>
              </a:rPr>
              <a:t>	</a:t>
            </a:r>
          </a:p>
          <a:p>
            <a:pPr marL="914400" marR="0" lvl="0" indent="-855663" algn="just">
              <a:spcBef>
                <a:spcPts val="0"/>
              </a:spcBef>
              <a:tabLst>
                <a:tab pos="4572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smtClean="0">
                <a:latin typeface="Calibri" panose="020F0502020204030204" pitchFamily="34" charset="0"/>
                <a:ea typeface="Calibri" panose="020F0502020204030204" pitchFamily="34" charset="0"/>
                <a:cs typeface="Times New Roman" panose="02020603050405020304" pitchFamily="18" charset="0"/>
              </a:rPr>
              <a:t>–</a:t>
            </a:r>
            <a:r>
              <a:rPr lang="en-US" sz="2000" dirty="0">
                <a:latin typeface="Calibri" panose="020F0502020204030204" pitchFamily="34" charset="0"/>
                <a:ea typeface="Calibri" panose="020F0502020204030204" pitchFamily="34" charset="0"/>
                <a:cs typeface="Times New Roman" panose="02020603050405020304" pitchFamily="18" charset="0"/>
              </a:rPr>
              <a:t>	If you work in an office such as Student Affairs, </a:t>
            </a:r>
            <a:r>
              <a:rPr lang="en-US" sz="2000" dirty="0" smtClean="0">
                <a:latin typeface="Calibri" panose="020F0502020204030204" pitchFamily="34" charset="0"/>
                <a:ea typeface="Calibri" panose="020F0502020204030204" pitchFamily="34" charset="0"/>
                <a:cs typeface="Times New Roman" panose="02020603050405020304" pitchFamily="18" charset="0"/>
              </a:rPr>
              <a:t>or Information Technology</a:t>
            </a:r>
            <a:r>
              <a:rPr lang="en-US" sz="2000" dirty="0">
                <a:latin typeface="Calibri" panose="020F0502020204030204" pitchFamily="34" charset="0"/>
                <a:ea typeface="Calibri" panose="020F0502020204030204" pitchFamily="34" charset="0"/>
                <a:cs typeface="Times New Roman" panose="02020603050405020304" pitchFamily="18" charset="0"/>
              </a:rPr>
              <a:t>, Information Security that handles a high volume of </a:t>
            </a:r>
            <a:r>
              <a:rPr lang="en-US" sz="2000" dirty="0" smtClean="0">
                <a:latin typeface="Calibri" panose="020F0502020204030204" pitchFamily="34" charset="0"/>
                <a:ea typeface="Calibri" panose="020F0502020204030204" pitchFamily="34" charset="0"/>
                <a:cs typeface="Times New Roman" panose="02020603050405020304" pitchFamily="18" charset="0"/>
              </a:rPr>
              <a:t>FERPA </a:t>
            </a:r>
            <a:r>
              <a:rPr lang="en-US" sz="2000" dirty="0">
                <a:latin typeface="Calibri" panose="020F0502020204030204" pitchFamily="34" charset="0"/>
                <a:ea typeface="Calibri" panose="020F0502020204030204" pitchFamily="34" charset="0"/>
                <a:cs typeface="Times New Roman" panose="02020603050405020304" pitchFamily="18" charset="0"/>
              </a:rPr>
              <a:t>Data, you will probably be learning a lot more about </a:t>
            </a:r>
            <a:r>
              <a:rPr lang="en-US" sz="2000" dirty="0" smtClean="0">
                <a:latin typeface="Calibri" panose="020F0502020204030204" pitchFamily="34" charset="0"/>
                <a:ea typeface="Calibri" panose="020F0502020204030204" pitchFamily="34" charset="0"/>
                <a:cs typeface="Times New Roman" panose="02020603050405020304" pitchFamily="18" charset="0"/>
              </a:rPr>
              <a:t>FERPA </a:t>
            </a:r>
            <a:r>
              <a:rPr lang="en-US" sz="2000" dirty="0">
                <a:latin typeface="Calibri" panose="020F0502020204030204" pitchFamily="34" charset="0"/>
                <a:ea typeface="Calibri" panose="020F0502020204030204" pitchFamily="34" charset="0"/>
                <a:cs typeface="Times New Roman" panose="02020603050405020304" pitchFamily="18" charset="0"/>
              </a:rPr>
              <a:t>in the future.</a:t>
            </a:r>
          </a:p>
          <a:p>
            <a:pPr marL="0" marR="0" lvl="0" indent="0" algn="just">
              <a:spcBef>
                <a:spcPts val="0"/>
              </a:spcBef>
              <a:tabLst>
                <a:tab pos="457200" algn="l"/>
              </a:tabLst>
            </a:pP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	If you are involved in </a:t>
            </a:r>
            <a:r>
              <a:rPr lang="en-US" sz="2000" dirty="0" smtClean="0">
                <a:latin typeface="Calibri" panose="020F0502020204030204" pitchFamily="34" charset="0"/>
                <a:ea typeface="Calibri" panose="020F0502020204030204" pitchFamily="34" charset="0"/>
                <a:cs typeface="Times New Roman" panose="02020603050405020304" pitchFamily="18" charset="0"/>
              </a:rPr>
              <a:t>contracts, </a:t>
            </a:r>
            <a:r>
              <a:rPr lang="en-US" sz="2000" dirty="0">
                <a:latin typeface="Calibri" panose="020F0502020204030204" pitchFamily="34" charset="0"/>
                <a:ea typeface="Calibri" panose="020F0502020204030204" pitchFamily="34" charset="0"/>
                <a:cs typeface="Times New Roman" panose="02020603050405020304" pitchFamily="18" charset="0"/>
              </a:rPr>
              <a:t>you probably </a:t>
            </a:r>
            <a:r>
              <a:rPr lang="en-US" sz="2000" dirty="0" smtClean="0">
                <a:latin typeface="Calibri" panose="020F0502020204030204" pitchFamily="34" charset="0"/>
                <a:ea typeface="Calibri" panose="020F0502020204030204" pitchFamily="34" charset="0"/>
                <a:cs typeface="Times New Roman" panose="02020603050405020304" pitchFamily="18" charset="0"/>
              </a:rPr>
              <a:t>will, </a:t>
            </a:r>
            <a:r>
              <a:rPr lang="en-US" sz="2000" dirty="0">
                <a:latin typeface="Calibri" panose="020F0502020204030204" pitchFamily="34" charset="0"/>
                <a:ea typeface="Calibri" panose="020F0502020204030204" pitchFamily="34" charset="0"/>
                <a:cs typeface="Times New Roman" panose="02020603050405020304" pitchFamily="18" charset="0"/>
              </a:rPr>
              <a:t>too.</a:t>
            </a:r>
          </a:p>
          <a:p>
            <a:pPr marL="0" marR="0" lvl="0" indent="0" algn="just">
              <a:spcBef>
                <a:spcPts val="0"/>
              </a:spcBef>
              <a:tabLst>
                <a:tab pos="457200" algn="l"/>
              </a:tabLst>
            </a:pP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	If you think you need </a:t>
            </a:r>
            <a:r>
              <a:rPr lang="en-US" sz="2000" dirty="0" smtClean="0">
                <a:latin typeface="Calibri" panose="020F0502020204030204" pitchFamily="34" charset="0"/>
                <a:ea typeface="Calibri" panose="020F0502020204030204" pitchFamily="34" charset="0"/>
                <a:cs typeface="Times New Roman" panose="02020603050405020304" pitchFamily="18" charset="0"/>
              </a:rPr>
              <a:t>training </a:t>
            </a:r>
            <a:r>
              <a:rPr lang="en-US" sz="2000" dirty="0">
                <a:latin typeface="Calibri" panose="020F0502020204030204" pitchFamily="34" charset="0"/>
                <a:ea typeface="Calibri" panose="020F0502020204030204" pitchFamily="34" charset="0"/>
                <a:cs typeface="Times New Roman" panose="02020603050405020304" pitchFamily="18" charset="0"/>
              </a:rPr>
              <a:t>and you haven’t gotten </a:t>
            </a:r>
            <a:r>
              <a:rPr lang="en-US" sz="2000" dirty="0" smtClean="0">
                <a:latin typeface="Calibri" panose="020F0502020204030204" pitchFamily="34" charset="0"/>
                <a:ea typeface="Calibri" panose="020F0502020204030204" pitchFamily="34" charset="0"/>
                <a:cs typeface="Times New Roman" panose="02020603050405020304" pitchFamily="18" charset="0"/>
              </a:rPr>
              <a:t>it - </a:t>
            </a:r>
            <a:r>
              <a:rPr lang="en-US" sz="2000" dirty="0">
                <a:latin typeface="Calibri" panose="020F0502020204030204" pitchFamily="34" charset="0"/>
                <a:ea typeface="Calibri" panose="020F0502020204030204" pitchFamily="34" charset="0"/>
                <a:cs typeface="Times New Roman" panose="02020603050405020304" pitchFamily="18" charset="0"/>
              </a:rPr>
              <a:t>ask! </a:t>
            </a:r>
          </a:p>
        </p:txBody>
      </p:sp>
      <p:sp>
        <p:nvSpPr>
          <p:cNvPr id="4" name="TextBox 3"/>
          <p:cNvSpPr txBox="1"/>
          <p:nvPr/>
        </p:nvSpPr>
        <p:spPr>
          <a:xfrm>
            <a:off x="7778338" y="6507678"/>
            <a:ext cx="1223158" cy="276999"/>
          </a:xfrm>
          <a:prstGeom prst="rect">
            <a:avLst/>
          </a:prstGeom>
          <a:noFill/>
        </p:spPr>
        <p:txBody>
          <a:bodyPr wrap="square" rtlCol="0">
            <a:spAutoFit/>
          </a:bodyPr>
          <a:lstStyle/>
          <a:p>
            <a:pPr algn="r"/>
            <a:r>
              <a:rPr lang="en-US" sz="1200" dirty="0" smtClean="0"/>
              <a:t>Slide </a:t>
            </a:r>
            <a:fld id="{0756B21B-9633-4412-96E3-ED6611275578}" type="slidenum">
              <a:rPr lang="en-US" sz="1200"/>
              <a:pPr algn="r"/>
              <a:t>29</a:t>
            </a:fld>
            <a:endParaRPr lang="en-US" sz="1200" dirty="0"/>
          </a:p>
        </p:txBody>
      </p:sp>
    </p:spTree>
    <p:extLst>
      <p:ext uri="{BB962C8B-B14F-4D97-AF65-F5344CB8AC3E}">
        <p14:creationId xmlns:p14="http://schemas.microsoft.com/office/powerpoint/2010/main" val="29647518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a:spLocks noChangeArrowheads="1"/>
          </p:cNvSpPr>
          <p:nvPr/>
        </p:nvSpPr>
        <p:spPr bwMode="auto">
          <a:xfrm>
            <a:off x="1781175" y="267030"/>
            <a:ext cx="55721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WHAT </a:t>
            </a:r>
            <a:r>
              <a:rPr lang="en-US" sz="3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DO I HAVE TO KNOW ABOUT </a:t>
            </a:r>
            <a:r>
              <a:rPr lang="en-US" sz="3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FERPA</a:t>
            </a:r>
            <a:r>
              <a:rPr lang="en-US" sz="3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endParaRPr lang="en-US" sz="3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10"/>
          <p:cNvSpPr txBox="1">
            <a:spLocks noChangeArrowheads="1"/>
          </p:cNvSpPr>
          <p:nvPr/>
        </p:nvSpPr>
        <p:spPr bwMode="auto">
          <a:xfrm>
            <a:off x="344384" y="1621745"/>
            <a:ext cx="8478982" cy="32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3088" indent="-573088"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342900" marR="0" lvl="0" indent="-342900">
              <a:spcBef>
                <a:spcPts val="0"/>
              </a:spcBef>
              <a:buFont typeface="Arial" panose="020B0604020202020204" pitchFamily="34" charset="0"/>
              <a:buChar char="•"/>
              <a:tabLst>
                <a:tab pos="457200" algn="l"/>
              </a:tabLst>
            </a:pPr>
            <a:endParaRPr lang="en-US" sz="22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buFont typeface="Arial" panose="020B0604020202020204" pitchFamily="34" charset="0"/>
              <a:buChar char="•"/>
              <a:tabLst>
                <a:tab pos="457200" algn="l"/>
              </a:tabLst>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buFont typeface="Arial" panose="020B0604020202020204" pitchFamily="34" charset="0"/>
              <a:buChar char="•"/>
              <a:tabLst>
                <a:tab pos="457200" algn="l"/>
              </a:tabLst>
            </a:pPr>
            <a:r>
              <a:rPr lang="en-US" sz="2800" dirty="0" smtClean="0">
                <a:latin typeface="Calibri" panose="020F0502020204030204" pitchFamily="34" charset="0"/>
                <a:ea typeface="Calibri" panose="020F0502020204030204" pitchFamily="34" charset="0"/>
                <a:cs typeface="Times New Roman" panose="02020603050405020304" pitchFamily="18" charset="0"/>
              </a:rPr>
              <a:t>FERPA </a:t>
            </a:r>
            <a:r>
              <a:rPr lang="en-US" sz="2800" dirty="0">
                <a:latin typeface="Calibri" panose="020F0502020204030204" pitchFamily="34" charset="0"/>
                <a:ea typeface="Calibri" panose="020F0502020204030204" pitchFamily="34" charset="0"/>
                <a:cs typeface="Times New Roman" panose="02020603050405020304" pitchFamily="18" charset="0"/>
              </a:rPr>
              <a:t>is a federal law.  All educational institutions that fail to have policies and procedures to ensure FERPA compliance can be audited and/or subject to legal action by the US Department of Education</a:t>
            </a:r>
            <a:r>
              <a:rPr lang="en-US" sz="2800" dirty="0" smtClean="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Calibri" panose="020F0502020204030204" pitchFamily="34" charset="0"/>
                <a:ea typeface="Calibri" panose="020F0502020204030204" pitchFamily="34" charset="0"/>
                <a:cs typeface="Times New Roman" panose="02020603050405020304" pitchFamily="18" charset="0"/>
              </a:rPr>
              <a:t>In extreme cases they can lose all federal funding.</a:t>
            </a:r>
          </a:p>
          <a:p>
            <a:pPr marL="0" marR="0" lvl="0" indent="0">
              <a:spcBef>
                <a:spcPts val="0"/>
              </a:spcBef>
              <a:tabLst>
                <a:tab pos="457200" algn="l"/>
              </a:tabLst>
            </a:pPr>
            <a:endParaRPr lang="en-US" sz="2200"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7778338" y="6507678"/>
            <a:ext cx="1223158" cy="276999"/>
          </a:xfrm>
          <a:prstGeom prst="rect">
            <a:avLst/>
          </a:prstGeom>
          <a:noFill/>
        </p:spPr>
        <p:txBody>
          <a:bodyPr wrap="square" rtlCol="0">
            <a:spAutoFit/>
          </a:bodyPr>
          <a:lstStyle/>
          <a:p>
            <a:pPr algn="r"/>
            <a:r>
              <a:rPr lang="en-US" sz="1200" dirty="0" smtClean="0"/>
              <a:t>Slide </a:t>
            </a:r>
            <a:fld id="{EBF7FCA6-2C2F-429C-AB9C-F99CA3116AE8}" type="slidenum">
              <a:rPr lang="en-US" sz="1200" smtClean="0"/>
              <a:pPr algn="r"/>
              <a:t>3</a:t>
            </a:fld>
            <a:endParaRPr lang="en-US" sz="1200" dirty="0"/>
          </a:p>
        </p:txBody>
      </p:sp>
    </p:spTree>
    <p:extLst>
      <p:ext uri="{BB962C8B-B14F-4D97-AF65-F5344CB8AC3E}">
        <p14:creationId xmlns:p14="http://schemas.microsoft.com/office/powerpoint/2010/main" val="1928975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a:spLocks noChangeArrowheads="1"/>
          </p:cNvSpPr>
          <p:nvPr/>
        </p:nvSpPr>
        <p:spPr bwMode="auto">
          <a:xfrm>
            <a:off x="700644" y="88900"/>
            <a:ext cx="756458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WHAT IF I THINK I (OR SOMEONE ELSE) MAY HAVE VIOLATED FERPA?</a:t>
            </a:r>
          </a:p>
        </p:txBody>
      </p:sp>
      <p:sp>
        <p:nvSpPr>
          <p:cNvPr id="3" name="TextBox 10"/>
          <p:cNvSpPr txBox="1">
            <a:spLocks noChangeArrowheads="1"/>
          </p:cNvSpPr>
          <p:nvPr/>
        </p:nvSpPr>
        <p:spPr bwMode="auto">
          <a:xfrm>
            <a:off x="424543" y="1621745"/>
            <a:ext cx="8256319" cy="4182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3088" indent="-573088"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Don’t panic!</a:t>
            </a: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Tell your supervisor immediately.</a:t>
            </a:r>
          </a:p>
          <a:p>
            <a:pPr marL="342900" marR="0" lvl="0" indent="-342900" algn="just">
              <a:lnSpc>
                <a:spcPct val="115000"/>
              </a:lnSpc>
              <a:spcBef>
                <a:spcPts val="0"/>
              </a:spcBef>
              <a:buFont typeface="Arial" panose="020B0604020202020204" pitchFamily="34" charset="0"/>
              <a:buChar char="•"/>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Make sure that </a:t>
            </a:r>
            <a:r>
              <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 proper report is made to the</a:t>
            </a:r>
            <a:r>
              <a:rPr lang="en-US" dirty="0">
                <a:latin typeface="Calibri" panose="020F0502020204030204" pitchFamily="34" charset="0"/>
                <a:ea typeface="Calibri" panose="020F0502020204030204" pitchFamily="34" charset="0"/>
                <a:cs typeface="Times New Roman" panose="02020603050405020304" pitchFamily="18" charset="0"/>
              </a:rPr>
              <a:t> School of Health Profession’s Associate Director of Academic and Student Affairs </a:t>
            </a:r>
            <a:r>
              <a:rPr lang="en-US" dirty="0" smtClean="0">
                <a:latin typeface="Calibri" panose="020F0502020204030204" pitchFamily="34" charset="0"/>
                <a:ea typeface="Calibri" panose="020F0502020204030204" pitchFamily="34" charset="0"/>
                <a:cs typeface="Times New Roman" panose="02020603050405020304" pitchFamily="18" charset="0"/>
              </a:rPr>
              <a:t>at (713) 745-1205 </a:t>
            </a:r>
            <a:r>
              <a:rPr lang="en-US" dirty="0">
                <a:latin typeface="Calibri" panose="020F0502020204030204" pitchFamily="34" charset="0"/>
                <a:ea typeface="Calibri" panose="020F0502020204030204" pitchFamily="34" charset="0"/>
                <a:cs typeface="Times New Roman" panose="02020603050405020304" pitchFamily="18" charset="0"/>
              </a:rPr>
              <a:t>or the School Program’s Manager, as appropriate, and Information Security</a:t>
            </a:r>
            <a:r>
              <a:rPr lang="en-US" dirty="0" smtClean="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15000"/>
              </a:lnSpc>
              <a:spcBef>
                <a:spcPts val="0"/>
              </a:spcBef>
              <a:buFont typeface="Arial" panose="020B0604020202020204" pitchFamily="34" charset="0"/>
              <a:buChar char="•"/>
              <a:tabLst>
                <a:tab pos="457200" algn="l"/>
              </a:tabLst>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buFont typeface="Arial" panose="020B0604020202020204" pitchFamily="34" charset="0"/>
              <a:buChar char="•"/>
              <a:tabLst>
                <a:tab pos="457200" algn="l"/>
              </a:tabLst>
            </a:pPr>
            <a:r>
              <a:rPr lang="en-US" dirty="0" smtClean="0">
                <a:latin typeface="Calibri" panose="020F0502020204030204" pitchFamily="34" charset="0"/>
                <a:ea typeface="Calibri" panose="020F0502020204030204" pitchFamily="34" charset="0"/>
                <a:cs typeface="Times New Roman" panose="02020603050405020304" pitchFamily="18" charset="0"/>
              </a:rPr>
              <a:t>Cooperate - </a:t>
            </a:r>
            <a:r>
              <a:rPr lang="en-US" dirty="0">
                <a:latin typeface="Calibri" panose="020F0502020204030204" pitchFamily="34" charset="0"/>
                <a:ea typeface="Calibri" panose="020F0502020204030204" pitchFamily="34" charset="0"/>
                <a:cs typeface="Times New Roman" panose="02020603050405020304" pitchFamily="18" charset="0"/>
              </a:rPr>
              <a:t>help your department or office figure </a:t>
            </a:r>
            <a:r>
              <a:rPr lang="en-US" dirty="0" smtClean="0">
                <a:latin typeface="Calibri" panose="020F0502020204030204" pitchFamily="34" charset="0"/>
                <a:ea typeface="Calibri" panose="020F0502020204030204" pitchFamily="34" charset="0"/>
                <a:cs typeface="Times New Roman" panose="02020603050405020304" pitchFamily="18" charset="0"/>
              </a:rPr>
              <a:t>out </a:t>
            </a:r>
            <a:r>
              <a:rPr lang="en-US" dirty="0">
                <a:latin typeface="Calibri" panose="020F0502020204030204" pitchFamily="34" charset="0"/>
                <a:ea typeface="Calibri" panose="020F0502020204030204" pitchFamily="34" charset="0"/>
                <a:cs typeface="Times New Roman" panose="02020603050405020304" pitchFamily="18" charset="0"/>
              </a:rPr>
              <a:t>what went wrong so it can fix any </a:t>
            </a:r>
            <a:r>
              <a:rPr lang="en-US" dirty="0" smtClean="0">
                <a:latin typeface="Calibri" panose="020F0502020204030204" pitchFamily="34" charset="0"/>
                <a:ea typeface="Calibri" panose="020F0502020204030204" pitchFamily="34" charset="0"/>
                <a:cs typeface="Times New Roman" panose="02020603050405020304" pitchFamily="18" charset="0"/>
              </a:rPr>
              <a:t>problems, </a:t>
            </a:r>
            <a:r>
              <a:rPr lang="en-US" dirty="0">
                <a:latin typeface="Calibri" panose="020F0502020204030204" pitchFamily="34" charset="0"/>
                <a:ea typeface="Calibri" panose="020F0502020204030204" pitchFamily="34" charset="0"/>
                <a:cs typeface="Times New Roman" panose="02020603050405020304" pitchFamily="18" charset="0"/>
              </a:rPr>
              <a:t>(including </a:t>
            </a:r>
            <a:r>
              <a:rPr lang="en-US" dirty="0" smtClean="0">
                <a:latin typeface="Calibri" panose="020F0502020204030204" pitchFamily="34" charset="0"/>
                <a:ea typeface="Calibri" panose="020F0502020204030204" pitchFamily="34" charset="0"/>
                <a:cs typeface="Times New Roman" panose="02020603050405020304" pitchFamily="18" charset="0"/>
              </a:rPr>
              <a:t>ineffective </a:t>
            </a:r>
            <a:r>
              <a:rPr lang="en-US" dirty="0">
                <a:latin typeface="Calibri" panose="020F0502020204030204" pitchFamily="34" charset="0"/>
                <a:ea typeface="Calibri" panose="020F0502020204030204" pitchFamily="34" charset="0"/>
                <a:cs typeface="Times New Roman" panose="02020603050405020304" pitchFamily="18" charset="0"/>
              </a:rPr>
              <a:t>policies), so there isn’t a next time!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7778338" y="6507678"/>
            <a:ext cx="1223158" cy="276999"/>
          </a:xfrm>
          <a:prstGeom prst="rect">
            <a:avLst/>
          </a:prstGeom>
          <a:noFill/>
        </p:spPr>
        <p:txBody>
          <a:bodyPr wrap="square" rtlCol="0">
            <a:spAutoFit/>
          </a:bodyPr>
          <a:lstStyle/>
          <a:p>
            <a:pPr algn="r"/>
            <a:r>
              <a:rPr lang="en-US" sz="1200" dirty="0" smtClean="0"/>
              <a:t>Slide </a:t>
            </a:r>
            <a:fld id="{9447D7B4-BB52-4D68-83EE-56B7A08F1DE8}" type="slidenum">
              <a:rPr lang="en-US" sz="1200"/>
              <a:pPr algn="r"/>
              <a:t>30</a:t>
            </a:fld>
            <a:endParaRPr lang="en-US" sz="1200" dirty="0"/>
          </a:p>
        </p:txBody>
      </p:sp>
    </p:spTree>
    <p:extLst>
      <p:ext uri="{BB962C8B-B14F-4D97-AF65-F5344CB8AC3E}">
        <p14:creationId xmlns:p14="http://schemas.microsoft.com/office/powerpoint/2010/main" val="35913859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a:spLocks noChangeArrowheads="1"/>
          </p:cNvSpPr>
          <p:nvPr/>
        </p:nvSpPr>
        <p:spPr bwMode="auto">
          <a:xfrm>
            <a:off x="1600201" y="753918"/>
            <a:ext cx="5753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FINAL THOUGHTS</a:t>
            </a:r>
          </a:p>
        </p:txBody>
      </p:sp>
      <p:sp>
        <p:nvSpPr>
          <p:cNvPr id="3" name="TextBox 10"/>
          <p:cNvSpPr txBox="1">
            <a:spLocks noChangeArrowheads="1"/>
          </p:cNvSpPr>
          <p:nvPr/>
        </p:nvSpPr>
        <p:spPr bwMode="auto">
          <a:xfrm>
            <a:off x="424543" y="1621745"/>
            <a:ext cx="8256319" cy="531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3088" indent="-573088"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b="1" dirty="0" smtClean="0">
                <a:latin typeface="Calibri" panose="020F0502020204030204" pitchFamily="34" charset="0"/>
                <a:ea typeface="Calibri" panose="020F0502020204030204" pitchFamily="34" charset="0"/>
                <a:cs typeface="Times New Roman" panose="02020603050405020304" pitchFamily="18" charset="0"/>
              </a:rPr>
              <a:t>Remember </a:t>
            </a:r>
            <a:r>
              <a:rPr lang="en-US" b="1" dirty="0">
                <a:latin typeface="Calibri" panose="020F0502020204030204" pitchFamily="34" charset="0"/>
                <a:ea typeface="Calibri" panose="020F0502020204030204" pitchFamily="34" charset="0"/>
                <a:cs typeface="Times New Roman" panose="02020603050405020304" pitchFamily="18" charset="0"/>
              </a:rPr>
              <a:t>that FERPA Data is everywhere! </a:t>
            </a:r>
          </a:p>
          <a:p>
            <a:pPr marL="342900" marR="0" lvl="0" indent="-342900" algn="just">
              <a:lnSpc>
                <a:spcPct val="115000"/>
              </a:lnSpc>
              <a:spcBef>
                <a:spcPts val="0"/>
              </a:spcBef>
              <a:spcAft>
                <a:spcPts val="1000"/>
              </a:spcAft>
              <a:buFont typeface="Arial" panose="020B0604020202020204" pitchFamily="34" charset="0"/>
              <a:buChar char="•"/>
              <a:tabLst>
                <a:tab pos="457200" algn="l"/>
              </a:tabLst>
            </a:pPr>
            <a:r>
              <a:rPr lang="en-US" sz="2200" dirty="0">
                <a:latin typeface="Calibri" panose="020F0502020204030204" pitchFamily="34" charset="0"/>
                <a:ea typeface="Calibri" panose="020F0502020204030204" pitchFamily="34" charset="0"/>
                <a:cs typeface="Times New Roman" panose="02020603050405020304" pitchFamily="18" charset="0"/>
              </a:rPr>
              <a:t>MD Anderson’s policies on FERPA are at </a:t>
            </a:r>
            <a:r>
              <a:rPr lang="en-US" sz="2200" dirty="0" smtClean="0">
                <a:latin typeface="Calibri" panose="020F0502020204030204" pitchFamily="34" charset="0"/>
                <a:ea typeface="Calibri" panose="020F0502020204030204" pitchFamily="34" charset="0"/>
                <a:cs typeface="Times New Roman" panose="02020603050405020304" pitchFamily="18" charset="0"/>
              </a:rPr>
              <a:t>[</a:t>
            </a:r>
            <a:r>
              <a:rPr lang="en-US" sz="2200" dirty="0" smtClean="0">
                <a:highlight>
                  <a:srgbClr val="FFFF00"/>
                </a:highlight>
                <a:latin typeface="Calibri" panose="020F0502020204030204" pitchFamily="34" charset="0"/>
                <a:ea typeface="Calibri" panose="020F0502020204030204" pitchFamily="34" charset="0"/>
                <a:cs typeface="Times New Roman" panose="02020603050405020304" pitchFamily="18" charset="0"/>
              </a:rPr>
              <a:t>insert </a:t>
            </a:r>
            <a:r>
              <a:rPr lang="en-US" sz="2200" dirty="0">
                <a:highlight>
                  <a:srgbClr val="FFFF00"/>
                </a:highlight>
                <a:latin typeface="Calibri" panose="020F0502020204030204" pitchFamily="34" charset="0"/>
                <a:ea typeface="Calibri" panose="020F0502020204030204" pitchFamily="34" charset="0"/>
                <a:cs typeface="Times New Roman" panose="02020603050405020304" pitchFamily="18" charset="0"/>
              </a:rPr>
              <a:t>websites</a:t>
            </a:r>
            <a:r>
              <a:rPr lang="en-US" sz="2200" dirty="0">
                <a:latin typeface="Calibri" panose="020F0502020204030204" pitchFamily="34" charset="0"/>
                <a:ea typeface="Calibri" panose="020F0502020204030204" pitchFamily="34" charset="0"/>
                <a:cs typeface="Times New Roman" panose="02020603050405020304" pitchFamily="18" charset="0"/>
              </a:rPr>
              <a:t> for the </a:t>
            </a:r>
            <a:r>
              <a:rPr lang="en-US" sz="2200" dirty="0" smtClean="0">
                <a:latin typeface="Calibri" panose="020F0502020204030204" pitchFamily="34" charset="0"/>
                <a:ea typeface="Calibri" panose="020F0502020204030204" pitchFamily="34" charset="0"/>
                <a:cs typeface="Times New Roman" panose="02020603050405020304" pitchFamily="18" charset="0"/>
              </a:rPr>
              <a:t>Handbook of Operating Procedures </a:t>
            </a:r>
            <a:r>
              <a:rPr lang="en-US" sz="2200" dirty="0">
                <a:latin typeface="Calibri" panose="020F0502020204030204" pitchFamily="34" charset="0"/>
                <a:ea typeface="Calibri" panose="020F0502020204030204" pitchFamily="34" charset="0"/>
                <a:cs typeface="Times New Roman" panose="02020603050405020304" pitchFamily="18" charset="0"/>
              </a:rPr>
              <a:t>and other FERPA policies at the institution</a:t>
            </a:r>
            <a:r>
              <a:rPr lang="en-US" sz="2200" dirty="0" smtClean="0">
                <a:latin typeface="Calibri" panose="020F0502020204030204" pitchFamily="34" charset="0"/>
                <a:ea typeface="Calibri" panose="020F0502020204030204" pitchFamily="34" charset="0"/>
                <a:cs typeface="Times New Roman" panose="02020603050405020304" pitchFamily="18"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2200" dirty="0">
                <a:latin typeface="Calibri" panose="020F0502020204030204" pitchFamily="34" charset="0"/>
                <a:ea typeface="Calibri" panose="020F0502020204030204" pitchFamily="34" charset="0"/>
                <a:cs typeface="Times New Roman" panose="02020603050405020304" pitchFamily="18" charset="0"/>
              </a:rPr>
              <a:t>The persons at MD Anderson who can answer questions about FERPA or this training are </a:t>
            </a:r>
            <a:r>
              <a:rPr lang="en-US" sz="2200" dirty="0" smtClean="0">
                <a:latin typeface="Calibri" panose="020F0502020204030204" pitchFamily="34" charset="0"/>
                <a:ea typeface="Calibri" panose="020F0502020204030204" pitchFamily="34" charset="0"/>
                <a:cs typeface="Times New Roman" panose="02020603050405020304" pitchFamily="18" charset="0"/>
              </a:rPr>
              <a:t>the</a:t>
            </a:r>
            <a:r>
              <a:rPr lang="en-US" sz="2200" b="1" dirty="0">
                <a:latin typeface="Calibri" panose="020F0502020204030204" pitchFamily="34" charset="0"/>
                <a:ea typeface="Calibri" panose="020F0502020204030204" pitchFamily="34" charset="0"/>
                <a:cs typeface="Times New Roman" panose="02020603050405020304" pitchFamily="18" charset="0"/>
              </a:rPr>
              <a:t>:</a:t>
            </a:r>
            <a:endParaRPr lang="en-US" sz="2200" b="1"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tabLst>
                <a:tab pos="457200" algn="l"/>
              </a:tabLst>
            </a:pP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sz="2200" dirty="0" smtClean="0">
                <a:latin typeface="Calibri" panose="020F0502020204030204" pitchFamily="34" charset="0"/>
                <a:ea typeface="Calibri" panose="020F0502020204030204" pitchFamily="34" charset="0"/>
                <a:cs typeface="Times New Roman" panose="02020603050405020304" pitchFamily="18" charset="0"/>
              </a:rPr>
              <a:t>School </a:t>
            </a:r>
            <a:r>
              <a:rPr lang="en-US" sz="2200" dirty="0">
                <a:latin typeface="Calibri" panose="020F0502020204030204" pitchFamily="34" charset="0"/>
                <a:ea typeface="Calibri" panose="020F0502020204030204" pitchFamily="34" charset="0"/>
                <a:cs typeface="Times New Roman" panose="02020603050405020304" pitchFamily="18" charset="0"/>
              </a:rPr>
              <a:t>of Health Profession’s Associate Director of </a:t>
            </a:r>
            <a:r>
              <a:rPr lang="en-US" sz="2200" dirty="0" smtClean="0">
                <a:latin typeface="Calibri" panose="020F0502020204030204" pitchFamily="34" charset="0"/>
                <a:ea typeface="Calibri" panose="020F0502020204030204" pitchFamily="34" charset="0"/>
                <a:cs typeface="Times New Roman" panose="02020603050405020304" pitchFamily="18" charset="0"/>
              </a:rPr>
              <a:t>					Academic </a:t>
            </a:r>
            <a:r>
              <a:rPr lang="en-US" sz="2200" dirty="0">
                <a:latin typeface="Calibri" panose="020F0502020204030204" pitchFamily="34" charset="0"/>
                <a:ea typeface="Calibri" panose="020F0502020204030204" pitchFamily="34" charset="0"/>
                <a:cs typeface="Times New Roman" panose="02020603050405020304" pitchFamily="18" charset="0"/>
              </a:rPr>
              <a:t>and </a:t>
            </a:r>
            <a:r>
              <a:rPr lang="en-US" sz="2200" dirty="0" smtClean="0">
                <a:latin typeface="Calibri" panose="020F0502020204030204" pitchFamily="34" charset="0"/>
                <a:ea typeface="Calibri" panose="020F0502020204030204" pitchFamily="34" charset="0"/>
                <a:cs typeface="Times New Roman" panose="02020603050405020304" pitchFamily="18" charset="0"/>
              </a:rPr>
              <a:t>Student Affairs, Brandon Hernandez, at 				(713) 745-1205 or </a:t>
            </a:r>
            <a:r>
              <a:rPr lang="en-US" sz="2200" u="sng"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bhernandez2@mdanderson.org</a:t>
            </a:r>
            <a:r>
              <a:rPr lang="en-US" sz="2200" u="sng"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a:t>
            </a:r>
            <a:r>
              <a:rPr lang="en-US" sz="2200" dirty="0" smtClean="0">
                <a:latin typeface="Calibri" panose="020F0502020204030204" pitchFamily="34" charset="0"/>
                <a:ea typeface="Calibri" panose="020F0502020204030204" pitchFamily="34" charset="0"/>
                <a:cs typeface="Times New Roman" panose="02020603050405020304" pitchFamily="18" charset="0"/>
              </a:rPr>
              <a:t> and </a:t>
            </a:r>
          </a:p>
          <a:p>
            <a:pPr marL="0" marR="0" lvl="0" indent="0">
              <a:lnSpc>
                <a:spcPct val="115000"/>
              </a:lnSpc>
              <a:spcBef>
                <a:spcPts val="0"/>
              </a:spcBef>
              <a:tabLst>
                <a:tab pos="457200" algn="l"/>
              </a:tabLst>
            </a:pPr>
            <a:r>
              <a:rPr lang="en-US" sz="1000" dirty="0" smtClean="0">
                <a:latin typeface="Calibri" panose="020F0502020204030204" pitchFamily="34" charset="0"/>
                <a:ea typeface="Calibri" panose="020F0502020204030204" pitchFamily="34" charset="0"/>
                <a:cs typeface="Times New Roman" panose="02020603050405020304" pitchFamily="18" charset="0"/>
              </a:rPr>
              <a:t>		</a:t>
            </a:r>
          </a:p>
          <a:p>
            <a:pPr marL="0" marR="0" lvl="0" indent="0" algn="just">
              <a:lnSpc>
                <a:spcPct val="115000"/>
              </a:lnSpc>
              <a:spcBef>
                <a:spcPts val="0"/>
              </a:spcBef>
              <a:tabLst>
                <a:tab pos="457200" algn="l"/>
              </a:tabLst>
            </a:pP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smtClean="0">
                <a:latin typeface="Calibri" panose="020F0502020204030204" pitchFamily="34" charset="0"/>
                <a:ea typeface="Calibri" panose="020F0502020204030204" pitchFamily="34" charset="0"/>
                <a:cs typeface="Times New Roman" panose="02020603050405020304" pitchFamily="18" charset="0"/>
              </a:rPr>
              <a:t>	School Program’s </a:t>
            </a:r>
            <a:r>
              <a:rPr lang="en-US" sz="2200" dirty="0">
                <a:latin typeface="Calibri" panose="020F0502020204030204" pitchFamily="34" charset="0"/>
                <a:ea typeface="Calibri" panose="020F0502020204030204" pitchFamily="34" charset="0"/>
                <a:cs typeface="Times New Roman" panose="02020603050405020304" pitchFamily="18" charset="0"/>
              </a:rPr>
              <a:t>Manager, Daniel Smith, at </a:t>
            </a:r>
            <a:endParaRPr lang="en-US" sz="2200"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tabLst>
                <a:tab pos="457200" algn="l"/>
              </a:tabLst>
            </a:pP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smtClean="0">
                <a:latin typeface="Calibri" panose="020F0502020204030204" pitchFamily="34" charset="0"/>
                <a:ea typeface="Calibri" panose="020F0502020204030204" pitchFamily="34" charset="0"/>
                <a:cs typeface="Times New Roman" panose="02020603050405020304" pitchFamily="18" charset="0"/>
              </a:rPr>
              <a:t>	(</a:t>
            </a:r>
            <a:r>
              <a:rPr lang="en-US" sz="2200" dirty="0">
                <a:latin typeface="Calibri" panose="020F0502020204030204" pitchFamily="34" charset="0"/>
                <a:ea typeface="Calibri" panose="020F0502020204030204" pitchFamily="34" charset="0"/>
                <a:cs typeface="Times New Roman" panose="02020603050405020304" pitchFamily="18" charset="0"/>
              </a:rPr>
              <a:t>713) 792-7681 or </a:t>
            </a:r>
            <a:r>
              <a:rPr lang="en-US" sz="2200" dirty="0" smtClean="0">
                <a:latin typeface="Calibri" panose="020F0502020204030204" pitchFamily="34" charset="0"/>
                <a:ea typeface="Calibri" panose="020F0502020204030204" pitchFamily="34" charset="0"/>
                <a:cs typeface="Times New Roman" panose="02020603050405020304" pitchFamily="18" charset="0"/>
              </a:rPr>
              <a:t>dlsmith4@mdanderson.org</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7778338" y="6507678"/>
            <a:ext cx="1223158" cy="276999"/>
          </a:xfrm>
          <a:prstGeom prst="rect">
            <a:avLst/>
          </a:prstGeom>
          <a:noFill/>
        </p:spPr>
        <p:txBody>
          <a:bodyPr wrap="square" rtlCol="0">
            <a:spAutoFit/>
          </a:bodyPr>
          <a:lstStyle/>
          <a:p>
            <a:pPr algn="r"/>
            <a:r>
              <a:rPr lang="en-US" sz="1200" dirty="0" smtClean="0"/>
              <a:t>Slide </a:t>
            </a:r>
            <a:fld id="{A77A8F83-187B-43AF-9939-643885331B99}" type="slidenum">
              <a:rPr lang="en-US" sz="1200" smtClean="0"/>
              <a:pPr algn="r"/>
              <a:t>31</a:t>
            </a:fld>
            <a:endParaRPr lang="en-US" sz="1200" dirty="0"/>
          </a:p>
        </p:txBody>
      </p:sp>
    </p:spTree>
    <p:extLst>
      <p:ext uri="{BB962C8B-B14F-4D97-AF65-F5344CB8AC3E}">
        <p14:creationId xmlns:p14="http://schemas.microsoft.com/office/powerpoint/2010/main" val="25884609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a:spLocks noChangeArrowheads="1"/>
          </p:cNvSpPr>
          <p:nvPr/>
        </p:nvSpPr>
        <p:spPr bwMode="auto">
          <a:xfrm>
            <a:off x="1676152" y="565953"/>
            <a:ext cx="57531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FINAL THOUGHTS</a:t>
            </a:r>
          </a:p>
          <a:p>
            <a:pPr algn="ctr" eaLnBrk="1" hangingPunct="1"/>
            <a:r>
              <a:rPr lang="en-US" sz="20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(Continued)</a:t>
            </a:r>
          </a:p>
        </p:txBody>
      </p:sp>
      <p:sp>
        <p:nvSpPr>
          <p:cNvPr id="3" name="TextBox 10"/>
          <p:cNvSpPr txBox="1">
            <a:spLocks noChangeArrowheads="1"/>
          </p:cNvSpPr>
          <p:nvPr/>
        </p:nvSpPr>
        <p:spPr bwMode="auto">
          <a:xfrm>
            <a:off x="424543" y="1621745"/>
            <a:ext cx="8256319" cy="5379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3088" indent="-573088"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342900" marR="0" lvl="0" indent="-342900" algn="just">
              <a:spcBef>
                <a:spcPts val="0"/>
              </a:spcBef>
              <a:spcAft>
                <a:spcPts val="1000"/>
              </a:spcAft>
              <a:buFont typeface="Arial" panose="020B0604020202020204" pitchFamily="34" charset="0"/>
              <a:buChar char="•"/>
              <a:tabLst>
                <a:tab pos="457200" algn="l"/>
              </a:tabLst>
            </a:pPr>
            <a:r>
              <a:rPr lang="en-US" sz="2000" dirty="0" smtClean="0">
                <a:latin typeface="Calibri" panose="020F0502020204030204" pitchFamily="34" charset="0"/>
                <a:ea typeface="Calibri" panose="020F0502020204030204" pitchFamily="34" charset="0"/>
                <a:cs typeface="Times New Roman" panose="02020603050405020304" pitchFamily="18" charset="0"/>
              </a:rPr>
              <a:t>The </a:t>
            </a:r>
            <a:r>
              <a:rPr lang="en-US" sz="2000" dirty="0">
                <a:latin typeface="Calibri" panose="020F0502020204030204" pitchFamily="34" charset="0"/>
                <a:ea typeface="Calibri" panose="020F0502020204030204" pitchFamily="34" charset="0"/>
                <a:cs typeface="Times New Roman" panose="02020603050405020304" pitchFamily="18" charset="0"/>
              </a:rPr>
              <a:t>UT System Privacy Coordinator in the Office of General Counsel, Barbara Holthaus, </a:t>
            </a:r>
            <a:r>
              <a:rPr lang="en-US" sz="20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bholthaus@utsystem.edu</a:t>
            </a:r>
            <a:r>
              <a:rPr lang="en-US" sz="2000" dirty="0">
                <a:latin typeface="Calibri" panose="020F0502020204030204" pitchFamily="34" charset="0"/>
                <a:ea typeface="Calibri" panose="020F0502020204030204" pitchFamily="34" charset="0"/>
                <a:cs typeface="Times New Roman" panose="02020603050405020304" pitchFamily="18" charset="0"/>
              </a:rPr>
              <a:t>, is also available to advise institutions on interpreting and understanding FERPA.</a:t>
            </a:r>
          </a:p>
          <a:p>
            <a:pPr marL="342900" marR="0" lvl="0" indent="-342900">
              <a:spcBef>
                <a:spcPts val="0"/>
              </a:spcBef>
              <a:buFont typeface="Arial" panose="020B0604020202020204" pitchFamily="34" charset="0"/>
              <a:buChar char="•"/>
              <a:tabLst>
                <a:tab pos="4572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The federal regulations on FERPA are at </a:t>
            </a:r>
            <a:r>
              <a:rPr lang="en-US" sz="20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http://</a:t>
            </a:r>
            <a:r>
              <a:rPr lang="en-US" sz="2000" u="sng"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www2.ed.gov/policy/gen/guid/fpco/pdf/2012-final-regs.pdf</a:t>
            </a:r>
            <a:endParaRPr lang="en-US" sz="2000" u="sng"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tabLst>
                <a:tab pos="457200" algn="l"/>
              </a:tabLst>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buFont typeface="Arial" panose="020B0604020202020204" pitchFamily="34" charset="0"/>
              <a:buChar char="•"/>
              <a:tabLst>
                <a:tab pos="4572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Regents Rule 50702 is at </a:t>
            </a:r>
            <a:r>
              <a:rPr lang="en-US" sz="20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http://www.utsystem.edu/board-of-regents/rules/50702-confidentiality-and-security-education-records-subject-family-education</a:t>
            </a:r>
            <a:r>
              <a:rPr lang="en-US" sz="2000" dirty="0">
                <a:latin typeface="Calibri" panose="020F0502020204030204" pitchFamily="34" charset="0"/>
                <a:ea typeface="Calibri" panose="020F0502020204030204" pitchFamily="34" charset="0"/>
                <a:cs typeface="Times New Roman" panose="02020603050405020304" pitchFamily="18" charset="0"/>
              </a:rPr>
              <a:t>  </a:t>
            </a: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tabLst>
                <a:tab pos="457200" algn="l"/>
              </a:tabLst>
            </a:pPr>
            <a:r>
              <a:rPr lang="en-US" sz="1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UTS 183 on FERPA is at </a:t>
            </a:r>
            <a:r>
              <a:rPr lang="en-US" sz="20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6"/>
              </a:rPr>
              <a:t>http://www.utsystem.edu/board-of-regents/policy-library/policies/uts183-maintenance-education-records-subject-family-educati</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b="1" dirty="0">
                <a:latin typeface="Calibri" panose="020F0502020204030204" pitchFamily="34" charset="0"/>
                <a:ea typeface="Calibri" panose="020F0502020204030204" pitchFamily="34" charset="0"/>
                <a:cs typeface="Times New Roman" panose="02020603050405020304" pitchFamily="18" charset="0"/>
              </a:rPr>
              <a:t>When in doubt about FERPA, ask somebody! </a:t>
            </a:r>
          </a:p>
          <a:p>
            <a:pPr marL="0" marR="0" lvl="0" indent="0" algn="just">
              <a:spcBef>
                <a:spcPts val="0"/>
              </a:spcBef>
              <a:tabLst>
                <a:tab pos="457200" algn="l"/>
              </a:tabLst>
            </a:pP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7778338" y="6507678"/>
            <a:ext cx="1223158" cy="276999"/>
          </a:xfrm>
          <a:prstGeom prst="rect">
            <a:avLst/>
          </a:prstGeom>
          <a:noFill/>
        </p:spPr>
        <p:txBody>
          <a:bodyPr wrap="square" rtlCol="0">
            <a:spAutoFit/>
          </a:bodyPr>
          <a:lstStyle/>
          <a:p>
            <a:pPr algn="r"/>
            <a:r>
              <a:rPr lang="en-US" sz="1200" dirty="0" smtClean="0"/>
              <a:t>Slide </a:t>
            </a:r>
            <a:fld id="{0D7C6CCF-C3A5-4F21-8768-1D66D9AB6064}" type="slidenum">
              <a:rPr lang="en-US" sz="1200"/>
              <a:pPr algn="r"/>
              <a:t>32</a:t>
            </a:fld>
            <a:endParaRPr lang="en-US" sz="1200" dirty="0"/>
          </a:p>
        </p:txBody>
      </p:sp>
    </p:spTree>
    <p:extLst>
      <p:ext uri="{BB962C8B-B14F-4D97-AF65-F5344CB8AC3E}">
        <p14:creationId xmlns:p14="http://schemas.microsoft.com/office/powerpoint/2010/main" val="39474967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a:spLocks noChangeArrowheads="1"/>
          </p:cNvSpPr>
          <p:nvPr/>
        </p:nvSpPr>
        <p:spPr bwMode="auto">
          <a:xfrm>
            <a:off x="878775" y="0"/>
            <a:ext cx="727957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lvl="0" algn="ctr" eaLnBrk="1" hangingPunct="1"/>
            <a:r>
              <a:rPr lang="en-US" sz="3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WHAT </a:t>
            </a:r>
            <a:r>
              <a:rPr lang="en-US" sz="3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DO I HAVE TO </a:t>
            </a:r>
          </a:p>
          <a:p>
            <a:pPr lvl="0" algn="ctr" eaLnBrk="1" hangingPunct="1"/>
            <a:r>
              <a:rPr lang="en-US" sz="3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KNOW ABOUT </a:t>
            </a:r>
            <a:r>
              <a:rPr lang="en-US" sz="3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FERPA</a:t>
            </a:r>
            <a:r>
              <a:rPr lang="en-US" sz="3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p>
          <a:p>
            <a:pPr lvl="0" algn="ctr" eaLnBrk="1" hangingPunct="1"/>
            <a:r>
              <a:rPr lang="en-US" sz="20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r>
              <a:rPr lang="en-US"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Continued)</a:t>
            </a:r>
            <a:endParaRPr lang="en-US" sz="3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eaLnBrk="1" hangingPunct="1"/>
            <a:endParaRPr lang="en-US" sz="20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10"/>
          <p:cNvSpPr txBox="1">
            <a:spLocks noChangeArrowheads="1"/>
          </p:cNvSpPr>
          <p:nvPr/>
        </p:nvSpPr>
        <p:spPr bwMode="auto">
          <a:xfrm>
            <a:off x="344384" y="1621745"/>
            <a:ext cx="8478982"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3088" indent="-573088"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342900" marR="0" lvl="0" indent="-342900">
              <a:spcBef>
                <a:spcPts val="0"/>
              </a:spcBef>
              <a:buFont typeface="Arial" panose="020B0604020202020204" pitchFamily="34" charset="0"/>
              <a:buChar char="•"/>
              <a:tabLst>
                <a:tab pos="457200" algn="l"/>
              </a:tabLst>
            </a:pPr>
            <a:r>
              <a:rPr lang="en-US" dirty="0" smtClean="0">
                <a:latin typeface="Calibri" panose="020F0502020204030204" pitchFamily="34" charset="0"/>
                <a:ea typeface="Calibri" panose="020F0502020204030204" pitchFamily="34" charset="0"/>
                <a:cs typeface="Times New Roman" panose="02020603050405020304" pitchFamily="18" charset="0"/>
              </a:rPr>
              <a:t>Regents </a:t>
            </a:r>
            <a:r>
              <a:rPr lang="en-US" dirty="0">
                <a:latin typeface="Calibri" panose="020F0502020204030204" pitchFamily="34" charset="0"/>
                <a:ea typeface="Calibri" panose="020F0502020204030204" pitchFamily="34" charset="0"/>
                <a:cs typeface="Times New Roman" panose="02020603050405020304" pitchFamily="18" charset="0"/>
              </a:rPr>
              <a:t>Rule 50702 and UTS 183 </a:t>
            </a:r>
            <a:r>
              <a:rPr lang="en-US" dirty="0" smtClean="0">
                <a:latin typeface="Calibri" panose="020F0502020204030204" pitchFamily="34" charset="0"/>
                <a:ea typeface="Calibri" panose="020F0502020204030204" pitchFamily="34" charset="0"/>
                <a:cs typeface="Times New Roman" panose="02020603050405020304" pitchFamily="18" charset="0"/>
              </a:rPr>
              <a:t>require </a:t>
            </a:r>
            <a:r>
              <a:rPr lang="en-US" dirty="0">
                <a:latin typeface="Calibri" panose="020F0502020204030204" pitchFamily="34" charset="0"/>
                <a:ea typeface="Calibri" panose="020F0502020204030204" pitchFamily="34" charset="0"/>
                <a:cs typeface="Times New Roman" panose="02020603050405020304" pitchFamily="18" charset="0"/>
              </a:rPr>
              <a:t>MD Anderson to</a:t>
            </a:r>
            <a:r>
              <a:rPr lang="en-US" dirty="0" smtClean="0">
                <a:latin typeface="Calibri" panose="020F0502020204030204" pitchFamily="34" charset="0"/>
                <a:ea typeface="Calibri" panose="020F0502020204030204" pitchFamily="34" charset="0"/>
                <a:cs typeface="Times New Roman" panose="02020603050405020304" pitchFamily="18" charset="0"/>
              </a:rPr>
              <a:t>:</a:t>
            </a:r>
          </a:p>
          <a:p>
            <a:pPr marL="0" marR="0" lvl="0" indent="0">
              <a:spcBef>
                <a:spcPts val="0"/>
              </a:spcBef>
              <a:tabLst>
                <a:tab pos="457200" algn="l"/>
              </a:tabLst>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spcBef>
                <a:spcPts val="0"/>
              </a:spcBef>
              <a:buFont typeface="Arial" panose="020B0604020202020204" pitchFamily="34" charset="0"/>
              <a:buChar char="–"/>
              <a:tabLst>
                <a:tab pos="914400" algn="l"/>
              </a:tabLst>
            </a:pPr>
            <a:r>
              <a:rPr lang="en-US" dirty="0" smtClean="0">
                <a:latin typeface="Calibri" panose="020F0502020204030204" pitchFamily="34" charset="0"/>
                <a:ea typeface="Calibri" panose="020F0502020204030204" pitchFamily="34" charset="0"/>
                <a:cs typeface="Times New Roman" panose="02020603050405020304" pitchFamily="18" charset="0"/>
              </a:rPr>
              <a:t>Adopt </a:t>
            </a:r>
            <a:r>
              <a:rPr lang="en-US" dirty="0">
                <a:latin typeface="Calibri" panose="020F0502020204030204" pitchFamily="34" charset="0"/>
                <a:ea typeface="Calibri" panose="020F0502020204030204" pitchFamily="34" charset="0"/>
                <a:cs typeface="Times New Roman" panose="02020603050405020304" pitchFamily="18" charset="0"/>
              </a:rPr>
              <a:t>policies and procedures that ensure that all faculty and staff can comply with the UT System-wide Policy on </a:t>
            </a:r>
            <a:r>
              <a:rPr lang="en-US" dirty="0" smtClean="0">
                <a:latin typeface="Calibri" panose="020F0502020204030204" pitchFamily="34" charset="0"/>
                <a:ea typeface="Calibri" panose="020F0502020204030204" pitchFamily="34" charset="0"/>
                <a:cs typeface="Times New Roman" panose="02020603050405020304" pitchFamily="18" charset="0"/>
              </a:rPr>
              <a:t>FERPA;</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spcBef>
                <a:spcPts val="0"/>
              </a:spcBef>
              <a:buFont typeface="Arial" panose="020B0604020202020204" pitchFamily="34" charset="0"/>
              <a:buChar char="–"/>
              <a:tabLst>
                <a:tab pos="914400" algn="l"/>
              </a:tabLst>
            </a:pPr>
            <a:r>
              <a:rPr lang="en-US" dirty="0">
                <a:latin typeface="Calibri" panose="020F0502020204030204" pitchFamily="34" charset="0"/>
                <a:ea typeface="Calibri" panose="020F0502020204030204" pitchFamily="34" charset="0"/>
                <a:cs typeface="Times New Roman" panose="02020603050405020304" pitchFamily="18" charset="0"/>
              </a:rPr>
              <a:t>Provide all employees with awareness training about those policies and </a:t>
            </a:r>
            <a:r>
              <a:rPr lang="en-US" dirty="0" smtClean="0">
                <a:latin typeface="Calibri" panose="020F0502020204030204" pitchFamily="34" charset="0"/>
                <a:ea typeface="Calibri" panose="020F0502020204030204" pitchFamily="34" charset="0"/>
                <a:cs typeface="Times New Roman" panose="02020603050405020304" pitchFamily="18" charset="0"/>
              </a:rPr>
              <a:t>procedures;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spcBef>
                <a:spcPts val="0"/>
              </a:spcBef>
              <a:buFont typeface="Arial" panose="020B0604020202020204" pitchFamily="34" charset="0"/>
              <a:buChar char="–"/>
              <a:tabLst>
                <a:tab pos="914400" algn="l"/>
              </a:tabLst>
            </a:pPr>
            <a:r>
              <a:rPr lang="en-US" dirty="0">
                <a:latin typeface="Calibri" panose="020F0502020204030204" pitchFamily="34" charset="0"/>
                <a:ea typeface="Calibri" panose="020F0502020204030204" pitchFamily="34" charset="0"/>
                <a:cs typeface="Times New Roman" panose="02020603050405020304" pitchFamily="18" charset="0"/>
              </a:rPr>
              <a:t>Provide specialized and in-depth</a:t>
            </a:r>
            <a:r>
              <a:rPr lang="en-US" spc="-100"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training to offices and employees as </a:t>
            </a:r>
            <a:r>
              <a:rPr lang="en-US" dirty="0" smtClean="0">
                <a:latin typeface="Calibri" panose="020F0502020204030204" pitchFamily="34" charset="0"/>
                <a:ea typeface="Calibri" panose="020F0502020204030204" pitchFamily="34" charset="0"/>
                <a:cs typeface="Times New Roman" panose="02020603050405020304" pitchFamily="18" charset="0"/>
              </a:rPr>
              <a:t>required; and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spcBef>
                <a:spcPts val="0"/>
              </a:spcBef>
              <a:buFont typeface="Arial" panose="020B0604020202020204" pitchFamily="34" charset="0"/>
              <a:buChar char="–"/>
              <a:tabLst>
                <a:tab pos="914400" algn="l"/>
              </a:tabLst>
            </a:pPr>
            <a:r>
              <a:rPr lang="en-US" dirty="0">
                <a:latin typeface="Calibri" panose="020F0502020204030204" pitchFamily="34" charset="0"/>
                <a:ea typeface="Calibri" panose="020F0502020204030204" pitchFamily="34" charset="0"/>
                <a:cs typeface="Times New Roman" panose="02020603050405020304" pitchFamily="18" charset="0"/>
              </a:rPr>
              <a:t>Make sure that all contracts that involve third party access to FERPA Data have FERPA compliant language.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7778338" y="6507678"/>
            <a:ext cx="1223158" cy="276999"/>
          </a:xfrm>
          <a:prstGeom prst="rect">
            <a:avLst/>
          </a:prstGeom>
          <a:noFill/>
        </p:spPr>
        <p:txBody>
          <a:bodyPr wrap="square" rtlCol="0">
            <a:spAutoFit/>
          </a:bodyPr>
          <a:lstStyle/>
          <a:p>
            <a:pPr algn="r"/>
            <a:r>
              <a:rPr lang="en-US" sz="1200" dirty="0" smtClean="0"/>
              <a:t>Slide </a:t>
            </a:r>
            <a:fld id="{EB0F8405-6DEB-4A2E-AE9F-BAAE5D81F919}" type="slidenum">
              <a:rPr lang="en-US" sz="1200" smtClean="0"/>
              <a:t>4</a:t>
            </a:fld>
            <a:endParaRPr lang="en-US" sz="1200" dirty="0"/>
          </a:p>
        </p:txBody>
      </p:sp>
    </p:spTree>
    <p:extLst>
      <p:ext uri="{BB962C8B-B14F-4D97-AF65-F5344CB8AC3E}">
        <p14:creationId xmlns:p14="http://schemas.microsoft.com/office/powerpoint/2010/main" val="4187537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a:spLocks noChangeArrowheads="1"/>
          </p:cNvSpPr>
          <p:nvPr/>
        </p:nvSpPr>
        <p:spPr bwMode="auto">
          <a:xfrm>
            <a:off x="1781174" y="735231"/>
            <a:ext cx="55721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GOALS FOR THIS TRAINING</a:t>
            </a:r>
            <a:endParaRPr lang="en-US" sz="3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10"/>
          <p:cNvSpPr txBox="1">
            <a:spLocks noChangeArrowheads="1"/>
          </p:cNvSpPr>
          <p:nvPr/>
        </p:nvSpPr>
        <p:spPr bwMode="auto">
          <a:xfrm>
            <a:off x="447818" y="1310849"/>
            <a:ext cx="8238838" cy="439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3088" indent="-573088"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342900" marR="0" lvl="0" indent="-342900">
              <a:lnSpc>
                <a:spcPct val="115000"/>
              </a:lnSpc>
              <a:spcBef>
                <a:spcPts val="0"/>
              </a:spcBef>
              <a:spcAft>
                <a:spcPts val="1000"/>
              </a:spcAft>
              <a:buFont typeface="Arial" panose="020B0604020202020204" pitchFamily="34" charset="0"/>
              <a:buChar char="•"/>
              <a:tabLst>
                <a:tab pos="457200" algn="l"/>
              </a:tabLst>
            </a:pP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1000"/>
              </a:spcAft>
              <a:tabLst>
                <a:tab pos="457200" algn="l"/>
              </a:tabLst>
            </a:pPr>
            <a:endParaRPr lang="en-US" sz="10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buFont typeface="Arial" panose="020B0604020202020204" pitchFamily="34" charset="0"/>
              <a:buChar char="•"/>
              <a:tabLst>
                <a:tab pos="457200" algn="l"/>
              </a:tabLst>
            </a:pPr>
            <a:r>
              <a:rPr lang="en-US" dirty="0" smtClean="0">
                <a:latin typeface="Calibri" panose="020F0502020204030204" pitchFamily="34" charset="0"/>
                <a:ea typeface="Calibri" panose="020F0502020204030204" pitchFamily="34" charset="0"/>
                <a:cs typeface="Times New Roman" panose="02020603050405020304" pitchFamily="18" charset="0"/>
              </a:rPr>
              <a:t>Familiarize </a:t>
            </a:r>
            <a:r>
              <a:rPr lang="en-US" dirty="0">
                <a:latin typeface="Calibri" panose="020F0502020204030204" pitchFamily="34" charset="0"/>
                <a:ea typeface="Calibri" panose="020F0502020204030204" pitchFamily="34" charset="0"/>
                <a:cs typeface="Times New Roman" panose="02020603050405020304" pitchFamily="18" charset="0"/>
              </a:rPr>
              <a:t>you about the kinds of records and information you are likely to encounter here at MD Anderson that are subject to </a:t>
            </a:r>
            <a:r>
              <a:rPr lang="en-US" dirty="0" smtClean="0">
                <a:latin typeface="Calibri" panose="020F0502020204030204" pitchFamily="34" charset="0"/>
                <a:ea typeface="Calibri" panose="020F0502020204030204" pitchFamily="34" charset="0"/>
                <a:cs typeface="Times New Roman" panose="02020603050405020304" pitchFamily="18" charset="0"/>
              </a:rPr>
              <a:t>FERPA.</a:t>
            </a:r>
          </a:p>
          <a:p>
            <a:pPr marL="0" marR="0" lvl="0" indent="0" algn="just">
              <a:spcBef>
                <a:spcPts val="0"/>
              </a:spcBef>
              <a:tabLst>
                <a:tab pos="457200" algn="l"/>
              </a:tabLst>
            </a:pPr>
            <a:endParaRPr lang="en-US" sz="10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Arial" panose="020B0604020202020204" pitchFamily="34" charset="0"/>
              <a:buChar char="•"/>
              <a:tabLst>
                <a:tab pos="457200" algn="l"/>
              </a:tabLst>
            </a:pPr>
            <a:r>
              <a:rPr lang="en-US" dirty="0" smtClean="0">
                <a:latin typeface="Calibri" panose="020F0502020204030204" pitchFamily="34" charset="0"/>
                <a:ea typeface="Calibri" panose="020F0502020204030204" pitchFamily="34" charset="0"/>
                <a:cs typeface="Times New Roman" panose="02020603050405020304" pitchFamily="18" charset="0"/>
              </a:rPr>
              <a:t>Help </a:t>
            </a:r>
            <a:r>
              <a:rPr lang="en-US" dirty="0">
                <a:latin typeface="Calibri" panose="020F0502020204030204" pitchFamily="34" charset="0"/>
                <a:ea typeface="Calibri" panose="020F0502020204030204" pitchFamily="34" charset="0"/>
                <a:cs typeface="Times New Roman" panose="02020603050405020304" pitchFamily="18" charset="0"/>
              </a:rPr>
              <a:t>you to understand the rules that apply to using or disclosing records subject to </a:t>
            </a:r>
            <a:r>
              <a:rPr lang="en-US" dirty="0" smtClean="0">
                <a:latin typeface="Calibri" panose="020F0502020204030204" pitchFamily="34" charset="0"/>
                <a:ea typeface="Calibri" panose="020F0502020204030204" pitchFamily="34" charset="0"/>
                <a:cs typeface="Times New Roman" panose="02020603050405020304" pitchFamily="18" charset="0"/>
              </a:rPr>
              <a:t>FERPA.</a:t>
            </a:r>
          </a:p>
          <a:p>
            <a:pPr marL="342900" marR="0" lvl="0" indent="-342900" algn="just">
              <a:lnSpc>
                <a:spcPct val="115000"/>
              </a:lnSpc>
              <a:spcBef>
                <a:spcPts val="0"/>
              </a:spcBef>
              <a:buFont typeface="Arial" panose="020B0604020202020204" pitchFamily="34" charset="0"/>
              <a:buChar char="•"/>
              <a:tabLst>
                <a:tab pos="457200" algn="l"/>
              </a:tabLst>
            </a:pPr>
            <a:r>
              <a:rPr lang="en-US" dirty="0" smtClean="0">
                <a:latin typeface="Calibri" panose="020F0502020204030204" pitchFamily="34" charset="0"/>
                <a:ea typeface="Calibri" panose="020F0502020204030204" pitchFamily="34" charset="0"/>
                <a:cs typeface="Times New Roman" panose="02020603050405020304" pitchFamily="18" charset="0"/>
              </a:rPr>
              <a:t>Learn </a:t>
            </a:r>
            <a:r>
              <a:rPr lang="en-US" dirty="0">
                <a:latin typeface="Calibri" panose="020F0502020204030204" pitchFamily="34" charset="0"/>
                <a:ea typeface="Calibri" panose="020F0502020204030204" pitchFamily="34" charset="0"/>
                <a:cs typeface="Times New Roman" panose="02020603050405020304" pitchFamily="18" charset="0"/>
              </a:rPr>
              <a:t>where to get help if you need to access a record that may be subject to FERPA or </a:t>
            </a:r>
            <a:r>
              <a:rPr lang="en-US" dirty="0" smtClean="0">
                <a:latin typeface="Calibri" panose="020F0502020204030204" pitchFamily="34" charset="0"/>
                <a:ea typeface="Calibri" panose="020F0502020204030204" pitchFamily="34" charset="0"/>
                <a:cs typeface="Times New Roman" panose="02020603050405020304" pitchFamily="18" charset="0"/>
              </a:rPr>
              <a:t>receive a </a:t>
            </a:r>
            <a:r>
              <a:rPr lang="en-US" dirty="0">
                <a:latin typeface="Calibri" panose="020F0502020204030204" pitchFamily="34" charset="0"/>
                <a:ea typeface="Calibri" panose="020F0502020204030204" pitchFamily="34" charset="0"/>
                <a:cs typeface="Times New Roman" panose="02020603050405020304" pitchFamily="18" charset="0"/>
              </a:rPr>
              <a:t>request to provide someone with a record that may be subject to </a:t>
            </a:r>
            <a:r>
              <a:rPr lang="en-US" dirty="0" smtClean="0">
                <a:latin typeface="Calibri" panose="020F0502020204030204" pitchFamily="34" charset="0"/>
                <a:ea typeface="Calibri" panose="020F0502020204030204" pitchFamily="34" charset="0"/>
                <a:cs typeface="Times New Roman" panose="02020603050405020304" pitchFamily="18" charset="0"/>
              </a:rPr>
              <a:t>FERPA.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7778338" y="6507678"/>
            <a:ext cx="1223158" cy="276999"/>
          </a:xfrm>
          <a:prstGeom prst="rect">
            <a:avLst/>
          </a:prstGeom>
          <a:noFill/>
        </p:spPr>
        <p:txBody>
          <a:bodyPr wrap="square" rtlCol="0">
            <a:spAutoFit/>
          </a:bodyPr>
          <a:lstStyle/>
          <a:p>
            <a:pPr algn="r"/>
            <a:r>
              <a:rPr lang="en-US" sz="1200" dirty="0" smtClean="0"/>
              <a:t>Slide </a:t>
            </a:r>
            <a:fld id="{9DF1B4E3-3214-4F3D-8C57-F1D020D21722}" type="slidenum">
              <a:rPr lang="en-US" sz="1200"/>
              <a:t>5</a:t>
            </a:fld>
            <a:endParaRPr lang="en-US" sz="1200" dirty="0"/>
          </a:p>
        </p:txBody>
      </p:sp>
    </p:spTree>
    <p:extLst>
      <p:ext uri="{BB962C8B-B14F-4D97-AF65-F5344CB8AC3E}">
        <p14:creationId xmlns:p14="http://schemas.microsoft.com/office/powerpoint/2010/main" val="1531546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a:spLocks noChangeArrowheads="1"/>
          </p:cNvSpPr>
          <p:nvPr/>
        </p:nvSpPr>
        <p:spPr bwMode="auto">
          <a:xfrm>
            <a:off x="1781175" y="290781"/>
            <a:ext cx="55721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INFORMATION SUBJECT</a:t>
            </a:r>
          </a:p>
          <a:p>
            <a:pPr algn="ctr" eaLnBrk="1" hangingPunct="1"/>
            <a:r>
              <a:rPr lang="en-US" sz="3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TO FERPA</a:t>
            </a:r>
            <a:endParaRPr lang="en-US" sz="3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10"/>
          <p:cNvSpPr txBox="1">
            <a:spLocks noChangeArrowheads="1"/>
          </p:cNvSpPr>
          <p:nvPr/>
        </p:nvSpPr>
        <p:spPr bwMode="auto">
          <a:xfrm>
            <a:off x="344384" y="1817371"/>
            <a:ext cx="8241477" cy="4545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3088" indent="-573088"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nSpc>
                <a:spcPct val="115000"/>
              </a:lnSpc>
              <a:spcBef>
                <a:spcPts val="0"/>
              </a:spcBef>
              <a:spcAft>
                <a:spcPts val="1000"/>
              </a:spcAft>
              <a:tabLst>
                <a:tab pos="457200" algn="l"/>
              </a:tabLst>
            </a:pPr>
            <a:r>
              <a:rPr lang="en-US" sz="2600" b="1" dirty="0" smtClean="0">
                <a:latin typeface="Calibri" panose="020F0502020204030204" pitchFamily="34" charset="0"/>
                <a:ea typeface="Calibri" panose="020F0502020204030204" pitchFamily="34" charset="0"/>
                <a:cs typeface="Times New Roman" panose="02020603050405020304" pitchFamily="18" charset="0"/>
              </a:rPr>
              <a:t>EDUCATION RECORDS</a:t>
            </a:r>
          </a:p>
          <a:p>
            <a:pPr marL="519113" marR="0" lvl="0" indent="-519113" algn="just">
              <a:lnSpc>
                <a:spcPct val="115000"/>
              </a:lnSpc>
              <a:spcBef>
                <a:spcPts val="0"/>
              </a:spcBef>
              <a:spcAft>
                <a:spcPts val="1000"/>
              </a:spcAft>
              <a:tabLst>
                <a:tab pos="457200" algn="l"/>
                <a:tab pos="914400" algn="l"/>
                <a:tab pos="1425575" algn="l"/>
                <a:tab pos="1828800" algn="l"/>
              </a:tabLst>
            </a:pPr>
            <a:r>
              <a:rPr lang="en-US" sz="2200" dirty="0" smtClean="0">
                <a:latin typeface="Calibri" panose="020F0502020204030204" pitchFamily="34" charset="0"/>
                <a:ea typeface="Calibri" panose="020F0502020204030204" pitchFamily="34" charset="0"/>
                <a:cs typeface="Times New Roman" panose="02020603050405020304" pitchFamily="18" charset="0"/>
              </a:rPr>
              <a:t>•</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600" dirty="0" smtClean="0">
                <a:latin typeface="Calibri" panose="020F0502020204030204" pitchFamily="34" charset="0"/>
                <a:ea typeface="Calibri" panose="020F0502020204030204" pitchFamily="34" charset="0"/>
                <a:cs typeface="Times New Roman" panose="02020603050405020304" pitchFamily="18" charset="0"/>
              </a:rPr>
              <a:t>‟Education Records</a:t>
            </a:r>
            <a:r>
              <a:rPr lang="en-US" sz="2600" dirty="0">
                <a:latin typeface="Calibri" panose="020F0502020204030204" pitchFamily="34" charset="0"/>
                <a:ea typeface="Calibri" panose="020F0502020204030204" pitchFamily="34" charset="0"/>
                <a:cs typeface="Times New Roman" panose="02020603050405020304" pitchFamily="18" charset="0"/>
              </a:rPr>
              <a:t>” are defined by FERPA as any records </a:t>
            </a:r>
            <a:r>
              <a:rPr lang="en-US" sz="2600" dirty="0" smtClean="0">
                <a:latin typeface="Calibri" panose="020F0502020204030204" pitchFamily="34" charset="0"/>
                <a:ea typeface="Calibri" panose="020F0502020204030204" pitchFamily="34" charset="0"/>
                <a:cs typeface="Times New Roman" panose="02020603050405020304" pitchFamily="18" charset="0"/>
              </a:rPr>
              <a:t>which…</a:t>
            </a:r>
          </a:p>
          <a:p>
            <a:pPr marL="344488" marR="0" lvl="0" indent="0" algn="just" defTabSz="515938">
              <a:spcBef>
                <a:spcPts val="0"/>
              </a:spcBef>
              <a:tabLst>
                <a:tab pos="457200" algn="l"/>
                <a:tab pos="914400" algn="l"/>
                <a:tab pos="1425575" algn="l"/>
              </a:tabLst>
            </a:pPr>
            <a:r>
              <a:rPr lang="en-US" sz="2200" dirty="0" smtClean="0">
                <a:latin typeface="Calibri" panose="020F0502020204030204" pitchFamily="34" charset="0"/>
                <a:ea typeface="Calibri" panose="020F0502020204030204" pitchFamily="34" charset="0"/>
                <a:cs typeface="Times New Roman" panose="02020603050405020304" pitchFamily="18" charset="0"/>
              </a:rPr>
              <a:t>		</a:t>
            </a:r>
            <a:r>
              <a:rPr lang="en-US" sz="2600" dirty="0" smtClean="0">
                <a:latin typeface="Calibri" panose="020F0502020204030204" pitchFamily="34" charset="0"/>
                <a:ea typeface="Calibri" panose="020F0502020204030204" pitchFamily="34" charset="0"/>
                <a:cs typeface="Times New Roman" panose="02020603050405020304" pitchFamily="18" charset="0"/>
              </a:rPr>
              <a:t>–</a:t>
            </a:r>
            <a:r>
              <a:rPr lang="en-US" sz="2600" dirty="0">
                <a:latin typeface="Calibri" panose="020F0502020204030204" pitchFamily="34" charset="0"/>
                <a:ea typeface="Calibri" panose="020F0502020204030204" pitchFamily="34" charset="0"/>
                <a:cs typeface="Times New Roman" panose="02020603050405020304" pitchFamily="18" charset="0"/>
              </a:rPr>
              <a:t>	</a:t>
            </a:r>
            <a:r>
              <a:rPr lang="en-US" sz="2600" dirty="0" smtClean="0">
                <a:latin typeface="Calibri" panose="020F0502020204030204" pitchFamily="34" charset="0"/>
                <a:ea typeface="Calibri" panose="020F0502020204030204" pitchFamily="34" charset="0"/>
                <a:cs typeface="Times New Roman" panose="02020603050405020304" pitchFamily="18" charset="0"/>
              </a:rPr>
              <a:t>contain </a:t>
            </a:r>
            <a:r>
              <a:rPr lang="en-US" sz="2600" dirty="0">
                <a:latin typeface="Calibri" panose="020F0502020204030204" pitchFamily="34" charset="0"/>
                <a:ea typeface="Calibri" panose="020F0502020204030204" pitchFamily="34" charset="0"/>
                <a:cs typeface="Times New Roman" panose="02020603050405020304" pitchFamily="18" charset="0"/>
              </a:rPr>
              <a:t>information directly related to a student </a:t>
            </a:r>
            <a:r>
              <a:rPr lang="en-US" sz="2600" dirty="0" smtClean="0">
                <a:latin typeface="Calibri" panose="020F0502020204030204" pitchFamily="34" charset="0"/>
                <a:ea typeface="Calibri" panose="020F0502020204030204" pitchFamily="34" charset="0"/>
                <a:cs typeface="Times New Roman" panose="02020603050405020304" pitchFamily="18" charset="0"/>
              </a:rPr>
              <a:t>			who is, or was </a:t>
            </a:r>
            <a:r>
              <a:rPr lang="en-US" sz="2600" dirty="0">
                <a:latin typeface="Calibri" panose="020F0502020204030204" pitchFamily="34" charset="0"/>
                <a:ea typeface="Calibri" panose="020F0502020204030204" pitchFamily="34" charset="0"/>
                <a:cs typeface="Times New Roman" panose="02020603050405020304" pitchFamily="18" charset="0"/>
              </a:rPr>
              <a:t>in </a:t>
            </a:r>
            <a:r>
              <a:rPr lang="en-US" sz="2600" dirty="0" smtClean="0">
                <a:latin typeface="Calibri" panose="020F0502020204030204" pitchFamily="34" charset="0"/>
                <a:ea typeface="Calibri" panose="020F0502020204030204" pitchFamily="34" charset="0"/>
                <a:cs typeface="Times New Roman" panose="02020603050405020304" pitchFamily="18" charset="0"/>
              </a:rPr>
              <a:t>attendance </a:t>
            </a:r>
            <a:r>
              <a:rPr lang="en-US" sz="2600" dirty="0">
                <a:latin typeface="Calibri" panose="020F0502020204030204" pitchFamily="34" charset="0"/>
                <a:ea typeface="Calibri" panose="020F0502020204030204" pitchFamily="34" charset="0"/>
                <a:cs typeface="Times New Roman" panose="02020603050405020304" pitchFamily="18" charset="0"/>
              </a:rPr>
              <a:t>at an educational </a:t>
            </a:r>
            <a:r>
              <a:rPr lang="en-US" sz="2600" dirty="0" smtClean="0">
                <a:latin typeface="Calibri" panose="020F0502020204030204" pitchFamily="34" charset="0"/>
                <a:ea typeface="Calibri" panose="020F0502020204030204" pitchFamily="34" charset="0"/>
                <a:cs typeface="Times New Roman" panose="02020603050405020304" pitchFamily="18" charset="0"/>
              </a:rPr>
              <a:t>at 			an institution</a:t>
            </a:r>
            <a:r>
              <a:rPr lang="en-US" sz="2600" dirty="0">
                <a:latin typeface="Calibri" panose="020F0502020204030204" pitchFamily="34" charset="0"/>
                <a:ea typeface="Calibri" panose="020F0502020204030204" pitchFamily="34" charset="0"/>
                <a:cs typeface="Times New Roman" panose="02020603050405020304" pitchFamily="18" charset="0"/>
              </a:rPr>
              <a:t>; </a:t>
            </a:r>
            <a:r>
              <a:rPr lang="en-US" sz="2600" dirty="0" smtClean="0">
                <a:latin typeface="Calibri" panose="020F0502020204030204" pitchFamily="34" charset="0"/>
                <a:ea typeface="Calibri" panose="020F0502020204030204" pitchFamily="34" charset="0"/>
                <a:cs typeface="Times New Roman" panose="02020603050405020304" pitchFamily="18" charset="0"/>
              </a:rPr>
              <a:t>and</a:t>
            </a:r>
          </a:p>
          <a:p>
            <a:pPr marL="344488" marR="0" lvl="0" indent="0" algn="just" defTabSz="515938">
              <a:spcBef>
                <a:spcPts val="0"/>
              </a:spcBef>
              <a:tabLst>
                <a:tab pos="457200" algn="l"/>
                <a:tab pos="914400" algn="l"/>
                <a:tab pos="1425575" algn="l"/>
              </a:tabLst>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buFont typeface="Arial" panose="020B0604020202020204" pitchFamily="34" charset="0"/>
              <a:buChar char="•"/>
              <a:tabLst>
                <a:tab pos="457200" algn="l"/>
              </a:tabLst>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 pos="914400" algn="l"/>
                <a:tab pos="1428750" algn="l"/>
              </a:tabLst>
            </a:pPr>
            <a:r>
              <a:rPr lang="en-US" sz="2200" dirty="0" smtClean="0">
                <a:latin typeface="Calibri" panose="020F0502020204030204" pitchFamily="34" charset="0"/>
                <a:ea typeface="Calibri" panose="020F0502020204030204" pitchFamily="34" charset="0"/>
                <a:cs typeface="Times New Roman" panose="02020603050405020304" pitchFamily="18" charset="0"/>
              </a:rPr>
              <a:t>		–</a:t>
            </a:r>
            <a:r>
              <a:rPr lang="en-US" sz="2600" dirty="0">
                <a:latin typeface="Calibri" panose="020F0502020204030204" pitchFamily="34" charset="0"/>
                <a:ea typeface="Calibri" panose="020F0502020204030204" pitchFamily="34" charset="0"/>
                <a:cs typeface="Times New Roman" panose="02020603050405020304" pitchFamily="18" charset="0"/>
              </a:rPr>
              <a:t>	</a:t>
            </a:r>
            <a:r>
              <a:rPr lang="en-US" sz="2600" dirty="0" smtClean="0">
                <a:latin typeface="Calibri" panose="020F0502020204030204" pitchFamily="34" charset="0"/>
                <a:ea typeface="Calibri" panose="020F0502020204030204" pitchFamily="34" charset="0"/>
                <a:cs typeface="Times New Roman" panose="02020603050405020304" pitchFamily="18" charset="0"/>
              </a:rPr>
              <a:t>are </a:t>
            </a:r>
            <a:r>
              <a:rPr lang="en-US" sz="2600" dirty="0">
                <a:latin typeface="Calibri" panose="020F0502020204030204" pitchFamily="34" charset="0"/>
                <a:ea typeface="Calibri" panose="020F0502020204030204" pitchFamily="34" charset="0"/>
                <a:cs typeface="Times New Roman" panose="02020603050405020304" pitchFamily="18" charset="0"/>
              </a:rPr>
              <a:t>maintained by the </a:t>
            </a:r>
            <a:r>
              <a:rPr lang="en-US" sz="2600" dirty="0" smtClean="0">
                <a:latin typeface="Calibri" panose="020F0502020204030204" pitchFamily="34" charset="0"/>
                <a:ea typeface="Calibri" panose="020F0502020204030204" pitchFamily="34" charset="0"/>
                <a:cs typeface="Times New Roman" panose="02020603050405020304" pitchFamily="18" charset="0"/>
              </a:rPr>
              <a:t>institution, </a:t>
            </a:r>
            <a:r>
              <a:rPr lang="en-US" sz="2600" dirty="0">
                <a:latin typeface="Calibri" panose="020F0502020204030204" pitchFamily="34" charset="0"/>
                <a:ea typeface="Calibri" panose="020F0502020204030204" pitchFamily="34" charset="0"/>
                <a:cs typeface="Times New Roman" panose="02020603050405020304" pitchFamily="18" charset="0"/>
              </a:rPr>
              <a:t>or by a party </a:t>
            </a:r>
            <a:r>
              <a:rPr lang="en-US" sz="2600" dirty="0" smtClean="0">
                <a:latin typeface="Calibri" panose="020F0502020204030204" pitchFamily="34" charset="0"/>
                <a:ea typeface="Calibri" panose="020F0502020204030204" pitchFamily="34" charset="0"/>
                <a:cs typeface="Times New Roman" panose="02020603050405020304" pitchFamily="18" charset="0"/>
              </a:rPr>
              <a:t>				acting for institution.   </a:t>
            </a:r>
          </a:p>
          <a:p>
            <a:pPr marL="0" marR="0" lvl="0" indent="0" algn="just">
              <a:spcBef>
                <a:spcPts val="0"/>
              </a:spcBef>
              <a:tabLst>
                <a:tab pos="457200" algn="l"/>
                <a:tab pos="914400" algn="l"/>
                <a:tab pos="1428750" algn="l"/>
              </a:tabLst>
            </a:pPr>
            <a:r>
              <a:rPr lang="en-US" sz="1000" dirty="0" smtClean="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15000"/>
              </a:lnSpc>
              <a:spcBef>
                <a:spcPts val="0"/>
              </a:spcBef>
              <a:spcAft>
                <a:spcPts val="1000"/>
              </a:spcAft>
              <a:buFont typeface="Arial" panose="020B0604020202020204" pitchFamily="34" charset="0"/>
              <a:buChar char="•"/>
              <a:tabLst>
                <a:tab pos="457200" algn="l"/>
              </a:tabLst>
            </a:pP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7778338" y="6507678"/>
            <a:ext cx="1223158" cy="276999"/>
          </a:xfrm>
          <a:prstGeom prst="rect">
            <a:avLst/>
          </a:prstGeom>
          <a:noFill/>
        </p:spPr>
        <p:txBody>
          <a:bodyPr wrap="square" rtlCol="0">
            <a:spAutoFit/>
          </a:bodyPr>
          <a:lstStyle/>
          <a:p>
            <a:pPr algn="r"/>
            <a:r>
              <a:rPr lang="en-US" sz="1200" dirty="0" smtClean="0"/>
              <a:t>Slide </a:t>
            </a:r>
            <a:fld id="{619CCB64-9385-428E-982C-F7FDD01CAA59}" type="slidenum">
              <a:rPr lang="en-US" sz="1200"/>
              <a:pPr algn="r"/>
              <a:t>6</a:t>
            </a:fld>
            <a:endParaRPr lang="en-US" sz="1200" dirty="0"/>
          </a:p>
        </p:txBody>
      </p:sp>
    </p:spTree>
    <p:extLst>
      <p:ext uri="{BB962C8B-B14F-4D97-AF65-F5344CB8AC3E}">
        <p14:creationId xmlns:p14="http://schemas.microsoft.com/office/powerpoint/2010/main" val="2773389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a:spLocks noChangeArrowheads="1"/>
          </p:cNvSpPr>
          <p:nvPr/>
        </p:nvSpPr>
        <p:spPr bwMode="auto">
          <a:xfrm>
            <a:off x="914401" y="88900"/>
            <a:ext cx="729144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INFORMATION SUBJECT </a:t>
            </a:r>
          </a:p>
          <a:p>
            <a:pPr algn="ctr" eaLnBrk="1" hangingPunct="1"/>
            <a:r>
              <a:rPr lang="en-US" sz="3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TO FERPA </a:t>
            </a:r>
            <a:r>
              <a:rPr lang="en-US" sz="20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(Continued)</a:t>
            </a:r>
            <a:endParaRPr lang="en-US" sz="3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10"/>
          <p:cNvSpPr txBox="1">
            <a:spLocks noChangeArrowheads="1"/>
          </p:cNvSpPr>
          <p:nvPr/>
        </p:nvSpPr>
        <p:spPr bwMode="auto">
          <a:xfrm>
            <a:off x="424543" y="1621745"/>
            <a:ext cx="8166301"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3088" indent="-573088"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just">
              <a:spcBef>
                <a:spcPts val="0"/>
              </a:spcBef>
              <a:tabLst>
                <a:tab pos="457200" algn="l"/>
              </a:tabLst>
            </a:pPr>
            <a:endParaRPr lang="en-US" sz="1000"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r>
              <a:rPr lang="en-US" sz="2200" b="1" dirty="0" smtClean="0">
                <a:latin typeface="Calibri" panose="020F0502020204030204" pitchFamily="34" charset="0"/>
                <a:ea typeface="Calibri" panose="020F0502020204030204" pitchFamily="34" charset="0"/>
                <a:cs typeface="Times New Roman" panose="02020603050405020304" pitchFamily="18" charset="0"/>
              </a:rPr>
              <a:t>EDUCATION </a:t>
            </a:r>
            <a:r>
              <a:rPr lang="en-US" sz="2200" b="1" dirty="0">
                <a:latin typeface="Calibri" panose="020F0502020204030204" pitchFamily="34" charset="0"/>
                <a:ea typeface="Calibri" panose="020F0502020204030204" pitchFamily="34" charset="0"/>
                <a:cs typeface="Times New Roman" panose="02020603050405020304" pitchFamily="18" charset="0"/>
              </a:rPr>
              <a:t>RECORDS INCLUDE</a:t>
            </a:r>
            <a:r>
              <a:rPr lang="en-US" sz="2200" b="1" dirty="0" smtClean="0">
                <a:latin typeface="Calibri" panose="020F0502020204030204" pitchFamily="34" charset="0"/>
                <a:ea typeface="Calibri" panose="020F0502020204030204" pitchFamily="34" charset="0"/>
                <a:cs typeface="Times New Roman" panose="02020603050405020304" pitchFamily="18" charset="0"/>
              </a:rPr>
              <a:t>:</a:t>
            </a:r>
          </a:p>
          <a:p>
            <a:pPr marL="0" marR="0" lvl="0" indent="0" algn="just">
              <a:spcBef>
                <a:spcPts val="0"/>
              </a:spcBef>
              <a:tabLst>
                <a:tab pos="457200" algn="l"/>
              </a:tabLst>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571500" marR="0" lvl="0" indent="-114300" algn="just" defTabSz="476250">
              <a:spcBef>
                <a:spcPts val="0"/>
              </a:spcBef>
              <a:tabLst>
                <a:tab pos="457200" algn="l"/>
                <a:tab pos="914400" algn="l"/>
                <a:tab pos="1425575" algn="l"/>
              </a:tabLst>
            </a:pP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2000" dirty="0" smtClean="0">
                <a:latin typeface="Calibri" panose="020F0502020204030204" pitchFamily="34" charset="0"/>
                <a:ea typeface="Calibri" panose="020F0502020204030204" pitchFamily="34" charset="0"/>
                <a:cs typeface="Times New Roman" panose="02020603050405020304" pitchFamily="18" charset="0"/>
              </a:rPr>
              <a:t>–</a:t>
            </a:r>
            <a:r>
              <a:rPr lang="en-US" sz="2000" dirty="0">
                <a:latin typeface="Calibri" panose="020F0502020204030204" pitchFamily="34" charset="0"/>
                <a:ea typeface="Calibri" panose="020F0502020204030204" pitchFamily="34" charset="0"/>
                <a:cs typeface="Times New Roman" panose="02020603050405020304" pitchFamily="18" charset="0"/>
              </a:rPr>
              <a:t>	ALL </a:t>
            </a:r>
            <a:r>
              <a:rPr lang="en-US" sz="2000" dirty="0" smtClean="0">
                <a:latin typeface="Calibri" panose="020F0502020204030204" pitchFamily="34" charset="0"/>
                <a:ea typeface="Calibri" panose="020F0502020204030204" pitchFamily="34" charset="0"/>
                <a:cs typeface="Times New Roman" panose="02020603050405020304" pitchFamily="18" charset="0"/>
              </a:rPr>
              <a:t>records </a:t>
            </a:r>
            <a:r>
              <a:rPr lang="en-US" sz="2000" dirty="0">
                <a:latin typeface="Calibri" panose="020F0502020204030204" pitchFamily="34" charset="0"/>
                <a:ea typeface="Calibri" panose="020F0502020204030204" pitchFamily="34" charset="0"/>
                <a:cs typeface="Times New Roman" panose="02020603050405020304" pitchFamily="18" charset="0"/>
              </a:rPr>
              <a:t>in any format including: emails </a:t>
            </a:r>
            <a:r>
              <a:rPr lang="en-US" sz="2000" dirty="0" smtClean="0">
                <a:latin typeface="Calibri" panose="020F0502020204030204" pitchFamily="34" charset="0"/>
                <a:ea typeface="Calibri" panose="020F0502020204030204" pitchFamily="34" charset="0"/>
                <a:cs typeface="Times New Roman" panose="02020603050405020304" pitchFamily="18" charset="0"/>
              </a:rPr>
              <a:t>to, from, or about a 	student maintained </a:t>
            </a:r>
            <a:r>
              <a:rPr lang="en-US" sz="2000" dirty="0">
                <a:latin typeface="Calibri" panose="020F0502020204030204" pitchFamily="34" charset="0"/>
                <a:ea typeface="Calibri" panose="020F0502020204030204" pitchFamily="34" charset="0"/>
                <a:cs typeface="Times New Roman" panose="02020603050405020304" pitchFamily="18" charset="0"/>
              </a:rPr>
              <a:t>by a faculty or staff member in a </a:t>
            </a:r>
            <a:r>
              <a:rPr lang="en-US" sz="2000" dirty="0" smtClean="0">
                <a:latin typeface="Calibri" panose="020F0502020204030204" pitchFamily="34" charset="0"/>
                <a:ea typeface="Calibri" panose="020F0502020204030204" pitchFamily="34" charset="0"/>
                <a:cs typeface="Times New Roman" panose="02020603050405020304" pitchFamily="18" charset="0"/>
              </a:rPr>
              <a:t>personal or 	private email account, test papers, essays</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smtClean="0">
                <a:latin typeface="Calibri" panose="020F0502020204030204" pitchFamily="34" charset="0"/>
                <a:ea typeface="Calibri" panose="020F0502020204030204" pitchFamily="34" charset="0"/>
                <a:cs typeface="Times New Roman" panose="02020603050405020304" pitchFamily="18" charset="0"/>
              </a:rPr>
              <a:t>computer </a:t>
            </a:r>
            <a:r>
              <a:rPr lang="en-US" sz="2000" dirty="0">
                <a:latin typeface="Calibri" panose="020F0502020204030204" pitchFamily="34" charset="0"/>
                <a:ea typeface="Calibri" panose="020F0502020204030204" pitchFamily="34" charset="0"/>
                <a:cs typeface="Times New Roman" panose="02020603050405020304" pitchFamily="18" charset="0"/>
              </a:rPr>
              <a:t>records, </a:t>
            </a:r>
            <a:r>
              <a:rPr lang="en-US" sz="2000" dirty="0" smtClean="0">
                <a:latin typeface="Calibri" panose="020F0502020204030204" pitchFamily="34" charset="0"/>
                <a:ea typeface="Calibri" panose="020F0502020204030204" pitchFamily="34" charset="0"/>
                <a:cs typeface="Times New Roman" panose="02020603050405020304" pitchFamily="18" charset="0"/>
              </a:rPr>
              <a:t>	tracking information from </a:t>
            </a:r>
            <a:r>
              <a:rPr lang="en-US" sz="2000" dirty="0">
                <a:latin typeface="Calibri" panose="020F0502020204030204" pitchFamily="34" charset="0"/>
                <a:ea typeface="Calibri" panose="020F0502020204030204" pitchFamily="34" charset="0"/>
                <a:cs typeface="Times New Roman" panose="02020603050405020304" pitchFamily="18" charset="0"/>
              </a:rPr>
              <a:t>a card swipe, </a:t>
            </a:r>
            <a:r>
              <a:rPr lang="en-US" sz="2000" dirty="0" smtClean="0">
                <a:latin typeface="Calibri" panose="020F0502020204030204" pitchFamily="34" charset="0"/>
                <a:ea typeface="Calibri" panose="020F0502020204030204" pitchFamily="34" charset="0"/>
                <a:cs typeface="Times New Roman" panose="02020603050405020304" pitchFamily="18" charset="0"/>
              </a:rPr>
              <a:t>film</a:t>
            </a:r>
            <a:r>
              <a:rPr lang="en-US" sz="2000" dirty="0">
                <a:latin typeface="Calibri" panose="020F0502020204030204" pitchFamily="34" charset="0"/>
                <a:ea typeface="Calibri" panose="020F0502020204030204" pitchFamily="34" charset="0"/>
                <a:cs typeface="Times New Roman" panose="02020603050405020304" pitchFamily="18" charset="0"/>
              </a:rPr>
              <a:t>, photos, videos, </a:t>
            </a:r>
            <a:r>
              <a:rPr lang="en-US" sz="2000" dirty="0" smtClean="0">
                <a:latin typeface="Calibri" panose="020F0502020204030204" pitchFamily="34" charset="0"/>
                <a:ea typeface="Calibri" panose="020F0502020204030204" pitchFamily="34" charset="0"/>
                <a:cs typeface="Times New Roman" panose="02020603050405020304" pitchFamily="18" charset="0"/>
              </a:rPr>
              <a:t>audio 	tape</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smtClean="0">
                <a:latin typeface="Calibri" panose="020F0502020204030204" pitchFamily="34" charset="0"/>
                <a:ea typeface="Calibri" panose="020F0502020204030204" pitchFamily="34" charset="0"/>
                <a:cs typeface="Times New Roman" panose="02020603050405020304" pitchFamily="18" charset="0"/>
              </a:rPr>
              <a:t>records of disciplinary hearings</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smtClean="0">
                <a:latin typeface="Calibri" panose="020F0502020204030204" pitchFamily="34" charset="0"/>
                <a:ea typeface="Calibri" panose="020F0502020204030204" pitchFamily="34" charset="0"/>
                <a:cs typeface="Times New Roman" panose="02020603050405020304" pitchFamily="18" charset="0"/>
              </a:rPr>
              <a:t>application files of any 	individual enrolled or previously </a:t>
            </a:r>
            <a:r>
              <a:rPr lang="en-US" sz="2000" dirty="0">
                <a:latin typeface="Calibri" panose="020F0502020204030204" pitchFamily="34" charset="0"/>
                <a:ea typeface="Calibri" panose="020F0502020204030204" pitchFamily="34" charset="0"/>
                <a:cs typeface="Times New Roman" panose="02020603050405020304" pitchFamily="18" charset="0"/>
              </a:rPr>
              <a:t>enrolled </a:t>
            </a:r>
            <a:r>
              <a:rPr lang="en-US" sz="2000" dirty="0" smtClean="0">
                <a:latin typeface="Calibri" panose="020F0502020204030204" pitchFamily="34" charset="0"/>
                <a:ea typeface="Calibri" panose="020F0502020204030204" pitchFamily="34" charset="0"/>
                <a:cs typeface="Times New Roman" panose="02020603050405020304" pitchFamily="18" charset="0"/>
              </a:rPr>
              <a:t>as </a:t>
            </a:r>
            <a:r>
              <a:rPr lang="en-US" sz="2000" dirty="0">
                <a:latin typeface="Calibri" panose="020F0502020204030204" pitchFamily="34" charset="0"/>
                <a:ea typeface="Calibri" panose="020F0502020204030204" pitchFamily="34" charset="0"/>
                <a:cs typeface="Times New Roman" panose="02020603050405020304" pitchFamily="18" charset="0"/>
              </a:rPr>
              <a:t>a </a:t>
            </a:r>
            <a:r>
              <a:rPr lang="en-US" sz="2000" dirty="0" smtClean="0">
                <a:latin typeface="Calibri" panose="020F0502020204030204" pitchFamily="34" charset="0"/>
                <a:ea typeface="Calibri" panose="020F0502020204030204" pitchFamily="34" charset="0"/>
                <a:cs typeface="Times New Roman" panose="02020603050405020304" pitchFamily="18" charset="0"/>
              </a:rPr>
              <a:t>student.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 pos="914400" algn="l"/>
                <a:tab pos="1425575" algn="l"/>
              </a:tabLst>
            </a:pP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marL="914400" marR="0" lvl="0" indent="-511175" algn="just">
              <a:spcBef>
                <a:spcPts val="0"/>
              </a:spcBef>
              <a:tabLst>
                <a:tab pos="403225" algn="l"/>
                <a:tab pos="569913" algn="l"/>
                <a:tab pos="137795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smtClean="0">
                <a:latin typeface="Calibri" panose="020F0502020204030204" pitchFamily="34" charset="0"/>
                <a:ea typeface="Calibri" panose="020F0502020204030204" pitchFamily="34" charset="0"/>
                <a:cs typeface="Times New Roman" panose="02020603050405020304" pitchFamily="18" charset="0"/>
              </a:rPr>
              <a:t>–</a:t>
            </a:r>
            <a:r>
              <a:rPr lang="en-US" sz="2000" dirty="0">
                <a:latin typeface="Calibri" panose="020F0502020204030204" pitchFamily="34" charset="0"/>
                <a:ea typeface="Calibri" panose="020F0502020204030204" pitchFamily="34" charset="0"/>
                <a:cs typeface="Times New Roman" panose="02020603050405020304" pitchFamily="18" charset="0"/>
              </a:rPr>
              <a:t>	Personally Identifiable </a:t>
            </a:r>
            <a:r>
              <a:rPr lang="en-US" sz="2000" dirty="0" smtClean="0">
                <a:latin typeface="Calibri" panose="020F0502020204030204" pitchFamily="34" charset="0"/>
                <a:ea typeface="Calibri" panose="020F0502020204030204" pitchFamily="34" charset="0"/>
                <a:cs typeface="Times New Roman" panose="02020603050405020304" pitchFamily="18" charset="0"/>
              </a:rPr>
              <a:t>Information: Information obtained from Education Records that, </a:t>
            </a:r>
            <a:r>
              <a:rPr lang="en-US" sz="2000" dirty="0">
                <a:latin typeface="Calibri" panose="020F0502020204030204" pitchFamily="34" charset="0"/>
                <a:ea typeface="Calibri" panose="020F0502020204030204" pitchFamily="34" charset="0"/>
                <a:cs typeface="Times New Roman" panose="02020603050405020304" pitchFamily="18" charset="0"/>
              </a:rPr>
              <a:t>alone or combined with </a:t>
            </a:r>
            <a:r>
              <a:rPr lang="en-US" sz="2000" dirty="0" smtClean="0">
                <a:latin typeface="Calibri" panose="020F0502020204030204" pitchFamily="34" charset="0"/>
                <a:ea typeface="Calibri" panose="020F0502020204030204" pitchFamily="34" charset="0"/>
                <a:cs typeface="Times New Roman" panose="02020603050405020304" pitchFamily="18" charset="0"/>
              </a:rPr>
              <a:t>other         information, can </a:t>
            </a:r>
            <a:r>
              <a:rPr lang="en-US" sz="2000" dirty="0">
                <a:latin typeface="Calibri" panose="020F0502020204030204" pitchFamily="34" charset="0"/>
                <a:ea typeface="Calibri" panose="020F0502020204030204" pitchFamily="34" charset="0"/>
                <a:cs typeface="Times New Roman" panose="02020603050405020304" pitchFamily="18" charset="0"/>
              </a:rPr>
              <a:t>be used to identify a student. </a:t>
            </a:r>
          </a:p>
          <a:p>
            <a:pPr marL="0" marR="0" lvl="0" indent="0" algn="just">
              <a:spcBef>
                <a:spcPts val="0"/>
              </a:spcBef>
              <a:tabLst>
                <a:tab pos="463550" algn="l"/>
                <a:tab pos="914400" algn="l"/>
                <a:tab pos="1377950" algn="l"/>
              </a:tabLst>
            </a:pPr>
            <a:r>
              <a:rPr lang="en-US" sz="1000" dirty="0">
                <a:latin typeface="Calibri" panose="020F0502020204030204" pitchFamily="34" charset="0"/>
                <a:ea typeface="Calibri" panose="020F0502020204030204" pitchFamily="34" charset="0"/>
                <a:cs typeface="Times New Roman" panose="02020603050405020304" pitchFamily="18" charset="0"/>
              </a:rPr>
              <a:t>	</a:t>
            </a:r>
            <a:endParaRPr lang="en-US" sz="1000"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r>
              <a:rPr lang="en-US" sz="1800" dirty="0">
                <a:latin typeface="Calibri" panose="020F0502020204030204" pitchFamily="34" charset="0"/>
                <a:ea typeface="Calibri" panose="020F0502020204030204" pitchFamily="34" charset="0"/>
                <a:cs typeface="Times New Roman" panose="02020603050405020304" pitchFamily="18" charset="0"/>
              </a:rPr>
              <a:t>	</a:t>
            </a:r>
            <a:endParaRPr lang="en-US" sz="18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7778338" y="6507678"/>
            <a:ext cx="1223158" cy="276999"/>
          </a:xfrm>
          <a:prstGeom prst="rect">
            <a:avLst/>
          </a:prstGeom>
          <a:noFill/>
        </p:spPr>
        <p:txBody>
          <a:bodyPr wrap="square" rtlCol="0">
            <a:spAutoFit/>
          </a:bodyPr>
          <a:lstStyle/>
          <a:p>
            <a:pPr algn="r"/>
            <a:r>
              <a:rPr lang="en-US" sz="1200" dirty="0" smtClean="0"/>
              <a:t>Slide </a:t>
            </a:r>
            <a:fld id="{5CBF5D32-BAC9-4DE2-A261-D9F073B6D425}" type="slidenum">
              <a:rPr lang="en-US" sz="1200" smtClean="0"/>
              <a:t>7</a:t>
            </a:fld>
            <a:endParaRPr lang="en-US" sz="1200" dirty="0"/>
          </a:p>
        </p:txBody>
      </p:sp>
    </p:spTree>
    <p:extLst>
      <p:ext uri="{BB962C8B-B14F-4D97-AF65-F5344CB8AC3E}">
        <p14:creationId xmlns:p14="http://schemas.microsoft.com/office/powerpoint/2010/main" val="1051536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a:spLocks noChangeArrowheads="1"/>
          </p:cNvSpPr>
          <p:nvPr/>
        </p:nvSpPr>
        <p:spPr bwMode="auto">
          <a:xfrm>
            <a:off x="890649" y="0"/>
            <a:ext cx="7315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INFORMATION SUBJECT</a:t>
            </a:r>
          </a:p>
          <a:p>
            <a:pPr algn="ctr" eaLnBrk="1" hangingPunct="1"/>
            <a:r>
              <a:rPr lang="en-US" sz="3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TO FERPA</a:t>
            </a:r>
            <a:r>
              <a:rPr lang="en-US" sz="3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endParaRPr lang="en-US" sz="3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eaLnBrk="1" hangingPunct="1"/>
            <a:r>
              <a:rPr lang="en-US" sz="20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r>
              <a:rPr lang="en-US"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Continued)</a:t>
            </a:r>
            <a:endPar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eaLnBrk="1" hangingPunct="1"/>
            <a:r>
              <a:rPr lang="en-US" sz="3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endParaRPr lang="en-US" sz="3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10"/>
          <p:cNvSpPr txBox="1">
            <a:spLocks noChangeArrowheads="1"/>
          </p:cNvSpPr>
          <p:nvPr/>
        </p:nvSpPr>
        <p:spPr bwMode="auto">
          <a:xfrm>
            <a:off x="553156" y="1621745"/>
            <a:ext cx="7857066"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3088" indent="-573088"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spcBef>
                <a:spcPts val="0"/>
              </a:spcBef>
              <a:tabLst>
                <a:tab pos="457200" algn="l"/>
              </a:tabLst>
            </a:pP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tabLst>
                <a:tab pos="457200" algn="l"/>
              </a:tabLst>
            </a:pPr>
            <a:r>
              <a:rPr lang="en-US" b="1" dirty="0" smtClean="0">
                <a:latin typeface="Calibri" panose="020F0502020204030204" pitchFamily="34" charset="0"/>
                <a:ea typeface="Calibri" panose="020F0502020204030204" pitchFamily="34" charset="0"/>
                <a:cs typeface="Times New Roman" panose="02020603050405020304" pitchFamily="18" charset="0"/>
              </a:rPr>
              <a:t>EDUCATION </a:t>
            </a:r>
            <a:r>
              <a:rPr lang="en-US" b="1" dirty="0">
                <a:latin typeface="Calibri" panose="020F0502020204030204" pitchFamily="34" charset="0"/>
                <a:ea typeface="Calibri" panose="020F0502020204030204" pitchFamily="34" charset="0"/>
                <a:cs typeface="Times New Roman" panose="02020603050405020304" pitchFamily="18" charset="0"/>
              </a:rPr>
              <a:t>RECORDS INCLUDE</a:t>
            </a:r>
            <a:r>
              <a:rPr lang="en-US" b="1" dirty="0" smtClean="0">
                <a:latin typeface="Calibri" panose="020F0502020204030204" pitchFamily="34" charset="0"/>
                <a:ea typeface="Calibri" panose="020F0502020204030204" pitchFamily="34" charset="0"/>
                <a:cs typeface="Times New Roman" panose="02020603050405020304" pitchFamily="18" charset="0"/>
              </a:rPr>
              <a:t>:</a:t>
            </a:r>
          </a:p>
          <a:p>
            <a:pPr marL="0" marR="0" lvl="0" indent="0">
              <a:spcBef>
                <a:spcPts val="0"/>
              </a:spcBef>
              <a:tabLst>
                <a:tab pos="457200" algn="l"/>
              </a:tabLst>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tabLst>
                <a:tab pos="457200" algn="l"/>
                <a:tab pos="914400" algn="l"/>
                <a:tab pos="1371600" algn="l"/>
              </a:tabLst>
            </a:pPr>
            <a:r>
              <a:rPr lang="en-US" sz="1000" dirty="0">
                <a:latin typeface="Calibri" panose="020F0502020204030204" pitchFamily="34" charset="0"/>
                <a:ea typeface="Calibri" panose="020F0502020204030204" pitchFamily="34" charset="0"/>
                <a:cs typeface="Times New Roman" panose="02020603050405020304" pitchFamily="18" charset="0"/>
              </a:rPr>
              <a:t>		</a:t>
            </a:r>
            <a:endParaRPr lang="en-US" sz="1000" dirty="0" smtClean="0">
              <a:latin typeface="Calibri" panose="020F0502020204030204" pitchFamily="34" charset="0"/>
              <a:ea typeface="Calibri" panose="020F0502020204030204" pitchFamily="34" charset="0"/>
              <a:cs typeface="Times New Roman" panose="02020603050405020304" pitchFamily="18" charset="0"/>
            </a:endParaRPr>
          </a:p>
          <a:p>
            <a:pPr marL="463550" marR="0" lvl="0" indent="-463550" algn="just">
              <a:spcBef>
                <a:spcPts val="0"/>
              </a:spcBef>
              <a:tabLst>
                <a:tab pos="457200" algn="l"/>
                <a:tab pos="914400" algn="l"/>
                <a:tab pos="1377950" algn="l"/>
              </a:tabLst>
            </a:pP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200" dirty="0" smtClean="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Employment records of students working in jobs 	designated as 	‟work-study” positions.</a:t>
            </a:r>
          </a:p>
          <a:p>
            <a:pPr marL="0" marR="0" lvl="0" indent="0">
              <a:spcBef>
                <a:spcPts val="0"/>
              </a:spcBef>
              <a:tabLst>
                <a:tab pos="457200" algn="l"/>
              </a:tabLst>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914400" marR="0" lvl="0" indent="-514350" algn="just">
              <a:spcBef>
                <a:spcPts val="0"/>
              </a:spcBef>
              <a:tabLst>
                <a:tab pos="457200" algn="l"/>
                <a:tab pos="914400" algn="l"/>
              </a:tabLst>
            </a:pP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‟Education </a:t>
            </a:r>
            <a:r>
              <a:rPr lang="en-US" dirty="0">
                <a:latin typeface="Calibri" panose="020F0502020204030204" pitchFamily="34" charset="0"/>
                <a:ea typeface="Calibri" panose="020F0502020204030204" pitchFamily="34" charset="0"/>
                <a:cs typeface="Times New Roman" panose="02020603050405020304" pitchFamily="18" charset="0"/>
              </a:rPr>
              <a:t>R</a:t>
            </a:r>
            <a:r>
              <a:rPr lang="en-US" dirty="0" smtClean="0">
                <a:latin typeface="Calibri" panose="020F0502020204030204" pitchFamily="34" charset="0"/>
                <a:ea typeface="Calibri" panose="020F0502020204030204" pitchFamily="34" charset="0"/>
                <a:cs typeface="Times New Roman" panose="02020603050405020304" pitchFamily="18" charset="0"/>
              </a:rPr>
              <a:t>ecords</a:t>
            </a:r>
            <a:r>
              <a:rPr lang="en-US" dirty="0">
                <a:latin typeface="Calibri" panose="020F0502020204030204" pitchFamily="34" charset="0"/>
                <a:ea typeface="Calibri" panose="020F0502020204030204" pitchFamily="34" charset="0"/>
                <a:cs typeface="Times New Roman" panose="02020603050405020304" pitchFamily="18" charset="0"/>
              </a:rPr>
              <a:t>” created or maintained by a third party that has a </a:t>
            </a:r>
            <a:r>
              <a:rPr lang="en-US" dirty="0" smtClean="0">
                <a:latin typeface="Calibri" panose="020F0502020204030204" pitchFamily="34" charset="0"/>
                <a:ea typeface="Calibri" panose="020F0502020204030204" pitchFamily="34" charset="0"/>
                <a:cs typeface="Times New Roman" panose="02020603050405020304" pitchFamily="18" charset="0"/>
              </a:rPr>
              <a:t>contract </a:t>
            </a:r>
            <a:r>
              <a:rPr lang="en-US" dirty="0">
                <a:latin typeface="Calibri" panose="020F0502020204030204" pitchFamily="34" charset="0"/>
                <a:ea typeface="Calibri" panose="020F0502020204030204" pitchFamily="34" charset="0"/>
                <a:cs typeface="Times New Roman" panose="02020603050405020304" pitchFamily="18" charset="0"/>
              </a:rPr>
              <a:t>to provide a service that the institution could </a:t>
            </a:r>
            <a:r>
              <a:rPr lang="en-US" dirty="0" smtClean="0">
                <a:latin typeface="Calibri" panose="020F0502020204030204" pitchFamily="34" charset="0"/>
                <a:ea typeface="Calibri" panose="020F0502020204030204" pitchFamily="34" charset="0"/>
                <a:cs typeface="Times New Roman" panose="02020603050405020304" pitchFamily="18" charset="0"/>
              </a:rPr>
              <a:t>have performed internally.</a:t>
            </a:r>
          </a:p>
          <a:p>
            <a:pPr marL="0" marR="0" lvl="0" indent="0">
              <a:spcBef>
                <a:spcPts val="0"/>
              </a:spcBef>
              <a:tabLst>
                <a:tab pos="457200" algn="l"/>
              </a:tabLs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a:spcBef>
                <a:spcPts val="0"/>
              </a:spcBef>
              <a:tabLst>
                <a:tab pos="457200" algn="l"/>
              </a:tabLst>
            </a:pPr>
            <a:r>
              <a:rPr lang="en-US" sz="3200" b="1" dirty="0" smtClean="0">
                <a:latin typeface="Calibri" panose="020F0502020204030204" pitchFamily="34" charset="0"/>
                <a:ea typeface="Calibri" panose="020F0502020204030204" pitchFamily="34" charset="0"/>
                <a:cs typeface="Times New Roman" panose="02020603050405020304" pitchFamily="18" charset="0"/>
              </a:rPr>
              <a:t>EDUCATION RECORDS ARE EVERYWHERE!</a:t>
            </a:r>
            <a:endParaRPr lang="en-US" sz="32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7778338" y="6507678"/>
            <a:ext cx="1223158" cy="276999"/>
          </a:xfrm>
          <a:prstGeom prst="rect">
            <a:avLst/>
          </a:prstGeom>
          <a:noFill/>
        </p:spPr>
        <p:txBody>
          <a:bodyPr wrap="square" rtlCol="0">
            <a:spAutoFit/>
          </a:bodyPr>
          <a:lstStyle/>
          <a:p>
            <a:pPr algn="r"/>
            <a:r>
              <a:rPr lang="en-US" sz="1200" dirty="0" smtClean="0"/>
              <a:t>Slide </a:t>
            </a:r>
            <a:fld id="{FB144AD9-E9DE-49E2-BCE1-C21D2FBD4955}" type="slidenum">
              <a:rPr lang="en-US" sz="1200" smtClean="0"/>
              <a:pPr algn="r"/>
              <a:t>8</a:t>
            </a:fld>
            <a:endParaRPr lang="en-US" sz="1200" dirty="0"/>
          </a:p>
        </p:txBody>
      </p:sp>
    </p:spTree>
    <p:extLst>
      <p:ext uri="{BB962C8B-B14F-4D97-AF65-F5344CB8AC3E}">
        <p14:creationId xmlns:p14="http://schemas.microsoft.com/office/powerpoint/2010/main" val="17017372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a:spLocks noChangeArrowheads="1"/>
          </p:cNvSpPr>
          <p:nvPr/>
        </p:nvSpPr>
        <p:spPr bwMode="auto">
          <a:xfrm>
            <a:off x="926275" y="88900"/>
            <a:ext cx="727957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EXAMPLES OF WHAT ARE </a:t>
            </a:r>
          </a:p>
          <a:p>
            <a:pPr algn="ctr" eaLnBrk="1" hangingPunct="1"/>
            <a:r>
              <a:rPr lang="en-US" sz="3600" b="1" u="sng"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NOT</a:t>
            </a:r>
            <a:r>
              <a:rPr lang="en-US" sz="3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‟EDUCATION RECORDS”</a:t>
            </a:r>
            <a:endParaRPr lang="en-US" sz="3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10"/>
          <p:cNvSpPr txBox="1">
            <a:spLocks noChangeArrowheads="1"/>
          </p:cNvSpPr>
          <p:nvPr/>
        </p:nvSpPr>
        <p:spPr bwMode="auto">
          <a:xfrm>
            <a:off x="424543" y="1527047"/>
            <a:ext cx="8207393"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3088" indent="-573088"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spcBef>
                <a:spcPts val="0"/>
              </a:spcBef>
              <a:tabLst>
                <a:tab pos="457200" algn="l"/>
              </a:tabLst>
            </a:pPr>
            <a:r>
              <a:rPr lang="en-US" sz="1800" b="1" dirty="0">
                <a:latin typeface="Calibri" panose="020F0502020204030204" pitchFamily="34" charset="0"/>
                <a:ea typeface="Calibri" panose="020F0502020204030204" pitchFamily="34" charset="0"/>
                <a:cs typeface="Times New Roman" panose="02020603050405020304" pitchFamily="18" charset="0"/>
              </a:rPr>
              <a:t>	</a:t>
            </a:r>
            <a:endParaRPr lang="en-US" sz="1800" b="1"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tabLst>
                <a:tab pos="457200" algn="l"/>
              </a:tabLst>
            </a:pPr>
            <a:endParaRPr lang="en-US" sz="1800" b="1"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tabLst>
                <a:tab pos="457200" algn="l"/>
              </a:tabLst>
            </a:pPr>
            <a:endParaRPr lang="en-US" sz="1000" b="1"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r>
              <a:rPr lang="en-US" sz="1800" b="1" dirty="0" smtClean="0">
                <a:latin typeface="Calibri" panose="020F0502020204030204" pitchFamily="34" charset="0"/>
                <a:ea typeface="Calibri" panose="020F0502020204030204" pitchFamily="34" charset="0"/>
                <a:cs typeface="Times New Roman" panose="02020603050405020304" pitchFamily="18" charset="0"/>
              </a:rPr>
              <a:t>– </a:t>
            </a:r>
            <a:r>
              <a:rPr lang="en-US" sz="18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smtClean="0">
                <a:latin typeface="Calibri" panose="020F0502020204030204" pitchFamily="34" charset="0"/>
                <a:ea typeface="Calibri" panose="020F0502020204030204" pitchFamily="34" charset="0"/>
                <a:cs typeface="Times New Roman" panose="02020603050405020304" pitchFamily="18" charset="0"/>
              </a:rPr>
              <a:t>Information </a:t>
            </a:r>
            <a:r>
              <a:rPr lang="en-US" sz="2000" dirty="0">
                <a:latin typeface="Calibri" panose="020F0502020204030204" pitchFamily="34" charset="0"/>
                <a:ea typeface="Calibri" panose="020F0502020204030204" pitchFamily="34" charset="0"/>
                <a:cs typeface="Times New Roman" panose="02020603050405020304" pitchFamily="18" charset="0"/>
              </a:rPr>
              <a:t>that is personally observed by a staff or faculty </a:t>
            </a:r>
            <a:r>
              <a:rPr lang="en-US" sz="2000" dirty="0" smtClean="0">
                <a:latin typeface="Calibri" panose="020F0502020204030204" pitchFamily="34" charset="0"/>
                <a:ea typeface="Calibri" panose="020F0502020204030204" pitchFamily="34" charset="0"/>
                <a:cs typeface="Times New Roman" panose="02020603050405020304" pitchFamily="18" charset="0"/>
              </a:rPr>
              <a:t>member;</a:t>
            </a:r>
          </a:p>
          <a:p>
            <a:pPr marL="0" marR="0" lvl="0" indent="0">
              <a:spcBef>
                <a:spcPts val="0"/>
              </a:spcBef>
              <a:tabLst>
                <a:tab pos="457200" algn="l"/>
              </a:tabLst>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Records created and maintained by a law enforcement unit </a:t>
            </a:r>
            <a:r>
              <a:rPr lang="en-US" sz="2000" dirty="0" smtClean="0">
                <a:latin typeface="Calibri" panose="020F0502020204030204" pitchFamily="34" charset="0"/>
                <a:ea typeface="Calibri" panose="020F0502020204030204" pitchFamily="34" charset="0"/>
                <a:cs typeface="Times New Roman" panose="02020603050405020304" pitchFamily="18" charset="0"/>
              </a:rPr>
              <a:t>solely </a:t>
            </a:r>
            <a:r>
              <a:rPr lang="en-US" sz="2000" dirty="0">
                <a:latin typeface="Calibri" panose="020F0502020204030204" pitchFamily="34" charset="0"/>
                <a:ea typeface="Calibri" panose="020F0502020204030204" pitchFamily="34" charset="0"/>
                <a:cs typeface="Times New Roman" panose="02020603050405020304" pitchFamily="18" charset="0"/>
              </a:rPr>
              <a:t>for </a:t>
            </a:r>
            <a:r>
              <a:rPr lang="en-US" sz="2000" dirty="0" smtClean="0">
                <a:latin typeface="Calibri" panose="020F0502020204030204" pitchFamily="34" charset="0"/>
                <a:ea typeface="Calibri" panose="020F0502020204030204" pitchFamily="34" charset="0"/>
                <a:cs typeface="Times New Roman" panose="02020603050405020304" pitchFamily="18" charset="0"/>
              </a:rPr>
              <a:t>	law enforcement </a:t>
            </a:r>
            <a:r>
              <a:rPr lang="en-US" sz="2000" dirty="0">
                <a:latin typeface="Calibri" panose="020F0502020204030204" pitchFamily="34" charset="0"/>
                <a:ea typeface="Calibri" panose="020F0502020204030204" pitchFamily="34" charset="0"/>
                <a:cs typeface="Times New Roman" panose="02020603050405020304" pitchFamily="18" charset="0"/>
              </a:rPr>
              <a:t>purposes</a:t>
            </a:r>
            <a:r>
              <a:rPr lang="en-US" sz="2000" dirty="0" smtClean="0">
                <a:latin typeface="Calibri" panose="020F0502020204030204" pitchFamily="34" charset="0"/>
                <a:ea typeface="Calibri" panose="020F0502020204030204" pitchFamily="34" charset="0"/>
                <a:cs typeface="Times New Roman" panose="02020603050405020304" pitchFamily="18" charset="0"/>
              </a:rPr>
              <a:t>;</a:t>
            </a:r>
          </a:p>
          <a:p>
            <a:pPr marL="0" marR="0" lvl="0" indent="0">
              <a:spcBef>
                <a:spcPts val="0"/>
              </a:spcBef>
              <a:tabLst>
                <a:tab pos="457200" algn="l"/>
              </a:tabLst>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Employment records of individuals who are employed in a </a:t>
            </a:r>
            <a:r>
              <a:rPr lang="en-US" sz="2000" dirty="0" smtClean="0">
                <a:latin typeface="Calibri" panose="020F0502020204030204" pitchFamily="34" charset="0"/>
                <a:ea typeface="Calibri" panose="020F0502020204030204" pitchFamily="34" charset="0"/>
                <a:cs typeface="Times New Roman" panose="02020603050405020304" pitchFamily="18" charset="0"/>
              </a:rPr>
              <a:t>job </a:t>
            </a:r>
            <a:r>
              <a:rPr lang="en-US" sz="2000" dirty="0">
                <a:latin typeface="Calibri" panose="020F0502020204030204" pitchFamily="34" charset="0"/>
                <a:ea typeface="Calibri" panose="020F0502020204030204" pitchFamily="34" charset="0"/>
                <a:cs typeface="Times New Roman" panose="02020603050405020304" pitchFamily="18" charset="0"/>
              </a:rPr>
              <a:t>that </a:t>
            </a:r>
            <a:r>
              <a:rPr lang="en-US" sz="2000" dirty="0" smtClean="0">
                <a:latin typeface="Calibri" panose="020F0502020204030204" pitchFamily="34" charset="0"/>
                <a:ea typeface="Calibri" panose="020F0502020204030204" pitchFamily="34" charset="0"/>
                <a:cs typeface="Times New Roman" panose="02020603050405020304" pitchFamily="18" charset="0"/>
              </a:rPr>
              <a:t>	does not require student </a:t>
            </a:r>
            <a:r>
              <a:rPr lang="en-US" sz="2000" dirty="0">
                <a:latin typeface="Calibri" panose="020F0502020204030204" pitchFamily="34" charset="0"/>
                <a:ea typeface="Calibri" panose="020F0502020204030204" pitchFamily="34" charset="0"/>
                <a:cs typeface="Times New Roman" panose="02020603050405020304" pitchFamily="18" charset="0"/>
              </a:rPr>
              <a:t>status and can be filled by </a:t>
            </a:r>
            <a:r>
              <a:rPr lang="en-US" sz="2000" dirty="0" smtClean="0">
                <a:latin typeface="Calibri" panose="020F0502020204030204" pitchFamily="34" charset="0"/>
                <a:ea typeface="Calibri" panose="020F0502020204030204" pitchFamily="34" charset="0"/>
                <a:cs typeface="Times New Roman" panose="02020603050405020304" pitchFamily="18" charset="0"/>
              </a:rPr>
              <a:t>any </a:t>
            </a:r>
            <a:r>
              <a:rPr lang="en-US" sz="2000" dirty="0">
                <a:latin typeface="Calibri" panose="020F0502020204030204" pitchFamily="34" charset="0"/>
                <a:ea typeface="Calibri" panose="020F0502020204030204" pitchFamily="34" charset="0"/>
                <a:cs typeface="Times New Roman" panose="02020603050405020304" pitchFamily="18" charset="0"/>
              </a:rPr>
              <a:t>person; </a:t>
            </a: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tabLst>
                <a:tab pos="457200" algn="l"/>
              </a:tabLst>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Medical records made and maintained </a:t>
            </a:r>
            <a:r>
              <a:rPr lang="en-US" sz="2000" dirty="0" smtClean="0">
                <a:latin typeface="Calibri" panose="020F0502020204030204" pitchFamily="34" charset="0"/>
                <a:ea typeface="Calibri" panose="020F0502020204030204" pitchFamily="34" charset="0"/>
                <a:cs typeface="Times New Roman" panose="02020603050405020304" pitchFamily="18" charset="0"/>
              </a:rPr>
              <a:t>about </a:t>
            </a:r>
            <a:r>
              <a:rPr lang="en-US" sz="2000" dirty="0">
                <a:latin typeface="Calibri" panose="020F0502020204030204" pitchFamily="34" charset="0"/>
                <a:ea typeface="Calibri" panose="020F0502020204030204" pitchFamily="34" charset="0"/>
                <a:cs typeface="Times New Roman" panose="02020603050405020304" pitchFamily="18" charset="0"/>
              </a:rPr>
              <a:t>treatment </a:t>
            </a:r>
            <a:r>
              <a:rPr lang="en-US" sz="2000" dirty="0" smtClean="0">
                <a:latin typeface="Calibri" panose="020F0502020204030204" pitchFamily="34" charset="0"/>
                <a:ea typeface="Calibri" panose="020F0502020204030204" pitchFamily="34" charset="0"/>
                <a:cs typeface="Times New Roman" panose="02020603050405020304" pitchFamily="18" charset="0"/>
              </a:rPr>
              <a:t>provided </a:t>
            </a:r>
            <a:r>
              <a:rPr lang="en-US" sz="2000" dirty="0">
                <a:latin typeface="Calibri" panose="020F0502020204030204" pitchFamily="34" charset="0"/>
                <a:ea typeface="Calibri" panose="020F0502020204030204" pitchFamily="34" charset="0"/>
                <a:cs typeface="Times New Roman" panose="02020603050405020304" pitchFamily="18" charset="0"/>
              </a:rPr>
              <a:t>to </a:t>
            </a:r>
            <a:r>
              <a:rPr lang="en-US" sz="2000" dirty="0" smtClean="0">
                <a:latin typeface="Calibri" panose="020F0502020204030204" pitchFamily="34" charset="0"/>
                <a:ea typeface="Calibri" panose="020F0502020204030204" pitchFamily="34" charset="0"/>
                <a:cs typeface="Times New Roman" panose="02020603050405020304" pitchFamily="18" charset="0"/>
              </a:rPr>
              <a:t>	students </a:t>
            </a:r>
            <a:r>
              <a:rPr lang="en-US" sz="2000" dirty="0">
                <a:latin typeface="Calibri" panose="020F0502020204030204" pitchFamily="34" charset="0"/>
                <a:ea typeface="Calibri" panose="020F0502020204030204" pitchFamily="34" charset="0"/>
                <a:cs typeface="Times New Roman" panose="02020603050405020304" pitchFamily="18" charset="0"/>
              </a:rPr>
              <a:t>by a </a:t>
            </a:r>
            <a:r>
              <a:rPr lang="en-US" sz="2000" dirty="0" smtClean="0">
                <a:latin typeface="Calibri" panose="020F0502020204030204" pitchFamily="34" charset="0"/>
                <a:ea typeface="Calibri" panose="020F0502020204030204" pitchFamily="34" charset="0"/>
                <a:cs typeface="Times New Roman" panose="02020603050405020304" pitchFamily="18" charset="0"/>
              </a:rPr>
              <a:t>health </a:t>
            </a:r>
            <a:r>
              <a:rPr lang="en-US" sz="2000" dirty="0">
                <a:latin typeface="Calibri" panose="020F0502020204030204" pitchFamily="34" charset="0"/>
                <a:ea typeface="Calibri" panose="020F0502020204030204" pitchFamily="34" charset="0"/>
                <a:cs typeface="Times New Roman" panose="02020603050405020304" pitchFamily="18" charset="0"/>
              </a:rPr>
              <a:t>care provider </a:t>
            </a:r>
            <a:r>
              <a:rPr lang="en-US" sz="2000" dirty="0" smtClean="0">
                <a:latin typeface="Calibri" panose="020F0502020204030204" pitchFamily="34" charset="0"/>
                <a:ea typeface="Calibri" panose="020F0502020204030204" pitchFamily="34" charset="0"/>
                <a:cs typeface="Times New Roman" panose="02020603050405020304" pitchFamily="18" charset="0"/>
              </a:rPr>
              <a:t>including UT </a:t>
            </a:r>
            <a:r>
              <a:rPr lang="en-US" sz="2000" dirty="0">
                <a:latin typeface="Calibri" panose="020F0502020204030204" pitchFamily="34" charset="0"/>
                <a:ea typeface="Calibri" panose="020F0502020204030204" pitchFamily="34" charset="0"/>
                <a:cs typeface="Times New Roman" panose="02020603050405020304" pitchFamily="18" charset="0"/>
              </a:rPr>
              <a:t>Health’s </a:t>
            </a:r>
            <a:r>
              <a:rPr lang="en-US" sz="2000" dirty="0" smtClean="0">
                <a:latin typeface="Calibri" panose="020F0502020204030204" pitchFamily="34" charset="0"/>
                <a:ea typeface="Calibri" panose="020F0502020204030204" pitchFamily="34" charset="0"/>
                <a:cs typeface="Times New Roman" panose="02020603050405020304" pitchFamily="18" charset="0"/>
              </a:rPr>
              <a:t>Student Health 	and </a:t>
            </a:r>
            <a:r>
              <a:rPr lang="en-US" sz="2000" dirty="0">
                <a:latin typeface="Calibri" panose="020F0502020204030204" pitchFamily="34" charset="0"/>
                <a:ea typeface="Calibri" panose="020F0502020204030204" pitchFamily="34" charset="0"/>
                <a:cs typeface="Times New Roman" panose="02020603050405020304" pitchFamily="18" charset="0"/>
              </a:rPr>
              <a:t>Counseling Services;</a:t>
            </a:r>
          </a:p>
          <a:p>
            <a:pPr marL="0" marR="0" lvl="0" indent="0">
              <a:spcBef>
                <a:spcPts val="0"/>
              </a:spcBef>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sp>
        <p:nvSpPr>
          <p:cNvPr id="4" name="TextBox 3"/>
          <p:cNvSpPr txBox="1"/>
          <p:nvPr/>
        </p:nvSpPr>
        <p:spPr>
          <a:xfrm>
            <a:off x="7778338" y="6507678"/>
            <a:ext cx="1223158" cy="276999"/>
          </a:xfrm>
          <a:prstGeom prst="rect">
            <a:avLst/>
          </a:prstGeom>
          <a:noFill/>
        </p:spPr>
        <p:txBody>
          <a:bodyPr wrap="square" rtlCol="0">
            <a:spAutoFit/>
          </a:bodyPr>
          <a:lstStyle/>
          <a:p>
            <a:pPr algn="r"/>
            <a:r>
              <a:rPr lang="en-US" sz="1200" dirty="0" smtClean="0"/>
              <a:t>Slide </a:t>
            </a:r>
            <a:fld id="{93BB1854-5246-4F43-8D0C-5F620D564B4F}" type="slidenum">
              <a:rPr lang="en-US" sz="1200"/>
              <a:pPr algn="r"/>
              <a:t>9</a:t>
            </a:fld>
            <a:endParaRPr lang="en-US" sz="1200" dirty="0"/>
          </a:p>
        </p:txBody>
      </p:sp>
    </p:spTree>
    <p:extLst>
      <p:ext uri="{BB962C8B-B14F-4D97-AF65-F5344CB8AC3E}">
        <p14:creationId xmlns:p14="http://schemas.microsoft.com/office/powerpoint/2010/main" val="34656786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FERPA Training Slides.04.21.15.potx" id="{B9BD4ED8-66CD-46F3-BDBC-ADDB0A321086}" vid="{DA18B309-67B9-488D-ABB7-748CDC16EF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874</Words>
  <Application>Microsoft Office PowerPoint</Application>
  <PresentationFormat>On-screen Show (4:3)</PresentationFormat>
  <Paragraphs>298</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Carson, Cyanna</cp:lastModifiedBy>
  <cp:revision>1</cp:revision>
  <dcterms:modified xsi:type="dcterms:W3CDTF">2015-05-15T20:12:15Z</dcterms:modified>
</cp:coreProperties>
</file>