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72148" autoAdjust="0"/>
  </p:normalViewPr>
  <p:slideViewPr>
    <p:cSldViewPr>
      <p:cViewPr>
        <p:scale>
          <a:sx n="75" d="100"/>
          <a:sy n="75" d="100"/>
        </p:scale>
        <p:origin x="-194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64820"/>
          </a:xfrm>
          <a:prstGeom prst="rect">
            <a:avLst/>
          </a:prstGeom>
        </p:spPr>
        <p:txBody>
          <a:bodyPr vert="horz" lIns="91705" tIns="45853" rIns="91705" bIns="45853" rtlCol="0"/>
          <a:lstStyle>
            <a:lvl1pPr algn="l">
              <a:defRPr sz="1200"/>
            </a:lvl1pPr>
          </a:lstStyle>
          <a:p>
            <a:endParaRPr lang="en-US" dirty="0"/>
          </a:p>
        </p:txBody>
      </p:sp>
      <p:sp>
        <p:nvSpPr>
          <p:cNvPr id="3" name="Date Placeholder 2"/>
          <p:cNvSpPr>
            <a:spLocks noGrp="1"/>
          </p:cNvSpPr>
          <p:nvPr>
            <p:ph type="dt" idx="1"/>
          </p:nvPr>
        </p:nvSpPr>
        <p:spPr>
          <a:xfrm>
            <a:off x="3884614" y="1"/>
            <a:ext cx="2971800" cy="464820"/>
          </a:xfrm>
          <a:prstGeom prst="rect">
            <a:avLst/>
          </a:prstGeom>
        </p:spPr>
        <p:txBody>
          <a:bodyPr vert="horz" lIns="91705" tIns="45853" rIns="91705" bIns="45853" rtlCol="0"/>
          <a:lstStyle>
            <a:lvl1pPr algn="r">
              <a:defRPr sz="1200"/>
            </a:lvl1pPr>
          </a:lstStyle>
          <a:p>
            <a:fld id="{5A7F2511-E367-4A15-9696-CEE16C05B779}" type="datetimeFigureOut">
              <a:rPr lang="en-US" smtClean="0"/>
              <a:t>8/11/2014</a:t>
            </a:fld>
            <a:endParaRPr lang="en-US" dirty="0"/>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1705" tIns="45853" rIns="91705" bIns="45853"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705" tIns="45853" rIns="91705" bIns="4585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71800" cy="464820"/>
          </a:xfrm>
          <a:prstGeom prst="rect">
            <a:avLst/>
          </a:prstGeom>
        </p:spPr>
        <p:txBody>
          <a:bodyPr vert="horz" lIns="91705" tIns="45853" rIns="91705" bIns="458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1705" tIns="45853" rIns="91705" bIns="45853" rtlCol="0" anchor="b"/>
          <a:lstStyle>
            <a:lvl1pPr algn="r">
              <a:defRPr sz="1200"/>
            </a:lvl1pPr>
          </a:lstStyle>
          <a:p>
            <a:fld id="{C1C626A0-D71C-4809-A9BF-96690829C9A1}" type="slidenum">
              <a:rPr lang="en-US" smtClean="0"/>
              <a:t>‹#›</a:t>
            </a:fld>
            <a:endParaRPr lang="en-US" dirty="0"/>
          </a:p>
        </p:txBody>
      </p:sp>
    </p:spTree>
    <p:extLst>
      <p:ext uri="{BB962C8B-B14F-4D97-AF65-F5344CB8AC3E}">
        <p14:creationId xmlns:p14="http://schemas.microsoft.com/office/powerpoint/2010/main" val="2376649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2D5D61B-AA60-43CB-8510-58CC97C34FDD}" type="datetimeFigureOut">
              <a:rPr lang="en-US" smtClean="0"/>
              <a:t>8/11/2014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2F88F54-D023-4C20-95BA-E13A14A4C8A3}"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D5D61B-AA60-43CB-8510-58CC97C34FDD}" type="datetimeFigureOut">
              <a:rPr lang="en-US" smtClean="0"/>
              <a:t>8/11/2014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88F54-D023-4C20-95BA-E13A14A4C8A3}"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B2F88F54-D023-4C20-95BA-E13A14A4C8A3}"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D5D61B-AA60-43CB-8510-58CC97C34FDD}" type="datetimeFigureOut">
              <a:rPr lang="en-US" smtClean="0"/>
              <a:t>8/11/2014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2D5D61B-AA60-43CB-8510-58CC97C34FDD}" type="datetimeFigureOut">
              <a:rPr lang="en-US" smtClean="0"/>
              <a:t>8/11/2014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B2F88F54-D023-4C20-95BA-E13A14A4C8A3}"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F2D5D61B-AA60-43CB-8510-58CC97C34FDD}" type="datetimeFigureOut">
              <a:rPr lang="en-US" smtClean="0"/>
              <a:t>8/11/2014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2F88F54-D023-4C20-95BA-E13A14A4C8A3}"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2D5D61B-AA60-43CB-8510-58CC97C34FDD}" type="datetimeFigureOut">
              <a:rPr lang="en-US" smtClean="0"/>
              <a:t>8/11/2014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F88F54-D023-4C20-95BA-E13A14A4C8A3}"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2D5D61B-AA60-43CB-8510-58CC97C34FDD}" type="datetimeFigureOut">
              <a:rPr lang="en-US" smtClean="0"/>
              <a:t>8/11/2014</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2F88F54-D023-4C20-95BA-E13A14A4C8A3}"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2D5D61B-AA60-43CB-8510-58CC97C34FDD}" type="datetimeFigureOut">
              <a:rPr lang="en-US" smtClean="0"/>
              <a:t>8/11/2014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B2F88F54-D023-4C20-95BA-E13A14A4C8A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2D5D61B-AA60-43CB-8510-58CC97C34FDD}" type="datetimeFigureOut">
              <a:rPr lang="en-US" smtClean="0"/>
              <a:t>8/11/2014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2F88F54-D023-4C20-95BA-E13A14A4C8A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2F88F54-D023-4C20-95BA-E13A14A4C8A3}"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F2D5D61B-AA60-43CB-8510-58CC97C34FDD}" type="datetimeFigureOut">
              <a:rPr lang="en-US" smtClean="0"/>
              <a:t>8/11/2014</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B2F88F54-D023-4C20-95BA-E13A14A4C8A3}"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F2D5D61B-AA60-43CB-8510-58CC97C34FDD}" type="datetimeFigureOut">
              <a:rPr lang="en-US" smtClean="0"/>
              <a:t>8/11/2014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2D5D61B-AA60-43CB-8510-58CC97C34FDD}" type="datetimeFigureOut">
              <a:rPr lang="en-US" smtClean="0"/>
              <a:t>8/11/2014</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2F88F54-D023-4C20-95BA-E13A14A4C8A3}"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stophazing.or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0313" y="914400"/>
            <a:ext cx="8043374" cy="824660"/>
          </a:xfrm>
          <a:noFill/>
          <a:ln w="38100" cmpd="sng">
            <a:noFill/>
          </a:ln>
        </p:spPr>
        <p:txBody>
          <a:bodyPr anchor="ctr" anchorCtr="0">
            <a:normAutofit/>
          </a:bodyPr>
          <a:lstStyle/>
          <a:p>
            <a:r>
              <a:rPr lang="en-US" sz="4000" dirty="0" smtClean="0">
                <a:latin typeface="Georgia" panose="02040502050405020303" pitchFamily="18" charset="0"/>
                <a:cs typeface="American Typewriter"/>
              </a:rPr>
              <a:t>Advisor Training Module</a:t>
            </a:r>
            <a:endParaRPr lang="en-US" sz="4000" dirty="0">
              <a:latin typeface="Georgia" panose="02040502050405020303" pitchFamily="18" charset="0"/>
              <a:cs typeface="American Typewriter"/>
            </a:endParaRPr>
          </a:p>
        </p:txBody>
      </p:sp>
      <p:sp>
        <p:nvSpPr>
          <p:cNvPr id="3" name="Subtitle 2"/>
          <p:cNvSpPr>
            <a:spLocks noGrp="1"/>
          </p:cNvSpPr>
          <p:nvPr>
            <p:ph type="subTitle" idx="1"/>
          </p:nvPr>
        </p:nvSpPr>
        <p:spPr>
          <a:xfrm>
            <a:off x="2438400" y="3733800"/>
            <a:ext cx="4529154" cy="1373068"/>
          </a:xfrm>
          <a:noFill/>
          <a:ln w="76200" cmpd="tri">
            <a:noFill/>
          </a:ln>
        </p:spPr>
        <p:txBody>
          <a:bodyPr>
            <a:noAutofit/>
          </a:bodyPr>
          <a:lstStyle/>
          <a:p>
            <a:r>
              <a:rPr lang="en-US" sz="7200" b="1" dirty="0" smtClean="0">
                <a:latin typeface="+mj-lt"/>
                <a:cs typeface="American Typewriter"/>
              </a:rPr>
              <a:t>Hazing</a:t>
            </a:r>
            <a:endParaRPr lang="en-US" sz="7200" b="1" dirty="0">
              <a:latin typeface="+mj-lt"/>
              <a:cs typeface="American Typewriter"/>
            </a:endParaRPr>
          </a:p>
        </p:txBody>
      </p:sp>
      <p:sp>
        <p:nvSpPr>
          <p:cNvPr id="4" name="Frame 3"/>
          <p:cNvSpPr/>
          <p:nvPr/>
        </p:nvSpPr>
        <p:spPr>
          <a:xfrm>
            <a:off x="0" y="0"/>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Tree>
    <p:extLst>
      <p:ext uri="{BB962C8B-B14F-4D97-AF65-F5344CB8AC3E}">
        <p14:creationId xmlns:p14="http://schemas.microsoft.com/office/powerpoint/2010/main" val="1563701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American Typewriter"/>
                <a:cs typeface="American Typewriter"/>
              </a:rPr>
              <a:t>Shows loyalty to the organization</a:t>
            </a:r>
          </a:p>
          <a:p>
            <a:r>
              <a:rPr lang="en-US" dirty="0" smtClean="0">
                <a:latin typeface="American Typewriter"/>
                <a:cs typeface="American Typewriter"/>
              </a:rPr>
              <a:t>Feel the need to belong</a:t>
            </a:r>
          </a:p>
          <a:p>
            <a:r>
              <a:rPr lang="en-US" dirty="0" smtClean="0">
                <a:latin typeface="American Typewriter"/>
                <a:cs typeface="American Typewriter"/>
              </a:rPr>
              <a:t>Rationalize that hazing is a “rite of passage” and not serious</a:t>
            </a:r>
          </a:p>
          <a:p>
            <a:r>
              <a:rPr lang="en-US" dirty="0" smtClean="0">
                <a:latin typeface="American Typewriter"/>
                <a:cs typeface="American Typewriter"/>
              </a:rPr>
              <a:t>View organization leaders with respect and as authority figures who have their best interests in mind </a:t>
            </a:r>
          </a:p>
          <a:p>
            <a:pPr marL="0" indent="0">
              <a:buNone/>
            </a:pPr>
            <a:endParaRPr lang="en-US" dirty="0"/>
          </a:p>
        </p:txBody>
      </p:sp>
      <p:sp>
        <p:nvSpPr>
          <p:cNvPr id="4" name="Frame 3"/>
          <p:cNvSpPr/>
          <p:nvPr/>
        </p:nvSpPr>
        <p:spPr>
          <a:xfrm>
            <a:off x="0" y="0"/>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
        <p:nvSpPr>
          <p:cNvPr id="6" name="TextBox 5"/>
          <p:cNvSpPr txBox="1"/>
          <p:nvPr/>
        </p:nvSpPr>
        <p:spPr>
          <a:xfrm>
            <a:off x="730509" y="353636"/>
            <a:ext cx="7777105" cy="584775"/>
          </a:xfrm>
          <a:prstGeom prst="rect">
            <a:avLst/>
          </a:prstGeom>
          <a:noFill/>
          <a:ln w="38100" cmpd="sng">
            <a:noFill/>
            <a:prstDash val="dash"/>
          </a:ln>
        </p:spPr>
        <p:txBody>
          <a:bodyPr wrap="square" rtlCol="0">
            <a:spAutoFit/>
          </a:bodyPr>
          <a:lstStyle/>
          <a:p>
            <a:pPr algn="ctr"/>
            <a:r>
              <a:rPr lang="en-US" sz="3200" b="1" dirty="0" smtClean="0">
                <a:solidFill>
                  <a:schemeClr val="tx2"/>
                </a:solidFill>
                <a:latin typeface="American Typewriter"/>
                <a:cs typeface="American Typewriter"/>
              </a:rPr>
              <a:t>Why do member participate in hazing?</a:t>
            </a:r>
          </a:p>
        </p:txBody>
      </p:sp>
    </p:spTree>
    <p:extLst>
      <p:ext uri="{BB962C8B-B14F-4D97-AF65-F5344CB8AC3E}">
        <p14:creationId xmlns:p14="http://schemas.microsoft.com/office/powerpoint/2010/main" val="4221286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03610"/>
            <a:ext cx="8229600" cy="5158250"/>
          </a:xfrm>
        </p:spPr>
        <p:txBody>
          <a:bodyPr>
            <a:normAutofit fontScale="70000" lnSpcReduction="20000"/>
          </a:bodyPr>
          <a:lstStyle/>
          <a:p>
            <a:r>
              <a:rPr lang="en-US" b="1" dirty="0">
                <a:latin typeface="American Typewriter"/>
                <a:cs typeface="American Typewriter"/>
              </a:rPr>
              <a:t>Myth #1: Hazing is primarily a problem for fraternities and sororities.  Fact: </a:t>
            </a:r>
            <a:r>
              <a:rPr lang="en-US" dirty="0">
                <a:latin typeface="American Typewriter"/>
                <a:cs typeface="American Typewriter"/>
              </a:rPr>
              <a:t>Hazing is a societal problem. Hazing incidents have been frequently documented in the military, athletic teams, marching bands, religious cults, professional schools, and other types of clubs, and/or organizations</a:t>
            </a:r>
            <a:r>
              <a:rPr lang="en-US" dirty="0" smtClean="0">
                <a:latin typeface="American Typewriter"/>
                <a:cs typeface="American Typewriter"/>
              </a:rPr>
              <a:t>.</a:t>
            </a:r>
          </a:p>
          <a:p>
            <a:pPr marL="0" indent="0">
              <a:buNone/>
            </a:pPr>
            <a:endParaRPr lang="en-US" dirty="0">
              <a:latin typeface="American Typewriter"/>
              <a:cs typeface="American Typewriter"/>
            </a:endParaRPr>
          </a:p>
          <a:p>
            <a:r>
              <a:rPr lang="en-US" b="1" dirty="0">
                <a:latin typeface="American Typewriter"/>
                <a:cs typeface="American Typewriter"/>
              </a:rPr>
              <a:t>Myth #2: Hazing is no more than foolish pranks that sometimes go awry.  Fact: </a:t>
            </a:r>
            <a:r>
              <a:rPr lang="en-US" dirty="0">
                <a:latin typeface="American Typewriter"/>
                <a:cs typeface="American Typewriter"/>
              </a:rPr>
              <a:t>Hazing is an act of power and control over others—it is victimization. Hazing is pre-meditated and NOT accidental. Hazing is abusive, degrading and often life-threatening</a:t>
            </a:r>
            <a:r>
              <a:rPr lang="en-US" dirty="0" smtClean="0">
                <a:latin typeface="American Typewriter"/>
                <a:cs typeface="American Typewriter"/>
              </a:rPr>
              <a:t>.</a:t>
            </a:r>
          </a:p>
          <a:p>
            <a:pPr marL="0" indent="0">
              <a:buNone/>
            </a:pPr>
            <a:endParaRPr lang="en-US" dirty="0">
              <a:latin typeface="American Typewriter"/>
              <a:cs typeface="American Typewriter"/>
            </a:endParaRPr>
          </a:p>
          <a:p>
            <a:r>
              <a:rPr lang="en-US" b="1" dirty="0">
                <a:latin typeface="American Typewriter"/>
                <a:cs typeface="American Typewriter"/>
              </a:rPr>
              <a:t>Myth #3: As long as there’s no malicious intent, a little hazing should be OK.  Fact:</a:t>
            </a:r>
            <a:r>
              <a:rPr lang="en-US" dirty="0">
                <a:latin typeface="American Typewriter"/>
                <a:cs typeface="American Typewriter"/>
              </a:rPr>
              <a:t> Even if there’s no malicious “intent” safety may still be a factor in traditional hazing activities that are considered to be “all in good fun.” For example, serious accidents have occurred during scavenger hunts and kidnapping trips. Besides, what purpose do such activities serve in promoting the growth and development of group team members?</a:t>
            </a:r>
          </a:p>
          <a:p>
            <a:endParaRPr lang="en-US" dirty="0"/>
          </a:p>
        </p:txBody>
      </p:sp>
      <p:sp>
        <p:nvSpPr>
          <p:cNvPr id="4" name="Frame 3"/>
          <p:cNvSpPr/>
          <p:nvPr/>
        </p:nvSpPr>
        <p:spPr>
          <a:xfrm>
            <a:off x="0" y="0"/>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
        <p:nvSpPr>
          <p:cNvPr id="6" name="TextBox 5"/>
          <p:cNvSpPr txBox="1"/>
          <p:nvPr/>
        </p:nvSpPr>
        <p:spPr>
          <a:xfrm>
            <a:off x="1820652" y="358893"/>
            <a:ext cx="5709205" cy="646331"/>
          </a:xfrm>
          <a:prstGeom prst="rect">
            <a:avLst/>
          </a:prstGeom>
          <a:noFill/>
          <a:ln w="38100" cmpd="sng">
            <a:noFill/>
            <a:prstDash val="dash"/>
          </a:ln>
        </p:spPr>
        <p:txBody>
          <a:bodyPr wrap="square" rtlCol="0">
            <a:spAutoFit/>
          </a:bodyPr>
          <a:lstStyle/>
          <a:p>
            <a:pPr algn="ctr"/>
            <a:r>
              <a:rPr lang="en-US" sz="3600" b="1" dirty="0" smtClean="0">
                <a:solidFill>
                  <a:schemeClr val="tx2"/>
                </a:solidFill>
                <a:latin typeface="American Typewriter"/>
                <a:cs typeface="American Typewriter"/>
              </a:rPr>
              <a:t>Myths About Hazing</a:t>
            </a:r>
          </a:p>
        </p:txBody>
      </p:sp>
    </p:spTree>
    <p:extLst>
      <p:ext uri="{BB962C8B-B14F-4D97-AF65-F5344CB8AC3E}">
        <p14:creationId xmlns:p14="http://schemas.microsoft.com/office/powerpoint/2010/main" val="32017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b="1" dirty="0">
                <a:latin typeface="American Typewriter"/>
                <a:cs typeface="American Typewriter"/>
              </a:rPr>
              <a:t>Myth #4: Hazing is an effective way to teach respect and develop discipline.</a:t>
            </a:r>
            <a:r>
              <a:rPr lang="en-US" dirty="0">
                <a:latin typeface="American Typewriter"/>
                <a:cs typeface="American Typewriter"/>
              </a:rPr>
              <a:t> </a:t>
            </a:r>
            <a:r>
              <a:rPr lang="en-US" b="1" dirty="0">
                <a:latin typeface="American Typewriter"/>
                <a:cs typeface="American Typewriter"/>
              </a:rPr>
              <a:t>Fact:</a:t>
            </a:r>
            <a:r>
              <a:rPr lang="en-US" dirty="0">
                <a:latin typeface="American Typewriter"/>
                <a:cs typeface="American Typewriter"/>
              </a:rPr>
              <a:t> Respect must be earned, not imposed. Victims of hazing rarely report having respect for those who have hazed them. Just like other forms of victimization, hazing breeds mistrust, apathy, and alienation</a:t>
            </a:r>
            <a:r>
              <a:rPr lang="en-US" dirty="0" smtClean="0">
                <a:latin typeface="American Typewriter"/>
                <a:cs typeface="American Typewriter"/>
              </a:rPr>
              <a:t>.</a:t>
            </a:r>
          </a:p>
          <a:p>
            <a:pPr marL="0" indent="0">
              <a:buNone/>
            </a:pPr>
            <a:endParaRPr lang="en-US" dirty="0">
              <a:latin typeface="American Typewriter"/>
              <a:cs typeface="American Typewriter"/>
            </a:endParaRPr>
          </a:p>
          <a:p>
            <a:r>
              <a:rPr lang="en-US" b="1" dirty="0">
                <a:latin typeface="American Typewriter"/>
                <a:cs typeface="American Typewriter"/>
              </a:rPr>
              <a:t>Myth #5: If someone agrees to participate in an activity, it can’t be considered hazing. </a:t>
            </a:r>
            <a:r>
              <a:rPr lang="en-US" dirty="0">
                <a:latin typeface="American Typewriter"/>
                <a:cs typeface="American Typewriter"/>
              </a:rPr>
              <a:t> </a:t>
            </a:r>
            <a:r>
              <a:rPr lang="en-US" b="1" dirty="0">
                <a:latin typeface="American Typewriter"/>
                <a:cs typeface="American Typewriter"/>
              </a:rPr>
              <a:t>Fact:</a:t>
            </a:r>
            <a:r>
              <a:rPr lang="en-US" dirty="0">
                <a:latin typeface="American Typewriter"/>
                <a:cs typeface="American Typewriter"/>
              </a:rPr>
              <a:t> In </a:t>
            </a:r>
            <a:r>
              <a:rPr lang="en-US" dirty="0" smtClean="0">
                <a:latin typeface="American Typewriter"/>
                <a:cs typeface="American Typewriter"/>
              </a:rPr>
              <a:t>Texas, </a:t>
            </a:r>
            <a:r>
              <a:rPr lang="en-US" dirty="0">
                <a:latin typeface="American Typewriter"/>
                <a:cs typeface="American Typewriter"/>
              </a:rPr>
              <a:t>consent of the victim can’t be used as a defense in a civil suit. This is because even if someone agrees to participate in a potentially hazardous action it may not be true consent when considering the peer pressure and desire to belong to the group. In Texas, the fact that a person conceited to or acquiesced in a hazing activity is not a defense to prosecution for hazing under the law</a:t>
            </a:r>
            <a:r>
              <a:rPr lang="en-US" dirty="0" smtClean="0">
                <a:latin typeface="American Typewriter"/>
                <a:cs typeface="American Typewriter"/>
              </a:rPr>
              <a:t>.</a:t>
            </a:r>
          </a:p>
          <a:p>
            <a:pPr marL="0" indent="0">
              <a:buNone/>
            </a:pPr>
            <a:endParaRPr lang="en-US" dirty="0">
              <a:latin typeface="American Typewriter"/>
              <a:cs typeface="American Typewriter"/>
            </a:endParaRPr>
          </a:p>
          <a:p>
            <a:r>
              <a:rPr lang="en-US" b="1" dirty="0">
                <a:latin typeface="American Typewriter"/>
                <a:cs typeface="American Typewriter"/>
              </a:rPr>
              <a:t>Myth #6: It’s difficult to determine whether or not a certain activity is hazing—it’s such a gray area sometimes. </a:t>
            </a:r>
            <a:r>
              <a:rPr lang="en-US" dirty="0">
                <a:latin typeface="American Typewriter"/>
                <a:cs typeface="American Typewriter"/>
              </a:rPr>
              <a:t> </a:t>
            </a:r>
            <a:r>
              <a:rPr lang="en-US" b="1" dirty="0">
                <a:latin typeface="American Typewriter"/>
                <a:cs typeface="American Typewriter"/>
              </a:rPr>
              <a:t>Fact: </a:t>
            </a:r>
            <a:r>
              <a:rPr lang="en-US" dirty="0">
                <a:latin typeface="American Typewriter"/>
                <a:cs typeface="American Typewriter"/>
              </a:rPr>
              <a:t>It’s not difficult to decide if an activity is hazing if you use common </a:t>
            </a:r>
            <a:r>
              <a:rPr lang="en-US" dirty="0" smtClean="0">
                <a:latin typeface="American Typewriter"/>
                <a:cs typeface="American Typewriter"/>
              </a:rPr>
              <a:t>sense. The following can be used as a “good rule of thumb.”</a:t>
            </a:r>
            <a:endParaRPr lang="en-US" dirty="0">
              <a:latin typeface="American Typewriter"/>
              <a:cs typeface="American Typewriter"/>
            </a:endParaRPr>
          </a:p>
          <a:p>
            <a:endParaRPr lang="en-US" dirty="0"/>
          </a:p>
        </p:txBody>
      </p:sp>
      <p:sp>
        <p:nvSpPr>
          <p:cNvPr id="4" name="Frame 3"/>
          <p:cNvSpPr/>
          <p:nvPr/>
        </p:nvSpPr>
        <p:spPr>
          <a:xfrm>
            <a:off x="0" y="0"/>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
        <p:nvSpPr>
          <p:cNvPr id="5" name="TextBox 4"/>
          <p:cNvSpPr txBox="1"/>
          <p:nvPr/>
        </p:nvSpPr>
        <p:spPr>
          <a:xfrm>
            <a:off x="1820652" y="358893"/>
            <a:ext cx="5709205" cy="646331"/>
          </a:xfrm>
          <a:prstGeom prst="rect">
            <a:avLst/>
          </a:prstGeom>
          <a:noFill/>
          <a:ln w="38100" cmpd="sng">
            <a:noFill/>
            <a:prstDash val="dash"/>
          </a:ln>
        </p:spPr>
        <p:txBody>
          <a:bodyPr wrap="square" rtlCol="0">
            <a:spAutoFit/>
          </a:bodyPr>
          <a:lstStyle/>
          <a:p>
            <a:pPr algn="ctr"/>
            <a:r>
              <a:rPr lang="en-US" sz="3600" b="1" dirty="0" smtClean="0">
                <a:solidFill>
                  <a:schemeClr val="tx2"/>
                </a:solidFill>
                <a:latin typeface="American Typewriter"/>
                <a:cs typeface="American Typewriter"/>
              </a:rPr>
              <a:t>Myths About Hazing</a:t>
            </a:r>
          </a:p>
        </p:txBody>
      </p:sp>
    </p:spTree>
    <p:extLst>
      <p:ext uri="{BB962C8B-B14F-4D97-AF65-F5344CB8AC3E}">
        <p14:creationId xmlns:p14="http://schemas.microsoft.com/office/powerpoint/2010/main" val="245276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2629"/>
          </a:xfrm>
        </p:spPr>
        <p:txBody>
          <a:bodyPr>
            <a:normAutofit fontScale="90000"/>
          </a:bodyPr>
          <a:lstStyle/>
          <a:p>
            <a:r>
              <a:rPr lang="en-US" dirty="0" smtClean="0"/>
              <a:t/>
            </a:r>
            <a:br>
              <a:rPr lang="en-US" dirty="0" smtClean="0"/>
            </a:br>
            <a:endParaRPr lang="en-US" dirty="0"/>
          </a:p>
        </p:txBody>
      </p:sp>
      <p:pic>
        <p:nvPicPr>
          <p:cNvPr id="4" name="Content Placeholder 3"/>
          <p:cNvPicPr>
            <a:picLocks noGrp="1" noChangeAspect="1"/>
          </p:cNvPicPr>
          <p:nvPr>
            <p:ph idx="1"/>
          </p:nvPr>
        </p:nvPicPr>
        <p:blipFill rotWithShape="1">
          <a:blip r:embed="rId2"/>
          <a:srcRect l="1471" t="7554" r="1471" b="-801"/>
          <a:stretch/>
        </p:blipFill>
        <p:spPr>
          <a:xfrm>
            <a:off x="457200" y="1689100"/>
            <a:ext cx="8229600" cy="4437064"/>
          </a:xfrm>
        </p:spPr>
      </p:pic>
      <p:sp>
        <p:nvSpPr>
          <p:cNvPr id="5" name="Frame 4"/>
          <p:cNvSpPr/>
          <p:nvPr/>
        </p:nvSpPr>
        <p:spPr>
          <a:xfrm>
            <a:off x="0" y="0"/>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
        <p:nvSpPr>
          <p:cNvPr id="7" name="TextBox 6"/>
          <p:cNvSpPr txBox="1"/>
          <p:nvPr/>
        </p:nvSpPr>
        <p:spPr>
          <a:xfrm>
            <a:off x="730509" y="353636"/>
            <a:ext cx="7777105" cy="584775"/>
          </a:xfrm>
          <a:prstGeom prst="rect">
            <a:avLst/>
          </a:prstGeom>
          <a:noFill/>
          <a:ln w="38100" cmpd="sng">
            <a:noFill/>
            <a:prstDash val="dash"/>
          </a:ln>
        </p:spPr>
        <p:txBody>
          <a:bodyPr wrap="square" rtlCol="0">
            <a:spAutoFit/>
          </a:bodyPr>
          <a:lstStyle/>
          <a:p>
            <a:pPr algn="ctr"/>
            <a:r>
              <a:rPr lang="en-US" sz="3200" b="1" dirty="0" smtClean="0">
                <a:solidFill>
                  <a:schemeClr val="tx2"/>
                </a:solidFill>
                <a:latin typeface="American Typewriter"/>
                <a:cs typeface="American Typewriter"/>
              </a:rPr>
              <a:t>Is it HAZING or TEAM BUILDING?</a:t>
            </a:r>
          </a:p>
        </p:txBody>
      </p:sp>
    </p:spTree>
    <p:extLst>
      <p:ext uri="{BB962C8B-B14F-4D97-AF65-F5344CB8AC3E}">
        <p14:creationId xmlns:p14="http://schemas.microsoft.com/office/powerpoint/2010/main" val="95382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s-8.jpe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1113618">
            <a:off x="5644568" y="3422650"/>
            <a:ext cx="2844800" cy="2857500"/>
          </a:xfrm>
          <a:prstGeom prst="rect">
            <a:avLst/>
          </a:prstGeom>
        </p:spPr>
      </p:pic>
      <p:sp>
        <p:nvSpPr>
          <p:cNvPr id="3" name="Content Placeholder 2"/>
          <p:cNvSpPr>
            <a:spLocks noGrp="1"/>
          </p:cNvSpPr>
          <p:nvPr>
            <p:ph idx="1"/>
          </p:nvPr>
        </p:nvSpPr>
        <p:spPr/>
        <p:txBody>
          <a:bodyPr>
            <a:normAutofit fontScale="92500" lnSpcReduction="20000"/>
          </a:bodyPr>
          <a:lstStyle/>
          <a:p>
            <a:r>
              <a:rPr lang="en-US" dirty="0" smtClean="0">
                <a:latin typeface="American Typewriter"/>
                <a:cs typeface="American Typewriter"/>
              </a:rPr>
              <a:t>While all hazing does not involve alcohol, alcohol consumption is the most frequently cited hazing related behavior.</a:t>
            </a:r>
          </a:p>
          <a:p>
            <a:r>
              <a:rPr lang="en-US" dirty="0" smtClean="0">
                <a:latin typeface="American Typewriter"/>
                <a:cs typeface="American Typewriter"/>
              </a:rPr>
              <a:t>A common defense is “we didn’t force them to drink”, but the psychological pressure to drink or “ritualized drinking,” can be as real as being physically forcing new members to participate.</a:t>
            </a:r>
          </a:p>
          <a:p>
            <a:endParaRPr lang="en-US" dirty="0" smtClean="0">
              <a:latin typeface="American Typewriter"/>
              <a:cs typeface="American Typewriter"/>
            </a:endParaRPr>
          </a:p>
          <a:p>
            <a:r>
              <a:rPr lang="en-US" dirty="0" smtClean="0">
                <a:latin typeface="American Typewriter"/>
                <a:cs typeface="American Typewriter"/>
              </a:rPr>
              <a:t>Alcohol impairs everyone’s judgment and can turn an act of hazing into a seriously dangerous situation.</a:t>
            </a:r>
          </a:p>
          <a:p>
            <a:pPr marL="0" indent="0">
              <a:buNone/>
            </a:pPr>
            <a:endParaRPr lang="en-US" dirty="0">
              <a:latin typeface="American Typewriter"/>
              <a:cs typeface="American Typewriter"/>
            </a:endParaRPr>
          </a:p>
          <a:p>
            <a:r>
              <a:rPr lang="en-US" dirty="0" smtClean="0">
                <a:latin typeface="American Typewriter"/>
                <a:cs typeface="American Typewriter"/>
              </a:rPr>
              <a:t>82% of Hazing deaths involve alcohol</a:t>
            </a:r>
            <a:endParaRPr lang="en-US" dirty="0">
              <a:latin typeface="American Typewriter"/>
              <a:cs typeface="American Typewriter"/>
            </a:endParaRPr>
          </a:p>
        </p:txBody>
      </p:sp>
      <p:sp>
        <p:nvSpPr>
          <p:cNvPr id="4" name="Frame 3"/>
          <p:cNvSpPr/>
          <p:nvPr/>
        </p:nvSpPr>
        <p:spPr>
          <a:xfrm>
            <a:off x="0" y="0"/>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
        <p:nvSpPr>
          <p:cNvPr id="6" name="TextBox 5"/>
          <p:cNvSpPr txBox="1"/>
          <p:nvPr/>
        </p:nvSpPr>
        <p:spPr>
          <a:xfrm>
            <a:off x="1820652" y="358893"/>
            <a:ext cx="5709205" cy="646331"/>
          </a:xfrm>
          <a:prstGeom prst="rect">
            <a:avLst/>
          </a:prstGeom>
          <a:noFill/>
          <a:ln w="38100" cmpd="sng">
            <a:noFill/>
            <a:prstDash val="dash"/>
          </a:ln>
        </p:spPr>
        <p:txBody>
          <a:bodyPr wrap="square" rtlCol="0">
            <a:spAutoFit/>
          </a:bodyPr>
          <a:lstStyle/>
          <a:p>
            <a:pPr algn="ctr"/>
            <a:r>
              <a:rPr lang="en-US" sz="3600" b="1" dirty="0" smtClean="0">
                <a:solidFill>
                  <a:schemeClr val="tx2"/>
                </a:solidFill>
                <a:latin typeface="American Typewriter"/>
                <a:cs typeface="American Typewriter"/>
              </a:rPr>
              <a:t>Alcohol and Hazing</a:t>
            </a:r>
          </a:p>
        </p:txBody>
      </p:sp>
    </p:spTree>
    <p:extLst>
      <p:ext uri="{BB962C8B-B14F-4D97-AF65-F5344CB8AC3E}">
        <p14:creationId xmlns:p14="http://schemas.microsoft.com/office/powerpoint/2010/main" val="1160408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8.jpe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1113618">
            <a:off x="5644568" y="3422650"/>
            <a:ext cx="2844800" cy="2857500"/>
          </a:xfrm>
          <a:prstGeom prst="rect">
            <a:avLst/>
          </a:prstGeom>
        </p:spPr>
      </p:pic>
      <p:sp>
        <p:nvSpPr>
          <p:cNvPr id="3" name="Content Placeholder 2"/>
          <p:cNvSpPr>
            <a:spLocks noGrp="1"/>
          </p:cNvSpPr>
          <p:nvPr>
            <p:ph idx="1"/>
          </p:nvPr>
        </p:nvSpPr>
        <p:spPr/>
        <p:txBody>
          <a:bodyPr>
            <a:normAutofit/>
          </a:bodyPr>
          <a:lstStyle/>
          <a:p>
            <a:r>
              <a:rPr lang="en-US" dirty="0" smtClean="0">
                <a:latin typeface="American Typewriter"/>
                <a:cs typeface="American Typewriter"/>
              </a:rPr>
              <a:t>Rapid consumption of alcohol can kill individuals by suppressing brain functions.</a:t>
            </a:r>
          </a:p>
          <a:p>
            <a:r>
              <a:rPr lang="en-US" dirty="0" smtClean="0">
                <a:latin typeface="American Typewriter"/>
                <a:cs typeface="American Typewriter"/>
              </a:rPr>
              <a:t>Alcohol consumption can also lead to injuries</a:t>
            </a:r>
            <a:r>
              <a:rPr lang="en-US" dirty="0">
                <a:latin typeface="American Typewriter"/>
                <a:cs typeface="American Typewriter"/>
              </a:rPr>
              <a:t> </a:t>
            </a:r>
            <a:r>
              <a:rPr lang="en-US" dirty="0" smtClean="0">
                <a:latin typeface="American Typewriter"/>
                <a:cs typeface="American Typewriter"/>
              </a:rPr>
              <a:t>and other negative consequences, such as sexual assault.</a:t>
            </a:r>
          </a:p>
          <a:p>
            <a:r>
              <a:rPr lang="en-US" dirty="0" smtClean="0">
                <a:latin typeface="American Typewriter"/>
                <a:cs typeface="American Typewriter"/>
              </a:rPr>
              <a:t>Organization members who haze with alcohol risk serious harm to others and also risk sanctions to themselves and the organization</a:t>
            </a:r>
            <a:r>
              <a:rPr lang="en-US" dirty="0" smtClean="0"/>
              <a:t>.</a:t>
            </a:r>
          </a:p>
          <a:p>
            <a:endParaRPr lang="en-US" dirty="0"/>
          </a:p>
        </p:txBody>
      </p:sp>
      <p:sp>
        <p:nvSpPr>
          <p:cNvPr id="4" name="Frame 3"/>
          <p:cNvSpPr/>
          <p:nvPr/>
        </p:nvSpPr>
        <p:spPr>
          <a:xfrm>
            <a:off x="0" y="0"/>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
        <p:nvSpPr>
          <p:cNvPr id="5" name="TextBox 4"/>
          <p:cNvSpPr txBox="1"/>
          <p:nvPr/>
        </p:nvSpPr>
        <p:spPr>
          <a:xfrm>
            <a:off x="1820652" y="358893"/>
            <a:ext cx="5709205" cy="646331"/>
          </a:xfrm>
          <a:prstGeom prst="rect">
            <a:avLst/>
          </a:prstGeom>
          <a:noFill/>
          <a:ln w="38100" cmpd="sng">
            <a:noFill/>
            <a:prstDash val="dash"/>
          </a:ln>
        </p:spPr>
        <p:txBody>
          <a:bodyPr wrap="square" rtlCol="0">
            <a:spAutoFit/>
          </a:bodyPr>
          <a:lstStyle/>
          <a:p>
            <a:pPr algn="ctr"/>
            <a:r>
              <a:rPr lang="en-US" sz="3600" b="1" dirty="0" smtClean="0">
                <a:solidFill>
                  <a:schemeClr val="tx2"/>
                </a:solidFill>
                <a:latin typeface="American Typewriter"/>
                <a:cs typeface="American Typewriter"/>
              </a:rPr>
              <a:t>Alcohol and Hazing</a:t>
            </a:r>
          </a:p>
        </p:txBody>
      </p:sp>
    </p:spTree>
    <p:extLst>
      <p:ext uri="{BB962C8B-B14F-4D97-AF65-F5344CB8AC3E}">
        <p14:creationId xmlns:p14="http://schemas.microsoft.com/office/powerpoint/2010/main" val="1859688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A022774.png"/>
          <p:cNvPicPr>
            <a:picLocks noChangeAspect="1"/>
          </p:cNvPicPr>
          <p:nvPr/>
        </p:nvPicPr>
        <p:blipFill>
          <a:blip r:embed="rId2">
            <a:alphaModFix amt="39000"/>
            <a:extLst>
              <a:ext uri="{28A0092B-C50C-407E-A947-70E740481C1C}">
                <a14:useLocalDpi xmlns:a14="http://schemas.microsoft.com/office/drawing/2010/main" val="0"/>
              </a:ext>
            </a:extLst>
          </a:blip>
          <a:stretch>
            <a:fillRect/>
          </a:stretch>
        </p:blipFill>
        <p:spPr>
          <a:xfrm rot="7252992">
            <a:off x="2957768" y="2227545"/>
            <a:ext cx="4857852" cy="3131037"/>
          </a:xfrm>
          <a:prstGeom prst="rect">
            <a:avLst/>
          </a:prstGeom>
        </p:spPr>
      </p:pic>
      <p:sp>
        <p:nvSpPr>
          <p:cNvPr id="3" name="Content Placeholder 2"/>
          <p:cNvSpPr>
            <a:spLocks noGrp="1"/>
          </p:cNvSpPr>
          <p:nvPr>
            <p:ph idx="1"/>
          </p:nvPr>
        </p:nvSpPr>
        <p:spPr/>
        <p:txBody>
          <a:bodyPr>
            <a:normAutofit fontScale="70000" lnSpcReduction="20000"/>
          </a:bodyPr>
          <a:lstStyle/>
          <a:p>
            <a:pPr marL="0" indent="0">
              <a:buNone/>
            </a:pPr>
            <a:r>
              <a:rPr lang="en-US" dirty="0">
                <a:latin typeface="American Typewriter"/>
                <a:cs typeface="American Typewriter"/>
              </a:rPr>
              <a:t> </a:t>
            </a:r>
          </a:p>
          <a:p>
            <a:pPr marL="0" indent="0">
              <a:buNone/>
            </a:pPr>
            <a:r>
              <a:rPr lang="en-US" dirty="0">
                <a:latin typeface="American Typewriter"/>
                <a:cs typeface="American Typewriter"/>
              </a:rPr>
              <a:t>Any student who, acting singly or in concert with others, engages in hazing is subject to discipline.  Hazing in State educational institutions is prohibited by State law (</a:t>
            </a:r>
            <a:r>
              <a:rPr lang="en-US" i="1" dirty="0">
                <a:latin typeface="American Typewriter"/>
                <a:cs typeface="American Typewriter"/>
              </a:rPr>
              <a:t>Texas Education </a:t>
            </a:r>
            <a:r>
              <a:rPr lang="en-US" i="1" u="sng" dirty="0">
                <a:latin typeface="American Typewriter"/>
                <a:cs typeface="American Typewriter"/>
              </a:rPr>
              <a:t>Code </a:t>
            </a:r>
            <a:r>
              <a:rPr lang="en-US" u="sng" dirty="0">
                <a:latin typeface="American Typewriter"/>
                <a:cs typeface="American Typewriter"/>
              </a:rPr>
              <a:t>Section 51.936 and Sections 37.151-37.157</a:t>
            </a:r>
            <a:r>
              <a:rPr lang="en-US" i="1" u="sng" dirty="0">
                <a:latin typeface="American Typewriter"/>
                <a:cs typeface="American Typewriter"/>
              </a:rPr>
              <a:t>).  </a:t>
            </a:r>
            <a:r>
              <a:rPr lang="en-US" dirty="0">
                <a:latin typeface="American Typewriter"/>
                <a:cs typeface="American Typewriter"/>
              </a:rPr>
              <a:t>Hazing with or without the consent of the student whether on or off campus is prohibited, and a violation of that prohibition renders both the person inflicting the hazing and the person submitting to the hazing subject to discipline. </a:t>
            </a:r>
          </a:p>
          <a:p>
            <a:pPr marL="0" indent="0">
              <a:buNone/>
            </a:pPr>
            <a:endParaRPr lang="en-US" u="sng" dirty="0">
              <a:latin typeface="American Typewriter"/>
              <a:cs typeface="American Typewriter"/>
            </a:endParaRPr>
          </a:p>
          <a:p>
            <a:pPr marL="0" indent="0">
              <a:buNone/>
            </a:pPr>
            <a:r>
              <a:rPr lang="en-US" dirty="0">
                <a:latin typeface="American Typewriter"/>
                <a:cs typeface="American Typewriter"/>
              </a:rPr>
              <a:t>Knowingly failing to report hazing can subject one to discipline.  Initiations or activities of organizations may include not feature that is dangerous, harmful, or degrading to the student, and a violation of this prohibition renders both the organization and participating individuals subject to discipline.</a:t>
            </a:r>
          </a:p>
          <a:p>
            <a:pPr marL="0" indent="0">
              <a:buNone/>
            </a:pPr>
            <a:r>
              <a:rPr lang="en-US" dirty="0">
                <a:latin typeface="American Typewriter"/>
                <a:cs typeface="American Typewriter"/>
              </a:rPr>
              <a:t> </a:t>
            </a:r>
            <a:endParaRPr lang="en-US" dirty="0" smtClean="0">
              <a:latin typeface="American Typewriter"/>
              <a:cs typeface="American Typewriter"/>
            </a:endParaRPr>
          </a:p>
          <a:p>
            <a:pPr marL="0" indent="0">
              <a:buNone/>
            </a:pPr>
            <a:r>
              <a:rPr lang="en-US" dirty="0" smtClean="0">
                <a:latin typeface="American Typewriter"/>
                <a:cs typeface="American Typewriter"/>
              </a:rPr>
              <a:t> </a:t>
            </a:r>
            <a:r>
              <a:rPr lang="en-US" dirty="0" smtClean="0">
                <a:latin typeface="American Typewriter"/>
                <a:cs typeface="American Typewriter"/>
              </a:rPr>
              <a:t>(</a:t>
            </a:r>
            <a:r>
              <a:rPr lang="en-US" dirty="0" smtClean="0">
                <a:latin typeface="American Typewriter"/>
                <a:cs typeface="American Typewriter"/>
              </a:rPr>
              <a:t>also subject to civil and criminal prosecution)</a:t>
            </a:r>
          </a:p>
          <a:p>
            <a:pPr marL="0" indent="0">
              <a:buNone/>
            </a:pPr>
            <a:endParaRPr lang="en-US" dirty="0">
              <a:latin typeface="American Typewriter"/>
              <a:cs typeface="American Typewriter"/>
            </a:endParaRPr>
          </a:p>
          <a:p>
            <a:pPr marL="0" indent="0">
              <a:buNone/>
            </a:pPr>
            <a:r>
              <a:rPr lang="en-US" sz="1600" dirty="0" smtClean="0">
                <a:latin typeface="American Typewriter"/>
                <a:cs typeface="American Typewriter"/>
              </a:rPr>
              <a:t>Source:  Model </a:t>
            </a:r>
            <a:r>
              <a:rPr lang="en-US" sz="1600" dirty="0">
                <a:latin typeface="American Typewriter"/>
                <a:cs typeface="American Typewriter"/>
              </a:rPr>
              <a:t>Policy, Student Conduct and Discipline.  Office of General Counsel, UT System.  May 8, 2012.</a:t>
            </a:r>
          </a:p>
        </p:txBody>
      </p:sp>
      <p:sp>
        <p:nvSpPr>
          <p:cNvPr id="4" name="Frame 3"/>
          <p:cNvSpPr/>
          <p:nvPr/>
        </p:nvSpPr>
        <p:spPr>
          <a:xfrm>
            <a:off x="0" y="0"/>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
        <p:nvSpPr>
          <p:cNvPr id="6" name="TextBox 5"/>
          <p:cNvSpPr txBox="1"/>
          <p:nvPr/>
        </p:nvSpPr>
        <p:spPr>
          <a:xfrm>
            <a:off x="2483728" y="304800"/>
            <a:ext cx="4529153" cy="707886"/>
          </a:xfrm>
          <a:prstGeom prst="rect">
            <a:avLst/>
          </a:prstGeom>
          <a:noFill/>
          <a:ln w="38100" cmpd="sng">
            <a:noFill/>
            <a:prstDash val="dash"/>
          </a:ln>
        </p:spPr>
        <p:txBody>
          <a:bodyPr wrap="square" rtlCol="0">
            <a:spAutoFit/>
          </a:bodyPr>
          <a:lstStyle/>
          <a:p>
            <a:pPr algn="ctr"/>
            <a:r>
              <a:rPr lang="en-US" sz="4000" b="1" dirty="0" smtClean="0">
                <a:solidFill>
                  <a:schemeClr val="tx2"/>
                </a:solidFill>
                <a:latin typeface="American Typewriter"/>
                <a:cs typeface="American Typewriter"/>
              </a:rPr>
              <a:t>Consequences</a:t>
            </a:r>
          </a:p>
        </p:txBody>
      </p:sp>
    </p:spTree>
    <p:extLst>
      <p:ext uri="{BB962C8B-B14F-4D97-AF65-F5344CB8AC3E}">
        <p14:creationId xmlns:p14="http://schemas.microsoft.com/office/powerpoint/2010/main" val="3024820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752600"/>
            <a:ext cx="8503920" cy="4346448"/>
          </a:xfrm>
        </p:spPr>
        <p:txBody>
          <a:bodyPr>
            <a:normAutofit/>
          </a:bodyPr>
          <a:lstStyle/>
          <a:p>
            <a:r>
              <a:rPr lang="en-US" dirty="0" smtClean="0">
                <a:latin typeface="American Typewriter"/>
                <a:cs typeface="American Typewriter"/>
              </a:rPr>
              <a:t>“I didn’t want to get my organization in trouble.”</a:t>
            </a:r>
          </a:p>
          <a:p>
            <a:r>
              <a:rPr lang="en-US" dirty="0" smtClean="0">
                <a:latin typeface="American Typewriter"/>
                <a:cs typeface="American Typewriter"/>
              </a:rPr>
              <a:t>“I was afraid of the consequences to me as an individual from other group members.”</a:t>
            </a:r>
          </a:p>
          <a:p>
            <a:r>
              <a:rPr lang="en-US" dirty="0" smtClean="0">
                <a:latin typeface="American Typewriter"/>
                <a:cs typeface="American Typewriter"/>
              </a:rPr>
              <a:t>“I did not know where to report it.”</a:t>
            </a:r>
          </a:p>
          <a:p>
            <a:r>
              <a:rPr lang="en-US" dirty="0" smtClean="0">
                <a:latin typeface="American Typewriter"/>
                <a:cs typeface="American Typewriter"/>
              </a:rPr>
              <a:t>“It was no big deal, no one was harmed (minimization of hazing).”</a:t>
            </a:r>
          </a:p>
          <a:p>
            <a:r>
              <a:rPr lang="en-US" dirty="0" smtClean="0">
                <a:latin typeface="American Typewriter"/>
                <a:cs typeface="American Typewriter"/>
              </a:rPr>
              <a:t>“I had a choice to participate or not.”</a:t>
            </a:r>
          </a:p>
          <a:p>
            <a:r>
              <a:rPr lang="en-US" dirty="0" smtClean="0">
                <a:latin typeface="American Typewriter"/>
                <a:cs typeface="American Typewriter"/>
              </a:rPr>
              <a:t>“It’s a tradition and rite of passage.”</a:t>
            </a:r>
            <a:endParaRPr lang="en-US" dirty="0">
              <a:latin typeface="American Typewriter"/>
              <a:cs typeface="American Typewriter"/>
            </a:endParaRPr>
          </a:p>
        </p:txBody>
      </p:sp>
      <p:sp>
        <p:nvSpPr>
          <p:cNvPr id="4" name="TextBox 3"/>
          <p:cNvSpPr txBox="1"/>
          <p:nvPr/>
        </p:nvSpPr>
        <p:spPr>
          <a:xfrm>
            <a:off x="976952" y="6459058"/>
            <a:ext cx="7477732" cy="276999"/>
          </a:xfrm>
          <a:prstGeom prst="rect">
            <a:avLst/>
          </a:prstGeom>
          <a:noFill/>
        </p:spPr>
        <p:txBody>
          <a:bodyPr wrap="none" rtlCol="0">
            <a:spAutoFit/>
          </a:bodyPr>
          <a:lstStyle/>
          <a:p>
            <a:r>
              <a:rPr lang="en-US" sz="1200" dirty="0">
                <a:latin typeface="American Typewriter"/>
                <a:cs typeface="American Typewriter"/>
              </a:rPr>
              <a:t>Source:  </a:t>
            </a:r>
            <a:r>
              <a:rPr lang="en-US" sz="1200" dirty="0" smtClean="0">
                <a:latin typeface="American Typewriter"/>
                <a:cs typeface="American Typewriter"/>
              </a:rPr>
              <a:t>Adapted from Hazing </a:t>
            </a:r>
            <a:r>
              <a:rPr lang="en-US" sz="1200" dirty="0">
                <a:latin typeface="American Typewriter"/>
                <a:cs typeface="American Typewriter"/>
              </a:rPr>
              <a:t>in View:  College Students at Risk.  National Study of Student Hazing.</a:t>
            </a:r>
          </a:p>
        </p:txBody>
      </p:sp>
      <p:sp>
        <p:nvSpPr>
          <p:cNvPr id="5" name="Frame 4"/>
          <p:cNvSpPr/>
          <p:nvPr/>
        </p:nvSpPr>
        <p:spPr>
          <a:xfrm>
            <a:off x="0" y="0"/>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
        <p:nvSpPr>
          <p:cNvPr id="7" name="TextBox 6"/>
          <p:cNvSpPr txBox="1"/>
          <p:nvPr/>
        </p:nvSpPr>
        <p:spPr>
          <a:xfrm>
            <a:off x="702979" y="392292"/>
            <a:ext cx="7777105" cy="523220"/>
          </a:xfrm>
          <a:prstGeom prst="rect">
            <a:avLst/>
          </a:prstGeom>
          <a:noFill/>
          <a:ln w="38100" cmpd="sng">
            <a:noFill/>
            <a:prstDash val="dash"/>
          </a:ln>
        </p:spPr>
        <p:txBody>
          <a:bodyPr wrap="square" rtlCol="0">
            <a:spAutoFit/>
          </a:bodyPr>
          <a:lstStyle/>
          <a:p>
            <a:pPr algn="ctr"/>
            <a:r>
              <a:rPr lang="en-US" sz="2800" b="1" dirty="0" smtClean="0">
                <a:solidFill>
                  <a:schemeClr val="tx2"/>
                </a:solidFill>
                <a:latin typeface="American Typewriter"/>
                <a:cs typeface="American Typewriter"/>
              </a:rPr>
              <a:t>Reasons why members don’t report hazing:</a:t>
            </a:r>
          </a:p>
        </p:txBody>
      </p:sp>
    </p:spTree>
    <p:extLst>
      <p:ext uri="{BB962C8B-B14F-4D97-AF65-F5344CB8AC3E}">
        <p14:creationId xmlns:p14="http://schemas.microsoft.com/office/powerpoint/2010/main" val="2165572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676400"/>
            <a:ext cx="8503920" cy="4422648"/>
          </a:xfrm>
        </p:spPr>
        <p:txBody>
          <a:bodyPr>
            <a:normAutofit/>
          </a:bodyPr>
          <a:lstStyle/>
          <a:p>
            <a:r>
              <a:rPr lang="en-US" dirty="0" smtClean="0">
                <a:latin typeface="American Typewriter"/>
                <a:cs typeface="American Typewriter"/>
              </a:rPr>
              <a:t>Individuals who report hazing may be granted immunity from the institutional disciplinary if they report the incident and cooperate in good faith with the institution.</a:t>
            </a:r>
          </a:p>
          <a:p>
            <a:r>
              <a:rPr lang="en-US" dirty="0" smtClean="0">
                <a:latin typeface="American Typewriter"/>
                <a:cs typeface="American Typewriter"/>
              </a:rPr>
              <a:t>The </a:t>
            </a:r>
            <a:r>
              <a:rPr lang="en-US" i="1" dirty="0">
                <a:latin typeface="American Typewriter"/>
                <a:cs typeface="American Typewriter"/>
              </a:rPr>
              <a:t>Texas Education </a:t>
            </a:r>
            <a:r>
              <a:rPr lang="en-US" i="1" u="sng" dirty="0">
                <a:latin typeface="American Typewriter"/>
                <a:cs typeface="American Typewriter"/>
              </a:rPr>
              <a:t>Code </a:t>
            </a:r>
            <a:r>
              <a:rPr lang="en-US" u="sng" dirty="0">
                <a:latin typeface="American Typewriter"/>
                <a:cs typeface="American Typewriter"/>
              </a:rPr>
              <a:t>Section </a:t>
            </a:r>
            <a:r>
              <a:rPr lang="en-US" u="sng" dirty="0" smtClean="0">
                <a:latin typeface="American Typewriter"/>
                <a:cs typeface="American Typewriter"/>
              </a:rPr>
              <a:t>37.155</a:t>
            </a:r>
            <a:r>
              <a:rPr lang="en-US" dirty="0" smtClean="0">
                <a:latin typeface="American Typewriter"/>
                <a:cs typeface="American Typewriter"/>
              </a:rPr>
              <a:t> </a:t>
            </a:r>
            <a:r>
              <a:rPr lang="en-US" dirty="0">
                <a:latin typeface="American Typewriter"/>
                <a:cs typeface="American Typewriter"/>
              </a:rPr>
              <a:t>and </a:t>
            </a:r>
            <a:r>
              <a:rPr lang="en-US" u="sng" dirty="0" smtClean="0">
                <a:latin typeface="American Typewriter"/>
                <a:cs typeface="American Typewriter"/>
              </a:rPr>
              <a:t>Section 37.157 </a:t>
            </a:r>
            <a:r>
              <a:rPr lang="en-US" dirty="0" smtClean="0">
                <a:latin typeface="American Typewriter"/>
                <a:cs typeface="American Typewriter"/>
              </a:rPr>
              <a:t>grants immunity from criminal and civil liability to individuals who report hazing in good faith. </a:t>
            </a:r>
            <a:endParaRPr lang="en-US" dirty="0">
              <a:latin typeface="American Typewriter"/>
              <a:cs typeface="American Typewriter"/>
            </a:endParaRPr>
          </a:p>
        </p:txBody>
      </p:sp>
      <p:sp>
        <p:nvSpPr>
          <p:cNvPr id="4" name="Frame 3"/>
          <p:cNvSpPr/>
          <p:nvPr/>
        </p:nvSpPr>
        <p:spPr>
          <a:xfrm>
            <a:off x="0" y="0"/>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
        <p:nvSpPr>
          <p:cNvPr id="6" name="TextBox 5"/>
          <p:cNvSpPr txBox="1"/>
          <p:nvPr/>
        </p:nvSpPr>
        <p:spPr>
          <a:xfrm>
            <a:off x="2483728" y="263507"/>
            <a:ext cx="4529153" cy="646331"/>
          </a:xfrm>
          <a:prstGeom prst="rect">
            <a:avLst/>
          </a:prstGeom>
          <a:noFill/>
          <a:ln w="38100" cmpd="sng">
            <a:noFill/>
            <a:prstDash val="dash"/>
          </a:ln>
        </p:spPr>
        <p:txBody>
          <a:bodyPr wrap="square" rtlCol="0">
            <a:spAutoFit/>
          </a:bodyPr>
          <a:lstStyle/>
          <a:p>
            <a:pPr algn="ctr"/>
            <a:r>
              <a:rPr lang="en-US" sz="3600" b="1" dirty="0" smtClean="0">
                <a:solidFill>
                  <a:schemeClr val="tx2"/>
                </a:solidFill>
                <a:latin typeface="American Typewriter"/>
                <a:cs typeface="American Typewriter"/>
              </a:rPr>
              <a:t>Did you know…?</a:t>
            </a:r>
          </a:p>
        </p:txBody>
      </p:sp>
    </p:spTree>
    <p:extLst>
      <p:ext uri="{BB962C8B-B14F-4D97-AF65-F5344CB8AC3E}">
        <p14:creationId xmlns:p14="http://schemas.microsoft.com/office/powerpoint/2010/main" val="2547457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819174"/>
          </a:xfrm>
        </p:spPr>
        <p:txBody>
          <a:bodyPr>
            <a:normAutofit fontScale="47500" lnSpcReduction="20000"/>
          </a:bodyPr>
          <a:lstStyle/>
          <a:p>
            <a:pPr marL="0" indent="0">
              <a:buNone/>
            </a:pPr>
            <a:r>
              <a:rPr lang="en-US" sz="4200" dirty="0" smtClean="0">
                <a:ln w="12700">
                  <a:solidFill>
                    <a:schemeClr val="tx2">
                      <a:satMod val="155000"/>
                    </a:schemeClr>
                  </a:solidFill>
                  <a:prstDash val="solid"/>
                </a:ln>
                <a:solidFill>
                  <a:schemeClr val="tx2"/>
                </a:solidFill>
                <a:latin typeface="American Typewriter"/>
                <a:cs typeface="American Typewriter"/>
              </a:rPr>
              <a:t>Given </a:t>
            </a:r>
            <a:r>
              <a:rPr lang="en-US" sz="4200" dirty="0">
                <a:ln w="12700">
                  <a:solidFill>
                    <a:schemeClr val="tx2">
                      <a:satMod val="155000"/>
                    </a:schemeClr>
                  </a:solidFill>
                  <a:prstDash val="solid"/>
                </a:ln>
                <a:solidFill>
                  <a:schemeClr val="tx2"/>
                </a:solidFill>
                <a:latin typeface="American Typewriter"/>
                <a:cs typeface="American Typewriter"/>
              </a:rPr>
              <a:t>the many causes of hazing, a </a:t>
            </a:r>
            <a:r>
              <a:rPr lang="en-US" sz="4200" dirty="0" smtClean="0">
                <a:ln w="12700">
                  <a:solidFill>
                    <a:schemeClr val="tx2">
                      <a:satMod val="155000"/>
                    </a:schemeClr>
                  </a:solidFill>
                  <a:prstDash val="solid"/>
                </a:ln>
                <a:solidFill>
                  <a:schemeClr val="tx2"/>
                </a:solidFill>
                <a:latin typeface="American Typewriter"/>
                <a:cs typeface="American Typewriter"/>
              </a:rPr>
              <a:t>comprehensive approach by the advisor will include: </a:t>
            </a:r>
          </a:p>
          <a:p>
            <a:pPr marL="0" indent="0">
              <a:buNone/>
            </a:pPr>
            <a:endParaRPr lang="en-US" dirty="0">
              <a:latin typeface="American Typewriter"/>
              <a:cs typeface="American Typewriter"/>
            </a:endParaRPr>
          </a:p>
          <a:p>
            <a:r>
              <a:rPr lang="en-US" sz="3800" dirty="0" smtClean="0">
                <a:latin typeface="American Typewriter"/>
                <a:cs typeface="American Typewriter"/>
              </a:rPr>
              <a:t>Addressing </a:t>
            </a:r>
            <a:r>
              <a:rPr lang="en-US" sz="3800" dirty="0">
                <a:latin typeface="American Typewriter"/>
                <a:cs typeface="American Typewriter"/>
              </a:rPr>
              <a:t>attitudes, </a:t>
            </a:r>
            <a:r>
              <a:rPr lang="en-US" sz="3800" dirty="0" smtClean="0">
                <a:latin typeface="American Typewriter"/>
                <a:cs typeface="American Typewriter"/>
              </a:rPr>
              <a:t>beliefs, myths and perceptions that </a:t>
            </a:r>
            <a:r>
              <a:rPr lang="en-US" sz="3800" dirty="0">
                <a:latin typeface="American Typewriter"/>
                <a:cs typeface="American Typewriter"/>
              </a:rPr>
              <a:t>contribute to hazing </a:t>
            </a:r>
            <a:r>
              <a:rPr lang="en-US" sz="3800" dirty="0" smtClean="0">
                <a:latin typeface="American Typewriter"/>
                <a:cs typeface="American Typewriter"/>
              </a:rPr>
              <a:t>through discussion and education.</a:t>
            </a:r>
          </a:p>
          <a:p>
            <a:r>
              <a:rPr lang="en-US" sz="3800" dirty="0" smtClean="0">
                <a:latin typeface="American Typewriter"/>
                <a:cs typeface="American Typewriter"/>
              </a:rPr>
              <a:t>Supporting </a:t>
            </a:r>
            <a:r>
              <a:rPr lang="en-US" sz="3800" dirty="0">
                <a:latin typeface="American Typewriter"/>
                <a:cs typeface="American Typewriter"/>
              </a:rPr>
              <a:t>healthy group </a:t>
            </a:r>
            <a:r>
              <a:rPr lang="en-US" sz="3800" dirty="0" smtClean="0">
                <a:latin typeface="American Typewriter"/>
                <a:cs typeface="American Typewriter"/>
              </a:rPr>
              <a:t>norms.</a:t>
            </a:r>
          </a:p>
          <a:p>
            <a:r>
              <a:rPr lang="en-US" sz="3800" dirty="0" smtClean="0">
                <a:latin typeface="American Typewriter"/>
                <a:cs typeface="American Typewriter"/>
              </a:rPr>
              <a:t>Conveying </a:t>
            </a:r>
            <a:r>
              <a:rPr lang="en-US" sz="3800" dirty="0">
                <a:latin typeface="American Typewriter"/>
                <a:cs typeface="American Typewriter"/>
              </a:rPr>
              <a:t>clear expectations for conduct among </a:t>
            </a:r>
            <a:r>
              <a:rPr lang="en-US" sz="3800" dirty="0" smtClean="0">
                <a:latin typeface="American Typewriter"/>
                <a:cs typeface="American Typewriter"/>
              </a:rPr>
              <a:t>organization leaders and members, and alumni. </a:t>
            </a:r>
          </a:p>
          <a:p>
            <a:r>
              <a:rPr lang="en-US" sz="3800" dirty="0" smtClean="0">
                <a:latin typeface="American Typewriter"/>
                <a:cs typeface="American Typewriter"/>
              </a:rPr>
              <a:t>Knowing </a:t>
            </a:r>
            <a:r>
              <a:rPr lang="en-US" sz="3800" dirty="0">
                <a:latin typeface="American Typewriter"/>
                <a:cs typeface="American Typewriter"/>
              </a:rPr>
              <a:t>and </a:t>
            </a:r>
            <a:r>
              <a:rPr lang="en-US" sz="3800" dirty="0" smtClean="0">
                <a:latin typeface="American Typewriter"/>
                <a:cs typeface="American Typewriter"/>
              </a:rPr>
              <a:t>communicating </a:t>
            </a:r>
            <a:r>
              <a:rPr lang="en-US" sz="3800" dirty="0">
                <a:latin typeface="American Typewriter"/>
                <a:cs typeface="American Typewriter"/>
              </a:rPr>
              <a:t>both institutional rules and organizational rules with regards to hazing. </a:t>
            </a:r>
          </a:p>
          <a:p>
            <a:r>
              <a:rPr lang="en-US" sz="3800" dirty="0" smtClean="0">
                <a:latin typeface="American Typewriter"/>
                <a:cs typeface="American Typewriter"/>
              </a:rPr>
              <a:t>Ensuring </a:t>
            </a:r>
            <a:r>
              <a:rPr lang="en-US" sz="3800" dirty="0">
                <a:latin typeface="American Typewriter"/>
                <a:cs typeface="American Typewriter"/>
              </a:rPr>
              <a:t>that </a:t>
            </a:r>
            <a:r>
              <a:rPr lang="en-US" sz="3800" dirty="0" smtClean="0">
                <a:latin typeface="American Typewriter"/>
                <a:cs typeface="American Typewriter"/>
              </a:rPr>
              <a:t>leaders and members </a:t>
            </a:r>
            <a:r>
              <a:rPr lang="en-US" sz="3800" dirty="0">
                <a:latin typeface="American Typewriter"/>
                <a:cs typeface="American Typewriter"/>
              </a:rPr>
              <a:t>of </a:t>
            </a:r>
            <a:r>
              <a:rPr lang="en-US" sz="3800" dirty="0" smtClean="0">
                <a:latin typeface="American Typewriter"/>
                <a:cs typeface="American Typewriter"/>
              </a:rPr>
              <a:t>organization  and alumni know </a:t>
            </a:r>
            <a:r>
              <a:rPr lang="en-US" sz="3800" dirty="0">
                <a:latin typeface="American Typewriter"/>
                <a:cs typeface="American Typewriter"/>
              </a:rPr>
              <a:t>their roles and responsibilities in following and enforcing the policies.</a:t>
            </a:r>
          </a:p>
          <a:p>
            <a:r>
              <a:rPr lang="en-US" sz="3800" dirty="0" smtClean="0">
                <a:latin typeface="American Typewriter"/>
                <a:cs typeface="American Typewriter"/>
              </a:rPr>
              <a:t>Providing </a:t>
            </a:r>
            <a:r>
              <a:rPr lang="en-US" sz="3800" dirty="0">
                <a:latin typeface="American Typewriter"/>
                <a:cs typeface="American Typewriter"/>
              </a:rPr>
              <a:t>a range of support services for students who have experienced hazing</a:t>
            </a:r>
            <a:r>
              <a:rPr lang="en-US" sz="3800" dirty="0" smtClean="0">
                <a:latin typeface="American Typewriter"/>
                <a:cs typeface="American Typewriter"/>
              </a:rPr>
              <a:t>.</a:t>
            </a:r>
          </a:p>
          <a:p>
            <a:r>
              <a:rPr lang="en-US" sz="3800" dirty="0" smtClean="0">
                <a:latin typeface="American Typewriter"/>
                <a:cs typeface="American Typewriter"/>
              </a:rPr>
              <a:t>Establishing policies and expectations related to alcohol use within the organization.</a:t>
            </a:r>
            <a:endParaRPr lang="en-US" sz="3800" dirty="0">
              <a:latin typeface="American Typewriter"/>
              <a:cs typeface="American Typewriter"/>
            </a:endParaRPr>
          </a:p>
          <a:p>
            <a:r>
              <a:rPr lang="en-US" sz="3800" dirty="0" smtClean="0">
                <a:latin typeface="American Typewriter"/>
                <a:cs typeface="American Typewriter"/>
              </a:rPr>
              <a:t>Asking the following questions about organizational activities to determine if hazing is involved:  </a:t>
            </a:r>
          </a:p>
        </p:txBody>
      </p:sp>
      <p:sp>
        <p:nvSpPr>
          <p:cNvPr id="4" name="Frame 3"/>
          <p:cNvSpPr/>
          <p:nvPr/>
        </p:nvSpPr>
        <p:spPr>
          <a:xfrm>
            <a:off x="0" y="0"/>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
        <p:nvSpPr>
          <p:cNvPr id="6" name="TextBox 5"/>
          <p:cNvSpPr txBox="1"/>
          <p:nvPr/>
        </p:nvSpPr>
        <p:spPr>
          <a:xfrm>
            <a:off x="730509" y="353636"/>
            <a:ext cx="7777105" cy="584776"/>
          </a:xfrm>
          <a:prstGeom prst="rect">
            <a:avLst/>
          </a:prstGeom>
          <a:noFill/>
          <a:ln w="38100" cmpd="sng">
            <a:noFill/>
            <a:prstDash val="dash"/>
          </a:ln>
        </p:spPr>
        <p:txBody>
          <a:bodyPr wrap="square" rtlCol="0">
            <a:spAutoFit/>
          </a:bodyPr>
          <a:lstStyle/>
          <a:p>
            <a:pPr algn="ctr"/>
            <a:r>
              <a:rPr lang="en-US" sz="3200" b="1" dirty="0" smtClean="0">
                <a:solidFill>
                  <a:schemeClr val="tx2"/>
                </a:solidFill>
                <a:latin typeface="American Typewriter"/>
                <a:cs typeface="American Typewriter"/>
              </a:rPr>
              <a:t>What can you do as an advisor?</a:t>
            </a:r>
          </a:p>
        </p:txBody>
      </p:sp>
    </p:spTree>
    <p:extLst>
      <p:ext uri="{BB962C8B-B14F-4D97-AF65-F5344CB8AC3E}">
        <p14:creationId xmlns:p14="http://schemas.microsoft.com/office/powerpoint/2010/main" val="221004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76600"/>
            <a:ext cx="7772400" cy="2438400"/>
          </a:xfrm>
        </p:spPr>
        <p:txBody>
          <a:bodyPr>
            <a:noAutofit/>
          </a:bodyPr>
          <a:lstStyle/>
          <a:p>
            <a:r>
              <a:rPr lang="en-US" sz="2400" b="1" dirty="0">
                <a:latin typeface="American Typewriter"/>
                <a:cs typeface="American Typewriter"/>
              </a:rPr>
              <a:t>This Hazing Education </a:t>
            </a:r>
            <a:r>
              <a:rPr lang="en-US" sz="2400" b="1" dirty="0" smtClean="0">
                <a:latin typeface="American Typewriter"/>
                <a:cs typeface="American Typewriter"/>
              </a:rPr>
              <a:t>module </a:t>
            </a:r>
            <a:r>
              <a:rPr lang="en-US" sz="2400" b="1" dirty="0">
                <a:latin typeface="American Typewriter"/>
                <a:cs typeface="American Typewriter"/>
              </a:rPr>
              <a:t>is a </a:t>
            </a:r>
            <a:r>
              <a:rPr lang="en-US" sz="2400" b="1" dirty="0" smtClean="0">
                <a:latin typeface="American Typewriter"/>
                <a:cs typeface="American Typewriter"/>
              </a:rPr>
              <a:t>University of Texas system-</a:t>
            </a:r>
            <a:r>
              <a:rPr lang="en-US" sz="2400" b="1" dirty="0">
                <a:latin typeface="American Typewriter"/>
                <a:cs typeface="American Typewriter"/>
              </a:rPr>
              <a:t>wide program created </a:t>
            </a:r>
            <a:r>
              <a:rPr lang="en-US" sz="2400" b="1" dirty="0" smtClean="0">
                <a:latin typeface="American Typewriter"/>
                <a:cs typeface="American Typewriter"/>
              </a:rPr>
              <a:t>to assist student organization advisors with addressing hazing.  This </a:t>
            </a:r>
            <a:r>
              <a:rPr lang="en-US" sz="2400" b="1" dirty="0">
                <a:latin typeface="American Typewriter"/>
                <a:cs typeface="American Typewriter"/>
              </a:rPr>
              <a:t>online training </a:t>
            </a:r>
            <a:r>
              <a:rPr lang="en-US" sz="2400" b="1" dirty="0" smtClean="0">
                <a:latin typeface="American Typewriter"/>
                <a:cs typeface="American Typewriter"/>
              </a:rPr>
              <a:t>module </a:t>
            </a:r>
            <a:r>
              <a:rPr lang="en-US" sz="2400" b="1" dirty="0">
                <a:latin typeface="American Typewriter"/>
                <a:cs typeface="American Typewriter"/>
              </a:rPr>
              <a:t>will provide you with a </a:t>
            </a:r>
            <a:r>
              <a:rPr lang="en-US" sz="2400" b="1" dirty="0" smtClean="0">
                <a:latin typeface="American Typewriter"/>
                <a:cs typeface="American Typewriter"/>
              </a:rPr>
              <a:t>information </a:t>
            </a:r>
            <a:r>
              <a:rPr lang="en-US" sz="2400" b="1" dirty="0">
                <a:latin typeface="American Typewriter"/>
                <a:cs typeface="American Typewriter"/>
              </a:rPr>
              <a:t>about hazing, including </a:t>
            </a:r>
            <a:r>
              <a:rPr lang="en-US" sz="2400" b="1" dirty="0" smtClean="0">
                <a:latin typeface="American Typewriter"/>
                <a:cs typeface="American Typewriter"/>
              </a:rPr>
              <a:t>examples </a:t>
            </a:r>
            <a:r>
              <a:rPr lang="en-US" sz="2400" b="1" dirty="0">
                <a:latin typeface="American Typewriter"/>
                <a:cs typeface="American Typewriter"/>
              </a:rPr>
              <a:t>of hazing, </a:t>
            </a:r>
            <a:r>
              <a:rPr lang="en-US" sz="2400" b="1" dirty="0" smtClean="0">
                <a:latin typeface="American Typewriter"/>
                <a:cs typeface="American Typewriter"/>
              </a:rPr>
              <a:t>why hazing occurs, and your role as an advisor</a:t>
            </a:r>
            <a:r>
              <a:rPr lang="en-US" sz="2400" b="1" dirty="0" smtClean="0"/>
              <a:t>.</a:t>
            </a:r>
            <a:endParaRPr lang="en-US" sz="2400" dirty="0"/>
          </a:p>
        </p:txBody>
      </p:sp>
      <p:sp>
        <p:nvSpPr>
          <p:cNvPr id="4" name="Frame 3"/>
          <p:cNvSpPr/>
          <p:nvPr/>
        </p:nvSpPr>
        <p:spPr>
          <a:xfrm>
            <a:off x="0" y="0"/>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
        <p:nvSpPr>
          <p:cNvPr id="5" name="Title 1"/>
          <p:cNvSpPr txBox="1">
            <a:spLocks/>
          </p:cNvSpPr>
          <p:nvPr/>
        </p:nvSpPr>
        <p:spPr>
          <a:xfrm>
            <a:off x="550313" y="914400"/>
            <a:ext cx="8043374" cy="824660"/>
          </a:xfrm>
          <a:prstGeom prst="rect">
            <a:avLst/>
          </a:prstGeom>
          <a:noFill/>
          <a:ln w="38100" cmpd="sng">
            <a:noFill/>
          </a:ln>
        </p:spPr>
        <p:txBody>
          <a:bodyPr vert="horz" anchor="ctr" anchorCtr="0">
            <a:normAutofit/>
          </a:bodyPr>
          <a:lstStyle>
            <a:lvl1pPr algn="ctr" rtl="0" eaLnBrk="1" latinLnBrk="0" hangingPunct="1">
              <a:spcBef>
                <a:spcPct val="0"/>
              </a:spcBef>
              <a:buNone/>
              <a:defRPr kumimoji="0" sz="4200" kern="1200">
                <a:solidFill>
                  <a:schemeClr val="accent1"/>
                </a:solidFill>
                <a:latin typeface="+mj-lt"/>
                <a:ea typeface="+mj-ea"/>
                <a:cs typeface="+mj-cs"/>
              </a:defRPr>
            </a:lvl1pPr>
          </a:lstStyle>
          <a:p>
            <a:r>
              <a:rPr lang="en-US" sz="4000" dirty="0" smtClean="0">
                <a:solidFill>
                  <a:schemeClr val="tx2"/>
                </a:solidFill>
                <a:latin typeface="Georgia" panose="02040502050405020303" pitchFamily="18" charset="0"/>
                <a:cs typeface="American Typewriter"/>
              </a:rPr>
              <a:t>About this Module</a:t>
            </a:r>
            <a:endParaRPr lang="en-US" sz="4000" dirty="0">
              <a:solidFill>
                <a:schemeClr val="tx2"/>
              </a:solidFill>
              <a:latin typeface="Georgia" panose="02040502050405020303" pitchFamily="18" charset="0"/>
              <a:cs typeface="American Typewriter"/>
            </a:endParaRPr>
          </a:p>
        </p:txBody>
      </p:sp>
    </p:spTree>
    <p:extLst>
      <p:ext uri="{BB962C8B-B14F-4D97-AF65-F5344CB8AC3E}">
        <p14:creationId xmlns:p14="http://schemas.microsoft.com/office/powerpoint/2010/main" val="3205614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9.jpeg"/>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2676117" y="1690473"/>
            <a:ext cx="4134469" cy="4134469"/>
          </a:xfrm>
          <a:prstGeom prst="rect">
            <a:avLst/>
          </a:prstGeom>
        </p:spPr>
      </p:pic>
      <p:sp>
        <p:nvSpPr>
          <p:cNvPr id="3" name="Content Placeholder 2"/>
          <p:cNvSpPr>
            <a:spLocks noGrp="1"/>
          </p:cNvSpPr>
          <p:nvPr>
            <p:ph idx="1"/>
          </p:nvPr>
        </p:nvSpPr>
        <p:spPr>
          <a:xfrm>
            <a:off x="457200" y="1600200"/>
            <a:ext cx="8229600" cy="4142427"/>
          </a:xfrm>
        </p:spPr>
        <p:txBody>
          <a:bodyPr>
            <a:normAutofit fontScale="70000" lnSpcReduction="20000"/>
          </a:bodyPr>
          <a:lstStyle/>
          <a:p>
            <a:r>
              <a:rPr lang="en-US" dirty="0">
                <a:latin typeface="American Typewriter"/>
                <a:cs typeface="American Typewriter"/>
              </a:rPr>
              <a:t>Is alcohol involved?</a:t>
            </a:r>
          </a:p>
          <a:p>
            <a:r>
              <a:rPr lang="en-US" dirty="0" smtClean="0">
                <a:latin typeface="American Typewriter"/>
                <a:cs typeface="American Typewriter"/>
              </a:rPr>
              <a:t>Will </a:t>
            </a:r>
            <a:r>
              <a:rPr lang="en-US" dirty="0">
                <a:latin typeface="American Typewriter"/>
                <a:cs typeface="American Typewriter"/>
              </a:rPr>
              <a:t>active/current members of the group refuse to participate with the new members and do exactly what they’re being asked to </a:t>
            </a:r>
            <a:r>
              <a:rPr lang="en-US" dirty="0" err="1">
                <a:latin typeface="American Typewriter"/>
                <a:cs typeface="American Typewriter"/>
              </a:rPr>
              <a:t>do</a:t>
            </a:r>
            <a:r>
              <a:rPr lang="en-US" dirty="0" err="1" smtClean="0">
                <a:latin typeface="American Typewriter"/>
                <a:cs typeface="American Typewriter"/>
              </a:rPr>
              <a:t>?Does</a:t>
            </a:r>
            <a:r>
              <a:rPr lang="en-US" dirty="0" smtClean="0">
                <a:latin typeface="American Typewriter"/>
                <a:cs typeface="American Typewriter"/>
              </a:rPr>
              <a:t> </a:t>
            </a:r>
            <a:r>
              <a:rPr lang="en-US" dirty="0">
                <a:latin typeface="American Typewriter"/>
                <a:cs typeface="American Typewriter"/>
              </a:rPr>
              <a:t>the activity risk emotional or physical abuse</a:t>
            </a:r>
            <a:r>
              <a:rPr lang="en-US" dirty="0" smtClean="0">
                <a:latin typeface="American Typewriter"/>
                <a:cs typeface="American Typewriter"/>
              </a:rPr>
              <a:t>?</a:t>
            </a:r>
          </a:p>
          <a:p>
            <a:r>
              <a:rPr lang="en-US" dirty="0" smtClean="0">
                <a:latin typeface="American Typewriter"/>
                <a:cs typeface="American Typewriter"/>
              </a:rPr>
              <a:t>Is </a:t>
            </a:r>
            <a:r>
              <a:rPr lang="en-US" dirty="0">
                <a:latin typeface="American Typewriter"/>
                <a:cs typeface="American Typewriter"/>
              </a:rPr>
              <a:t>there risk of injury or a question of safety</a:t>
            </a:r>
            <a:r>
              <a:rPr lang="en-US" dirty="0" smtClean="0">
                <a:latin typeface="American Typewriter"/>
                <a:cs typeface="American Typewriter"/>
              </a:rPr>
              <a:t>?</a:t>
            </a:r>
          </a:p>
          <a:p>
            <a:r>
              <a:rPr lang="en-US" dirty="0" smtClean="0">
                <a:latin typeface="American Typewriter"/>
                <a:cs typeface="American Typewriter"/>
              </a:rPr>
              <a:t>Do </a:t>
            </a:r>
            <a:r>
              <a:rPr lang="en-US" dirty="0">
                <a:latin typeface="American Typewriter"/>
                <a:cs typeface="American Typewriter"/>
              </a:rPr>
              <a:t>you have any reservation describing the activity to family members, to a professor, or university official?</a:t>
            </a:r>
          </a:p>
          <a:p>
            <a:r>
              <a:rPr lang="en-US" dirty="0" smtClean="0">
                <a:latin typeface="American Typewriter"/>
                <a:cs typeface="American Typewriter"/>
              </a:rPr>
              <a:t>Would </a:t>
            </a:r>
            <a:r>
              <a:rPr lang="en-US" dirty="0">
                <a:latin typeface="American Typewriter"/>
                <a:cs typeface="American Typewriter"/>
              </a:rPr>
              <a:t>you object to the activity being photographed for the school newspaper or filmed by the local TV news crew?</a:t>
            </a:r>
          </a:p>
          <a:p>
            <a:pPr marL="0" indent="0">
              <a:buNone/>
            </a:pPr>
            <a:endParaRPr lang="en-US" dirty="0" smtClean="0">
              <a:latin typeface="American Typewriter"/>
              <a:cs typeface="American Typewriter"/>
            </a:endParaRPr>
          </a:p>
          <a:p>
            <a:pPr marL="0" indent="0">
              <a:buNone/>
            </a:pPr>
            <a:r>
              <a:rPr lang="en-US" dirty="0" smtClean="0">
                <a:latin typeface="American Typewriter"/>
                <a:cs typeface="American Typewriter"/>
              </a:rPr>
              <a:t>If </a:t>
            </a:r>
            <a:r>
              <a:rPr lang="en-US" dirty="0">
                <a:latin typeface="American Typewriter"/>
                <a:cs typeface="American Typewriter"/>
              </a:rPr>
              <a:t>the answer to any of these questions is “yes,” the activity is probably hazing</a:t>
            </a:r>
            <a:r>
              <a:rPr lang="en-US" dirty="0" smtClean="0">
                <a:latin typeface="American Typewriter"/>
                <a:cs typeface="American Typewriter"/>
              </a:rPr>
              <a:t>.</a:t>
            </a:r>
          </a:p>
          <a:p>
            <a:endParaRPr lang="en-US" dirty="0">
              <a:latin typeface="American Typewriter"/>
              <a:cs typeface="American Typewriter"/>
            </a:endParaRPr>
          </a:p>
          <a:p>
            <a:pPr marL="0" indent="0">
              <a:buNone/>
            </a:pPr>
            <a:r>
              <a:rPr lang="en-US" sz="1700" dirty="0">
                <a:latin typeface="American Typewriter"/>
                <a:cs typeface="American Typewriter"/>
              </a:rPr>
              <a:t>Adapted from: </a:t>
            </a:r>
            <a:r>
              <a:rPr lang="en-US" sz="1700" dirty="0" err="1">
                <a:latin typeface="American Typewriter"/>
                <a:cs typeface="American Typewriter"/>
              </a:rPr>
              <a:t>StopHazing.org</a:t>
            </a:r>
            <a:r>
              <a:rPr lang="en-US" sz="1700" dirty="0">
                <a:latin typeface="American Typewriter"/>
                <a:cs typeface="American Typewriter"/>
              </a:rPr>
              <a:t>, Educating to Eliminate Hazing. Copyright </a:t>
            </a:r>
            <a:r>
              <a:rPr lang="en-US" sz="1700" dirty="0" err="1">
                <a:latin typeface="American Typewriter"/>
                <a:cs typeface="American Typewriter"/>
              </a:rPr>
              <a:t>StopHazing.org</a:t>
            </a:r>
            <a:r>
              <a:rPr lang="en-US" sz="1700" dirty="0">
                <a:latin typeface="American Typewriter"/>
                <a:cs typeface="American Typewriter"/>
              </a:rPr>
              <a:t> 1998–2005. </a:t>
            </a:r>
            <a:r>
              <a:rPr lang="en-US" sz="1700" dirty="0">
                <a:latin typeface="American Typewriter"/>
                <a:cs typeface="American Typewriter"/>
                <a:hlinkClick r:id="rId3"/>
              </a:rPr>
              <a:t>www.stophazing.org</a:t>
            </a:r>
            <a:endParaRPr lang="en-US" sz="1700" dirty="0">
              <a:latin typeface="American Typewriter"/>
              <a:cs typeface="American Typewriter"/>
            </a:endParaRPr>
          </a:p>
          <a:p>
            <a:endParaRPr lang="en-US" dirty="0"/>
          </a:p>
        </p:txBody>
      </p:sp>
      <p:sp>
        <p:nvSpPr>
          <p:cNvPr id="4" name="Frame 3"/>
          <p:cNvSpPr/>
          <p:nvPr/>
        </p:nvSpPr>
        <p:spPr>
          <a:xfrm>
            <a:off x="0" y="0"/>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
        <p:nvSpPr>
          <p:cNvPr id="5" name="TextBox 4"/>
          <p:cNvSpPr txBox="1"/>
          <p:nvPr/>
        </p:nvSpPr>
        <p:spPr>
          <a:xfrm>
            <a:off x="730509" y="353636"/>
            <a:ext cx="7777105" cy="584776"/>
          </a:xfrm>
          <a:prstGeom prst="rect">
            <a:avLst/>
          </a:prstGeom>
          <a:noFill/>
          <a:ln w="38100" cmpd="sng">
            <a:noFill/>
            <a:prstDash val="dash"/>
          </a:ln>
        </p:spPr>
        <p:txBody>
          <a:bodyPr wrap="square" rtlCol="0">
            <a:spAutoFit/>
          </a:bodyPr>
          <a:lstStyle/>
          <a:p>
            <a:pPr algn="ctr"/>
            <a:r>
              <a:rPr lang="en-US" sz="3200" b="1" dirty="0" smtClean="0">
                <a:solidFill>
                  <a:schemeClr val="tx2"/>
                </a:solidFill>
                <a:latin typeface="American Typewriter"/>
                <a:cs typeface="American Typewriter"/>
              </a:rPr>
              <a:t>Is it hazing?</a:t>
            </a:r>
          </a:p>
        </p:txBody>
      </p:sp>
    </p:spTree>
    <p:extLst>
      <p:ext uri="{BB962C8B-B14F-4D97-AF65-F5344CB8AC3E}">
        <p14:creationId xmlns:p14="http://schemas.microsoft.com/office/powerpoint/2010/main" val="789249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n w="12700">
                  <a:solidFill>
                    <a:schemeClr val="tx2">
                      <a:satMod val="155000"/>
                    </a:schemeClr>
                  </a:solidFill>
                  <a:prstDash val="solid"/>
                </a:ln>
                <a:solidFill>
                  <a:schemeClr val="tx2"/>
                </a:solidFill>
                <a:latin typeface="American Typewriter"/>
                <a:cs typeface="American Typewriter"/>
              </a:rPr>
              <a:t>Your role as advisor also includes:</a:t>
            </a:r>
            <a:endParaRPr lang="en-US" sz="3600" dirty="0">
              <a:ln w="12700">
                <a:solidFill>
                  <a:schemeClr val="tx2">
                    <a:satMod val="155000"/>
                  </a:schemeClr>
                </a:solidFill>
                <a:prstDash val="solid"/>
              </a:ln>
              <a:solidFill>
                <a:schemeClr val="tx2"/>
              </a:solidFill>
              <a:latin typeface="American Typewriter"/>
              <a:cs typeface="American Typewriter"/>
            </a:endParaRPr>
          </a:p>
        </p:txBody>
      </p:sp>
      <p:sp>
        <p:nvSpPr>
          <p:cNvPr id="3" name="Content Placeholder 2"/>
          <p:cNvSpPr>
            <a:spLocks noGrp="1"/>
          </p:cNvSpPr>
          <p:nvPr>
            <p:ph idx="1"/>
          </p:nvPr>
        </p:nvSpPr>
        <p:spPr/>
        <p:txBody>
          <a:bodyPr>
            <a:normAutofit/>
          </a:bodyPr>
          <a:lstStyle/>
          <a:p>
            <a:r>
              <a:rPr lang="en-US" dirty="0" smtClean="0">
                <a:latin typeface="American Typewriter"/>
                <a:cs typeface="American Typewriter"/>
              </a:rPr>
              <a:t>Helping your organization develop positive traditions that contribute to team building.</a:t>
            </a:r>
            <a:endParaRPr lang="en-US" dirty="0">
              <a:latin typeface="American Typewriter"/>
              <a:cs typeface="American Typewriter"/>
            </a:endParaRPr>
          </a:p>
          <a:p>
            <a:r>
              <a:rPr lang="en-US" dirty="0" smtClean="0">
                <a:latin typeface="American Typewriter"/>
                <a:cs typeface="American Typewriter"/>
              </a:rPr>
              <a:t>Reporting it.</a:t>
            </a:r>
          </a:p>
          <a:p>
            <a:pPr marL="0" indent="0">
              <a:buNone/>
            </a:pPr>
            <a:endParaRPr lang="en-US" dirty="0" smtClean="0">
              <a:latin typeface="American Typewriter"/>
              <a:cs typeface="American Typewriter"/>
            </a:endParaRPr>
          </a:p>
          <a:p>
            <a:pPr marL="0" indent="0">
              <a:buNone/>
            </a:pPr>
            <a:r>
              <a:rPr lang="en-US" dirty="0" smtClean="0">
                <a:latin typeface="American Typewriter"/>
                <a:cs typeface="American Typewriter"/>
              </a:rPr>
              <a:t>Organizational </a:t>
            </a:r>
            <a:r>
              <a:rPr lang="en-US" dirty="0" smtClean="0">
                <a:latin typeface="American Typewriter"/>
                <a:cs typeface="American Typewriter"/>
              </a:rPr>
              <a:t>membership and leadership can change from year to year. As the advisor, you provide consistency to the organization. Take the opportunity to reinforce the “no hazing message” at </a:t>
            </a:r>
            <a:r>
              <a:rPr lang="en-US" dirty="0">
                <a:latin typeface="American Typewriter"/>
                <a:cs typeface="American Typewriter"/>
              </a:rPr>
              <a:t>new member processes </a:t>
            </a:r>
            <a:r>
              <a:rPr lang="en-US" dirty="0" smtClean="0">
                <a:latin typeface="American Typewriter"/>
                <a:cs typeface="American Typewriter"/>
              </a:rPr>
              <a:t>functions, meetings</a:t>
            </a:r>
            <a:r>
              <a:rPr lang="en-US" dirty="0">
                <a:latin typeface="American Typewriter"/>
                <a:cs typeface="American Typewriter"/>
              </a:rPr>
              <a:t> </a:t>
            </a:r>
            <a:r>
              <a:rPr lang="en-US" dirty="0" smtClean="0">
                <a:latin typeface="American Typewriter"/>
                <a:cs typeface="American Typewriter"/>
              </a:rPr>
              <a:t>and  events periodically throughout the entire year.</a:t>
            </a:r>
            <a:endParaRPr lang="en-US" dirty="0">
              <a:latin typeface="American Typewriter"/>
              <a:cs typeface="American Typewriter"/>
            </a:endParaRPr>
          </a:p>
        </p:txBody>
      </p:sp>
      <p:sp>
        <p:nvSpPr>
          <p:cNvPr id="5" name="TextBox 4"/>
          <p:cNvSpPr txBox="1"/>
          <p:nvPr/>
        </p:nvSpPr>
        <p:spPr>
          <a:xfrm>
            <a:off x="8000152" y="2496779"/>
            <a:ext cx="184666" cy="369332"/>
          </a:xfrm>
          <a:prstGeom prst="rect">
            <a:avLst/>
          </a:prstGeom>
          <a:noFill/>
        </p:spPr>
        <p:txBody>
          <a:bodyPr wrap="none" rtlCol="0">
            <a:spAutoFit/>
          </a:bodyPr>
          <a:lstStyle/>
          <a:p>
            <a:endParaRPr lang="en-US" dirty="0"/>
          </a:p>
        </p:txBody>
      </p:sp>
      <p:sp>
        <p:nvSpPr>
          <p:cNvPr id="6" name="Frame 5"/>
          <p:cNvSpPr/>
          <p:nvPr/>
        </p:nvSpPr>
        <p:spPr>
          <a:xfrm>
            <a:off x="0" y="0"/>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cxnSp>
        <p:nvCxnSpPr>
          <p:cNvPr id="7" name="Straight Connector 6"/>
          <p:cNvCxnSpPr/>
          <p:nvPr/>
        </p:nvCxnSpPr>
        <p:spPr>
          <a:xfrm>
            <a:off x="533400" y="3200400"/>
            <a:ext cx="7848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493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609600"/>
          </a:xfrm>
          <a:noFill/>
          <a:ln>
            <a:noFill/>
          </a:ln>
        </p:spPr>
        <p:txBody>
          <a:bodyPr>
            <a:noAutofit/>
          </a:bodyPr>
          <a:lstStyle/>
          <a:p>
            <a:r>
              <a:rPr lang="en-US" sz="3600" dirty="0" smtClean="0">
                <a:solidFill>
                  <a:schemeClr val="tx2"/>
                </a:solidFill>
                <a:latin typeface="American Typewriter"/>
              </a:rPr>
              <a:t>Resources</a:t>
            </a:r>
            <a:endParaRPr lang="en-US" sz="3600" dirty="0">
              <a:solidFill>
                <a:schemeClr val="tx2"/>
              </a:solidFill>
              <a:latin typeface="American Typewriter"/>
            </a:endParaRPr>
          </a:p>
        </p:txBody>
      </p:sp>
      <p:sp>
        <p:nvSpPr>
          <p:cNvPr id="3" name="Content Placeholder 2"/>
          <p:cNvSpPr>
            <a:spLocks noGrp="1"/>
          </p:cNvSpPr>
          <p:nvPr>
            <p:ph idx="1"/>
          </p:nvPr>
        </p:nvSpPr>
        <p:spPr/>
        <p:txBody>
          <a:bodyPr>
            <a:normAutofit/>
          </a:bodyPr>
          <a:lstStyle/>
          <a:p>
            <a:pPr marL="0" indent="0">
              <a:buNone/>
            </a:pPr>
            <a:r>
              <a:rPr lang="en-US" dirty="0" smtClean="0"/>
              <a:t>View the UT-System wide website for</a:t>
            </a:r>
          </a:p>
          <a:p>
            <a:r>
              <a:rPr lang="en-US" dirty="0" smtClean="0"/>
              <a:t>Each Specific UT Institution’s student organization policies</a:t>
            </a:r>
          </a:p>
          <a:p>
            <a:r>
              <a:rPr lang="en-US" dirty="0" smtClean="0"/>
              <a:t>Each </a:t>
            </a:r>
            <a:r>
              <a:rPr lang="en-US" dirty="0"/>
              <a:t>Specific UT Institution’s </a:t>
            </a:r>
            <a:r>
              <a:rPr lang="en-US" dirty="0" smtClean="0"/>
              <a:t>Hazing Policy</a:t>
            </a:r>
          </a:p>
          <a:p>
            <a:r>
              <a:rPr lang="en-US" dirty="0"/>
              <a:t>Each Specific UT Institution’s </a:t>
            </a:r>
            <a:r>
              <a:rPr lang="en-US" dirty="0" smtClean="0"/>
              <a:t>method to report Hazing</a:t>
            </a:r>
          </a:p>
          <a:p>
            <a:r>
              <a:rPr lang="en-US" dirty="0" smtClean="0"/>
              <a:t>Additional resources on hazing and alcohol</a:t>
            </a:r>
          </a:p>
          <a:p>
            <a:r>
              <a:rPr lang="en-US" dirty="0" smtClean="0"/>
              <a:t>Advisor tools</a:t>
            </a:r>
            <a:endParaRPr lang="en-US" dirty="0"/>
          </a:p>
          <a:p>
            <a:endParaRPr lang="en-US" dirty="0"/>
          </a:p>
          <a:p>
            <a:endParaRPr lang="en-US" dirty="0" smtClean="0"/>
          </a:p>
        </p:txBody>
      </p:sp>
      <p:sp>
        <p:nvSpPr>
          <p:cNvPr id="4" name="Frame 3"/>
          <p:cNvSpPr/>
          <p:nvPr/>
        </p:nvSpPr>
        <p:spPr>
          <a:xfrm>
            <a:off x="0" y="0"/>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Tree>
    <p:extLst>
      <p:ext uri="{BB962C8B-B14F-4D97-AF65-F5344CB8AC3E}">
        <p14:creationId xmlns:p14="http://schemas.microsoft.com/office/powerpoint/2010/main" val="1922398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115" y="2743200"/>
            <a:ext cx="7772400" cy="3429000"/>
          </a:xfrm>
        </p:spPr>
        <p:txBody>
          <a:bodyPr>
            <a:noAutofit/>
          </a:bodyPr>
          <a:lstStyle/>
          <a:p>
            <a:r>
              <a:rPr lang="en-US" sz="2300" dirty="0" smtClean="0">
                <a:latin typeface="American Typewriter"/>
                <a:cs typeface="American Typewriter"/>
              </a:rPr>
              <a:t>Texas </a:t>
            </a:r>
            <a:r>
              <a:rPr lang="en-US" sz="2300" dirty="0">
                <a:latin typeface="American Typewriter"/>
                <a:cs typeface="American Typewriter"/>
              </a:rPr>
              <a:t>law defines hazing as </a:t>
            </a:r>
            <a:r>
              <a:rPr lang="en-US" sz="2300" b="1" dirty="0">
                <a:latin typeface="American Typewriter"/>
                <a:cs typeface="American Typewriter"/>
              </a:rPr>
              <a:t>any intentional, knowing or reckless act, occurring on or off the campus of an educational institution, by one person alone or acting with others, directed against a student, that endangers the mental or physical health or safety of a student for the purpose of pledging, being initiated into, affiliating with, holding office in or maintaining membership in any organization whose members are or include students at an educational institution.</a:t>
            </a:r>
            <a:endParaRPr lang="en-US" sz="2300" dirty="0">
              <a:latin typeface="American Typewriter"/>
              <a:cs typeface="American Typewriter"/>
            </a:endParaRPr>
          </a:p>
        </p:txBody>
      </p:sp>
      <p:sp>
        <p:nvSpPr>
          <p:cNvPr id="4" name="TextBox 3"/>
          <p:cNvSpPr txBox="1"/>
          <p:nvPr/>
        </p:nvSpPr>
        <p:spPr>
          <a:xfrm>
            <a:off x="1143000" y="782141"/>
            <a:ext cx="6857999" cy="769441"/>
          </a:xfrm>
          <a:prstGeom prst="rect">
            <a:avLst/>
          </a:prstGeom>
          <a:solidFill>
            <a:srgbClr val="FFFFFF"/>
          </a:solidFill>
          <a:ln w="38100" cmpd="sng">
            <a:noFill/>
            <a:prstDash val="solid"/>
          </a:ln>
        </p:spPr>
        <p:txBody>
          <a:bodyPr wrap="square" rtlCol="0">
            <a:spAutoFit/>
          </a:bodyPr>
          <a:lstStyle/>
          <a:p>
            <a:pPr algn="ctr"/>
            <a:r>
              <a:rPr lang="en-US" sz="4400" b="1" dirty="0" smtClean="0">
                <a:solidFill>
                  <a:schemeClr val="tx2"/>
                </a:solidFill>
                <a:latin typeface="American Typewriter"/>
                <a:cs typeface="American Typewriter"/>
              </a:rPr>
              <a:t>What is Hazing?</a:t>
            </a:r>
          </a:p>
        </p:txBody>
      </p:sp>
      <p:sp>
        <p:nvSpPr>
          <p:cNvPr id="5" name="Frame 4"/>
          <p:cNvSpPr/>
          <p:nvPr/>
        </p:nvSpPr>
        <p:spPr>
          <a:xfrm>
            <a:off x="0" y="0"/>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Tree>
    <p:extLst>
      <p:ext uri="{BB962C8B-B14F-4D97-AF65-F5344CB8AC3E}">
        <p14:creationId xmlns:p14="http://schemas.microsoft.com/office/powerpoint/2010/main" val="3970988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sz="2900" dirty="0" smtClean="0">
                <a:latin typeface="American Typewriter"/>
                <a:cs typeface="American Typewriter"/>
              </a:rPr>
              <a:t>any </a:t>
            </a:r>
            <a:r>
              <a:rPr lang="en-US" sz="2900" dirty="0">
                <a:latin typeface="American Typewriter"/>
                <a:cs typeface="American Typewriter"/>
              </a:rPr>
              <a:t>type of </a:t>
            </a:r>
            <a:r>
              <a:rPr lang="en-US" sz="2900" b="1" u="sng" dirty="0">
                <a:ln w="12700">
                  <a:solidFill>
                    <a:schemeClr val="tx2">
                      <a:satMod val="155000"/>
                    </a:schemeClr>
                  </a:solidFill>
                  <a:prstDash val="solid"/>
                </a:ln>
                <a:latin typeface="American Typewriter"/>
                <a:cs typeface="American Typewriter"/>
              </a:rPr>
              <a:t>physical brutality</a:t>
            </a:r>
            <a:r>
              <a:rPr lang="en-US" sz="2900" dirty="0">
                <a:latin typeface="American Typewriter"/>
                <a:cs typeface="American Typewriter"/>
              </a:rPr>
              <a:t>, such as whipping, beating, striking, branding, electronic shocking, placing of a harmful substance on the body, or similar activity;</a:t>
            </a:r>
          </a:p>
          <a:p>
            <a:r>
              <a:rPr lang="en-US" sz="2900" dirty="0">
                <a:latin typeface="American Typewriter"/>
                <a:cs typeface="American Typewriter"/>
              </a:rPr>
              <a:t> any type of </a:t>
            </a:r>
            <a:r>
              <a:rPr lang="en-US" sz="2900" b="1" u="sng" dirty="0">
                <a:ln w="12700">
                  <a:solidFill>
                    <a:schemeClr val="tx2">
                      <a:satMod val="155000"/>
                    </a:schemeClr>
                  </a:solidFill>
                  <a:prstDash val="solid"/>
                </a:ln>
                <a:latin typeface="American Typewriter"/>
                <a:cs typeface="American Typewriter"/>
              </a:rPr>
              <a:t>physical activity</a:t>
            </a:r>
            <a:r>
              <a:rPr lang="en-US" sz="2900" dirty="0">
                <a:latin typeface="American Typewriter"/>
                <a:cs typeface="American Typewriter"/>
              </a:rPr>
              <a:t>, such as sleep deprivation, exposure to the elements, confinement in a small space, calisthenics, or other activity that subjects the student to an unreasonable risk of harm or that adversely affects the mental or physical health or safety of the student;</a:t>
            </a:r>
          </a:p>
          <a:p>
            <a:r>
              <a:rPr lang="en-US" sz="2900" dirty="0" smtClean="0">
                <a:latin typeface="American Typewriter"/>
                <a:cs typeface="American Typewriter"/>
              </a:rPr>
              <a:t>any </a:t>
            </a:r>
            <a:r>
              <a:rPr lang="en-US" sz="2900" dirty="0">
                <a:latin typeface="American Typewriter"/>
                <a:cs typeface="American Typewriter"/>
              </a:rPr>
              <a:t>activity involving </a:t>
            </a:r>
            <a:r>
              <a:rPr lang="en-US" sz="2900" b="1" u="sng" dirty="0">
                <a:ln w="12700">
                  <a:solidFill>
                    <a:schemeClr val="tx2">
                      <a:satMod val="155000"/>
                    </a:schemeClr>
                  </a:solidFill>
                  <a:prstDash val="solid"/>
                </a:ln>
                <a:latin typeface="American Typewriter"/>
                <a:cs typeface="American Typewriter"/>
              </a:rPr>
              <a:t>consumption of a food, liquid, alcoholic beverage</a:t>
            </a:r>
            <a:r>
              <a:rPr lang="en-US" sz="2900" b="1" i="1" u="sng" dirty="0">
                <a:ln w="12700">
                  <a:solidFill>
                    <a:schemeClr val="tx2">
                      <a:satMod val="155000"/>
                    </a:schemeClr>
                  </a:solidFill>
                  <a:prstDash val="solid"/>
                </a:ln>
                <a:latin typeface="American Typewriter"/>
                <a:cs typeface="American Typewriter"/>
              </a:rPr>
              <a:t>, </a:t>
            </a:r>
            <a:r>
              <a:rPr lang="en-US" sz="2900" b="1" u="sng" dirty="0">
                <a:ln w="12700">
                  <a:solidFill>
                    <a:schemeClr val="tx2">
                      <a:satMod val="155000"/>
                    </a:schemeClr>
                  </a:solidFill>
                  <a:prstDash val="solid"/>
                </a:ln>
                <a:latin typeface="American Typewriter"/>
                <a:cs typeface="American Typewriter"/>
              </a:rPr>
              <a:t>liquor, drug, or other substance </a:t>
            </a:r>
            <a:r>
              <a:rPr lang="en-US" sz="2900" dirty="0">
                <a:latin typeface="American Typewriter"/>
                <a:cs typeface="American Typewriter"/>
              </a:rPr>
              <a:t>that subjects the student to an </a:t>
            </a:r>
            <a:r>
              <a:rPr lang="en-US" sz="2900" b="1" u="sng" dirty="0">
                <a:ln w="12700">
                  <a:solidFill>
                    <a:schemeClr val="tx2">
                      <a:satMod val="155000"/>
                    </a:schemeClr>
                  </a:solidFill>
                  <a:prstDash val="solid"/>
                </a:ln>
                <a:latin typeface="American Typewriter"/>
                <a:cs typeface="American Typewriter"/>
              </a:rPr>
              <a:t>unreasonable risk of harm</a:t>
            </a:r>
            <a:r>
              <a:rPr lang="en-US" sz="2900" dirty="0">
                <a:latin typeface="American Typewriter"/>
                <a:cs typeface="American Typewriter"/>
              </a:rPr>
              <a:t> or that adversely affects the mental or physical health or safety of the student;</a:t>
            </a:r>
          </a:p>
          <a:p>
            <a:r>
              <a:rPr lang="en-US" sz="2900" dirty="0">
                <a:latin typeface="American Typewriter"/>
                <a:cs typeface="American Typewriter"/>
              </a:rPr>
              <a:t> any activity that </a:t>
            </a:r>
            <a:r>
              <a:rPr lang="en-US" sz="2900" b="1" u="sng" dirty="0">
                <a:ln w="12700">
                  <a:solidFill>
                    <a:schemeClr val="tx2">
                      <a:satMod val="155000"/>
                    </a:schemeClr>
                  </a:solidFill>
                  <a:prstDash val="solid"/>
                </a:ln>
                <a:latin typeface="American Typewriter"/>
                <a:cs typeface="American Typewriter"/>
              </a:rPr>
              <a:t>intimidates or threatens the student </a:t>
            </a:r>
            <a:r>
              <a:rPr lang="en-US" sz="2900" dirty="0">
                <a:latin typeface="American Typewriter"/>
                <a:cs typeface="American Typewriter"/>
              </a:rPr>
              <a:t>with ostracism</a:t>
            </a:r>
            <a:r>
              <a:rPr lang="en-US" sz="2900" dirty="0" smtClean="0">
                <a:latin typeface="American Typewriter"/>
                <a:cs typeface="American Typewriter"/>
              </a:rPr>
              <a:t>, </a:t>
            </a:r>
            <a:r>
              <a:rPr lang="en-US" sz="2900" dirty="0">
                <a:latin typeface="American Typewriter"/>
                <a:cs typeface="American Typewriter"/>
              </a:rPr>
              <a:t>that subjects the student to extreme mental stress, shame, or humiliation, that adversely affects the mental health or dignity of the student or discourages the student from entering or remaining registered in an educational institution, or that may reasonably be expected to cause a student to leave the organization or the institution rather than submit to acts described in this subdivision;  and</a:t>
            </a:r>
          </a:p>
          <a:p>
            <a:r>
              <a:rPr lang="en-US" sz="2900" dirty="0" smtClean="0">
                <a:latin typeface="American Typewriter"/>
                <a:cs typeface="American Typewriter"/>
              </a:rPr>
              <a:t>any </a:t>
            </a:r>
            <a:r>
              <a:rPr lang="en-US" sz="2900" dirty="0">
                <a:latin typeface="American Typewriter"/>
                <a:cs typeface="American Typewriter"/>
              </a:rPr>
              <a:t>activity that induces, causes, or requires the student to perform a duty or task </a:t>
            </a:r>
            <a:r>
              <a:rPr lang="en-US" sz="2900" dirty="0" smtClean="0">
                <a:latin typeface="American Typewriter"/>
                <a:cs typeface="American Typewriter"/>
              </a:rPr>
              <a:t>that </a:t>
            </a:r>
            <a:r>
              <a:rPr lang="en-US" sz="2900" b="1" u="sng" dirty="0" smtClean="0">
                <a:ln w="12700">
                  <a:solidFill>
                    <a:schemeClr val="tx2">
                      <a:satMod val="155000"/>
                    </a:schemeClr>
                  </a:solidFill>
                  <a:prstDash val="solid"/>
                </a:ln>
                <a:latin typeface="American Typewriter"/>
                <a:cs typeface="American Typewriter"/>
              </a:rPr>
              <a:t>involves a violation of the Penal </a:t>
            </a:r>
            <a:r>
              <a:rPr lang="en-US" sz="2900" b="1" u="sng" dirty="0">
                <a:ln w="12700">
                  <a:solidFill>
                    <a:schemeClr val="tx2">
                      <a:satMod val="155000"/>
                    </a:schemeClr>
                  </a:solidFill>
                  <a:prstDash val="solid"/>
                </a:ln>
                <a:latin typeface="American Typewriter"/>
                <a:cs typeface="American Typewriter"/>
              </a:rPr>
              <a:t>Code</a:t>
            </a:r>
            <a:r>
              <a:rPr lang="en-US" sz="2900" dirty="0">
                <a:latin typeface="American Typewriter"/>
                <a:cs typeface="American Typewriter"/>
              </a:rPr>
              <a:t>.</a:t>
            </a:r>
          </a:p>
          <a:p>
            <a:endParaRPr lang="en-US" dirty="0"/>
          </a:p>
        </p:txBody>
      </p:sp>
      <p:sp>
        <p:nvSpPr>
          <p:cNvPr id="6" name="TextBox 5"/>
          <p:cNvSpPr txBox="1"/>
          <p:nvPr/>
        </p:nvSpPr>
        <p:spPr>
          <a:xfrm>
            <a:off x="1063662" y="6187426"/>
            <a:ext cx="2611775" cy="246221"/>
          </a:xfrm>
          <a:prstGeom prst="rect">
            <a:avLst/>
          </a:prstGeom>
          <a:noFill/>
        </p:spPr>
        <p:txBody>
          <a:bodyPr wrap="none" rtlCol="0">
            <a:spAutoFit/>
          </a:bodyPr>
          <a:lstStyle/>
          <a:p>
            <a:r>
              <a:rPr lang="en-US" sz="1000" i="1" dirty="0" smtClean="0"/>
              <a:t>Source:  Texas Education Code, Section 37.151</a:t>
            </a:r>
            <a:endParaRPr lang="en-US" sz="1000" i="1" dirty="0"/>
          </a:p>
        </p:txBody>
      </p:sp>
      <p:sp>
        <p:nvSpPr>
          <p:cNvPr id="5" name="Frame 4"/>
          <p:cNvSpPr/>
          <p:nvPr/>
        </p:nvSpPr>
        <p:spPr>
          <a:xfrm>
            <a:off x="0" y="0"/>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
        <p:nvSpPr>
          <p:cNvPr id="7" name="TextBox 6"/>
          <p:cNvSpPr txBox="1"/>
          <p:nvPr/>
        </p:nvSpPr>
        <p:spPr>
          <a:xfrm>
            <a:off x="2752809" y="356176"/>
            <a:ext cx="3663781" cy="584776"/>
          </a:xfrm>
          <a:prstGeom prst="rect">
            <a:avLst/>
          </a:prstGeom>
          <a:noFill/>
          <a:ln w="38100" cmpd="sng">
            <a:noFill/>
            <a:prstDash val="dash"/>
          </a:ln>
        </p:spPr>
        <p:txBody>
          <a:bodyPr wrap="square" rtlCol="0">
            <a:spAutoFit/>
          </a:bodyPr>
          <a:lstStyle/>
          <a:p>
            <a:r>
              <a:rPr lang="en-US" sz="3200" b="1" dirty="0" smtClean="0">
                <a:solidFill>
                  <a:schemeClr val="tx2"/>
                </a:solidFill>
                <a:latin typeface="American Typewriter"/>
                <a:cs typeface="American Typewriter"/>
              </a:rPr>
              <a:t>Hazing Includes:</a:t>
            </a:r>
          </a:p>
        </p:txBody>
      </p:sp>
    </p:spTree>
    <p:extLst>
      <p:ext uri="{BB962C8B-B14F-4D97-AF65-F5344CB8AC3E}">
        <p14:creationId xmlns:p14="http://schemas.microsoft.com/office/powerpoint/2010/main" val="1542121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005259.png"/>
          <p:cNvPicPr>
            <a:picLocks noChangeAspect="1"/>
          </p:cNvPicPr>
          <p:nvPr/>
        </p:nvPicPr>
        <p:blipFill>
          <a:blip r:embed="rId2" cstate="print">
            <a:alphaModFix amt="37000"/>
            <a:extLst>
              <a:ext uri="{28A0092B-C50C-407E-A947-70E740481C1C}">
                <a14:useLocalDpi xmlns:a14="http://schemas.microsoft.com/office/drawing/2010/main" val="0"/>
              </a:ext>
            </a:extLst>
          </a:blip>
          <a:stretch>
            <a:fillRect/>
          </a:stretch>
        </p:blipFill>
        <p:spPr>
          <a:xfrm>
            <a:off x="5351107" y="3675824"/>
            <a:ext cx="3121256" cy="2789013"/>
          </a:xfrm>
          <a:prstGeom prst="rect">
            <a:avLst/>
          </a:prstGeom>
        </p:spPr>
      </p:pic>
      <p:sp>
        <p:nvSpPr>
          <p:cNvPr id="2" name="Title 1"/>
          <p:cNvSpPr>
            <a:spLocks noGrp="1"/>
          </p:cNvSpPr>
          <p:nvPr>
            <p:ph type="title"/>
          </p:nvPr>
        </p:nvSpPr>
        <p:spPr/>
        <p:txBody>
          <a:bodyPr/>
          <a:lstStyle/>
          <a:p>
            <a:r>
              <a:rPr lang="en-US" dirty="0" smtClean="0"/>
              <a:t>Hazing also:</a:t>
            </a:r>
            <a:endParaRPr lang="en-US" dirty="0"/>
          </a:p>
        </p:txBody>
      </p:sp>
      <p:sp>
        <p:nvSpPr>
          <p:cNvPr id="3" name="Content Placeholder 2"/>
          <p:cNvSpPr>
            <a:spLocks noGrp="1"/>
          </p:cNvSpPr>
          <p:nvPr>
            <p:ph idx="1"/>
          </p:nvPr>
        </p:nvSpPr>
        <p:spPr>
          <a:xfrm>
            <a:off x="457200" y="1813723"/>
            <a:ext cx="8229600" cy="4030046"/>
          </a:xfrm>
        </p:spPr>
        <p:txBody>
          <a:bodyPr>
            <a:normAutofit/>
          </a:bodyPr>
          <a:lstStyle/>
          <a:p>
            <a:r>
              <a:rPr lang="en-US" dirty="0" smtClean="0">
                <a:latin typeface="American Typewriter"/>
                <a:cs typeface="American Typewriter"/>
              </a:rPr>
              <a:t>Involves repetition</a:t>
            </a:r>
          </a:p>
          <a:p>
            <a:r>
              <a:rPr lang="en-US" dirty="0" smtClean="0">
                <a:latin typeface="American Typewriter"/>
                <a:cs typeface="American Typewriter"/>
              </a:rPr>
              <a:t>Is a process</a:t>
            </a:r>
          </a:p>
          <a:p>
            <a:r>
              <a:rPr lang="en-US" dirty="0" smtClean="0">
                <a:latin typeface="American Typewriter"/>
                <a:cs typeface="American Typewriter"/>
              </a:rPr>
              <a:t>Maintains a hierarchy within a group</a:t>
            </a:r>
          </a:p>
          <a:p>
            <a:r>
              <a:rPr lang="en-US" dirty="0" smtClean="0">
                <a:latin typeface="American Typewriter"/>
                <a:cs typeface="American Typewriter"/>
              </a:rPr>
              <a:t>Intends to create closeness in a group</a:t>
            </a:r>
          </a:p>
          <a:p>
            <a:r>
              <a:rPr lang="en-US" dirty="0" smtClean="0">
                <a:latin typeface="American Typewriter"/>
                <a:cs typeface="American Typewriter"/>
              </a:rPr>
              <a:t>Involves psychological and physical stress</a:t>
            </a:r>
          </a:p>
          <a:p>
            <a:endParaRPr lang="en-US" dirty="0"/>
          </a:p>
          <a:p>
            <a:endParaRPr lang="en-US" dirty="0" smtClean="0"/>
          </a:p>
          <a:p>
            <a:pPr marL="0" indent="0">
              <a:buNone/>
            </a:pPr>
            <a:r>
              <a:rPr lang="en-US" sz="1000" dirty="0" smtClean="0"/>
              <a:t>Source: </a:t>
            </a:r>
            <a:r>
              <a:rPr lang="en-US" sz="1000" dirty="0" err="1" smtClean="0"/>
              <a:t>Lipkins</a:t>
            </a:r>
            <a:r>
              <a:rPr lang="en-US" sz="1000" dirty="0" smtClean="0"/>
              <a:t>, S. (2006).  Preventing Hazing:  How Parents, Teachers and Coaches Can Stop the Violence, Harassment and Humiliation.  </a:t>
            </a:r>
            <a:r>
              <a:rPr lang="en-US" sz="1000" dirty="0" err="1" smtClean="0"/>
              <a:t>Jossey</a:t>
            </a:r>
            <a:r>
              <a:rPr lang="en-US" sz="1000" dirty="0" smtClean="0"/>
              <a:t>-Bass.  </a:t>
            </a:r>
          </a:p>
        </p:txBody>
      </p:sp>
      <p:sp>
        <p:nvSpPr>
          <p:cNvPr id="4" name="Frame 3"/>
          <p:cNvSpPr/>
          <p:nvPr/>
        </p:nvSpPr>
        <p:spPr>
          <a:xfrm>
            <a:off x="0" y="0"/>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
        <p:nvSpPr>
          <p:cNvPr id="5" name="TextBox 4"/>
          <p:cNvSpPr txBox="1"/>
          <p:nvPr/>
        </p:nvSpPr>
        <p:spPr>
          <a:xfrm>
            <a:off x="2565323" y="304800"/>
            <a:ext cx="4371812" cy="707886"/>
          </a:xfrm>
          <a:prstGeom prst="rect">
            <a:avLst/>
          </a:prstGeom>
          <a:solidFill>
            <a:srgbClr val="FFFFFF"/>
          </a:solidFill>
          <a:ln w="38100" cmpd="sng">
            <a:noFill/>
            <a:prstDash val="dash"/>
          </a:ln>
        </p:spPr>
        <p:txBody>
          <a:bodyPr wrap="square" rtlCol="0">
            <a:spAutoFit/>
          </a:bodyPr>
          <a:lstStyle/>
          <a:p>
            <a:pPr algn="ctr"/>
            <a:r>
              <a:rPr lang="en-US" sz="4000" b="1" dirty="0" smtClean="0">
                <a:solidFill>
                  <a:schemeClr val="tx2"/>
                </a:solidFill>
                <a:latin typeface="American Typewriter"/>
                <a:cs typeface="American Typewriter"/>
              </a:rPr>
              <a:t>Hazing Also:</a:t>
            </a:r>
          </a:p>
        </p:txBody>
      </p:sp>
    </p:spTree>
    <p:extLst>
      <p:ext uri="{BB962C8B-B14F-4D97-AF65-F5344CB8AC3E}">
        <p14:creationId xmlns:p14="http://schemas.microsoft.com/office/powerpoint/2010/main" val="2791818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2573578" y="6572540"/>
            <a:ext cx="184666" cy="369332"/>
          </a:xfrm>
          <a:prstGeom prst="rect">
            <a:avLst/>
          </a:prstGeom>
          <a:noFill/>
        </p:spPr>
        <p:txBody>
          <a:bodyPr wrap="none" rtlCol="0">
            <a:spAutoFit/>
          </a:bodyPr>
          <a:lstStyle/>
          <a:p>
            <a:endParaRPr lang="en-US" dirty="0"/>
          </a:p>
        </p:txBody>
      </p:sp>
      <p:sp>
        <p:nvSpPr>
          <p:cNvPr id="9" name="TextBox 8"/>
          <p:cNvSpPr txBox="1"/>
          <p:nvPr/>
        </p:nvSpPr>
        <p:spPr>
          <a:xfrm>
            <a:off x="876450" y="6387874"/>
            <a:ext cx="2587893" cy="276999"/>
          </a:xfrm>
          <a:prstGeom prst="rect">
            <a:avLst/>
          </a:prstGeom>
          <a:noFill/>
        </p:spPr>
        <p:txBody>
          <a:bodyPr wrap="none" rtlCol="0">
            <a:spAutoFit/>
          </a:bodyPr>
          <a:lstStyle/>
          <a:p>
            <a:r>
              <a:rPr lang="en-US" sz="1200" dirty="0" smtClean="0"/>
              <a:t>Source:  Adopted from </a:t>
            </a:r>
            <a:r>
              <a:rPr lang="en-US" sz="1200" dirty="0" err="1" smtClean="0"/>
              <a:t>StopHazing.org</a:t>
            </a:r>
            <a:endParaRPr lang="en-US" sz="1200" dirty="0"/>
          </a:p>
        </p:txBody>
      </p:sp>
      <p:sp>
        <p:nvSpPr>
          <p:cNvPr id="11" name="Frame 10"/>
          <p:cNvSpPr/>
          <p:nvPr/>
        </p:nvSpPr>
        <p:spPr>
          <a:xfrm>
            <a:off x="0" y="11238"/>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
        <p:nvSpPr>
          <p:cNvPr id="12" name="Frame 11"/>
          <p:cNvSpPr/>
          <p:nvPr/>
        </p:nvSpPr>
        <p:spPr>
          <a:xfrm>
            <a:off x="0" y="11238"/>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
        <p:nvSpPr>
          <p:cNvPr id="13" name="Frame 12"/>
          <p:cNvSpPr/>
          <p:nvPr/>
        </p:nvSpPr>
        <p:spPr>
          <a:xfrm>
            <a:off x="0" y="22476"/>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
        <p:nvSpPr>
          <p:cNvPr id="14" name="Frame 13"/>
          <p:cNvSpPr/>
          <p:nvPr/>
        </p:nvSpPr>
        <p:spPr>
          <a:xfrm>
            <a:off x="0" y="11238"/>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
        <p:nvSpPr>
          <p:cNvPr id="15" name="Frame 14"/>
          <p:cNvSpPr/>
          <p:nvPr/>
        </p:nvSpPr>
        <p:spPr>
          <a:xfrm>
            <a:off x="0" y="11238"/>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052507364"/>
              </p:ext>
            </p:extLst>
          </p:nvPr>
        </p:nvGraphicFramePr>
        <p:xfrm>
          <a:off x="483335" y="2077494"/>
          <a:ext cx="8237966" cy="4297680"/>
        </p:xfrm>
        <a:graphic>
          <a:graphicData uri="http://schemas.openxmlformats.org/drawingml/2006/table">
            <a:tbl>
              <a:tblPr firstRow="1" bandRow="1">
                <a:tableStyleId>{2D5ABB26-0587-4C30-8999-92F81FD0307C}</a:tableStyleId>
              </a:tblPr>
              <a:tblGrid>
                <a:gridCol w="2331341"/>
                <a:gridCol w="5906625"/>
              </a:tblGrid>
              <a:tr h="263164">
                <a:tc>
                  <a:txBody>
                    <a:bodyPr/>
                    <a:lstStyle/>
                    <a:p>
                      <a:r>
                        <a:rPr lang="en-US" b="1" dirty="0" smtClean="0">
                          <a:solidFill>
                            <a:schemeClr val="tx2"/>
                          </a:solidFill>
                          <a:latin typeface="American Typewriter"/>
                          <a:cs typeface="American Typewriter"/>
                        </a:rPr>
                        <a:t>Type of Hazing</a:t>
                      </a:r>
                      <a:endParaRPr lang="en-US" b="1" dirty="0">
                        <a:solidFill>
                          <a:schemeClr val="tx2"/>
                        </a:solidFill>
                        <a:latin typeface="American Typewriter"/>
                        <a:cs typeface="American Typewrite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1" dirty="0" smtClean="0">
                          <a:solidFill>
                            <a:schemeClr val="tx2"/>
                          </a:solidFill>
                          <a:latin typeface="American Typewriter"/>
                          <a:cs typeface="American Typewriter"/>
                        </a:rPr>
                        <a:t>Description</a:t>
                      </a:r>
                      <a:endParaRPr lang="en-US" b="1" dirty="0">
                        <a:solidFill>
                          <a:schemeClr val="tx2"/>
                        </a:solidFill>
                        <a:latin typeface="American Typewriter"/>
                        <a:cs typeface="American Typewrite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1200" i="1" dirty="0" smtClean="0">
                          <a:solidFill>
                            <a:schemeClr val="tx2"/>
                          </a:solidFill>
                          <a:latin typeface="American Typewriter"/>
                          <a:cs typeface="American Typewriter"/>
                        </a:rPr>
                        <a:t>Subtle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smtClean="0">
                          <a:solidFill>
                            <a:schemeClr val="tx2"/>
                          </a:solidFill>
                          <a:latin typeface="American Typewriter"/>
                          <a:cs typeface="American Typewriter"/>
                        </a:rPr>
                        <a:t>Participant endures ridicule, embarrassment,</a:t>
                      </a:r>
                      <a:r>
                        <a:rPr lang="en-US" sz="1200" baseline="0" dirty="0" smtClean="0">
                          <a:solidFill>
                            <a:schemeClr val="tx2"/>
                          </a:solidFill>
                          <a:latin typeface="American Typewriter"/>
                          <a:cs typeface="American Typewriter"/>
                        </a:rPr>
                        <a:t> </a:t>
                      </a:r>
                      <a:r>
                        <a:rPr lang="en-US" sz="1200" baseline="0" smtClean="0">
                          <a:solidFill>
                            <a:schemeClr val="tx2"/>
                          </a:solidFill>
                          <a:latin typeface="American Typewriter"/>
                          <a:cs typeface="American Typewriter"/>
                        </a:rPr>
                        <a:t>and must complete humiliating tasks in order to feel like part of the group. Activities include but are not limited to:</a:t>
                      </a:r>
                    </a:p>
                    <a:p>
                      <a:pPr marL="649224" indent="-285750" algn="l">
                        <a:buFont typeface="Wingdings" charset="2"/>
                        <a:buChar char="v"/>
                      </a:pPr>
                      <a:r>
                        <a:rPr lang="en-US" sz="1200" baseline="0" smtClean="0">
                          <a:solidFill>
                            <a:schemeClr val="tx2"/>
                          </a:solidFill>
                          <a:latin typeface="American Typewriter"/>
                          <a:cs typeface="American Typewriter"/>
                        </a:rPr>
                        <a:t>Assigning demerits</a:t>
                      </a:r>
                    </a:p>
                    <a:p>
                      <a:pPr marL="649224" indent="-285750" algn="l">
                        <a:buFont typeface="Wingdings" charset="2"/>
                        <a:buChar char="v"/>
                      </a:pPr>
                      <a:r>
                        <a:rPr lang="en-US" sz="1200" baseline="0" smtClean="0">
                          <a:solidFill>
                            <a:schemeClr val="tx2"/>
                          </a:solidFill>
                          <a:latin typeface="American Typewriter"/>
                          <a:cs typeface="American Typewriter"/>
                        </a:rPr>
                        <a:t>Name calling</a:t>
                      </a:r>
                    </a:p>
                    <a:p>
                      <a:pPr marL="649224" indent="-285750" algn="l">
                        <a:buFont typeface="Wingdings" charset="2"/>
                        <a:buChar char="v"/>
                      </a:pPr>
                      <a:r>
                        <a:rPr lang="en-US" sz="1200" baseline="0" smtClean="0">
                          <a:solidFill>
                            <a:schemeClr val="tx2"/>
                          </a:solidFill>
                          <a:latin typeface="American Typewriter"/>
                          <a:cs typeface="American Typewriter"/>
                        </a:rPr>
                        <a:t>Line-ups and Drills/Tests</a:t>
                      </a:r>
                    </a:p>
                    <a:p>
                      <a:pPr marL="649224" indent="-285750" algn="l">
                        <a:buFont typeface="Wingdings" charset="2"/>
                        <a:buChar char="v"/>
                      </a:pPr>
                      <a:r>
                        <a:rPr lang="en-US" sz="1200" baseline="0" smtClean="0">
                          <a:solidFill>
                            <a:schemeClr val="tx2"/>
                          </a:solidFill>
                          <a:latin typeface="American Typewriter"/>
                          <a:cs typeface="American Typewriter"/>
                        </a:rPr>
                        <a:t>Expecting certain items to be in one’s possession</a:t>
                      </a:r>
                      <a:endParaRPr lang="en-US" sz="1200" dirty="0">
                        <a:solidFill>
                          <a:schemeClr val="tx2"/>
                        </a:solidFill>
                        <a:latin typeface="American Typewriter"/>
                        <a:cs typeface="American Typewrite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1200" i="1" dirty="0" smtClean="0">
                          <a:solidFill>
                            <a:schemeClr val="tx2"/>
                          </a:solidFill>
                          <a:latin typeface="American Typewriter"/>
                          <a:cs typeface="American Typewriter"/>
                        </a:rPr>
                        <a:t>Harassment</a:t>
                      </a:r>
                      <a:endParaRPr lang="en-US" sz="1200" i="1" dirty="0">
                        <a:solidFill>
                          <a:schemeClr val="tx2"/>
                        </a:solidFill>
                        <a:latin typeface="American Typewriter"/>
                        <a:cs typeface="American Typewrite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smtClean="0">
                          <a:solidFill>
                            <a:schemeClr val="tx2"/>
                          </a:solidFill>
                          <a:latin typeface="American Typewriter"/>
                          <a:cs typeface="American Typewriter"/>
                        </a:rPr>
                        <a:t>Participant endures frustration, confusion, stress, and physical discomfort</a:t>
                      </a:r>
                      <a:r>
                        <a:rPr lang="en-US" sz="1200" baseline="0" dirty="0" smtClean="0">
                          <a:solidFill>
                            <a:schemeClr val="tx2"/>
                          </a:solidFill>
                          <a:latin typeface="American Typewriter"/>
                          <a:cs typeface="American Typewriter"/>
                        </a:rPr>
                        <a:t> in order to feel like part of the group. Activities include but are not limited to:</a:t>
                      </a:r>
                    </a:p>
                    <a:p>
                      <a:pPr marL="649224" indent="-285750" algn="l">
                        <a:buFont typeface="Wingdings" charset="2"/>
                        <a:buChar char="v"/>
                      </a:pPr>
                      <a:r>
                        <a:rPr lang="en-US" sz="1200" baseline="0" dirty="0" smtClean="0">
                          <a:solidFill>
                            <a:schemeClr val="tx2"/>
                          </a:solidFill>
                          <a:latin typeface="American Typewriter"/>
                          <a:cs typeface="American Typewriter"/>
                        </a:rPr>
                        <a:t>Verbal abuse</a:t>
                      </a:r>
                    </a:p>
                    <a:p>
                      <a:pPr marL="649224" indent="-285750" algn="l">
                        <a:buFont typeface="Wingdings" charset="2"/>
                        <a:buChar char="v"/>
                      </a:pPr>
                      <a:r>
                        <a:rPr lang="en-US" sz="1200" baseline="0" dirty="0" smtClean="0">
                          <a:solidFill>
                            <a:schemeClr val="tx2"/>
                          </a:solidFill>
                          <a:latin typeface="American Typewriter"/>
                          <a:cs typeface="American Typewriter"/>
                        </a:rPr>
                        <a:t>Degrading, crude or humiliating acts</a:t>
                      </a:r>
                    </a:p>
                    <a:p>
                      <a:pPr marL="649224" indent="-285750" algn="l">
                        <a:buFont typeface="Wingdings" charset="2"/>
                        <a:buChar char="v"/>
                      </a:pPr>
                      <a:r>
                        <a:rPr lang="en-US" sz="1200" baseline="0" dirty="0" smtClean="0">
                          <a:solidFill>
                            <a:schemeClr val="tx2"/>
                          </a:solidFill>
                          <a:latin typeface="American Typewriter"/>
                          <a:cs typeface="American Typewriter"/>
                        </a:rPr>
                        <a:t>Sleep deprivation</a:t>
                      </a:r>
                    </a:p>
                    <a:p>
                      <a:pPr marL="649224" indent="-285750" algn="l">
                        <a:buFont typeface="Wingdings" charset="2"/>
                        <a:buChar char="v"/>
                      </a:pPr>
                      <a:r>
                        <a:rPr lang="en-US" sz="1200" baseline="0" dirty="0" smtClean="0">
                          <a:solidFill>
                            <a:schemeClr val="tx2"/>
                          </a:solidFill>
                          <a:latin typeface="American Typewriter"/>
                          <a:cs typeface="American Typewriter"/>
                        </a:rPr>
                        <a:t>Perform personal service to initiated members</a:t>
                      </a:r>
                      <a:endParaRPr lang="en-US" sz="1200" dirty="0" smtClean="0">
                        <a:solidFill>
                          <a:schemeClr val="tx2"/>
                        </a:solidFill>
                        <a:latin typeface="American Typewriter"/>
                        <a:cs typeface="American Typewriter"/>
                      </a:endParaRPr>
                    </a:p>
                    <a:p>
                      <a:pPr marL="0" indent="0">
                        <a:buFont typeface="Arial"/>
                        <a:buNone/>
                      </a:pPr>
                      <a:endParaRPr lang="en-US" sz="1200" dirty="0">
                        <a:solidFill>
                          <a:schemeClr val="tx2"/>
                        </a:solidFill>
                        <a:latin typeface="American Typewriter"/>
                        <a:cs typeface="American Typewrite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1200" i="1" dirty="0" smtClean="0">
                          <a:solidFill>
                            <a:schemeClr val="tx2"/>
                          </a:solidFill>
                          <a:latin typeface="American Typewriter"/>
                          <a:cs typeface="American Typewriter"/>
                        </a:rPr>
                        <a:t>Violent</a:t>
                      </a:r>
                      <a:endParaRPr lang="en-US" sz="1200" i="1" dirty="0">
                        <a:solidFill>
                          <a:schemeClr val="tx2"/>
                        </a:solidFill>
                        <a:latin typeface="American Typewriter"/>
                        <a:cs typeface="American Typewrite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smtClean="0">
                          <a:solidFill>
                            <a:schemeClr val="tx2"/>
                          </a:solidFill>
                          <a:latin typeface="American Typewriter"/>
                          <a:cs typeface="American Typewriter"/>
                        </a:rPr>
                        <a:t>Participant</a:t>
                      </a:r>
                      <a:r>
                        <a:rPr lang="en-US" sz="1200" baseline="0" dirty="0" smtClean="0">
                          <a:solidFill>
                            <a:schemeClr val="tx2"/>
                          </a:solidFill>
                          <a:latin typeface="American Typewriter"/>
                          <a:cs typeface="American Typewriter"/>
                        </a:rPr>
                        <a:t> endures physical, emotional, and/or psychological harm in order to feel like part of the group. Activities include but are not limited to: </a:t>
                      </a:r>
                    </a:p>
                    <a:p>
                      <a:pPr marL="649224" indent="-285750" algn="l">
                        <a:buFont typeface="Wingdings" charset="2"/>
                        <a:buChar char="v"/>
                      </a:pPr>
                      <a:r>
                        <a:rPr lang="en-US" sz="1200" baseline="0" dirty="0" smtClean="0">
                          <a:solidFill>
                            <a:schemeClr val="tx2"/>
                          </a:solidFill>
                          <a:latin typeface="American Typewriter"/>
                          <a:cs typeface="American Typewriter"/>
                        </a:rPr>
                        <a:t>Forced or coerced alcohol/drug/water consumption</a:t>
                      </a:r>
                    </a:p>
                    <a:p>
                      <a:pPr marL="649224" indent="-285750" algn="l">
                        <a:buFont typeface="Wingdings" charset="2"/>
                        <a:buChar char="v"/>
                      </a:pPr>
                      <a:r>
                        <a:rPr lang="en-US" sz="1200" baseline="0" dirty="0" smtClean="0">
                          <a:solidFill>
                            <a:schemeClr val="tx2"/>
                          </a:solidFill>
                          <a:latin typeface="American Typewriter"/>
                          <a:cs typeface="American Typewriter"/>
                        </a:rPr>
                        <a:t>Beating, paddling or other forms of assault</a:t>
                      </a:r>
                    </a:p>
                    <a:p>
                      <a:pPr marL="649224" indent="-285750" algn="l">
                        <a:buFont typeface="Wingdings" charset="2"/>
                        <a:buChar char="v"/>
                      </a:pPr>
                      <a:r>
                        <a:rPr lang="en-US" sz="1200" baseline="0" dirty="0" smtClean="0">
                          <a:solidFill>
                            <a:schemeClr val="tx2"/>
                          </a:solidFill>
                          <a:latin typeface="American Typewriter"/>
                          <a:cs typeface="American Typewriter"/>
                        </a:rPr>
                        <a:t>Forced or coerced ingestion of vile substances or concoctions</a:t>
                      </a:r>
                    </a:p>
                    <a:p>
                      <a:pPr marL="649224" indent="-285750" algn="l">
                        <a:buFont typeface="Wingdings" charset="2"/>
                        <a:buChar char="v"/>
                      </a:pPr>
                      <a:r>
                        <a:rPr lang="en-US" sz="1200" baseline="0" dirty="0" smtClean="0">
                          <a:solidFill>
                            <a:schemeClr val="tx2"/>
                          </a:solidFill>
                          <a:latin typeface="American Typewriter"/>
                          <a:cs typeface="American Typewriter"/>
                        </a:rPr>
                        <a:t>Bondage/Abductions/kidnaps</a:t>
                      </a:r>
                      <a:endParaRPr lang="en-US" sz="1200" dirty="0" smtClean="0">
                        <a:solidFill>
                          <a:schemeClr val="tx2"/>
                        </a:solidFill>
                        <a:latin typeface="American Typewriter"/>
                        <a:cs typeface="American Typewriter"/>
                      </a:endParaRPr>
                    </a:p>
                    <a:p>
                      <a:endParaRPr lang="en-US" sz="1200" dirty="0">
                        <a:solidFill>
                          <a:schemeClr val="tx2"/>
                        </a:solidFill>
                        <a:latin typeface="American Typewriter"/>
                        <a:cs typeface="American Typewrite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6" name="TextBox 15"/>
          <p:cNvSpPr txBox="1"/>
          <p:nvPr/>
        </p:nvSpPr>
        <p:spPr>
          <a:xfrm>
            <a:off x="2170396" y="427210"/>
            <a:ext cx="4863845" cy="707886"/>
          </a:xfrm>
          <a:prstGeom prst="rect">
            <a:avLst/>
          </a:prstGeom>
          <a:noFill/>
          <a:ln w="38100" cmpd="sng">
            <a:noFill/>
            <a:prstDash val="dash"/>
          </a:ln>
        </p:spPr>
        <p:txBody>
          <a:bodyPr wrap="square" rtlCol="0">
            <a:spAutoFit/>
          </a:bodyPr>
          <a:lstStyle/>
          <a:p>
            <a:pPr algn="ctr"/>
            <a:r>
              <a:rPr lang="en-US" sz="4000" b="1" dirty="0" smtClean="0">
                <a:solidFill>
                  <a:schemeClr val="tx2"/>
                </a:solidFill>
                <a:latin typeface="American Typewriter"/>
                <a:cs typeface="American Typewriter"/>
              </a:rPr>
              <a:t>Types of Hazing:</a:t>
            </a:r>
          </a:p>
        </p:txBody>
      </p:sp>
    </p:spTree>
    <p:extLst>
      <p:ext uri="{BB962C8B-B14F-4D97-AF65-F5344CB8AC3E}">
        <p14:creationId xmlns:p14="http://schemas.microsoft.com/office/powerpoint/2010/main" val="531069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2116"/>
            <a:ext cx="8229600" cy="4525963"/>
          </a:xfrm>
        </p:spPr>
        <p:txBody>
          <a:bodyPr>
            <a:normAutofit fontScale="77500" lnSpcReduction="20000"/>
          </a:bodyPr>
          <a:lstStyle/>
          <a:p>
            <a:r>
              <a:rPr lang="en-US" sz="3100" b="1" dirty="0">
                <a:ln w="12700">
                  <a:solidFill>
                    <a:schemeClr val="tx2">
                      <a:satMod val="155000"/>
                    </a:schemeClr>
                  </a:solidFill>
                  <a:prstDash val="solid"/>
                </a:ln>
                <a:latin typeface="American Typewriter"/>
                <a:cs typeface="American Typewriter"/>
              </a:rPr>
              <a:t>More than 50% </a:t>
            </a:r>
            <a:r>
              <a:rPr lang="en-US" sz="3100" dirty="0">
                <a:latin typeface="American Typewriter"/>
                <a:cs typeface="American Typewriter"/>
              </a:rPr>
              <a:t>of students surveyed (among all class levels) involved in any club, team, or campus organization </a:t>
            </a:r>
            <a:r>
              <a:rPr lang="en-US" sz="3100" b="1" dirty="0">
                <a:ln w="12700">
                  <a:solidFill>
                    <a:schemeClr val="tx2">
                      <a:satMod val="155000"/>
                    </a:schemeClr>
                  </a:solidFill>
                  <a:prstDash val="solid"/>
                </a:ln>
                <a:latin typeface="American Typewriter"/>
                <a:cs typeface="American Typewriter"/>
              </a:rPr>
              <a:t>experienced at least one hazing </a:t>
            </a:r>
            <a:r>
              <a:rPr lang="en-US" sz="3100" b="1" dirty="0" smtClean="0">
                <a:ln w="12700">
                  <a:solidFill>
                    <a:schemeClr val="tx2">
                      <a:satMod val="155000"/>
                    </a:schemeClr>
                  </a:solidFill>
                  <a:prstDash val="solid"/>
                </a:ln>
                <a:latin typeface="American Typewriter"/>
                <a:cs typeface="American Typewriter"/>
              </a:rPr>
              <a:t>behavior</a:t>
            </a:r>
            <a:r>
              <a:rPr lang="en-US" sz="3100" dirty="0" smtClean="0">
                <a:latin typeface="American Typewriter"/>
                <a:cs typeface="American Typewriter"/>
              </a:rPr>
              <a:t>.  </a:t>
            </a:r>
          </a:p>
          <a:p>
            <a:r>
              <a:rPr lang="en-US" sz="3100" dirty="0" smtClean="0">
                <a:latin typeface="American Typewriter"/>
                <a:cs typeface="American Typewriter"/>
              </a:rPr>
              <a:t>Students </a:t>
            </a:r>
            <a:r>
              <a:rPr lang="en-US" sz="3100" dirty="0">
                <a:latin typeface="American Typewriter"/>
                <a:cs typeface="American Typewriter"/>
              </a:rPr>
              <a:t>were </a:t>
            </a:r>
            <a:r>
              <a:rPr lang="en-US" sz="3100" b="1" dirty="0">
                <a:ln w="12700">
                  <a:solidFill>
                    <a:schemeClr val="tx2">
                      <a:satMod val="155000"/>
                    </a:schemeClr>
                  </a:solidFill>
                  <a:prstDash val="solid"/>
                </a:ln>
                <a:latin typeface="American Typewriter"/>
                <a:cs typeface="American Typewriter"/>
              </a:rPr>
              <a:t>most likely to report hazing to friends and group members</a:t>
            </a:r>
            <a:r>
              <a:rPr lang="en-US" sz="3100" dirty="0">
                <a:latin typeface="American Typewriter"/>
                <a:cs typeface="American Typewriter"/>
              </a:rPr>
              <a:t> </a:t>
            </a:r>
            <a:r>
              <a:rPr lang="en-US" sz="3100" dirty="0" smtClean="0">
                <a:latin typeface="American Typewriter"/>
                <a:cs typeface="American Typewriter"/>
              </a:rPr>
              <a:t>and </a:t>
            </a:r>
            <a:r>
              <a:rPr lang="en-US" sz="3100" dirty="0">
                <a:latin typeface="American Typewriter"/>
                <a:cs typeface="American Typewriter"/>
              </a:rPr>
              <a:t>least likely to report hazing to faculty, staff, and advisors </a:t>
            </a:r>
            <a:endParaRPr lang="en-US" sz="3100" dirty="0" smtClean="0">
              <a:latin typeface="American Typewriter"/>
              <a:cs typeface="American Typewriter"/>
            </a:endParaRPr>
          </a:p>
          <a:p>
            <a:r>
              <a:rPr lang="en-US" sz="3100" b="1" dirty="0">
                <a:ln w="12700">
                  <a:solidFill>
                    <a:schemeClr val="tx2">
                      <a:satMod val="155000"/>
                    </a:schemeClr>
                  </a:solidFill>
                  <a:prstDash val="solid"/>
                </a:ln>
                <a:latin typeface="American Typewriter"/>
                <a:cs typeface="American Typewriter"/>
              </a:rPr>
              <a:t>More than 90% </a:t>
            </a:r>
            <a:r>
              <a:rPr lang="en-US" sz="3100" dirty="0">
                <a:latin typeface="American Typewriter"/>
                <a:cs typeface="American Typewriter"/>
              </a:rPr>
              <a:t>of college students who identified as having experienced a hazing behavior</a:t>
            </a:r>
            <a:r>
              <a:rPr lang="en-US" sz="3100" b="1" dirty="0">
                <a:ln w="12700">
                  <a:solidFill>
                    <a:schemeClr val="tx2">
                      <a:satMod val="155000"/>
                    </a:schemeClr>
                  </a:solidFill>
                  <a:prstDash val="solid"/>
                </a:ln>
                <a:latin typeface="American Typewriter"/>
                <a:cs typeface="American Typewriter"/>
              </a:rPr>
              <a:t> did not actually label the behaviors as “hazing.”</a:t>
            </a:r>
            <a:r>
              <a:rPr lang="en-US" sz="3100" dirty="0">
                <a:latin typeface="American Typewriter"/>
                <a:cs typeface="American Typewriter"/>
              </a:rPr>
              <a:t> </a:t>
            </a:r>
          </a:p>
          <a:p>
            <a:r>
              <a:rPr lang="en-US" sz="3100" dirty="0" smtClean="0">
                <a:latin typeface="American Typewriter"/>
                <a:cs typeface="American Typewriter"/>
              </a:rPr>
              <a:t>Since 1970, there has been at least </a:t>
            </a:r>
            <a:r>
              <a:rPr lang="en-US" sz="3100" b="1" dirty="0" smtClean="0">
                <a:ln w="12700">
                  <a:solidFill>
                    <a:schemeClr val="tx2">
                      <a:satMod val="155000"/>
                    </a:schemeClr>
                  </a:solidFill>
                  <a:prstDash val="solid"/>
                </a:ln>
                <a:latin typeface="American Typewriter"/>
                <a:cs typeface="American Typewriter"/>
              </a:rPr>
              <a:t>one hazing-relate college death (nationwide) each year</a:t>
            </a:r>
            <a:r>
              <a:rPr lang="en-US" sz="3100" dirty="0" smtClean="0">
                <a:latin typeface="American Typewriter"/>
                <a:cs typeface="American Typewriter"/>
              </a:rPr>
              <a:t>.  </a:t>
            </a:r>
          </a:p>
          <a:p>
            <a:pPr marL="0" indent="0">
              <a:buNone/>
            </a:pPr>
            <a:endParaRPr lang="en-US" sz="1600" dirty="0" smtClean="0"/>
          </a:p>
          <a:p>
            <a:pPr marL="0" indent="0">
              <a:buNone/>
            </a:pPr>
            <a:r>
              <a:rPr lang="en-US" sz="1600" dirty="0" smtClean="0"/>
              <a:t>Sources: Allan</a:t>
            </a:r>
            <a:r>
              <a:rPr lang="en-US" sz="1600" dirty="0"/>
              <a:t>, E.J. and Madden, M. (2008).  Hazing in View:  College Students at Risk.  National Study of Student Hazing</a:t>
            </a:r>
            <a:r>
              <a:rPr lang="en-US" sz="1600" dirty="0" smtClean="0"/>
              <a:t>.</a:t>
            </a:r>
          </a:p>
          <a:p>
            <a:pPr marL="0" indent="0">
              <a:buNone/>
            </a:pPr>
            <a:r>
              <a:rPr lang="en-US" sz="1600" dirty="0" smtClean="0"/>
              <a:t>http://www.educationnews.org/higher-education/dangers-of-hazing</a:t>
            </a:r>
          </a:p>
          <a:p>
            <a:pPr marL="0" indent="0">
              <a:buNone/>
            </a:pPr>
            <a:endParaRPr lang="en-US" sz="1600" dirty="0"/>
          </a:p>
          <a:p>
            <a:endParaRPr lang="en-US" dirty="0"/>
          </a:p>
        </p:txBody>
      </p:sp>
      <p:sp>
        <p:nvSpPr>
          <p:cNvPr id="4" name="Frame 3"/>
          <p:cNvSpPr/>
          <p:nvPr/>
        </p:nvSpPr>
        <p:spPr>
          <a:xfrm>
            <a:off x="0" y="0"/>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
        <p:nvSpPr>
          <p:cNvPr id="5" name="TextBox 4"/>
          <p:cNvSpPr txBox="1"/>
          <p:nvPr/>
        </p:nvSpPr>
        <p:spPr>
          <a:xfrm>
            <a:off x="2140077" y="304800"/>
            <a:ext cx="4863845" cy="707886"/>
          </a:xfrm>
          <a:prstGeom prst="rect">
            <a:avLst/>
          </a:prstGeom>
          <a:noFill/>
          <a:ln w="38100" cmpd="sng">
            <a:noFill/>
            <a:prstDash val="dash"/>
          </a:ln>
        </p:spPr>
        <p:txBody>
          <a:bodyPr wrap="square" rtlCol="0">
            <a:spAutoFit/>
          </a:bodyPr>
          <a:lstStyle/>
          <a:p>
            <a:pPr algn="ctr"/>
            <a:r>
              <a:rPr lang="en-US" sz="4000" b="1" dirty="0" smtClean="0">
                <a:solidFill>
                  <a:schemeClr val="tx2"/>
                </a:solidFill>
                <a:latin typeface="American Typewriter"/>
                <a:cs typeface="American Typewriter"/>
              </a:rPr>
              <a:t>Facts on Hazing:</a:t>
            </a:r>
          </a:p>
        </p:txBody>
      </p:sp>
    </p:spTree>
    <p:extLst>
      <p:ext uri="{BB962C8B-B14F-4D97-AF65-F5344CB8AC3E}">
        <p14:creationId xmlns:p14="http://schemas.microsoft.com/office/powerpoint/2010/main" val="395989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828800"/>
            <a:ext cx="8503920" cy="4419600"/>
          </a:xfrm>
        </p:spPr>
        <p:txBody>
          <a:bodyPr>
            <a:normAutofit fontScale="62500" lnSpcReduction="20000"/>
          </a:bodyPr>
          <a:lstStyle/>
          <a:p>
            <a:r>
              <a:rPr lang="en-US" dirty="0">
                <a:latin typeface="American Typewriter"/>
                <a:cs typeface="American Typewriter"/>
              </a:rPr>
              <a:t>Participate in a drinking game</a:t>
            </a:r>
          </a:p>
          <a:p>
            <a:r>
              <a:rPr lang="en-US" dirty="0">
                <a:latin typeface="American Typewriter"/>
                <a:cs typeface="American Typewriter"/>
              </a:rPr>
              <a:t>Sing or chant by self or with select others in public in a situation that is not a related event, game or practice</a:t>
            </a:r>
          </a:p>
          <a:p>
            <a:r>
              <a:rPr lang="en-US" dirty="0">
                <a:latin typeface="American Typewriter"/>
                <a:cs typeface="American Typewriter"/>
              </a:rPr>
              <a:t>Associate with specific people and not others</a:t>
            </a:r>
          </a:p>
          <a:p>
            <a:r>
              <a:rPr lang="en-US" dirty="0">
                <a:latin typeface="American Typewriter"/>
                <a:cs typeface="American Typewriter"/>
              </a:rPr>
              <a:t>Drink large amounts of alcohol to the point of getting sick or passing out</a:t>
            </a:r>
          </a:p>
          <a:p>
            <a:r>
              <a:rPr lang="en-US" dirty="0">
                <a:latin typeface="American Typewriter"/>
                <a:cs typeface="American Typewriter"/>
              </a:rPr>
              <a:t>Deprive yourself of sleep</a:t>
            </a:r>
          </a:p>
          <a:p>
            <a:r>
              <a:rPr lang="en-US" dirty="0">
                <a:latin typeface="American Typewriter"/>
                <a:cs typeface="American Typewriter"/>
              </a:rPr>
              <a:t>Be screamed at, yelled or cursed at by other members</a:t>
            </a:r>
          </a:p>
          <a:p>
            <a:r>
              <a:rPr lang="en-US" dirty="0">
                <a:latin typeface="American Typewriter"/>
                <a:cs typeface="American Typewriter"/>
              </a:rPr>
              <a:t>Drink large amounts of non-alcoholic beverage</a:t>
            </a:r>
          </a:p>
          <a:p>
            <a:r>
              <a:rPr lang="en-US" dirty="0">
                <a:latin typeface="American Typewriter"/>
                <a:cs typeface="American Typewriter"/>
              </a:rPr>
              <a:t>Be awakened during the night by other members</a:t>
            </a:r>
          </a:p>
          <a:p>
            <a:r>
              <a:rPr lang="en-US" dirty="0">
                <a:latin typeface="American Typewriter"/>
                <a:cs typeface="American Typewriter"/>
              </a:rPr>
              <a:t>Attend a skit or roast where other members are humiliated</a:t>
            </a:r>
          </a:p>
          <a:p>
            <a:r>
              <a:rPr lang="en-US" dirty="0">
                <a:latin typeface="American Typewriter"/>
                <a:cs typeface="American Typewriter"/>
              </a:rPr>
              <a:t>Endure harsh weather conditions without appropriate clothing</a:t>
            </a:r>
          </a:p>
          <a:p>
            <a:r>
              <a:rPr lang="en-US" dirty="0">
                <a:latin typeface="American Typewriter"/>
                <a:cs typeface="American Typewriter"/>
              </a:rPr>
              <a:t>Perform sex acts with opposite gender</a:t>
            </a:r>
          </a:p>
          <a:p>
            <a:r>
              <a:rPr lang="en-US" dirty="0">
                <a:latin typeface="American Typewriter"/>
                <a:cs typeface="American Typewriter"/>
              </a:rPr>
              <a:t>Wear clothing that is embarrassing and not part of a uniform</a:t>
            </a:r>
          </a:p>
          <a:p>
            <a:pPr marL="0" indent="0">
              <a:buNone/>
            </a:pPr>
            <a:endParaRPr lang="en-US" dirty="0" smtClean="0"/>
          </a:p>
          <a:p>
            <a:pPr marL="0" indent="0">
              <a:buNone/>
            </a:pPr>
            <a:endParaRPr lang="en-US" dirty="0"/>
          </a:p>
          <a:p>
            <a:pPr marL="0" indent="0">
              <a:buNone/>
            </a:pPr>
            <a:r>
              <a:rPr lang="en-US" sz="2200" dirty="0" smtClean="0"/>
              <a:t>Source:  Allan, E.J. and Madden, M. (2008).  Hazing in View:  College Students at Risk.  National Study of Student Hazing.</a:t>
            </a:r>
            <a:endParaRPr lang="en-US" sz="2200" dirty="0"/>
          </a:p>
          <a:p>
            <a:endParaRPr lang="en-US" dirty="0"/>
          </a:p>
        </p:txBody>
      </p:sp>
      <p:sp>
        <p:nvSpPr>
          <p:cNvPr id="4" name="Frame 3"/>
          <p:cNvSpPr/>
          <p:nvPr/>
        </p:nvSpPr>
        <p:spPr>
          <a:xfrm>
            <a:off x="0" y="0"/>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
        <p:nvSpPr>
          <p:cNvPr id="5" name="TextBox 4"/>
          <p:cNvSpPr txBox="1"/>
          <p:nvPr/>
        </p:nvSpPr>
        <p:spPr>
          <a:xfrm>
            <a:off x="730509" y="457200"/>
            <a:ext cx="7777105" cy="461665"/>
          </a:xfrm>
          <a:prstGeom prst="rect">
            <a:avLst/>
          </a:prstGeom>
          <a:noFill/>
          <a:ln w="38100" cmpd="sng">
            <a:noFill/>
            <a:prstDash val="dash"/>
          </a:ln>
        </p:spPr>
        <p:txBody>
          <a:bodyPr wrap="square" rtlCol="0">
            <a:spAutoFit/>
          </a:bodyPr>
          <a:lstStyle/>
          <a:p>
            <a:pPr algn="ctr"/>
            <a:r>
              <a:rPr lang="en-US" sz="2400" b="1" dirty="0" smtClean="0">
                <a:solidFill>
                  <a:schemeClr val="tx2"/>
                </a:solidFill>
                <a:latin typeface="American Typewriter"/>
                <a:cs typeface="American Typewriter"/>
              </a:rPr>
              <a:t>Most Frequently Reported Hazing Behaviors:</a:t>
            </a:r>
          </a:p>
        </p:txBody>
      </p:sp>
    </p:spTree>
    <p:extLst>
      <p:ext uri="{BB962C8B-B14F-4D97-AF65-F5344CB8AC3E}">
        <p14:creationId xmlns:p14="http://schemas.microsoft.com/office/powerpoint/2010/main" val="2210211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0179010.jpg"/>
          <p:cNvPicPr>
            <a:picLocks noChangeAspect="1"/>
          </p:cNvPicPr>
          <p:nvPr/>
        </p:nvPicPr>
        <p:blipFill>
          <a:blip r:embed="rId2">
            <a:alphaModFix amt="34000"/>
            <a:extLst>
              <a:ext uri="{28A0092B-C50C-407E-A947-70E740481C1C}">
                <a14:useLocalDpi xmlns:a14="http://schemas.microsoft.com/office/drawing/2010/main" val="0"/>
              </a:ext>
            </a:extLst>
          </a:blip>
          <a:stretch>
            <a:fillRect/>
          </a:stretch>
        </p:blipFill>
        <p:spPr>
          <a:xfrm>
            <a:off x="5116651" y="3687763"/>
            <a:ext cx="3657600" cy="2438400"/>
          </a:xfrm>
          <a:prstGeom prst="rect">
            <a:avLst/>
          </a:prstGeom>
        </p:spPr>
      </p:pic>
      <p:sp>
        <p:nvSpPr>
          <p:cNvPr id="3" name="Content Placeholder 2"/>
          <p:cNvSpPr>
            <a:spLocks noGrp="1"/>
          </p:cNvSpPr>
          <p:nvPr>
            <p:ph idx="1"/>
          </p:nvPr>
        </p:nvSpPr>
        <p:spPr/>
        <p:txBody>
          <a:bodyPr>
            <a:normAutofit/>
          </a:bodyPr>
          <a:lstStyle/>
          <a:p>
            <a:pPr marL="0" lvl="0" indent="0">
              <a:buNone/>
            </a:pPr>
            <a:r>
              <a:rPr lang="en-US" dirty="0" smtClean="0">
                <a:latin typeface="American Typewriter"/>
                <a:cs typeface="American Typewriter"/>
              </a:rPr>
              <a:t>The notion that Hazing:</a:t>
            </a:r>
          </a:p>
          <a:p>
            <a:pPr lvl="0"/>
            <a:r>
              <a:rPr lang="en-US" dirty="0" smtClean="0">
                <a:latin typeface="American Typewriter"/>
                <a:cs typeface="American Typewriter"/>
              </a:rPr>
              <a:t>Brings </a:t>
            </a:r>
            <a:r>
              <a:rPr lang="en-US" dirty="0">
                <a:latin typeface="American Typewriter"/>
                <a:cs typeface="American Typewriter"/>
              </a:rPr>
              <a:t>the group closer together</a:t>
            </a:r>
          </a:p>
          <a:p>
            <a:pPr lvl="0"/>
            <a:r>
              <a:rPr lang="en-US" dirty="0">
                <a:latin typeface="American Typewriter"/>
                <a:cs typeface="American Typewriter"/>
              </a:rPr>
              <a:t>Weeds out people who don’t want to take the process seriously</a:t>
            </a:r>
          </a:p>
          <a:p>
            <a:pPr lvl="0"/>
            <a:r>
              <a:rPr lang="en-US" dirty="0">
                <a:latin typeface="American Typewriter"/>
                <a:cs typeface="American Typewriter"/>
              </a:rPr>
              <a:t>Humbles new members</a:t>
            </a:r>
          </a:p>
          <a:p>
            <a:pPr lvl="0"/>
            <a:r>
              <a:rPr lang="en-US" dirty="0">
                <a:latin typeface="American Typewriter"/>
                <a:cs typeface="American Typewriter"/>
              </a:rPr>
              <a:t>Keeps traditions in tact</a:t>
            </a:r>
          </a:p>
          <a:p>
            <a:pPr lvl="0"/>
            <a:r>
              <a:rPr lang="en-US" dirty="0">
                <a:latin typeface="American Typewriter"/>
                <a:cs typeface="American Typewriter"/>
              </a:rPr>
              <a:t>Helps the group members learn about each other</a:t>
            </a:r>
          </a:p>
          <a:p>
            <a:pPr lvl="0"/>
            <a:r>
              <a:rPr lang="en-US" dirty="0">
                <a:latin typeface="American Typewriter"/>
                <a:cs typeface="American Typewriter"/>
              </a:rPr>
              <a:t>Cultivates shared pride</a:t>
            </a:r>
          </a:p>
          <a:p>
            <a:pPr lvl="0"/>
            <a:r>
              <a:rPr lang="en-US" dirty="0">
                <a:latin typeface="American Typewriter"/>
                <a:cs typeface="American Typewriter"/>
              </a:rPr>
              <a:t>Promotes discipline within group</a:t>
            </a:r>
          </a:p>
          <a:p>
            <a:endParaRPr lang="en-US" dirty="0"/>
          </a:p>
        </p:txBody>
      </p:sp>
      <p:sp>
        <p:nvSpPr>
          <p:cNvPr id="4" name="Frame 3"/>
          <p:cNvSpPr/>
          <p:nvPr/>
        </p:nvSpPr>
        <p:spPr>
          <a:xfrm>
            <a:off x="0" y="0"/>
            <a:ext cx="9144000" cy="6858000"/>
          </a:xfrm>
          <a:prstGeom prst="frame">
            <a:avLst>
              <a:gd name="adj1" fmla="val 152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9525" cmpd="sng">
                <a:noFill/>
              </a:ln>
              <a:solidFill>
                <a:schemeClr val="tx1"/>
              </a:solidFill>
            </a:endParaRPr>
          </a:p>
        </p:txBody>
      </p:sp>
      <p:sp>
        <p:nvSpPr>
          <p:cNvPr id="6" name="TextBox 5"/>
          <p:cNvSpPr txBox="1"/>
          <p:nvPr/>
        </p:nvSpPr>
        <p:spPr>
          <a:xfrm>
            <a:off x="2045423" y="353636"/>
            <a:ext cx="4900028" cy="584775"/>
          </a:xfrm>
          <a:prstGeom prst="rect">
            <a:avLst/>
          </a:prstGeom>
          <a:noFill/>
          <a:ln w="38100" cmpd="sng">
            <a:noFill/>
            <a:prstDash val="dash"/>
          </a:ln>
        </p:spPr>
        <p:txBody>
          <a:bodyPr wrap="square" rtlCol="0">
            <a:spAutoFit/>
          </a:bodyPr>
          <a:lstStyle/>
          <a:p>
            <a:pPr algn="ctr"/>
            <a:r>
              <a:rPr lang="en-US" sz="3200" b="1" dirty="0" smtClean="0">
                <a:solidFill>
                  <a:schemeClr val="tx2"/>
                </a:solidFill>
                <a:latin typeface="American Typewriter"/>
                <a:cs typeface="American Typewriter"/>
              </a:rPr>
              <a:t>Why Groups Haze</a:t>
            </a:r>
          </a:p>
        </p:txBody>
      </p:sp>
    </p:spTree>
    <p:extLst>
      <p:ext uri="{BB962C8B-B14F-4D97-AF65-F5344CB8AC3E}">
        <p14:creationId xmlns:p14="http://schemas.microsoft.com/office/powerpoint/2010/main" val="27932942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252</TotalTime>
  <Words>1470</Words>
  <Application>Microsoft Office PowerPoint</Application>
  <PresentationFormat>On-screen Show (4:3)</PresentationFormat>
  <Paragraphs>162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Civic</vt:lpstr>
      <vt:lpstr>Advisor Training Module</vt:lpstr>
      <vt:lpstr>This Hazing Education module is a University of Texas system-wide program created to assist student organization advisors with addressing hazing.  This online training module will provide you with a information about hazing, including examples of hazing, why hazing occurs, and your role as an advisor.</vt:lpstr>
      <vt:lpstr>Texas law defines hazing as any intentional, knowing or reckless act, occurring on or off the campus of an educational institution, by one person alone or acting with others, directed against a student, that endangers the mental or physical health or safety of a student for the purpose of pledging, being initiated into, affiliating with, holding office in or maintaining membership in any organization whose members are or include students at an educational institution.</vt:lpstr>
      <vt:lpstr>PowerPoint Presentation</vt:lpstr>
      <vt:lpstr>Hazing also:</vt:lpstr>
      <vt:lpstr>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role as advisor also includes:</vt:lpstr>
      <vt:lpstr>Resources</vt:lpstr>
    </vt:vector>
  </TitlesOfParts>
  <Company>THECB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Competency-Based Courses</dc:title>
  <dc:creator>Paul Turcotte</dc:creator>
  <cp:lastModifiedBy>Pomerleau, Chad</cp:lastModifiedBy>
  <cp:revision>24</cp:revision>
  <cp:lastPrinted>2013-09-13T18:55:18Z</cp:lastPrinted>
  <dcterms:created xsi:type="dcterms:W3CDTF">2013-09-13T16:11:21Z</dcterms:created>
  <dcterms:modified xsi:type="dcterms:W3CDTF">2014-08-11T20:42:26Z</dcterms:modified>
</cp:coreProperties>
</file>