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39"/>
  </p:notesMasterIdLst>
  <p:handoutMasterIdLst>
    <p:handoutMasterId r:id="rId40"/>
  </p:handoutMasterIdLst>
  <p:sldIdLst>
    <p:sldId id="256" r:id="rId2"/>
    <p:sldId id="258" r:id="rId3"/>
    <p:sldId id="259" r:id="rId4"/>
    <p:sldId id="281" r:id="rId5"/>
    <p:sldId id="280" r:id="rId6"/>
    <p:sldId id="257" r:id="rId7"/>
    <p:sldId id="282" r:id="rId8"/>
    <p:sldId id="283" r:id="rId9"/>
    <p:sldId id="265" r:id="rId10"/>
    <p:sldId id="264" r:id="rId11"/>
    <p:sldId id="263" r:id="rId12"/>
    <p:sldId id="284" r:id="rId13"/>
    <p:sldId id="266" r:id="rId14"/>
    <p:sldId id="267" r:id="rId15"/>
    <p:sldId id="268" r:id="rId16"/>
    <p:sldId id="269" r:id="rId17"/>
    <p:sldId id="271" r:id="rId18"/>
    <p:sldId id="272" r:id="rId19"/>
    <p:sldId id="274" r:id="rId20"/>
    <p:sldId id="277" r:id="rId21"/>
    <p:sldId id="286" r:id="rId22"/>
    <p:sldId id="287" r:id="rId23"/>
    <p:sldId id="296" r:id="rId24"/>
    <p:sldId id="297" r:id="rId25"/>
    <p:sldId id="289" r:id="rId26"/>
    <p:sldId id="290" r:id="rId27"/>
    <p:sldId id="298" r:id="rId28"/>
    <p:sldId id="292" r:id="rId29"/>
    <p:sldId id="294" r:id="rId30"/>
    <p:sldId id="295" r:id="rId31"/>
    <p:sldId id="291" r:id="rId32"/>
    <p:sldId id="293" r:id="rId33"/>
    <p:sldId id="300" r:id="rId34"/>
    <p:sldId id="299" r:id="rId35"/>
    <p:sldId id="279" r:id="rId36"/>
    <p:sldId id="285" r:id="rId37"/>
    <p:sldId id="301"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36" autoAdjust="0"/>
    <p:restoredTop sz="94737" autoAdjust="0"/>
  </p:normalViewPr>
  <p:slideViewPr>
    <p:cSldViewPr>
      <p:cViewPr varScale="1">
        <p:scale>
          <a:sx n="34" d="100"/>
          <a:sy n="34" d="100"/>
        </p:scale>
        <p:origin x="888" y="53"/>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972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972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972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210A7AA-F56E-4397-BDD9-6C4C038621C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925315D-14F8-4F92-A7E8-5182D31C357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71D6A9-E637-477C-86B7-AD7C93E7DBC1}" type="slidenum">
              <a:rPr lang="en-US" altLang="en-US"/>
              <a:pPr/>
              <a:t>1</a:t>
            </a:fld>
            <a:endParaRPr lang="en-US" alt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328195-3600-4E64-BEC4-739941C39DCE}" type="slidenum">
              <a:rPr lang="en-US" altLang="en-US"/>
              <a:pPr/>
              <a:t>10</a:t>
            </a:fld>
            <a:endParaRPr lang="en-US" alt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60D7EB-147F-4F28-9867-ADBEEEFD3161}" type="slidenum">
              <a:rPr lang="en-US" altLang="en-US"/>
              <a:pPr/>
              <a:t>11</a:t>
            </a:fld>
            <a:endParaRPr lang="en-US" alt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B78B1E-2E46-4FA5-9291-23A31B680F42}" type="slidenum">
              <a:rPr lang="en-US" altLang="en-US"/>
              <a:pPr/>
              <a:t>12</a:t>
            </a:fld>
            <a:endParaRPr lang="en-US" alt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44CCC-293D-43EE-9849-88E215E4FEAB}" type="slidenum">
              <a:rPr lang="en-US" altLang="en-US"/>
              <a:pPr/>
              <a:t>13</a:t>
            </a:fld>
            <a:endParaRPr lang="en-US" alt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a:p>
            <a:endParaRPr lang="en-US" altLang="en-US"/>
          </a:p>
          <a:p>
            <a:endParaRPr lang="en-US" altLang="en-US"/>
          </a:p>
          <a:p>
            <a:endParaRPr lang="en-US" altLang="en-US"/>
          </a:p>
          <a:p>
            <a:r>
              <a:rPr lang="en-US" altLang="en-US"/>
              <a:t>Does this encompass a larger group?</a:t>
            </a:r>
          </a:p>
          <a:p>
            <a:r>
              <a:rPr lang="en-US" altLang="en-US"/>
              <a:t>What about home schoolers?</a:t>
            </a:r>
          </a:p>
          <a:p>
            <a:r>
              <a:rPr lang="en-US" altLang="en-US"/>
              <a:t>Affidavit is still required in documentation provisions of the statute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754127-D3EF-48EE-B9FE-089A26EEDD3B}" type="slidenum">
              <a:rPr lang="en-US" altLang="en-US"/>
              <a:pPr/>
              <a:t>14</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976CD6-A910-4D5D-A9F7-AE9EA193A3F9}" type="slidenum">
              <a:rPr lang="en-US" altLang="en-US"/>
              <a:pPr/>
              <a:t>15</a:t>
            </a:fld>
            <a:endParaRPr lang="en-US" alt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A99307-746F-46C9-AFCB-C2842EC1621C}" type="slidenum">
              <a:rPr lang="en-US" altLang="en-US"/>
              <a:pPr/>
              <a:t>16</a:t>
            </a:fld>
            <a:endParaRPr lang="en-US" alt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7E375F-7936-4C9A-8169-89A0BF62E048}" type="slidenum">
              <a:rPr lang="en-US" altLang="en-US"/>
              <a:pPr/>
              <a:t>17</a:t>
            </a:fld>
            <a:endParaRPr lang="en-US" altLang="en-US"/>
          </a:p>
        </p:txBody>
      </p:sp>
      <p:sp>
        <p:nvSpPr>
          <p:cNvPr id="113666" name="Rectangle 2"/>
          <p:cNvSpPr>
            <a:spLocks noRo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C1BC87-015D-4031-A634-F4D673121E3B}" type="slidenum">
              <a:rPr lang="en-US" altLang="en-US"/>
              <a:pPr/>
              <a:t>18</a:t>
            </a:fld>
            <a:endParaRPr lang="en-US" altLang="en-US"/>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39E641-5AB5-43BE-9B40-B66541ECDE94}" type="slidenum">
              <a:rPr lang="en-US" altLang="en-US"/>
              <a:pPr/>
              <a:t>19</a:t>
            </a:fld>
            <a:endParaRPr lang="en-US" altLang="en-US"/>
          </a:p>
        </p:txBody>
      </p:sp>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675801-DA29-475C-89EB-E0BD63786035}" type="slidenum">
              <a:rPr lang="en-US" altLang="en-US"/>
              <a:pPr/>
              <a:t>2</a:t>
            </a:fld>
            <a:endParaRPr lang="en-US" alt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ltLang="en-US"/>
              <a:t>Based on the new Legislation, Coordinating Board staff has proposed new rules and regulations.  In the rule development they solicited input from Residency Advisory Committee.  The Rules are posted on the CB website for review and comment.  They will be presented to the CB for adoption on October 27</a:t>
            </a:r>
            <a:r>
              <a:rPr lang="en-US" altLang="en-US" baseline="30000"/>
              <a:t>th</a:t>
            </a:r>
            <a:r>
              <a:rPr lang="en-US" altLang="en-US"/>
              <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AD3319-E4D7-4DC5-850E-9ED047DD926B}" type="slidenum">
              <a:rPr lang="en-US" altLang="en-US"/>
              <a:pPr/>
              <a:t>20</a:t>
            </a:fld>
            <a:endParaRPr lang="en-US" altLang="en-US"/>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6E7DB-1314-4D51-B19F-CC7B1DDC1C1D}" type="slidenum">
              <a:rPr lang="en-US" altLang="en-US"/>
              <a:pPr/>
              <a:t>21</a:t>
            </a:fld>
            <a:endParaRPr lang="en-US" alt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5984C4-2E8D-4A3B-B1CF-E37155F4E058}" type="slidenum">
              <a:rPr lang="en-US" altLang="en-US"/>
              <a:pPr/>
              <a:t>22</a:t>
            </a:fld>
            <a:endParaRPr lang="en-US" altLang="en-US"/>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AE5B9-9588-4D2E-9DA8-1D7138FDE403}" type="slidenum">
              <a:rPr lang="en-US" altLang="en-US"/>
              <a:pPr/>
              <a:t>25</a:t>
            </a:fld>
            <a:endParaRPr lang="en-US" alt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D1CA2-5F80-41B4-AC93-57F36503F3C5}" type="slidenum">
              <a:rPr lang="en-US" altLang="en-US"/>
              <a:pPr/>
              <a:t>26</a:t>
            </a:fld>
            <a:endParaRPr lang="en-US" alt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F6A534-7465-4801-919C-6B982B87B77D}" type="slidenum">
              <a:rPr lang="en-US" altLang="en-US"/>
              <a:pPr/>
              <a:t>28</a:t>
            </a:fld>
            <a:endParaRPr lang="en-US" alt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1D0A2B-7D73-4813-B797-869AC2C7D8AE}" type="slidenum">
              <a:rPr lang="en-US" altLang="en-US"/>
              <a:pPr/>
              <a:t>29</a:t>
            </a:fld>
            <a:endParaRPr lang="en-US" altLang="en-US"/>
          </a:p>
        </p:txBody>
      </p:sp>
      <p:sp>
        <p:nvSpPr>
          <p:cNvPr id="122882" name="Rectangle 2"/>
          <p:cNvSpPr>
            <a:spLocks noRo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8DEFC9-C6DE-4564-881B-023C4CF0FB4D}" type="slidenum">
              <a:rPr lang="en-US" altLang="en-US"/>
              <a:pPr/>
              <a:t>30</a:t>
            </a:fld>
            <a:endParaRPr lang="en-US" alt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845951-A876-4CB9-B58B-EFFBB96F291A}" type="slidenum">
              <a:rPr lang="en-US" altLang="en-US"/>
              <a:pPr/>
              <a:t>31</a:t>
            </a:fld>
            <a:endParaRPr lang="en-US" altLang="en-US"/>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86A7D4-2C04-4618-A0E5-52001A363C7C}" type="slidenum">
              <a:rPr lang="en-US" altLang="en-US"/>
              <a:pPr/>
              <a:t>32</a:t>
            </a:fld>
            <a:endParaRPr lang="en-US" altLang="en-US"/>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B943B-FE7F-4CF8-B1ED-63BCA9805067}" type="slidenum">
              <a:rPr lang="en-US" altLang="en-US"/>
              <a:pPr/>
              <a:t>3</a:t>
            </a:fld>
            <a:endParaRPr lang="en-US" altLang="en-US"/>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67ADE8-0702-48D2-9062-29AE21AE51F8}" type="slidenum">
              <a:rPr lang="en-US" altLang="en-US"/>
              <a:pPr/>
              <a:t>35</a:t>
            </a:fld>
            <a:endParaRPr lang="en-US" altLang="en-US"/>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F8A9AD-05BA-46FC-871B-7F25CEDEEB81}" type="slidenum">
              <a:rPr lang="en-US" altLang="en-US"/>
              <a:pPr/>
              <a:t>36</a:t>
            </a:fld>
            <a:endParaRPr lang="en-US" altLang="en-U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6EA3C-71B6-42D5-B616-4C7ACE2FAA1A}" type="slidenum">
              <a:rPr lang="en-US" altLang="en-US"/>
              <a:pPr/>
              <a:t>4</a:t>
            </a:fld>
            <a:endParaRPr lang="en-US" alt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73DE7-5621-4348-B1F4-EF71279B938D}" type="slidenum">
              <a:rPr lang="en-US" altLang="en-US"/>
              <a:pPr/>
              <a:t>5</a:t>
            </a:fld>
            <a:endParaRPr lang="en-US" alt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55607-9747-4B9D-AB09-9987F7E349DE}" type="slidenum">
              <a:rPr lang="en-US" altLang="en-US"/>
              <a:pPr/>
              <a:t>6</a:t>
            </a:fld>
            <a:endParaRPr lang="en-US" alt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ltLang="en-US"/>
              <a:t>Discussion of “intent”.  Issues of determining intent.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17ADC7-F86C-4797-834E-EAE339D9F97A}" type="slidenum">
              <a:rPr lang="en-US" altLang="en-US"/>
              <a:pPr/>
              <a:t>7</a:t>
            </a:fld>
            <a:endParaRPr lang="en-US" alt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0D2371-99F6-4F41-A38A-BCD53A717E50}" type="slidenum">
              <a:rPr lang="en-US" altLang="en-US"/>
              <a:pPr/>
              <a:t>8</a:t>
            </a:fld>
            <a:endParaRPr lang="en-US" altLang="en-US"/>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096A06-BEEA-483D-8867-017AEF20F49C}" type="slidenum">
              <a:rPr lang="en-US" altLang="en-US"/>
              <a:pPr/>
              <a:t>9</a:t>
            </a:fld>
            <a:endParaRPr lang="en-US" alt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6050" y="0"/>
            <a:ext cx="7727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467" name="Rectangle 3"/>
          <p:cNvSpPr>
            <a:spLocks noGrp="1" noChangeArrowheads="1"/>
          </p:cNvSpPr>
          <p:nvPr>
            <p:ph type="ctrTitle"/>
          </p:nvPr>
        </p:nvSpPr>
        <p:spPr>
          <a:xfrm>
            <a:off x="1676400" y="914400"/>
            <a:ext cx="7162800" cy="1470025"/>
          </a:xfrm>
        </p:spPr>
        <p:txBody>
          <a:bodyPr/>
          <a:lstStyle>
            <a:lvl1pPr>
              <a:defRPr/>
            </a:lvl1pPr>
          </a:lstStyle>
          <a:p>
            <a:pPr lvl="0"/>
            <a:r>
              <a:rPr lang="en-US" altLang="en-US" noProof="0" smtClean="0"/>
              <a:t>Click to edit Master title style</a:t>
            </a:r>
          </a:p>
        </p:txBody>
      </p:sp>
      <p:sp>
        <p:nvSpPr>
          <p:cNvPr id="62468" name="Rectangle 4"/>
          <p:cNvSpPr>
            <a:spLocks noGrp="1" noChangeArrowheads="1"/>
          </p:cNvSpPr>
          <p:nvPr>
            <p:ph type="subTitle" idx="1"/>
          </p:nvPr>
        </p:nvSpPr>
        <p:spPr>
          <a:xfrm>
            <a:off x="1981200" y="26670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2469" name="Rectangle 5"/>
          <p:cNvSpPr>
            <a:spLocks noGrp="1" noChangeArrowheads="1"/>
          </p:cNvSpPr>
          <p:nvPr>
            <p:ph type="ftr" sz="quarter" idx="3"/>
          </p:nvPr>
        </p:nvSpPr>
        <p:spPr/>
        <p:txBody>
          <a:bodyPr/>
          <a:lstStyle>
            <a:lvl1pPr>
              <a:defRPr/>
            </a:lvl1pPr>
          </a:lstStyle>
          <a:p>
            <a:endParaRPr lang="en-US" altLang="en-US"/>
          </a:p>
          <a:p>
            <a:endParaRPr lang="en-US" altLang="en-US"/>
          </a:p>
        </p:txBody>
      </p:sp>
      <p:sp>
        <p:nvSpPr>
          <p:cNvPr id="62470" name="Rectangle 6"/>
          <p:cNvSpPr>
            <a:spLocks noGrp="1" noChangeArrowheads="1"/>
          </p:cNvSpPr>
          <p:nvPr>
            <p:ph type="sldNum" sz="quarter" idx="4"/>
          </p:nvPr>
        </p:nvSpPr>
        <p:spPr>
          <a:xfrm>
            <a:off x="6553200" y="6245225"/>
            <a:ext cx="2133600" cy="476250"/>
          </a:xfrm>
        </p:spPr>
        <p:txBody>
          <a:bodyPr/>
          <a:lstStyle>
            <a:lvl1pPr>
              <a:defRPr/>
            </a:lvl1pPr>
          </a:lstStyle>
          <a:p>
            <a:endParaRPr lang="en-US" altLang="en-US"/>
          </a:p>
          <a:p>
            <a:fld id="{714D9FD4-7288-43AF-BD97-3DC5153188AE}" type="slidenum">
              <a:rPr lang="en-US" altLang="en-US"/>
              <a:pPr/>
              <a:t>‹#›</a:t>
            </a:fld>
            <a:endParaRPr lang="en-US" altLang="en-US"/>
          </a:p>
        </p:txBody>
      </p:sp>
      <p:sp>
        <p:nvSpPr>
          <p:cNvPr id="62471" name="Rectangle 7"/>
          <p:cNvSpPr>
            <a:spLocks noGrp="1" noChangeArrowheads="1"/>
          </p:cNvSpPr>
          <p:nvPr>
            <p:ph type="dt" sz="half" idx="2"/>
          </p:nvPr>
        </p:nvSpPr>
        <p:spPr/>
        <p:txBody>
          <a:bodyPr/>
          <a:lstStyle>
            <a:lvl1pPr>
              <a:defRPr/>
            </a:lvl1pPr>
          </a:lstStyle>
          <a:p>
            <a:endParaRPr lang="en-US" altLang="en-US"/>
          </a:p>
          <a:p>
            <a:endParaRPr lang="en-US" altLang="en-US"/>
          </a:p>
        </p:txBody>
      </p:sp>
      <p:pic>
        <p:nvPicPr>
          <p:cNvPr id="6247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17638" cy="607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473" name="Picture 9" descr="UTse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713" y="4572000"/>
            <a:ext cx="1106487" cy="1101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a:p>
            <a:endParaRPr lang="en-US" altLang="en-US"/>
          </a:p>
        </p:txBody>
      </p:sp>
      <p:sp>
        <p:nvSpPr>
          <p:cNvPr id="5" name="Slide Number Placeholder 4"/>
          <p:cNvSpPr>
            <a:spLocks noGrp="1"/>
          </p:cNvSpPr>
          <p:nvPr>
            <p:ph type="sldNum" sz="quarter" idx="11"/>
          </p:nvPr>
        </p:nvSpPr>
        <p:spPr/>
        <p:txBody>
          <a:bodyPr/>
          <a:lstStyle>
            <a:lvl1pPr>
              <a:defRPr/>
            </a:lvl1pPr>
          </a:lstStyle>
          <a:p>
            <a:endParaRPr lang="en-US" altLang="en-US"/>
          </a:p>
          <a:p>
            <a:fld id="{21CAAFB5-07ED-460B-A620-25067B115603}"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796762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152400"/>
            <a:ext cx="177165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152400"/>
            <a:ext cx="5162550" cy="58213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a:p>
            <a:endParaRPr lang="en-US" altLang="en-US"/>
          </a:p>
        </p:txBody>
      </p:sp>
      <p:sp>
        <p:nvSpPr>
          <p:cNvPr id="5" name="Slide Number Placeholder 4"/>
          <p:cNvSpPr>
            <a:spLocks noGrp="1"/>
          </p:cNvSpPr>
          <p:nvPr>
            <p:ph type="sldNum" sz="quarter" idx="11"/>
          </p:nvPr>
        </p:nvSpPr>
        <p:spPr/>
        <p:txBody>
          <a:bodyPr/>
          <a:lstStyle>
            <a:lvl1pPr>
              <a:defRPr/>
            </a:lvl1pPr>
          </a:lstStyle>
          <a:p>
            <a:endParaRPr lang="en-US" altLang="en-US"/>
          </a:p>
          <a:p>
            <a:fld id="{8D967F24-8602-4642-8535-C6B210C18089}"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354160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a:p>
            <a:endParaRPr lang="en-US" altLang="en-US"/>
          </a:p>
        </p:txBody>
      </p:sp>
      <p:sp>
        <p:nvSpPr>
          <p:cNvPr id="5" name="Slide Number Placeholder 4"/>
          <p:cNvSpPr>
            <a:spLocks noGrp="1"/>
          </p:cNvSpPr>
          <p:nvPr>
            <p:ph type="sldNum" sz="quarter" idx="11"/>
          </p:nvPr>
        </p:nvSpPr>
        <p:spPr/>
        <p:txBody>
          <a:bodyPr/>
          <a:lstStyle>
            <a:lvl1pPr>
              <a:defRPr/>
            </a:lvl1pPr>
          </a:lstStyle>
          <a:p>
            <a:endParaRPr lang="en-US" altLang="en-US"/>
          </a:p>
          <a:p>
            <a:fld id="{84F819E8-BC0E-4A05-AD46-9A9861A14E30}"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223640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a:p>
            <a:endParaRPr lang="en-US" altLang="en-US"/>
          </a:p>
        </p:txBody>
      </p:sp>
      <p:sp>
        <p:nvSpPr>
          <p:cNvPr id="5" name="Slide Number Placeholder 4"/>
          <p:cNvSpPr>
            <a:spLocks noGrp="1"/>
          </p:cNvSpPr>
          <p:nvPr>
            <p:ph type="sldNum" sz="quarter" idx="11"/>
          </p:nvPr>
        </p:nvSpPr>
        <p:spPr/>
        <p:txBody>
          <a:bodyPr/>
          <a:lstStyle>
            <a:lvl1pPr>
              <a:defRPr/>
            </a:lvl1pPr>
          </a:lstStyle>
          <a:p>
            <a:endParaRPr lang="en-US" altLang="en-US"/>
          </a:p>
          <a:p>
            <a:fld id="{C7910A6C-590E-476C-B959-EFECEF4ED53D}"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273837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447800"/>
            <a:ext cx="34671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447800"/>
            <a:ext cx="34671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ltLang="en-US"/>
          </a:p>
          <a:p>
            <a:endParaRPr lang="en-US" altLang="en-US"/>
          </a:p>
        </p:txBody>
      </p:sp>
      <p:sp>
        <p:nvSpPr>
          <p:cNvPr id="6" name="Slide Number Placeholder 5"/>
          <p:cNvSpPr>
            <a:spLocks noGrp="1"/>
          </p:cNvSpPr>
          <p:nvPr>
            <p:ph type="sldNum" sz="quarter" idx="11"/>
          </p:nvPr>
        </p:nvSpPr>
        <p:spPr/>
        <p:txBody>
          <a:bodyPr/>
          <a:lstStyle>
            <a:lvl1pPr>
              <a:defRPr/>
            </a:lvl1pPr>
          </a:lstStyle>
          <a:p>
            <a:endParaRPr lang="en-US" altLang="en-US"/>
          </a:p>
          <a:p>
            <a:fld id="{40442806-56E0-4706-A4EB-AD87AA9FE73A}"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384395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ltLang="en-US"/>
          </a:p>
          <a:p>
            <a:endParaRPr lang="en-US" altLang="en-US"/>
          </a:p>
        </p:txBody>
      </p:sp>
      <p:sp>
        <p:nvSpPr>
          <p:cNvPr id="8" name="Slide Number Placeholder 7"/>
          <p:cNvSpPr>
            <a:spLocks noGrp="1"/>
          </p:cNvSpPr>
          <p:nvPr>
            <p:ph type="sldNum" sz="quarter" idx="11"/>
          </p:nvPr>
        </p:nvSpPr>
        <p:spPr/>
        <p:txBody>
          <a:bodyPr/>
          <a:lstStyle>
            <a:lvl1pPr>
              <a:defRPr/>
            </a:lvl1pPr>
          </a:lstStyle>
          <a:p>
            <a:endParaRPr lang="en-US" altLang="en-US"/>
          </a:p>
          <a:p>
            <a:fld id="{4C3D73D2-1337-454F-91D7-C3CFA7163128}" type="slidenum">
              <a:rPr lang="en-US" altLang="en-US"/>
              <a:pPr/>
              <a:t>‹#›</a:t>
            </a:fld>
            <a:endParaRPr lang="en-US" altLang="en-US"/>
          </a:p>
        </p:txBody>
      </p:sp>
      <p:sp>
        <p:nvSpPr>
          <p:cNvPr id="9" name="Date Placeholder 8"/>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239031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en-US"/>
          </a:p>
          <a:p>
            <a:endParaRPr lang="en-US" altLang="en-US"/>
          </a:p>
        </p:txBody>
      </p:sp>
      <p:sp>
        <p:nvSpPr>
          <p:cNvPr id="4" name="Slide Number Placeholder 3"/>
          <p:cNvSpPr>
            <a:spLocks noGrp="1"/>
          </p:cNvSpPr>
          <p:nvPr>
            <p:ph type="sldNum" sz="quarter" idx="11"/>
          </p:nvPr>
        </p:nvSpPr>
        <p:spPr/>
        <p:txBody>
          <a:bodyPr/>
          <a:lstStyle>
            <a:lvl1pPr>
              <a:defRPr/>
            </a:lvl1pPr>
          </a:lstStyle>
          <a:p>
            <a:endParaRPr lang="en-US" altLang="en-US"/>
          </a:p>
          <a:p>
            <a:fld id="{5A5F61E0-BA4E-48C6-9485-FC74FD05AF55}" type="slidenum">
              <a:rPr lang="en-US" altLang="en-US"/>
              <a:pPr/>
              <a:t>‹#›</a:t>
            </a:fld>
            <a:endParaRPr lang="en-US" altLang="en-US"/>
          </a:p>
        </p:txBody>
      </p:sp>
      <p:sp>
        <p:nvSpPr>
          <p:cNvPr id="5" name="Date Placeholder 4"/>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95857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a:p>
            <a:endParaRPr lang="en-US" altLang="en-US"/>
          </a:p>
        </p:txBody>
      </p:sp>
      <p:sp>
        <p:nvSpPr>
          <p:cNvPr id="3" name="Slide Number Placeholder 2"/>
          <p:cNvSpPr>
            <a:spLocks noGrp="1"/>
          </p:cNvSpPr>
          <p:nvPr>
            <p:ph type="sldNum" sz="quarter" idx="11"/>
          </p:nvPr>
        </p:nvSpPr>
        <p:spPr/>
        <p:txBody>
          <a:bodyPr/>
          <a:lstStyle>
            <a:lvl1pPr>
              <a:defRPr/>
            </a:lvl1pPr>
          </a:lstStyle>
          <a:p>
            <a:endParaRPr lang="en-US" altLang="en-US"/>
          </a:p>
          <a:p>
            <a:fld id="{1EDE6E05-1541-48FB-9C5E-7DC1CF8BA93E}" type="slidenum">
              <a:rPr lang="en-US" altLang="en-US"/>
              <a:pPr/>
              <a:t>‹#›</a:t>
            </a:fld>
            <a:endParaRPr lang="en-US" altLang="en-US"/>
          </a:p>
        </p:txBody>
      </p:sp>
      <p:sp>
        <p:nvSpPr>
          <p:cNvPr id="4" name="Date Placeholder 3"/>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4005049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a:p>
            <a:endParaRPr lang="en-US" altLang="en-US"/>
          </a:p>
        </p:txBody>
      </p:sp>
      <p:sp>
        <p:nvSpPr>
          <p:cNvPr id="6" name="Slide Number Placeholder 5"/>
          <p:cNvSpPr>
            <a:spLocks noGrp="1"/>
          </p:cNvSpPr>
          <p:nvPr>
            <p:ph type="sldNum" sz="quarter" idx="11"/>
          </p:nvPr>
        </p:nvSpPr>
        <p:spPr/>
        <p:txBody>
          <a:bodyPr/>
          <a:lstStyle>
            <a:lvl1pPr>
              <a:defRPr/>
            </a:lvl1pPr>
          </a:lstStyle>
          <a:p>
            <a:endParaRPr lang="en-US" altLang="en-US"/>
          </a:p>
          <a:p>
            <a:fld id="{19684816-4129-4223-B4D6-0FB73FD4EFC8}"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2723868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a:p>
            <a:endParaRPr lang="en-US" altLang="en-US"/>
          </a:p>
        </p:txBody>
      </p:sp>
      <p:sp>
        <p:nvSpPr>
          <p:cNvPr id="6" name="Slide Number Placeholder 5"/>
          <p:cNvSpPr>
            <a:spLocks noGrp="1"/>
          </p:cNvSpPr>
          <p:nvPr>
            <p:ph type="sldNum" sz="quarter" idx="11"/>
          </p:nvPr>
        </p:nvSpPr>
        <p:spPr/>
        <p:txBody>
          <a:bodyPr/>
          <a:lstStyle>
            <a:lvl1pPr>
              <a:defRPr/>
            </a:lvl1pPr>
          </a:lstStyle>
          <a:p>
            <a:endParaRPr lang="en-US" altLang="en-US"/>
          </a:p>
          <a:p>
            <a:fld id="{B936DA97-72C7-4422-BD0B-51EF6587BF54}"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a:p>
            <a:endParaRPr lang="en-US" altLang="en-US"/>
          </a:p>
        </p:txBody>
      </p:sp>
    </p:spTree>
    <p:extLst>
      <p:ext uri="{BB962C8B-B14F-4D97-AF65-F5344CB8AC3E}">
        <p14:creationId xmlns:p14="http://schemas.microsoft.com/office/powerpoint/2010/main" val="1202235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42"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16050" y="0"/>
            <a:ext cx="7727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43" name="Rectangle 3"/>
          <p:cNvSpPr>
            <a:spLocks noGrp="1" noChangeArrowheads="1"/>
          </p:cNvSpPr>
          <p:nvPr>
            <p:ph type="body" idx="1"/>
          </p:nvPr>
        </p:nvSpPr>
        <p:spPr bwMode="auto">
          <a:xfrm>
            <a:off x="1600200" y="1447800"/>
            <a:ext cx="7086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44" name="Rectangle 4"/>
          <p:cNvSpPr>
            <a:spLocks noGrp="1" noChangeArrowheads="1"/>
          </p:cNvSpPr>
          <p:nvPr>
            <p:ph type="title"/>
          </p:nvPr>
        </p:nvSpPr>
        <p:spPr bwMode="auto">
          <a:xfrm>
            <a:off x="1600200" y="152400"/>
            <a:ext cx="7073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663300"/>
                </a:solidFill>
                <a:latin typeface="+mn-lt"/>
              </a:defRPr>
            </a:lvl1pPr>
          </a:lstStyle>
          <a:p>
            <a:endParaRPr lang="en-US" altLang="en-US"/>
          </a:p>
          <a:p>
            <a:endParaRPr lang="en-US" altLang="en-US"/>
          </a:p>
        </p:txBody>
      </p:sp>
      <p:sp>
        <p:nvSpPr>
          <p:cNvPr id="61446" name="Rectangle 6"/>
          <p:cNvSpPr>
            <a:spLocks noGrp="1" noChangeArrowheads="1"/>
          </p:cNvSpPr>
          <p:nvPr>
            <p:ph type="sldNum" sz="quarter" idx="4"/>
          </p:nvPr>
        </p:nvSpPr>
        <p:spPr bwMode="auto">
          <a:xfrm>
            <a:off x="6553200" y="6245225"/>
            <a:ext cx="2362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663300"/>
                </a:solidFill>
                <a:latin typeface="+mn-lt"/>
              </a:defRPr>
            </a:lvl1pPr>
          </a:lstStyle>
          <a:p>
            <a:endParaRPr lang="en-US" altLang="en-US"/>
          </a:p>
          <a:p>
            <a:fld id="{9F744B6B-4828-421F-A0DB-629423FA89AB}" type="slidenum">
              <a:rPr lang="en-US" altLang="en-US"/>
              <a:pPr/>
              <a:t>‹#›</a:t>
            </a:fld>
            <a:endParaRPr lang="en-US" altLang="en-US"/>
          </a:p>
        </p:txBody>
      </p:sp>
      <p:sp>
        <p:nvSpPr>
          <p:cNvPr id="61447" name="Rectangle 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663300"/>
                </a:solidFill>
                <a:latin typeface="+mn-lt"/>
              </a:defRPr>
            </a:lvl1pPr>
          </a:lstStyle>
          <a:p>
            <a:endParaRPr lang="en-US" altLang="en-US"/>
          </a:p>
          <a:p>
            <a:endParaRPr lang="en-US" altLang="en-US"/>
          </a:p>
        </p:txBody>
      </p:sp>
      <p:pic>
        <p:nvPicPr>
          <p:cNvPr id="61448"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417638" cy="607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49" name="Picture 9" descr="UTseal"/>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2713" y="4572000"/>
            <a:ext cx="1106487" cy="1101725"/>
          </a:xfrm>
          <a:prstGeom prst="rect">
            <a:avLst/>
          </a:prstGeom>
          <a:noFill/>
          <a:extLst>
            <a:ext uri="{909E8E84-426E-40DD-AFC4-6F175D3DCCD1}">
              <a14:hiddenFill xmlns:a14="http://schemas.microsoft.com/office/drawing/2010/main">
                <a:solidFill>
                  <a:srgbClr val="FFFFFF"/>
                </a:solidFill>
              </a14:hiddenFill>
            </a:ext>
          </a:extLst>
        </p:spPr>
      </p:pic>
      <p:sp>
        <p:nvSpPr>
          <p:cNvPr id="61450" name="Line 10"/>
          <p:cNvSpPr>
            <a:spLocks noChangeShapeType="1"/>
          </p:cNvSpPr>
          <p:nvPr/>
        </p:nvSpPr>
        <p:spPr bwMode="auto">
          <a:xfrm>
            <a:off x="1600200" y="1295400"/>
            <a:ext cx="7162800" cy="0"/>
          </a:xfrm>
          <a:prstGeom prst="line">
            <a:avLst/>
          </a:prstGeom>
          <a:noFill/>
          <a:ln w="28575">
            <a:solidFill>
              <a:srgbClr val="66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l" rtl="0" fontAlgn="base">
        <a:spcBef>
          <a:spcPct val="0"/>
        </a:spcBef>
        <a:spcAft>
          <a:spcPct val="0"/>
        </a:spcAft>
        <a:defRPr sz="4400" kern="1200">
          <a:solidFill>
            <a:srgbClr val="663300"/>
          </a:solidFill>
          <a:latin typeface="+mj-lt"/>
          <a:ea typeface="+mj-ea"/>
          <a:cs typeface="+mj-cs"/>
        </a:defRPr>
      </a:lvl1pPr>
      <a:lvl2pPr algn="l" rtl="0" fontAlgn="base">
        <a:spcBef>
          <a:spcPct val="0"/>
        </a:spcBef>
        <a:spcAft>
          <a:spcPct val="0"/>
        </a:spcAft>
        <a:defRPr sz="4400">
          <a:solidFill>
            <a:srgbClr val="663300"/>
          </a:solidFill>
          <a:latin typeface="Times New Roman" panose="02020603050405020304" pitchFamily="18" charset="0"/>
        </a:defRPr>
      </a:lvl2pPr>
      <a:lvl3pPr algn="l" rtl="0" fontAlgn="base">
        <a:spcBef>
          <a:spcPct val="0"/>
        </a:spcBef>
        <a:spcAft>
          <a:spcPct val="0"/>
        </a:spcAft>
        <a:defRPr sz="4400">
          <a:solidFill>
            <a:srgbClr val="663300"/>
          </a:solidFill>
          <a:latin typeface="Times New Roman" panose="02020603050405020304" pitchFamily="18" charset="0"/>
        </a:defRPr>
      </a:lvl3pPr>
      <a:lvl4pPr algn="l" rtl="0" fontAlgn="base">
        <a:spcBef>
          <a:spcPct val="0"/>
        </a:spcBef>
        <a:spcAft>
          <a:spcPct val="0"/>
        </a:spcAft>
        <a:defRPr sz="4400">
          <a:solidFill>
            <a:srgbClr val="663300"/>
          </a:solidFill>
          <a:latin typeface="Times New Roman" panose="02020603050405020304" pitchFamily="18" charset="0"/>
        </a:defRPr>
      </a:lvl4pPr>
      <a:lvl5pPr algn="l" rtl="0" fontAlgn="base">
        <a:spcBef>
          <a:spcPct val="0"/>
        </a:spcBef>
        <a:spcAft>
          <a:spcPct val="0"/>
        </a:spcAft>
        <a:defRPr sz="4400">
          <a:solidFill>
            <a:srgbClr val="663300"/>
          </a:solidFill>
          <a:latin typeface="Times New Roman" panose="02020603050405020304" pitchFamily="18" charset="0"/>
        </a:defRPr>
      </a:lvl5pPr>
      <a:lvl6pPr marL="457200" algn="l" rtl="0" fontAlgn="base">
        <a:spcBef>
          <a:spcPct val="0"/>
        </a:spcBef>
        <a:spcAft>
          <a:spcPct val="0"/>
        </a:spcAft>
        <a:defRPr sz="4400">
          <a:solidFill>
            <a:srgbClr val="663300"/>
          </a:solidFill>
          <a:latin typeface="Times New Roman" panose="02020603050405020304" pitchFamily="18" charset="0"/>
        </a:defRPr>
      </a:lvl6pPr>
      <a:lvl7pPr marL="914400" algn="l" rtl="0" fontAlgn="base">
        <a:spcBef>
          <a:spcPct val="0"/>
        </a:spcBef>
        <a:spcAft>
          <a:spcPct val="0"/>
        </a:spcAft>
        <a:defRPr sz="4400">
          <a:solidFill>
            <a:srgbClr val="663300"/>
          </a:solidFill>
          <a:latin typeface="Times New Roman" panose="02020603050405020304" pitchFamily="18" charset="0"/>
        </a:defRPr>
      </a:lvl7pPr>
      <a:lvl8pPr marL="1371600" algn="l" rtl="0" fontAlgn="base">
        <a:spcBef>
          <a:spcPct val="0"/>
        </a:spcBef>
        <a:spcAft>
          <a:spcPct val="0"/>
        </a:spcAft>
        <a:defRPr sz="4400">
          <a:solidFill>
            <a:srgbClr val="663300"/>
          </a:solidFill>
          <a:latin typeface="Times New Roman" panose="02020603050405020304" pitchFamily="18" charset="0"/>
        </a:defRPr>
      </a:lvl8pPr>
      <a:lvl9pPr marL="1828800" algn="l" rtl="0" fontAlgn="base">
        <a:spcBef>
          <a:spcPct val="0"/>
        </a:spcBef>
        <a:spcAft>
          <a:spcPct val="0"/>
        </a:spcAft>
        <a:defRPr sz="4400">
          <a:solidFill>
            <a:srgbClr val="663300"/>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rgbClr val="663300"/>
          </a:solidFill>
          <a:latin typeface="+mn-lt"/>
          <a:ea typeface="+mn-ea"/>
          <a:cs typeface="+mn-cs"/>
        </a:defRPr>
      </a:lvl1pPr>
      <a:lvl2pPr marL="742950" indent="-285750" algn="l" rtl="0" fontAlgn="base">
        <a:spcBef>
          <a:spcPct val="20000"/>
        </a:spcBef>
        <a:spcAft>
          <a:spcPct val="0"/>
        </a:spcAft>
        <a:buChar char="–"/>
        <a:defRPr sz="2800" kern="1200">
          <a:solidFill>
            <a:srgbClr val="663300"/>
          </a:solidFill>
          <a:latin typeface="+mn-lt"/>
          <a:ea typeface="+mn-ea"/>
          <a:cs typeface="+mn-cs"/>
        </a:defRPr>
      </a:lvl2pPr>
      <a:lvl3pPr marL="1143000" indent="-228600" algn="l" rtl="0" fontAlgn="base">
        <a:spcBef>
          <a:spcPct val="20000"/>
        </a:spcBef>
        <a:spcAft>
          <a:spcPct val="0"/>
        </a:spcAft>
        <a:buChar char="•"/>
        <a:defRPr sz="2400" kern="1200">
          <a:solidFill>
            <a:srgbClr val="663300"/>
          </a:solidFill>
          <a:latin typeface="+mn-lt"/>
          <a:ea typeface="+mn-ea"/>
          <a:cs typeface="+mn-cs"/>
        </a:defRPr>
      </a:lvl3pPr>
      <a:lvl4pPr marL="1600200" indent="-228600" algn="l" rtl="0" fontAlgn="base">
        <a:spcBef>
          <a:spcPct val="20000"/>
        </a:spcBef>
        <a:spcAft>
          <a:spcPct val="0"/>
        </a:spcAft>
        <a:buChar char="–"/>
        <a:defRPr sz="2000" kern="1200">
          <a:solidFill>
            <a:srgbClr val="663300"/>
          </a:solidFill>
          <a:latin typeface="+mn-lt"/>
          <a:ea typeface="+mn-ea"/>
          <a:cs typeface="+mn-cs"/>
        </a:defRPr>
      </a:lvl4pPr>
      <a:lvl5pPr marL="2057400" indent="-228600" algn="l" rtl="0" fontAlgn="base">
        <a:spcBef>
          <a:spcPct val="20000"/>
        </a:spcBef>
        <a:spcAft>
          <a:spcPct val="0"/>
        </a:spcAft>
        <a:buChar char="»"/>
        <a:defRPr sz="2000" kern="1200">
          <a:solidFill>
            <a:srgbClr val="6633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altLang="en-US" sz="4000"/>
              <a:t>DETERMINATION OF RESIDENCE STATUS FOR TUITION PURPOSES</a:t>
            </a:r>
          </a:p>
        </p:txBody>
      </p:sp>
      <p:sp>
        <p:nvSpPr>
          <p:cNvPr id="2051" name="Rectangle 3"/>
          <p:cNvSpPr>
            <a:spLocks noGrp="1" noChangeArrowheads="1"/>
          </p:cNvSpPr>
          <p:nvPr>
            <p:ph type="subTitle" idx="1"/>
          </p:nvPr>
        </p:nvSpPr>
        <p:spPr>
          <a:xfrm>
            <a:off x="1981200" y="2667000"/>
            <a:ext cx="6400800" cy="3810000"/>
          </a:xfrm>
        </p:spPr>
        <p:txBody>
          <a:bodyPr/>
          <a:lstStyle/>
          <a:p>
            <a:pPr>
              <a:lnSpc>
                <a:spcPct val="90000"/>
              </a:lnSpc>
            </a:pPr>
            <a:r>
              <a:rPr lang="en-US" altLang="en-US" sz="2000"/>
              <a:t>Priscilla Lozano</a:t>
            </a:r>
          </a:p>
          <a:p>
            <a:pPr>
              <a:lnSpc>
                <a:spcPct val="90000"/>
              </a:lnSpc>
            </a:pPr>
            <a:r>
              <a:rPr lang="en-US" altLang="en-US" sz="2000"/>
              <a:t>Office of General Counsel</a:t>
            </a:r>
          </a:p>
          <a:p>
            <a:pPr>
              <a:lnSpc>
                <a:spcPct val="90000"/>
              </a:lnSpc>
            </a:pPr>
            <a:r>
              <a:rPr lang="en-US" altLang="en-US" sz="2000"/>
              <a:t>Presented with</a:t>
            </a:r>
          </a:p>
          <a:p>
            <a:pPr>
              <a:lnSpc>
                <a:spcPct val="90000"/>
              </a:lnSpc>
            </a:pPr>
            <a:r>
              <a:rPr lang="en-US" altLang="en-US" sz="2000"/>
              <a:t>Budge Mabry </a:t>
            </a:r>
          </a:p>
          <a:p>
            <a:pPr>
              <a:lnSpc>
                <a:spcPct val="90000"/>
              </a:lnSpc>
            </a:pPr>
            <a:r>
              <a:rPr lang="en-US" altLang="en-US" sz="2000"/>
              <a:t>Texas Medical &amp;Dental Schools Application Service</a:t>
            </a:r>
          </a:p>
          <a:p>
            <a:pPr>
              <a:lnSpc>
                <a:spcPct val="90000"/>
              </a:lnSpc>
            </a:pPr>
            <a:r>
              <a:rPr lang="en-US" altLang="en-US" sz="2000"/>
              <a:t>Deana Williams</a:t>
            </a:r>
          </a:p>
          <a:p>
            <a:pPr>
              <a:lnSpc>
                <a:spcPct val="90000"/>
              </a:lnSpc>
            </a:pPr>
            <a:r>
              <a:rPr lang="en-US" altLang="en-US" sz="2000"/>
              <a:t>UT Austin Graduate &amp; International Admissions</a:t>
            </a:r>
          </a:p>
          <a:p>
            <a:pPr>
              <a:lnSpc>
                <a:spcPct val="90000"/>
              </a:lnSpc>
            </a:pPr>
            <a:r>
              <a:rPr lang="en-US" altLang="en-US" sz="2000"/>
              <a:t>October 5, 2005(Modified Jan. 2006)</a:t>
            </a:r>
          </a:p>
          <a:p>
            <a:pPr algn="l">
              <a:lnSpc>
                <a:spcPct val="90000"/>
              </a:lnSpc>
            </a:pPr>
            <a:endParaRPr lang="en-US" altLang="en-US" sz="1600"/>
          </a:p>
          <a:p>
            <a:pPr algn="l">
              <a:lnSpc>
                <a:spcPct val="90000"/>
              </a:lnSpc>
            </a:pPr>
            <a:r>
              <a:rPr lang="en-US" altLang="en-US" sz="1600">
                <a:solidFill>
                  <a:srgbClr val="FF3300"/>
                </a:solidFill>
              </a:rPr>
              <a:t>*   Texas Education Code</a:t>
            </a:r>
          </a:p>
          <a:p>
            <a:pPr algn="l">
              <a:lnSpc>
                <a:spcPct val="90000"/>
              </a:lnSpc>
            </a:pPr>
            <a:r>
              <a:rPr lang="en-US" altLang="en-US" sz="1600">
                <a:solidFill>
                  <a:srgbClr val="FF3300"/>
                </a:solidFill>
              </a:rPr>
              <a:t>** Texas Higher Education Coordinating Board Rules and Regulations 	Determining Residence Status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B2BD3B83-089B-4BF9-9296-F9974EC63B07}" type="slidenum">
              <a:rPr lang="en-US" altLang="en-US"/>
              <a:pPr/>
              <a:t>10</a:t>
            </a:fld>
            <a:endParaRPr lang="en-US" altLang="en-US"/>
          </a:p>
        </p:txBody>
      </p:sp>
      <p:sp>
        <p:nvSpPr>
          <p:cNvPr id="16386" name="Rectangle 2"/>
          <p:cNvSpPr>
            <a:spLocks noGrp="1" noChangeArrowheads="1"/>
          </p:cNvSpPr>
          <p:nvPr>
            <p:ph type="title"/>
          </p:nvPr>
        </p:nvSpPr>
        <p:spPr/>
        <p:txBody>
          <a:bodyPr/>
          <a:lstStyle/>
          <a:p>
            <a:pPr>
              <a:lnSpc>
                <a:spcPct val="90000"/>
              </a:lnSpc>
            </a:pPr>
            <a:r>
              <a:rPr lang="en-US" altLang="en-US"/>
              <a:t>Basis For Claim Of Resident Status - </a:t>
            </a:r>
            <a:r>
              <a:rPr lang="en-US" altLang="en-US">
                <a:cs typeface="Arial" panose="020B0604020202020204" pitchFamily="34" charset="0"/>
              </a:rPr>
              <a:t>§</a:t>
            </a:r>
            <a:r>
              <a:rPr lang="en-US" altLang="en-US"/>
              <a:t>54.052*</a:t>
            </a:r>
          </a:p>
        </p:txBody>
      </p:sp>
      <p:sp>
        <p:nvSpPr>
          <p:cNvPr id="16387" name="Rectangle 3"/>
          <p:cNvSpPr>
            <a:spLocks noGrp="1" noChangeArrowheads="1"/>
          </p:cNvSpPr>
          <p:nvPr>
            <p:ph type="body" idx="1"/>
          </p:nvPr>
        </p:nvSpPr>
        <p:spPr/>
        <p:txBody>
          <a:bodyPr/>
          <a:lstStyle/>
          <a:p>
            <a:r>
              <a:rPr lang="en-US" altLang="en-US"/>
              <a:t>Dependent’s parent domiciled in Texas (</a:t>
            </a:r>
            <a:r>
              <a:rPr lang="en-US" altLang="en-US">
                <a:cs typeface="Arial" panose="020B0604020202020204" pitchFamily="34" charset="0"/>
              </a:rPr>
              <a:t>§</a:t>
            </a:r>
            <a:r>
              <a:rPr lang="en-US" altLang="en-US"/>
              <a:t>54.052a(2))*</a:t>
            </a:r>
          </a:p>
          <a:p>
            <a:pPr lvl="1"/>
            <a:r>
              <a:rPr lang="en-US" altLang="en-US"/>
              <a:t>established a domicile in this state not later than one year before the census date of the academic term in which the dependent is enrolled in an institution of higher education; and </a:t>
            </a:r>
          </a:p>
          <a:p>
            <a:pPr lvl="1"/>
            <a:r>
              <a:rPr lang="en-US" altLang="en-US"/>
              <a:t> maintained that domicile continuously for the year preceding that census date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1E1A2951-4977-4EA3-8F07-E281997163D0}" type="slidenum">
              <a:rPr lang="en-US" altLang="en-US"/>
              <a:pPr/>
              <a:t>11</a:t>
            </a:fld>
            <a:endParaRPr lang="en-US" altLang="en-US"/>
          </a:p>
        </p:txBody>
      </p:sp>
      <p:sp>
        <p:nvSpPr>
          <p:cNvPr id="14338" name="Rectangle 2"/>
          <p:cNvSpPr>
            <a:spLocks noGrp="1" noChangeArrowheads="1"/>
          </p:cNvSpPr>
          <p:nvPr>
            <p:ph type="title"/>
          </p:nvPr>
        </p:nvSpPr>
        <p:spPr/>
        <p:txBody>
          <a:bodyPr/>
          <a:lstStyle/>
          <a:p>
            <a:pPr>
              <a:lnSpc>
                <a:spcPct val="90000"/>
              </a:lnSpc>
            </a:pPr>
            <a:r>
              <a:rPr lang="en-US" altLang="en-US"/>
              <a:t>Basis For Claim Of Resident Status - </a:t>
            </a:r>
            <a:r>
              <a:rPr lang="en-US" altLang="en-US">
                <a:cs typeface="Arial" panose="020B0604020202020204" pitchFamily="34" charset="0"/>
              </a:rPr>
              <a:t>§</a:t>
            </a:r>
            <a:r>
              <a:rPr lang="en-US" altLang="en-US"/>
              <a:t>54.052*(cont.)</a:t>
            </a:r>
          </a:p>
        </p:txBody>
      </p:sp>
      <p:sp>
        <p:nvSpPr>
          <p:cNvPr id="14339" name="Rectangle 3"/>
          <p:cNvSpPr>
            <a:spLocks noGrp="1" noChangeArrowheads="1"/>
          </p:cNvSpPr>
          <p:nvPr>
            <p:ph type="body" idx="1"/>
          </p:nvPr>
        </p:nvSpPr>
        <p:spPr/>
        <p:txBody>
          <a:bodyPr/>
          <a:lstStyle/>
          <a:p>
            <a:r>
              <a:rPr lang="en-US" altLang="en-US"/>
              <a:t>Non-dependant person is domiciled in Texas (</a:t>
            </a:r>
            <a:r>
              <a:rPr lang="en-US" altLang="en-US">
                <a:cs typeface="Arial" panose="020B0604020202020204" pitchFamily="34" charset="0"/>
              </a:rPr>
              <a:t>§</a:t>
            </a:r>
            <a:r>
              <a:rPr lang="en-US" altLang="en-US"/>
              <a:t>54.052a(1))*</a:t>
            </a:r>
          </a:p>
          <a:p>
            <a:pPr lvl="1"/>
            <a:r>
              <a:rPr lang="en-US" altLang="en-US"/>
              <a:t>established a domicile in this state not later than one year before the census date of the academic term in which enrolled in an institution of higher education; and </a:t>
            </a:r>
          </a:p>
          <a:p>
            <a:pPr lvl="1"/>
            <a:r>
              <a:rPr lang="en-US" altLang="en-US"/>
              <a:t>maintained that domicile continuously for the year preceding that census date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E7F3CE92-5280-41F0-9F93-195011ED09BB}" type="slidenum">
              <a:rPr lang="en-US" altLang="en-US"/>
              <a:pPr/>
              <a:t>12</a:t>
            </a:fld>
            <a:endParaRPr lang="en-US" altLang="en-US"/>
          </a:p>
        </p:txBody>
      </p:sp>
      <p:sp>
        <p:nvSpPr>
          <p:cNvPr id="81922" name="Rectangle 2"/>
          <p:cNvSpPr>
            <a:spLocks noGrp="1" noChangeArrowheads="1"/>
          </p:cNvSpPr>
          <p:nvPr>
            <p:ph type="title"/>
          </p:nvPr>
        </p:nvSpPr>
        <p:spPr/>
        <p:txBody>
          <a:bodyPr/>
          <a:lstStyle/>
          <a:p>
            <a:r>
              <a:rPr lang="en-US" altLang="en-US" sz="3600"/>
              <a:t>Domicile Presumed to be Established in Texas </a:t>
            </a:r>
            <a:r>
              <a:rPr lang="en-US" altLang="en-US" sz="3600">
                <a:cs typeface="Times New Roman" panose="02020603050405020304" pitchFamily="18" charset="0"/>
              </a:rPr>
              <a:t>§</a:t>
            </a:r>
            <a:r>
              <a:rPr lang="en-US" altLang="en-US" sz="3600"/>
              <a:t>21. 730(d).</a:t>
            </a:r>
            <a:r>
              <a:rPr lang="en-US" altLang="en-US" sz="4000"/>
              <a:t>** </a:t>
            </a:r>
          </a:p>
        </p:txBody>
      </p:sp>
      <p:sp>
        <p:nvSpPr>
          <p:cNvPr id="81923" name="Rectangle 3"/>
          <p:cNvSpPr>
            <a:spLocks noGrp="1" noChangeArrowheads="1"/>
          </p:cNvSpPr>
          <p:nvPr>
            <p:ph type="body" idx="1"/>
          </p:nvPr>
        </p:nvSpPr>
        <p:spPr/>
        <p:txBody>
          <a:bodyPr/>
          <a:lstStyle/>
          <a:p>
            <a:r>
              <a:rPr lang="en-US" altLang="en-US"/>
              <a:t>Gainful employment</a:t>
            </a:r>
          </a:p>
          <a:p>
            <a:r>
              <a:rPr lang="en-US" altLang="en-US"/>
              <a:t>Ownership of real property</a:t>
            </a:r>
          </a:p>
          <a:p>
            <a:r>
              <a:rPr lang="en-US" altLang="en-US"/>
              <a:t>Ownership of business</a:t>
            </a:r>
          </a:p>
          <a:p>
            <a:r>
              <a:rPr lang="en-US" altLang="en-US"/>
              <a:t>Marriage to domiciliary of Texas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endParaRPr lang="en-US" altLang="en-US"/>
          </a:p>
          <a:p>
            <a:fld id="{2090B332-BBCE-488C-9096-94E3F12F097F}" type="slidenum">
              <a:rPr lang="en-US" altLang="en-US"/>
              <a:pPr/>
              <a:t>13</a:t>
            </a:fld>
            <a:endParaRPr lang="en-US" altLang="en-US"/>
          </a:p>
        </p:txBody>
      </p:sp>
      <p:sp>
        <p:nvSpPr>
          <p:cNvPr id="20482" name="Rectangle 2"/>
          <p:cNvSpPr>
            <a:spLocks noGrp="1" noChangeArrowheads="1"/>
          </p:cNvSpPr>
          <p:nvPr>
            <p:ph type="title"/>
          </p:nvPr>
        </p:nvSpPr>
        <p:spPr/>
        <p:txBody>
          <a:bodyPr/>
          <a:lstStyle/>
          <a:p>
            <a:pPr>
              <a:lnSpc>
                <a:spcPct val="90000"/>
              </a:lnSpc>
            </a:pPr>
            <a:r>
              <a:rPr lang="en-US" altLang="en-US"/>
              <a:t>Basis For Claim Of Resident Status - </a:t>
            </a:r>
            <a:r>
              <a:rPr lang="en-US" altLang="en-US">
                <a:cs typeface="Arial" panose="020B0604020202020204" pitchFamily="34" charset="0"/>
              </a:rPr>
              <a:t>§</a:t>
            </a:r>
            <a:r>
              <a:rPr lang="en-US" altLang="en-US"/>
              <a:t>54.052* (cont.)</a:t>
            </a:r>
          </a:p>
        </p:txBody>
      </p:sp>
      <p:sp>
        <p:nvSpPr>
          <p:cNvPr id="20483" name="Rectangle 3"/>
          <p:cNvSpPr>
            <a:spLocks noGrp="1" noChangeArrowheads="1"/>
          </p:cNvSpPr>
          <p:nvPr>
            <p:ph type="body" sz="half" idx="1"/>
          </p:nvPr>
        </p:nvSpPr>
        <p:spPr>
          <a:xfrm>
            <a:off x="1600200" y="1447800"/>
            <a:ext cx="3478213" cy="4525963"/>
          </a:xfrm>
        </p:spPr>
        <p:txBody>
          <a:bodyPr/>
          <a:lstStyle/>
          <a:p>
            <a:pPr>
              <a:lnSpc>
                <a:spcPct val="80000"/>
              </a:lnSpc>
            </a:pPr>
            <a:r>
              <a:rPr lang="en-US" altLang="en-US" sz="1400"/>
              <a:t>HB 1403 (modified) </a:t>
            </a:r>
          </a:p>
          <a:p>
            <a:pPr>
              <a:lnSpc>
                <a:spcPct val="80000"/>
              </a:lnSpc>
            </a:pPr>
            <a:r>
              <a:rPr lang="en-US" altLang="en-US" sz="1400"/>
              <a:t>(</a:t>
            </a:r>
            <a:r>
              <a:rPr lang="en-US" altLang="en-US" sz="1400">
                <a:cs typeface="Arial" panose="020B0604020202020204" pitchFamily="34" charset="0"/>
              </a:rPr>
              <a:t>§</a:t>
            </a:r>
            <a:r>
              <a:rPr lang="en-US" altLang="en-US" sz="1400"/>
              <a:t>54.052a(3))</a:t>
            </a:r>
          </a:p>
          <a:p>
            <a:pPr>
              <a:lnSpc>
                <a:spcPct val="80000"/>
              </a:lnSpc>
              <a:buFontTx/>
              <a:buNone/>
            </a:pPr>
            <a:endParaRPr lang="en-US" altLang="en-US" sz="1400"/>
          </a:p>
          <a:p>
            <a:pPr>
              <a:lnSpc>
                <a:spcPct val="80000"/>
              </a:lnSpc>
            </a:pPr>
            <a:endParaRPr lang="en-US" altLang="en-US" sz="1400"/>
          </a:p>
          <a:p>
            <a:pPr>
              <a:lnSpc>
                <a:spcPct val="80000"/>
              </a:lnSpc>
              <a:buFontTx/>
              <a:buNone/>
            </a:pPr>
            <a:endParaRPr lang="en-US" altLang="en-US" sz="1400"/>
          </a:p>
          <a:p>
            <a:pPr>
              <a:lnSpc>
                <a:spcPct val="70000"/>
              </a:lnSpc>
              <a:spcBef>
                <a:spcPct val="0"/>
              </a:spcBef>
            </a:pPr>
            <a:endParaRPr lang="en-US" altLang="en-US" sz="1400"/>
          </a:p>
          <a:p>
            <a:pPr>
              <a:lnSpc>
                <a:spcPct val="95000"/>
              </a:lnSpc>
              <a:spcBef>
                <a:spcPct val="0"/>
              </a:spcBef>
              <a:buFontTx/>
              <a:buNone/>
            </a:pPr>
            <a:endParaRPr lang="en-US" altLang="en-US" sz="1400"/>
          </a:p>
          <a:p>
            <a:pPr>
              <a:lnSpc>
                <a:spcPct val="80000"/>
              </a:lnSpc>
              <a:buFontTx/>
              <a:buNone/>
            </a:pPr>
            <a:endParaRPr lang="en-US" altLang="en-US" sz="1400"/>
          </a:p>
          <a:p>
            <a:pPr lvl="1">
              <a:lnSpc>
                <a:spcPct val="80000"/>
              </a:lnSpc>
            </a:pPr>
            <a:r>
              <a:rPr lang="en-US" altLang="en-US" sz="1400"/>
              <a:t>graduated from a public or private high school in this state or received the equivalent of a high school diploma in this state; and </a:t>
            </a:r>
          </a:p>
          <a:p>
            <a:pPr lvl="1">
              <a:lnSpc>
                <a:spcPct val="80000"/>
              </a:lnSpc>
            </a:pPr>
            <a:r>
              <a:rPr lang="en-US" altLang="en-US" sz="1400"/>
              <a:t>maintained a residence continuously in this state for</a:t>
            </a:r>
          </a:p>
          <a:p>
            <a:pPr lvl="2">
              <a:lnSpc>
                <a:spcPct val="80000"/>
              </a:lnSpc>
            </a:pPr>
            <a:r>
              <a:rPr lang="en-US" altLang="en-US" sz="1400"/>
              <a:t>the three years preceding the date of graduation or receipt of the diploma equivalent, as applicable; and </a:t>
            </a:r>
          </a:p>
          <a:p>
            <a:pPr lvl="2">
              <a:lnSpc>
                <a:spcPct val="80000"/>
              </a:lnSpc>
            </a:pPr>
            <a:r>
              <a:rPr lang="en-US" altLang="en-US" sz="1400"/>
              <a:t>the year preceding the census date of the academic term in which the person is enrolled in an institution of higher education.</a:t>
            </a:r>
          </a:p>
          <a:p>
            <a:pPr lvl="1">
              <a:lnSpc>
                <a:spcPct val="80000"/>
              </a:lnSpc>
            </a:pPr>
            <a:endParaRPr lang="en-US" altLang="en-US" sz="1400"/>
          </a:p>
          <a:p>
            <a:pPr lvl="1">
              <a:lnSpc>
                <a:spcPct val="80000"/>
              </a:lnSpc>
            </a:pPr>
            <a:r>
              <a:rPr lang="en-US" altLang="en-US" sz="1400">
                <a:cs typeface="Arial" panose="020B0604020202020204" pitchFamily="34" charset="0"/>
              </a:rPr>
              <a:t>§</a:t>
            </a:r>
            <a:r>
              <a:rPr lang="en-US" altLang="en-US" sz="1400"/>
              <a:t>54.053(3)(B)</a:t>
            </a:r>
            <a:endParaRPr lang="en-US" altLang="en-US" sz="1200"/>
          </a:p>
        </p:txBody>
      </p:sp>
      <p:sp>
        <p:nvSpPr>
          <p:cNvPr id="20484" name="Rectangle 4"/>
          <p:cNvSpPr>
            <a:spLocks noGrp="1" noChangeArrowheads="1"/>
          </p:cNvSpPr>
          <p:nvPr>
            <p:ph type="body" sz="half" idx="2"/>
          </p:nvPr>
        </p:nvSpPr>
        <p:spPr>
          <a:xfrm>
            <a:off x="5208588" y="1447800"/>
            <a:ext cx="3478212" cy="4525963"/>
          </a:xfrm>
        </p:spPr>
        <p:txBody>
          <a:bodyPr/>
          <a:lstStyle/>
          <a:p>
            <a:pPr>
              <a:lnSpc>
                <a:spcPct val="80000"/>
              </a:lnSpc>
            </a:pPr>
            <a:r>
              <a:rPr lang="en-US" altLang="en-US" sz="1400"/>
              <a:t>HB 1403</a:t>
            </a:r>
          </a:p>
          <a:p>
            <a:pPr>
              <a:lnSpc>
                <a:spcPct val="80000"/>
              </a:lnSpc>
            </a:pPr>
            <a:r>
              <a:rPr lang="en-US" altLang="en-US" sz="1400"/>
              <a:t>(j) Notwithstanding any other provision of this subchapter, an individual shall be classified as a Texas resident until the individual establishes a residence outside this state </a:t>
            </a:r>
            <a:r>
              <a:rPr lang="en-US" altLang="en-US" sz="1400">
                <a:solidFill>
                  <a:srgbClr val="FF3300"/>
                </a:solidFill>
              </a:rPr>
              <a:t>if the individual resided with the individual's parent, guardian, or conservator while attending a public or private high school in this state</a:t>
            </a:r>
            <a:r>
              <a:rPr lang="en-US" altLang="en-US" sz="1400"/>
              <a:t> and:</a:t>
            </a:r>
            <a:r>
              <a:rPr lang="en-US" altLang="en-US" sz="1000"/>
              <a:t> </a:t>
            </a:r>
          </a:p>
          <a:p>
            <a:pPr lvl="1">
              <a:lnSpc>
                <a:spcPct val="80000"/>
              </a:lnSpc>
            </a:pPr>
            <a:r>
              <a:rPr lang="en-US" altLang="en-US" sz="1400"/>
              <a:t>graduated from a public or private high school or received the equivalent of a high school diploma in this state; </a:t>
            </a:r>
          </a:p>
          <a:p>
            <a:pPr lvl="1">
              <a:lnSpc>
                <a:spcPct val="80000"/>
              </a:lnSpc>
            </a:pPr>
            <a:r>
              <a:rPr lang="en-US" altLang="en-US" sz="1400"/>
              <a:t>resided in this state for at least three years as of the date the person graduated from high school or received the equivalent of a high school diploma; </a:t>
            </a:r>
          </a:p>
          <a:p>
            <a:pPr lvl="1">
              <a:lnSpc>
                <a:spcPct val="80000"/>
              </a:lnSpc>
            </a:pPr>
            <a:r>
              <a:rPr lang="en-US" altLang="en-US" sz="1400"/>
              <a:t>registers as an entering student in an institution of higher education not earlier than the 2001 fall semester; and </a:t>
            </a:r>
          </a:p>
          <a:p>
            <a:pPr lvl="1">
              <a:lnSpc>
                <a:spcPct val="80000"/>
              </a:lnSpc>
            </a:pPr>
            <a:r>
              <a:rPr lang="en-US" altLang="en-US" sz="1400"/>
              <a:t>provides to the institution an affidavit stating that the individual will file an application to become a permanent resident at the earliest opportunity the individual is eligible to do so.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99CA186D-9FD2-4833-94ED-9C03AE119F5B}" type="slidenum">
              <a:rPr lang="en-US" altLang="en-US"/>
              <a:pPr/>
              <a:t>14</a:t>
            </a:fld>
            <a:endParaRPr lang="en-US" altLang="en-US"/>
          </a:p>
        </p:txBody>
      </p:sp>
      <p:sp>
        <p:nvSpPr>
          <p:cNvPr id="21506" name="Rectangle 2"/>
          <p:cNvSpPr>
            <a:spLocks noGrp="1" noChangeArrowheads="1"/>
          </p:cNvSpPr>
          <p:nvPr>
            <p:ph type="title"/>
          </p:nvPr>
        </p:nvSpPr>
        <p:spPr/>
        <p:txBody>
          <a:bodyPr/>
          <a:lstStyle/>
          <a:p>
            <a:r>
              <a:rPr lang="en-US" altLang="en-US"/>
              <a:t>Documentation</a:t>
            </a:r>
          </a:p>
        </p:txBody>
      </p:sp>
      <p:sp>
        <p:nvSpPr>
          <p:cNvPr id="21507" name="Rectangle 3"/>
          <p:cNvSpPr>
            <a:spLocks noGrp="1" noChangeArrowheads="1"/>
          </p:cNvSpPr>
          <p:nvPr>
            <p:ph type="body" idx="1"/>
          </p:nvPr>
        </p:nvSpPr>
        <p:spPr/>
        <p:txBody>
          <a:bodyPr/>
          <a:lstStyle/>
          <a:p>
            <a:pPr>
              <a:lnSpc>
                <a:spcPct val="90000"/>
              </a:lnSpc>
            </a:pPr>
            <a:r>
              <a:rPr lang="en-US" altLang="en-US" sz="2800"/>
              <a:t>Required statement of the dates and length of time of residence and that the purpose of residence was to establish a domicile. </a:t>
            </a:r>
            <a:r>
              <a:rPr lang="en-US" altLang="en-US" sz="2800">
                <a:cs typeface="Arial" panose="020B0604020202020204" pitchFamily="34" charset="0"/>
              </a:rPr>
              <a:t>§54.053*</a:t>
            </a:r>
          </a:p>
          <a:p>
            <a:pPr>
              <a:lnSpc>
                <a:spcPct val="90000"/>
              </a:lnSpc>
            </a:pPr>
            <a:r>
              <a:rPr lang="en-US" altLang="en-US" sz="2800"/>
              <a:t>Required affidavit if the person is not a citizen or permanent resident and seeks residency under </a:t>
            </a:r>
            <a:r>
              <a:rPr lang="en-US" altLang="en-US" sz="2800">
                <a:cs typeface="Arial" panose="020B0604020202020204" pitchFamily="34" charset="0"/>
              </a:rPr>
              <a:t>§54.052(a)(3)*</a:t>
            </a:r>
            <a:endParaRPr lang="en-US" altLang="en-US" sz="2800"/>
          </a:p>
          <a:p>
            <a:pPr>
              <a:lnSpc>
                <a:spcPct val="90000"/>
              </a:lnSpc>
            </a:pPr>
            <a:r>
              <a:rPr lang="en-US" altLang="en-US" sz="2800"/>
              <a:t>An institution of higher education may not require a person to provide evidence of resident status that is not required by coordinating board rule. </a:t>
            </a:r>
            <a:r>
              <a:rPr lang="en-US" altLang="en-US" sz="2800">
                <a:cs typeface="Arial" panose="020B0604020202020204" pitchFamily="34" charset="0"/>
              </a:rPr>
              <a:t>§54.075(b)*</a:t>
            </a:r>
            <a:endParaRPr lang="en-US" altLang="en-US" sz="2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83B70AB6-C88C-4FFC-8A94-F9E3ED0FA448}" type="slidenum">
              <a:rPr lang="en-US" altLang="en-US"/>
              <a:pPr/>
              <a:t>15</a:t>
            </a:fld>
            <a:endParaRPr lang="en-US" altLang="en-US"/>
          </a:p>
        </p:txBody>
      </p:sp>
      <p:sp>
        <p:nvSpPr>
          <p:cNvPr id="26626" name="Rectangle 2"/>
          <p:cNvSpPr>
            <a:spLocks noGrp="1" noChangeArrowheads="1"/>
          </p:cNvSpPr>
          <p:nvPr>
            <p:ph type="title"/>
          </p:nvPr>
        </p:nvSpPr>
        <p:spPr/>
        <p:txBody>
          <a:bodyPr/>
          <a:lstStyle/>
          <a:p>
            <a:r>
              <a:rPr lang="en-US" altLang="en-US"/>
              <a:t>Documentation (cont.)</a:t>
            </a:r>
          </a:p>
        </p:txBody>
      </p:sp>
      <p:sp>
        <p:nvSpPr>
          <p:cNvPr id="26627" name="Rectangle 3"/>
          <p:cNvSpPr>
            <a:spLocks noGrp="1" noChangeArrowheads="1"/>
          </p:cNvSpPr>
          <p:nvPr>
            <p:ph type="body" idx="1"/>
          </p:nvPr>
        </p:nvSpPr>
        <p:spPr/>
        <p:txBody>
          <a:bodyPr/>
          <a:lstStyle/>
          <a:p>
            <a:pPr>
              <a:lnSpc>
                <a:spcPct val="90000"/>
              </a:lnSpc>
            </a:pPr>
            <a:r>
              <a:rPr lang="en-US" altLang="en-US"/>
              <a:t>Core Residency Questions </a:t>
            </a:r>
            <a:r>
              <a:rPr lang="en-US" altLang="en-US">
                <a:cs typeface="Times New Roman" panose="02020603050405020304" pitchFamily="18" charset="0"/>
              </a:rPr>
              <a:t>§</a:t>
            </a:r>
            <a:r>
              <a:rPr lang="en-US" altLang="en-US"/>
              <a:t>21.731(a)**</a:t>
            </a:r>
          </a:p>
          <a:p>
            <a:pPr>
              <a:lnSpc>
                <a:spcPct val="90000"/>
              </a:lnSpc>
            </a:pPr>
            <a:r>
              <a:rPr lang="en-US" altLang="en-US"/>
              <a:t>Documentation to support core questions (as indicated in Chart IV) may be requested </a:t>
            </a:r>
            <a:r>
              <a:rPr lang="en-US" altLang="en-US">
                <a:cs typeface="Times New Roman" panose="02020603050405020304" pitchFamily="18" charset="0"/>
              </a:rPr>
              <a:t>§</a:t>
            </a:r>
            <a:r>
              <a:rPr lang="en-US" altLang="en-US"/>
              <a:t>21.731(b).** </a:t>
            </a:r>
          </a:p>
          <a:p>
            <a:pPr>
              <a:lnSpc>
                <a:spcPct val="90000"/>
              </a:lnSpc>
            </a:pPr>
            <a:r>
              <a:rPr lang="en-US" altLang="en-US"/>
              <a:t>Affidavit of non-US citizen non-Permanent Resident who establishes claim under </a:t>
            </a:r>
            <a:r>
              <a:rPr lang="en-US" altLang="en-US">
                <a:cs typeface="Times New Roman" panose="02020603050405020304" pitchFamily="18" charset="0"/>
              </a:rPr>
              <a:t>§</a:t>
            </a:r>
            <a:r>
              <a:rPr lang="en-US" altLang="en-US"/>
              <a:t>21.730(a)(1)** (amended HB 1406 provision). </a:t>
            </a:r>
            <a:r>
              <a:rPr lang="en-US" altLang="en-US">
                <a:cs typeface="Times New Roman" panose="02020603050405020304" pitchFamily="18" charset="0"/>
              </a:rPr>
              <a:t>§</a:t>
            </a:r>
            <a:r>
              <a:rPr lang="en-US" altLang="en-US"/>
              <a:t>21.730(c)**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22FF01BE-1A84-4993-A62A-CF8CBA7ECAB9}" type="slidenum">
              <a:rPr lang="en-US" altLang="en-US"/>
              <a:pPr/>
              <a:t>16</a:t>
            </a:fld>
            <a:endParaRPr lang="en-US" altLang="en-US"/>
          </a:p>
        </p:txBody>
      </p:sp>
      <p:sp>
        <p:nvSpPr>
          <p:cNvPr id="27650" name="Rectangle 2"/>
          <p:cNvSpPr>
            <a:spLocks noGrp="1" noChangeArrowheads="1"/>
          </p:cNvSpPr>
          <p:nvPr>
            <p:ph type="title"/>
          </p:nvPr>
        </p:nvSpPr>
        <p:spPr/>
        <p:txBody>
          <a:bodyPr/>
          <a:lstStyle/>
          <a:p>
            <a:pPr>
              <a:lnSpc>
                <a:spcPct val="90000"/>
              </a:lnSpc>
            </a:pPr>
            <a:r>
              <a:rPr lang="en-US" altLang="en-US"/>
              <a:t>Continuing Residence Status -</a:t>
            </a:r>
            <a:r>
              <a:rPr lang="en-US" altLang="en-US">
                <a:cs typeface="Arial" panose="020B0604020202020204" pitchFamily="34" charset="0"/>
              </a:rPr>
              <a:t>§</a:t>
            </a:r>
            <a:r>
              <a:rPr lang="en-US" altLang="en-US"/>
              <a:t>54.054*</a:t>
            </a:r>
          </a:p>
        </p:txBody>
      </p:sp>
      <p:sp>
        <p:nvSpPr>
          <p:cNvPr id="27651" name="Rectangle 3"/>
          <p:cNvSpPr>
            <a:spLocks noGrp="1" noChangeArrowheads="1"/>
          </p:cNvSpPr>
          <p:nvPr>
            <p:ph type="body" idx="1"/>
          </p:nvPr>
        </p:nvSpPr>
        <p:spPr/>
        <p:txBody>
          <a:bodyPr/>
          <a:lstStyle/>
          <a:p>
            <a:r>
              <a:rPr lang="en-US" altLang="en-US"/>
              <a:t>Once classified Texas resident always Texas resident, regardless of whether the student changes institutions, unless:</a:t>
            </a:r>
          </a:p>
          <a:p>
            <a:pPr lvl="1"/>
            <a:r>
              <a:rPr lang="en-US" altLang="en-US"/>
              <a:t>the person does not enroll for two (2) or more consecutive regular semesters, </a:t>
            </a:r>
            <a:r>
              <a:rPr lang="en-US" altLang="en-US">
                <a:cs typeface="Arial" panose="020B0604020202020204" pitchFamily="34" charset="0"/>
              </a:rPr>
              <a:t>§</a:t>
            </a:r>
            <a:r>
              <a:rPr lang="en-US" altLang="en-US"/>
              <a:t>54.054(c)*;</a:t>
            </a:r>
          </a:p>
          <a:p>
            <a:pPr lvl="1"/>
            <a:r>
              <a:rPr lang="en-US" altLang="en-US"/>
              <a:t>the person is reclassified based on additional or changed information;</a:t>
            </a:r>
          </a:p>
          <a:p>
            <a:pPr lvl="1"/>
            <a:r>
              <a:rPr lang="en-US" altLang="en-US"/>
              <a:t>the person is erroneously classified</a:t>
            </a:r>
          </a:p>
          <a:p>
            <a:pPr lvl="1"/>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416B0779-588E-430C-AFE9-F741489E7827}" type="slidenum">
              <a:rPr lang="en-US" altLang="en-US"/>
              <a:pPr/>
              <a:t>17</a:t>
            </a:fld>
            <a:endParaRPr lang="en-US" altLang="en-US"/>
          </a:p>
        </p:txBody>
      </p:sp>
      <p:sp>
        <p:nvSpPr>
          <p:cNvPr id="29698" name="Rectangle 2"/>
          <p:cNvSpPr>
            <a:spLocks noGrp="1" noChangeArrowheads="1"/>
          </p:cNvSpPr>
          <p:nvPr>
            <p:ph type="title"/>
          </p:nvPr>
        </p:nvSpPr>
        <p:spPr/>
        <p:txBody>
          <a:bodyPr/>
          <a:lstStyle/>
          <a:p>
            <a:r>
              <a:rPr lang="en-US" altLang="en-US"/>
              <a:t>Reclassification</a:t>
            </a:r>
          </a:p>
        </p:txBody>
      </p:sp>
      <p:sp>
        <p:nvSpPr>
          <p:cNvPr id="29699" name="Rectangle 3"/>
          <p:cNvSpPr>
            <a:spLocks noGrp="1" noChangeArrowheads="1"/>
          </p:cNvSpPr>
          <p:nvPr>
            <p:ph type="body" idx="1"/>
          </p:nvPr>
        </p:nvSpPr>
        <p:spPr/>
        <p:txBody>
          <a:bodyPr/>
          <a:lstStyle/>
          <a:p>
            <a:r>
              <a:rPr lang="en-US" altLang="en-US"/>
              <a:t>A person classified as a non-resident may request reconsideration and reclassification </a:t>
            </a:r>
            <a:r>
              <a:rPr lang="en-US" altLang="en-US">
                <a:cs typeface="Arial" panose="020B0604020202020204" pitchFamily="34" charset="0"/>
              </a:rPr>
              <a:t>§54.055*</a:t>
            </a:r>
          </a:p>
          <a:p>
            <a:r>
              <a:rPr lang="en-US" altLang="en-US"/>
              <a:t>A person is required to provide the institution with any additional or changed information which may affect his or her current resident status </a:t>
            </a:r>
            <a:r>
              <a:rPr lang="en-US" altLang="en-US">
                <a:cs typeface="Arial" panose="020B0604020202020204" pitchFamily="34" charset="0"/>
              </a:rPr>
              <a:t>§54.055*(21.733(b)**)</a:t>
            </a:r>
          </a:p>
          <a:p>
            <a:endParaRPr lang="en-US" altLang="en-US"/>
          </a:p>
          <a:p>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CFAC29B5-C11C-4199-82B3-914316EEBEF2}" type="slidenum">
              <a:rPr lang="en-US" altLang="en-US"/>
              <a:pPr/>
              <a:t>18</a:t>
            </a:fld>
            <a:endParaRPr lang="en-US" altLang="en-US"/>
          </a:p>
        </p:txBody>
      </p:sp>
      <p:sp>
        <p:nvSpPr>
          <p:cNvPr id="30722" name="Rectangle 2"/>
          <p:cNvSpPr>
            <a:spLocks noGrp="1" noChangeArrowheads="1"/>
          </p:cNvSpPr>
          <p:nvPr>
            <p:ph type="title"/>
          </p:nvPr>
        </p:nvSpPr>
        <p:spPr/>
        <p:txBody>
          <a:bodyPr/>
          <a:lstStyle/>
          <a:p>
            <a:r>
              <a:rPr lang="en-US" altLang="en-US"/>
              <a:t>Errors In Classification</a:t>
            </a:r>
          </a:p>
        </p:txBody>
      </p:sp>
      <p:sp>
        <p:nvSpPr>
          <p:cNvPr id="30723" name="Rectangle 3"/>
          <p:cNvSpPr>
            <a:spLocks noGrp="1" noChangeArrowheads="1"/>
          </p:cNvSpPr>
          <p:nvPr>
            <p:ph type="body" idx="1"/>
          </p:nvPr>
        </p:nvSpPr>
        <p:spPr/>
        <p:txBody>
          <a:bodyPr/>
          <a:lstStyle/>
          <a:p>
            <a:pPr>
              <a:spcBef>
                <a:spcPct val="0"/>
              </a:spcBef>
            </a:pPr>
            <a:r>
              <a:rPr lang="en-US" altLang="en-US"/>
              <a:t>Erroneously classified as resident because of omission or falsification </a:t>
            </a:r>
            <a:r>
              <a:rPr lang="en-US" altLang="en-US">
                <a:cs typeface="Arial" panose="020B0604020202020204" pitchFamily="34" charset="0"/>
              </a:rPr>
              <a:t>§54.057*</a:t>
            </a:r>
            <a:r>
              <a:rPr lang="en-US" altLang="en-US"/>
              <a:t>:</a:t>
            </a:r>
          </a:p>
          <a:p>
            <a:pPr lvl="1">
              <a:spcBef>
                <a:spcPct val="0"/>
              </a:spcBef>
            </a:pPr>
            <a:r>
              <a:rPr lang="en-US" altLang="en-US"/>
              <a:t>person failed to provide information that reasonable person would know is relevant to an accurate classification by the institution</a:t>
            </a:r>
          </a:p>
          <a:p>
            <a:pPr lvl="1">
              <a:lnSpc>
                <a:spcPct val="80000"/>
              </a:lnSpc>
            </a:pPr>
            <a:r>
              <a:rPr lang="en-US" altLang="en-US"/>
              <a:t>person falsified information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5E1CB776-1DAF-41ED-83E9-F9FD9606F620}" type="slidenum">
              <a:rPr lang="en-US" altLang="en-US"/>
              <a:pPr/>
              <a:t>19</a:t>
            </a:fld>
            <a:endParaRPr lang="en-US" altLang="en-US"/>
          </a:p>
        </p:txBody>
      </p:sp>
      <p:sp>
        <p:nvSpPr>
          <p:cNvPr id="32770" name="Rectangle 2"/>
          <p:cNvSpPr>
            <a:spLocks noGrp="1" noChangeArrowheads="1"/>
          </p:cNvSpPr>
          <p:nvPr>
            <p:ph type="title"/>
          </p:nvPr>
        </p:nvSpPr>
        <p:spPr/>
        <p:txBody>
          <a:bodyPr/>
          <a:lstStyle/>
          <a:p>
            <a:r>
              <a:rPr lang="en-US" altLang="en-US"/>
              <a:t>Errors In Classification (cont.)</a:t>
            </a:r>
          </a:p>
        </p:txBody>
      </p:sp>
      <p:sp>
        <p:nvSpPr>
          <p:cNvPr id="32771" name="Rectangle 3"/>
          <p:cNvSpPr>
            <a:spLocks noGrp="1" noChangeArrowheads="1"/>
          </p:cNvSpPr>
          <p:nvPr>
            <p:ph type="body" idx="1"/>
          </p:nvPr>
        </p:nvSpPr>
        <p:spPr>
          <a:xfrm>
            <a:off x="1600200" y="1447800"/>
            <a:ext cx="7086600" cy="5029200"/>
          </a:xfrm>
        </p:spPr>
        <p:txBody>
          <a:bodyPr/>
          <a:lstStyle/>
          <a:p>
            <a:pPr>
              <a:spcBef>
                <a:spcPct val="0"/>
              </a:spcBef>
            </a:pPr>
            <a:r>
              <a:rPr lang="en-US" altLang="en-US"/>
              <a:t>Consequence of erroneously classification because of omission or falsification</a:t>
            </a:r>
          </a:p>
          <a:p>
            <a:pPr lvl="1">
              <a:spcBef>
                <a:spcPct val="0"/>
              </a:spcBef>
            </a:pPr>
            <a:r>
              <a:rPr lang="en-US" altLang="en-US"/>
              <a:t>Student may be required to pay difference for each semester </a:t>
            </a:r>
          </a:p>
          <a:p>
            <a:pPr lvl="1">
              <a:spcBef>
                <a:spcPct val="0"/>
              </a:spcBef>
            </a:pPr>
            <a:r>
              <a:rPr lang="en-US" altLang="en-US"/>
              <a:t>Payment due not later than the 30</a:t>
            </a:r>
            <a:r>
              <a:rPr lang="en-US" altLang="en-US" baseline="30000"/>
              <a:t>th</a:t>
            </a:r>
            <a:r>
              <a:rPr lang="en-US" altLang="en-US"/>
              <a:t> day after notification</a:t>
            </a:r>
          </a:p>
          <a:p>
            <a:pPr lvl="1">
              <a:spcBef>
                <a:spcPct val="0"/>
              </a:spcBef>
            </a:pPr>
            <a:r>
              <a:rPr lang="en-US" altLang="en-US"/>
              <a:t>Student not entitled to diploma or certificate (if applicable) or official transcript that includes credit while erroneously classified until paid in full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6D1CE3D5-E5B1-4BBB-B726-527FC382349D}" type="slidenum">
              <a:rPr lang="en-US" altLang="en-US"/>
              <a:pPr/>
              <a:t>2</a:t>
            </a:fld>
            <a:endParaRPr lang="en-US" altLang="en-US"/>
          </a:p>
        </p:txBody>
      </p:sp>
      <p:sp>
        <p:nvSpPr>
          <p:cNvPr id="5122" name="Rectangle 2"/>
          <p:cNvSpPr>
            <a:spLocks noGrp="1" noChangeArrowheads="1"/>
          </p:cNvSpPr>
          <p:nvPr>
            <p:ph type="title"/>
          </p:nvPr>
        </p:nvSpPr>
        <p:spPr>
          <a:noFill/>
          <a:ln/>
          <a:extLst>
            <a:ext uri="{91240B29-F687-4F45-9708-019B960494DF}">
              <a14:hiddenLine xmlns:a14="http://schemas.microsoft.com/office/drawing/2010/main" w="28575" cap="flat" cmpd="sng">
                <a:solidFill>
                  <a:schemeClr val="tx1"/>
                </a:solidFill>
                <a:prstDash val="solid"/>
                <a:miter lim="800000"/>
                <a:headEnd/>
                <a:tailEnd/>
              </a14:hiddenLine>
            </a:ext>
          </a:extLst>
        </p:spPr>
        <p:txBody>
          <a:bodyPr/>
          <a:lstStyle/>
          <a:p>
            <a:r>
              <a:rPr lang="en-US" altLang="en-US"/>
              <a:t>Developments in the Law</a:t>
            </a:r>
          </a:p>
        </p:txBody>
      </p:sp>
      <p:sp>
        <p:nvSpPr>
          <p:cNvPr id="5123" name="Rectangle 3"/>
          <p:cNvSpPr>
            <a:spLocks noGrp="1" noChangeArrowheads="1"/>
          </p:cNvSpPr>
          <p:nvPr>
            <p:ph type="body" idx="1"/>
          </p:nvPr>
        </p:nvSpPr>
        <p:spPr/>
        <p:txBody>
          <a:bodyPr/>
          <a:lstStyle/>
          <a:p>
            <a:pPr>
              <a:lnSpc>
                <a:spcPct val="90000"/>
              </a:lnSpc>
            </a:pPr>
            <a:r>
              <a:rPr lang="en-US" altLang="en-US"/>
              <a:t>SB 1528, 79</a:t>
            </a:r>
            <a:r>
              <a:rPr lang="en-US" altLang="en-US" baseline="30000"/>
              <a:t>th</a:t>
            </a:r>
            <a:r>
              <a:rPr lang="en-US" altLang="en-US"/>
              <a:t> Legislative Session</a:t>
            </a:r>
          </a:p>
          <a:p>
            <a:pPr lvl="1">
              <a:lnSpc>
                <a:spcPct val="90000"/>
              </a:lnSpc>
            </a:pPr>
            <a:r>
              <a:rPr lang="en-US" altLang="en-US"/>
              <a:t>Fall, 2006 – new law applies (SB 1528, Section 12(b)</a:t>
            </a:r>
          </a:p>
          <a:p>
            <a:pPr lvl="1">
              <a:lnSpc>
                <a:spcPct val="90000"/>
              </a:lnSpc>
            </a:pPr>
            <a:r>
              <a:rPr lang="en-US" altLang="en-US"/>
              <a:t>January 1, 2006 - THECB required to adopt rules</a:t>
            </a:r>
          </a:p>
          <a:p>
            <a:pPr>
              <a:lnSpc>
                <a:spcPct val="90000"/>
              </a:lnSpc>
            </a:pPr>
            <a:r>
              <a:rPr lang="en-US" altLang="en-US"/>
              <a:t>Texas Higher Education Coordinating Board Rules and Regulations</a:t>
            </a:r>
          </a:p>
          <a:p>
            <a:pPr lvl="1">
              <a:lnSpc>
                <a:spcPct val="90000"/>
              </a:lnSpc>
            </a:pPr>
            <a:r>
              <a:rPr lang="en-US" altLang="en-US"/>
              <a:t>October, 2005 - posted for comment</a:t>
            </a:r>
          </a:p>
          <a:p>
            <a:pPr lvl="1">
              <a:lnSpc>
                <a:spcPct val="90000"/>
              </a:lnSpc>
            </a:pPr>
            <a:r>
              <a:rPr lang="en-US" altLang="en-US"/>
              <a:t>October 27, 2005 – proposed for CB adoption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B5134C6B-6CE0-4794-9BDC-26C3A03DE5FB}" type="slidenum">
              <a:rPr lang="en-US" altLang="en-US"/>
              <a:pPr/>
              <a:t>20</a:t>
            </a:fld>
            <a:endParaRPr lang="en-US" altLang="en-US"/>
          </a:p>
        </p:txBody>
      </p:sp>
      <p:sp>
        <p:nvSpPr>
          <p:cNvPr id="73730" name="Rectangle 2"/>
          <p:cNvSpPr>
            <a:spLocks noGrp="1" noChangeArrowheads="1"/>
          </p:cNvSpPr>
          <p:nvPr>
            <p:ph type="title"/>
          </p:nvPr>
        </p:nvSpPr>
        <p:spPr/>
        <p:txBody>
          <a:bodyPr/>
          <a:lstStyle/>
          <a:p>
            <a:r>
              <a:rPr lang="en-US" altLang="en-US"/>
              <a:t>Errors In Classification (cont.)</a:t>
            </a:r>
          </a:p>
        </p:txBody>
      </p:sp>
      <p:sp>
        <p:nvSpPr>
          <p:cNvPr id="73731" name="Rectangle 3"/>
          <p:cNvSpPr>
            <a:spLocks noGrp="1" noChangeArrowheads="1"/>
          </p:cNvSpPr>
          <p:nvPr>
            <p:ph type="body" idx="1"/>
          </p:nvPr>
        </p:nvSpPr>
        <p:spPr>
          <a:xfrm>
            <a:off x="1600200" y="1447800"/>
            <a:ext cx="7086600" cy="4114800"/>
          </a:xfrm>
        </p:spPr>
        <p:txBody>
          <a:bodyPr/>
          <a:lstStyle/>
          <a:p>
            <a:pPr>
              <a:lnSpc>
                <a:spcPct val="90000"/>
              </a:lnSpc>
            </a:pPr>
            <a:r>
              <a:rPr lang="en-US" altLang="en-US" sz="2800"/>
              <a:t>Required notice by institution when omission/falsification</a:t>
            </a:r>
          </a:p>
          <a:p>
            <a:pPr lvl="1">
              <a:lnSpc>
                <a:spcPct val="90000"/>
              </a:lnSpc>
            </a:pPr>
            <a:r>
              <a:rPr lang="en-US" altLang="en-US" sz="2400"/>
              <a:t>1</a:t>
            </a:r>
            <a:r>
              <a:rPr lang="en-US" altLang="en-US" sz="2400" baseline="30000"/>
              <a:t>st</a:t>
            </a:r>
            <a:r>
              <a:rPr lang="en-US" altLang="en-US" sz="2400"/>
              <a:t> day of following semester provide notification that difference between resident and nonresident tuition must be paid</a:t>
            </a:r>
          </a:p>
          <a:p>
            <a:pPr>
              <a:lnSpc>
                <a:spcPct val="90000"/>
              </a:lnSpc>
            </a:pPr>
            <a:r>
              <a:rPr lang="en-US" altLang="en-US" sz="2800"/>
              <a:t>Consequence if not omission or falsification</a:t>
            </a:r>
          </a:p>
          <a:p>
            <a:pPr lvl="1">
              <a:lnSpc>
                <a:spcPct val="90000"/>
              </a:lnSpc>
            </a:pPr>
            <a:r>
              <a:rPr lang="en-US" altLang="en-US" sz="2400"/>
              <a:t>Classified as non-resident next semester</a:t>
            </a:r>
          </a:p>
          <a:p>
            <a:pPr>
              <a:lnSpc>
                <a:spcPct val="90000"/>
              </a:lnSpc>
            </a:pPr>
            <a:r>
              <a:rPr lang="en-US" altLang="en-US" sz="2800"/>
              <a:t>If erroneous non-resident classification</a:t>
            </a:r>
          </a:p>
          <a:p>
            <a:pPr lvl="1">
              <a:lnSpc>
                <a:spcPct val="90000"/>
              </a:lnSpc>
            </a:pPr>
            <a:r>
              <a:rPr lang="en-US" altLang="en-US" sz="2400"/>
              <a:t>Institution shall refund out of state portion of tuition for each semester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DF1C5364-A047-4B46-B6C1-3C70C6B5746A}" type="slidenum">
              <a:rPr lang="en-US" altLang="en-US"/>
              <a:pPr/>
              <a:t>21</a:t>
            </a:fld>
            <a:endParaRPr lang="en-US" altLang="en-US"/>
          </a:p>
        </p:txBody>
      </p:sp>
      <p:sp>
        <p:nvSpPr>
          <p:cNvPr id="84996" name="Rectangle 4"/>
          <p:cNvSpPr>
            <a:spLocks noGrp="1" noChangeArrowheads="1"/>
          </p:cNvSpPr>
          <p:nvPr>
            <p:ph type="title"/>
          </p:nvPr>
        </p:nvSpPr>
        <p:spPr/>
        <p:txBody>
          <a:bodyPr/>
          <a:lstStyle/>
          <a:p>
            <a:pPr algn="ctr"/>
            <a:r>
              <a:rPr lang="en-US" altLang="en-US"/>
              <a:t>Sample Case #1</a:t>
            </a:r>
          </a:p>
        </p:txBody>
      </p:sp>
      <p:sp>
        <p:nvSpPr>
          <p:cNvPr id="84998" name="Rectangle 6"/>
          <p:cNvSpPr>
            <a:spLocks noGrp="1" noChangeArrowheads="1"/>
          </p:cNvSpPr>
          <p:nvPr>
            <p:ph type="body" idx="1"/>
          </p:nvPr>
        </p:nvSpPr>
        <p:spPr/>
        <p:txBody>
          <a:bodyPr/>
          <a:lstStyle/>
          <a:p>
            <a:r>
              <a:rPr lang="en-US" altLang="en-US"/>
              <a:t>Dependent</a:t>
            </a:r>
          </a:p>
          <a:p>
            <a:pPr lvl="1"/>
            <a:r>
              <a:rPr lang="en-US" altLang="en-US"/>
              <a:t>father domiciliary of Texas; mother is not</a:t>
            </a:r>
          </a:p>
          <a:p>
            <a:pPr lvl="1"/>
            <a:r>
              <a:rPr lang="en-US" altLang="en-US"/>
              <a:t>student lives with mother</a:t>
            </a:r>
          </a:p>
          <a:p>
            <a:pPr lvl="1"/>
            <a:r>
              <a:rPr lang="en-US" altLang="en-US"/>
              <a:t>father claims as dependent on federal income tax return</a:t>
            </a:r>
          </a:p>
          <a:p>
            <a:r>
              <a:rPr lang="en-US" altLang="en-US"/>
              <a:t>Classification</a:t>
            </a:r>
          </a:p>
          <a:p>
            <a:pPr lvl="1"/>
            <a:r>
              <a:rPr lang="en-US" altLang="en-US"/>
              <a:t>Resident</a:t>
            </a:r>
          </a:p>
          <a:p>
            <a:pPr lvl="1">
              <a:buFontTx/>
              <a:buNone/>
            </a:pPr>
            <a:endParaRPr lang="en-US" altLang="en-US"/>
          </a:p>
          <a:p>
            <a:pPr lvl="1"/>
            <a:endParaRPr lang="en-US" altLang="en-US"/>
          </a:p>
          <a:p>
            <a:pPr lvl="1"/>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31BEDF0E-5ABB-4838-9EBB-A723867E70A5}" type="slidenum">
              <a:rPr lang="en-US" altLang="en-US"/>
              <a:pPr/>
              <a:t>22</a:t>
            </a:fld>
            <a:endParaRPr lang="en-US" altLang="en-US"/>
          </a:p>
        </p:txBody>
      </p:sp>
      <p:sp>
        <p:nvSpPr>
          <p:cNvPr id="88066" name="Rectangle 2"/>
          <p:cNvSpPr>
            <a:spLocks noGrp="1" noChangeArrowheads="1"/>
          </p:cNvSpPr>
          <p:nvPr>
            <p:ph type="title"/>
          </p:nvPr>
        </p:nvSpPr>
        <p:spPr/>
        <p:txBody>
          <a:bodyPr/>
          <a:lstStyle/>
          <a:p>
            <a:pPr algn="ctr"/>
            <a:r>
              <a:rPr lang="en-US" altLang="en-US"/>
              <a:t>Sample Case #2</a:t>
            </a:r>
          </a:p>
        </p:txBody>
      </p:sp>
      <p:sp>
        <p:nvSpPr>
          <p:cNvPr id="88067" name="Rectangle 3"/>
          <p:cNvSpPr>
            <a:spLocks noGrp="1" noChangeArrowheads="1"/>
          </p:cNvSpPr>
          <p:nvPr>
            <p:ph type="body" idx="1"/>
          </p:nvPr>
        </p:nvSpPr>
        <p:spPr/>
        <p:txBody>
          <a:bodyPr/>
          <a:lstStyle/>
          <a:p>
            <a:pPr>
              <a:lnSpc>
                <a:spcPct val="80000"/>
              </a:lnSpc>
            </a:pPr>
            <a:r>
              <a:rPr lang="en-US" altLang="en-US" sz="2800"/>
              <a:t>Dependent</a:t>
            </a:r>
          </a:p>
          <a:p>
            <a:pPr lvl="1">
              <a:lnSpc>
                <a:spcPct val="80000"/>
              </a:lnSpc>
            </a:pPr>
            <a:r>
              <a:rPr lang="en-US" altLang="en-US" sz="2400"/>
              <a:t>father domiciliary of Texas; mother is not</a:t>
            </a:r>
          </a:p>
          <a:p>
            <a:pPr lvl="1">
              <a:lnSpc>
                <a:spcPct val="80000"/>
              </a:lnSpc>
            </a:pPr>
            <a:r>
              <a:rPr lang="en-US" altLang="en-US" sz="2400"/>
              <a:t>student lives with mother</a:t>
            </a:r>
          </a:p>
          <a:p>
            <a:pPr lvl="1">
              <a:lnSpc>
                <a:spcPct val="80000"/>
              </a:lnSpc>
            </a:pPr>
            <a:r>
              <a:rPr lang="en-US" altLang="en-US" sz="2400"/>
              <a:t>father is eligible to claim (providing at least 50% of support) but mother has right to claim under divorce decree</a:t>
            </a:r>
          </a:p>
          <a:p>
            <a:pPr>
              <a:lnSpc>
                <a:spcPct val="80000"/>
              </a:lnSpc>
            </a:pPr>
            <a:r>
              <a:rPr lang="en-US" altLang="en-US" sz="2800"/>
              <a:t>Classification</a:t>
            </a:r>
          </a:p>
          <a:p>
            <a:pPr lvl="1">
              <a:lnSpc>
                <a:spcPct val="80000"/>
              </a:lnSpc>
            </a:pPr>
            <a:r>
              <a:rPr lang="en-US" altLang="en-US" sz="2400"/>
              <a:t>Resident</a:t>
            </a:r>
          </a:p>
          <a:p>
            <a:pPr>
              <a:lnSpc>
                <a:spcPct val="80000"/>
              </a:lnSpc>
            </a:pPr>
            <a:r>
              <a:rPr lang="en-US" altLang="en-US" sz="2800"/>
              <a:t>Discussion - eligibility to claim vs. actually claiming</a:t>
            </a:r>
          </a:p>
          <a:p>
            <a:pPr>
              <a:lnSpc>
                <a:spcPct val="80000"/>
              </a:lnSpc>
            </a:pPr>
            <a:r>
              <a:rPr lang="en-US" altLang="en-US" sz="2800"/>
              <a:t>Review of Core Questions</a:t>
            </a:r>
          </a:p>
          <a:p>
            <a:pPr>
              <a:lnSpc>
                <a:spcPct val="80000"/>
              </a:lnSpc>
            </a:pP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261423FE-A105-41B2-96DD-0C15B0D57EBC}" type="slidenum">
              <a:rPr lang="en-US" altLang="en-US"/>
              <a:pPr/>
              <a:t>23</a:t>
            </a:fld>
            <a:endParaRPr lang="en-US" altLang="en-US"/>
          </a:p>
        </p:txBody>
      </p:sp>
      <p:sp>
        <p:nvSpPr>
          <p:cNvPr id="134146" name="Rectangle 2"/>
          <p:cNvSpPr>
            <a:spLocks noGrp="1" noChangeArrowheads="1"/>
          </p:cNvSpPr>
          <p:nvPr>
            <p:ph type="title"/>
          </p:nvPr>
        </p:nvSpPr>
        <p:spPr/>
        <p:txBody>
          <a:bodyPr/>
          <a:lstStyle/>
          <a:p>
            <a:pPr algn="ctr"/>
            <a:r>
              <a:rPr lang="en-US" altLang="en-US"/>
              <a:t>Sample Case #3</a:t>
            </a:r>
          </a:p>
        </p:txBody>
      </p:sp>
      <p:sp>
        <p:nvSpPr>
          <p:cNvPr id="134147" name="Rectangle 3"/>
          <p:cNvSpPr>
            <a:spLocks noGrp="1" noChangeArrowheads="1"/>
          </p:cNvSpPr>
          <p:nvPr>
            <p:ph type="body" idx="1"/>
          </p:nvPr>
        </p:nvSpPr>
        <p:spPr/>
        <p:txBody>
          <a:bodyPr/>
          <a:lstStyle/>
          <a:p>
            <a:r>
              <a:rPr lang="en-US" altLang="en-US" sz="2800"/>
              <a:t>Graduate of Texas High School</a:t>
            </a:r>
          </a:p>
          <a:p>
            <a:pPr lvl="1"/>
            <a:r>
              <a:rPr lang="en-US" altLang="en-US" sz="2400"/>
              <a:t>maintained a residence in Texas for the 3 years preceding graduation</a:t>
            </a:r>
          </a:p>
          <a:p>
            <a:pPr lvl="1"/>
            <a:r>
              <a:rPr lang="en-US" altLang="en-US" sz="2400"/>
              <a:t>lived in Texas for year preceding census date</a:t>
            </a:r>
          </a:p>
          <a:p>
            <a:pPr lvl="1"/>
            <a:r>
              <a:rPr lang="en-US" altLang="en-US" sz="2400"/>
              <a:t>lived with grandmother</a:t>
            </a:r>
          </a:p>
          <a:p>
            <a:r>
              <a:rPr lang="en-US" altLang="en-US" sz="2800"/>
              <a:t>Classification </a:t>
            </a:r>
          </a:p>
          <a:p>
            <a:pPr lvl="1"/>
            <a:r>
              <a:rPr lang="en-US" altLang="en-US" sz="2400"/>
              <a:t>Resident</a:t>
            </a:r>
          </a:p>
          <a:p>
            <a:r>
              <a:rPr lang="en-US" altLang="en-US" sz="2800"/>
              <a:t>Discussion</a:t>
            </a:r>
          </a:p>
          <a:p>
            <a:pPr lvl="1"/>
            <a:r>
              <a:rPr lang="en-US" altLang="en-US" sz="2400"/>
              <a:t>no longer required to live with parent or legal guardian</a:t>
            </a:r>
          </a:p>
          <a:p>
            <a:endParaRPr lang="en-US" alt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99E051E6-136F-4362-BE88-BC08132C99E2}" type="slidenum">
              <a:rPr lang="en-US" altLang="en-US"/>
              <a:pPr/>
              <a:t>24</a:t>
            </a:fld>
            <a:endParaRPr lang="en-US" altLang="en-US"/>
          </a:p>
        </p:txBody>
      </p:sp>
      <p:sp>
        <p:nvSpPr>
          <p:cNvPr id="135170" name="Rectangle 2"/>
          <p:cNvSpPr>
            <a:spLocks noGrp="1" noChangeArrowheads="1"/>
          </p:cNvSpPr>
          <p:nvPr>
            <p:ph type="title"/>
          </p:nvPr>
        </p:nvSpPr>
        <p:spPr/>
        <p:txBody>
          <a:bodyPr/>
          <a:lstStyle/>
          <a:p>
            <a:pPr algn="ctr"/>
            <a:r>
              <a:rPr lang="en-US" altLang="en-US"/>
              <a:t>Sample Case #4</a:t>
            </a:r>
          </a:p>
        </p:txBody>
      </p:sp>
      <p:sp>
        <p:nvSpPr>
          <p:cNvPr id="135171" name="Rectangle 3"/>
          <p:cNvSpPr>
            <a:spLocks noGrp="1" noChangeArrowheads="1"/>
          </p:cNvSpPr>
          <p:nvPr>
            <p:ph type="body" idx="1"/>
          </p:nvPr>
        </p:nvSpPr>
        <p:spPr/>
        <p:txBody>
          <a:bodyPr/>
          <a:lstStyle/>
          <a:p>
            <a:pPr>
              <a:lnSpc>
                <a:spcPct val="80000"/>
              </a:lnSpc>
            </a:pPr>
            <a:r>
              <a:rPr lang="en-US" altLang="en-US" sz="2400"/>
              <a:t>Graduate of Texas High School</a:t>
            </a:r>
          </a:p>
          <a:p>
            <a:pPr lvl="1">
              <a:lnSpc>
                <a:spcPct val="80000"/>
              </a:lnSpc>
            </a:pPr>
            <a:r>
              <a:rPr lang="en-US" altLang="en-US" sz="2000"/>
              <a:t>maintained a residence in Texas for the 3 years preceding graduation</a:t>
            </a:r>
          </a:p>
          <a:p>
            <a:pPr lvl="1">
              <a:lnSpc>
                <a:spcPct val="80000"/>
              </a:lnSpc>
            </a:pPr>
            <a:r>
              <a:rPr lang="en-US" altLang="en-US" sz="2000"/>
              <a:t>lived in Texas for year preceding census date</a:t>
            </a:r>
          </a:p>
          <a:p>
            <a:pPr lvl="1">
              <a:lnSpc>
                <a:spcPct val="80000"/>
              </a:lnSpc>
            </a:pPr>
            <a:r>
              <a:rPr lang="en-US" altLang="en-US" sz="2000"/>
              <a:t>in Texas on an F-1 visa </a:t>
            </a:r>
          </a:p>
          <a:p>
            <a:pPr>
              <a:lnSpc>
                <a:spcPct val="80000"/>
              </a:lnSpc>
            </a:pPr>
            <a:r>
              <a:rPr lang="en-US" altLang="en-US" sz="2400"/>
              <a:t>Classification </a:t>
            </a:r>
          </a:p>
          <a:p>
            <a:pPr lvl="1">
              <a:lnSpc>
                <a:spcPct val="80000"/>
              </a:lnSpc>
            </a:pPr>
            <a:r>
              <a:rPr lang="en-US" altLang="en-US" sz="2000"/>
              <a:t>Resident</a:t>
            </a:r>
          </a:p>
          <a:p>
            <a:pPr>
              <a:lnSpc>
                <a:spcPct val="80000"/>
              </a:lnSpc>
            </a:pPr>
            <a:r>
              <a:rPr lang="en-US" altLang="en-US" sz="2400"/>
              <a:t>Discussion</a:t>
            </a:r>
          </a:p>
          <a:p>
            <a:pPr lvl="1">
              <a:lnSpc>
                <a:spcPct val="80000"/>
              </a:lnSpc>
            </a:pPr>
            <a:r>
              <a:rPr lang="en-US" altLang="en-US" sz="2000"/>
              <a:t>Visa status is irrelevant for </a:t>
            </a:r>
            <a:r>
              <a:rPr lang="en-US" altLang="en-US" sz="2000" i="1"/>
              <a:t>residency</a:t>
            </a:r>
            <a:r>
              <a:rPr lang="en-US" altLang="en-US" sz="2000"/>
              <a:t> determination (for </a:t>
            </a:r>
            <a:r>
              <a:rPr lang="en-US" altLang="en-US" sz="2000">
                <a:cs typeface="Times New Roman" panose="02020603050405020304" pitchFamily="18" charset="0"/>
              </a:rPr>
              <a:t>§54.052(a)(3)* portion of statue only.</a:t>
            </a:r>
          </a:p>
          <a:p>
            <a:pPr lvl="1">
              <a:lnSpc>
                <a:spcPct val="80000"/>
              </a:lnSpc>
            </a:pPr>
            <a:r>
              <a:rPr lang="en-US" altLang="en-US" sz="2000"/>
              <a:t>Affidavit</a:t>
            </a:r>
          </a:p>
          <a:p>
            <a:pPr lvl="1">
              <a:lnSpc>
                <a:spcPct val="80000"/>
              </a:lnSpc>
            </a:pPr>
            <a:r>
              <a:rPr lang="en-US" altLang="en-US" sz="2000"/>
              <a:t>change scenario - student returned country of origin yr preceding census date.  Change in classification??  Would not be eligible because did not reside in Tx 1 year before census date.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8FB1D168-F1DA-40DD-9ACC-1E1314B805F4}" type="slidenum">
              <a:rPr lang="en-US" altLang="en-US"/>
              <a:pPr/>
              <a:t>25</a:t>
            </a:fld>
            <a:endParaRPr lang="en-US" altLang="en-US"/>
          </a:p>
        </p:txBody>
      </p:sp>
      <p:sp>
        <p:nvSpPr>
          <p:cNvPr id="90114" name="Rectangle 2"/>
          <p:cNvSpPr>
            <a:spLocks noGrp="1" noChangeArrowheads="1"/>
          </p:cNvSpPr>
          <p:nvPr>
            <p:ph type="title"/>
          </p:nvPr>
        </p:nvSpPr>
        <p:spPr/>
        <p:txBody>
          <a:bodyPr/>
          <a:lstStyle/>
          <a:p>
            <a:pPr algn="ctr"/>
            <a:r>
              <a:rPr lang="en-US" altLang="en-US"/>
              <a:t>Sample Case #5</a:t>
            </a:r>
          </a:p>
        </p:txBody>
      </p:sp>
      <p:sp>
        <p:nvSpPr>
          <p:cNvPr id="90115" name="Rectangle 3"/>
          <p:cNvSpPr>
            <a:spLocks noGrp="1" noChangeArrowheads="1"/>
          </p:cNvSpPr>
          <p:nvPr>
            <p:ph type="body" idx="1"/>
          </p:nvPr>
        </p:nvSpPr>
        <p:spPr/>
        <p:txBody>
          <a:bodyPr/>
          <a:lstStyle/>
          <a:p>
            <a:r>
              <a:rPr lang="en-US" altLang="en-US"/>
              <a:t>Non-dependant foreign national</a:t>
            </a:r>
          </a:p>
          <a:p>
            <a:pPr lvl="1"/>
            <a:r>
              <a:rPr lang="en-US" altLang="en-US"/>
              <a:t>Visa allows domicile</a:t>
            </a:r>
          </a:p>
          <a:p>
            <a:pPr lvl="1"/>
            <a:r>
              <a:rPr lang="en-US" altLang="en-US"/>
              <a:t>owns property in Texas - purchased 5 years ago</a:t>
            </a:r>
          </a:p>
          <a:p>
            <a:pPr lvl="1"/>
            <a:r>
              <a:rPr lang="en-US" altLang="en-US"/>
              <a:t>lived in Texas for year preceding census date</a:t>
            </a:r>
          </a:p>
          <a:p>
            <a:r>
              <a:rPr lang="en-US" altLang="en-US"/>
              <a:t>Classification </a:t>
            </a:r>
          </a:p>
          <a:p>
            <a:pPr lvl="1"/>
            <a:r>
              <a:rPr lang="en-US" altLang="en-US"/>
              <a:t>Resident</a:t>
            </a:r>
          </a:p>
          <a:p>
            <a:pPr lvl="1"/>
            <a:endParaRPr lang="en-US" altLang="en-US"/>
          </a:p>
          <a:p>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D1438080-10E1-4B53-A29A-5D2D8DFC674C}" type="slidenum">
              <a:rPr lang="en-US" altLang="en-US"/>
              <a:pPr/>
              <a:t>26</a:t>
            </a:fld>
            <a:endParaRPr lang="en-US" altLang="en-US"/>
          </a:p>
        </p:txBody>
      </p:sp>
      <p:sp>
        <p:nvSpPr>
          <p:cNvPr id="91138" name="Rectangle 2"/>
          <p:cNvSpPr>
            <a:spLocks noGrp="1" noChangeArrowheads="1"/>
          </p:cNvSpPr>
          <p:nvPr>
            <p:ph type="title"/>
          </p:nvPr>
        </p:nvSpPr>
        <p:spPr/>
        <p:txBody>
          <a:bodyPr/>
          <a:lstStyle/>
          <a:p>
            <a:pPr algn="ctr"/>
            <a:r>
              <a:rPr lang="en-US" altLang="en-US"/>
              <a:t>Sample Case #5(cont.)</a:t>
            </a:r>
          </a:p>
        </p:txBody>
      </p:sp>
      <p:sp>
        <p:nvSpPr>
          <p:cNvPr id="91139" name="Rectangle 3"/>
          <p:cNvSpPr>
            <a:spLocks noGrp="1" noChangeArrowheads="1"/>
          </p:cNvSpPr>
          <p:nvPr>
            <p:ph type="body" idx="1"/>
          </p:nvPr>
        </p:nvSpPr>
        <p:spPr/>
        <p:txBody>
          <a:bodyPr/>
          <a:lstStyle/>
          <a:p>
            <a:r>
              <a:rPr lang="en-US" altLang="en-US"/>
              <a:t>Discussion</a:t>
            </a:r>
          </a:p>
          <a:p>
            <a:pPr lvl="1"/>
            <a:r>
              <a:rPr lang="en-US" altLang="en-US"/>
              <a:t>Eligible to establish a domicile (see: CB Chart 1)</a:t>
            </a:r>
          </a:p>
          <a:p>
            <a:pPr lvl="1"/>
            <a:r>
              <a:rPr lang="en-US" altLang="en-US"/>
              <a:t>Presumed to have established a domicile</a:t>
            </a:r>
          </a:p>
          <a:p>
            <a:pPr lvl="2"/>
            <a:r>
              <a:rPr lang="en-US" altLang="en-US"/>
              <a:t>During the last 12 months has owned property</a:t>
            </a:r>
          </a:p>
          <a:p>
            <a:pPr lvl="1"/>
            <a:r>
              <a:rPr lang="en-US" altLang="en-US"/>
              <a:t>Has maintained physical residence during 12 months preceding enrollment</a:t>
            </a:r>
          </a:p>
          <a:p>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F4D8B611-99F2-474C-BFB1-FDC44E6F3315}" type="slidenum">
              <a:rPr lang="en-US" altLang="en-US"/>
              <a:pPr/>
              <a:t>27</a:t>
            </a:fld>
            <a:endParaRPr lang="en-US" altLang="en-US"/>
          </a:p>
        </p:txBody>
      </p:sp>
      <p:sp>
        <p:nvSpPr>
          <p:cNvPr id="136194" name="Rectangle 2"/>
          <p:cNvSpPr>
            <a:spLocks noGrp="1" noChangeArrowheads="1"/>
          </p:cNvSpPr>
          <p:nvPr>
            <p:ph type="title"/>
          </p:nvPr>
        </p:nvSpPr>
        <p:spPr/>
        <p:txBody>
          <a:bodyPr/>
          <a:lstStyle/>
          <a:p>
            <a:pPr algn="ctr"/>
            <a:r>
              <a:rPr lang="en-US" altLang="en-US"/>
              <a:t>Sample Case #6</a:t>
            </a:r>
          </a:p>
        </p:txBody>
      </p:sp>
      <p:sp>
        <p:nvSpPr>
          <p:cNvPr id="136195" name="Rectangle 3"/>
          <p:cNvSpPr>
            <a:spLocks noGrp="1" noChangeArrowheads="1"/>
          </p:cNvSpPr>
          <p:nvPr>
            <p:ph type="body" idx="1"/>
          </p:nvPr>
        </p:nvSpPr>
        <p:spPr>
          <a:xfrm>
            <a:off x="1600200" y="1447800"/>
            <a:ext cx="7315200" cy="5410200"/>
          </a:xfrm>
        </p:spPr>
        <p:txBody>
          <a:bodyPr/>
          <a:lstStyle/>
          <a:p>
            <a:pPr>
              <a:spcBef>
                <a:spcPct val="0"/>
              </a:spcBef>
            </a:pPr>
            <a:r>
              <a:rPr lang="en-US" altLang="en-US" sz="2800"/>
              <a:t>Non-dependant foreign national</a:t>
            </a:r>
          </a:p>
          <a:p>
            <a:pPr lvl="1">
              <a:spcBef>
                <a:spcPct val="0"/>
              </a:spcBef>
            </a:pPr>
            <a:r>
              <a:rPr lang="en-US" altLang="en-US"/>
              <a:t>Applied for visa permitting permanent residency 1 year prior to enrollment</a:t>
            </a:r>
          </a:p>
          <a:p>
            <a:pPr lvl="1">
              <a:spcBef>
                <a:spcPct val="0"/>
              </a:spcBef>
            </a:pPr>
            <a:r>
              <a:rPr lang="en-US" altLang="en-US"/>
              <a:t>lived in Texas for year preceding census date</a:t>
            </a:r>
          </a:p>
          <a:p>
            <a:pPr>
              <a:spcBef>
                <a:spcPct val="0"/>
              </a:spcBef>
            </a:pPr>
            <a:r>
              <a:rPr lang="en-US" altLang="en-US" sz="2800"/>
              <a:t>Classification </a:t>
            </a:r>
          </a:p>
          <a:p>
            <a:pPr lvl="1">
              <a:spcBef>
                <a:spcPct val="0"/>
              </a:spcBef>
            </a:pPr>
            <a:r>
              <a:rPr lang="en-US" altLang="en-US"/>
              <a:t>Resident</a:t>
            </a:r>
          </a:p>
          <a:p>
            <a:pPr>
              <a:spcBef>
                <a:spcPct val="0"/>
              </a:spcBef>
            </a:pPr>
            <a:r>
              <a:rPr lang="en-US" altLang="en-US"/>
              <a:t>Discussion</a:t>
            </a:r>
          </a:p>
          <a:p>
            <a:pPr lvl="1">
              <a:spcBef>
                <a:spcPct val="0"/>
              </a:spcBef>
            </a:pPr>
            <a:r>
              <a:rPr lang="en-US" altLang="en-US"/>
              <a:t>Must verify that individual has applied for adjustment of status to PR (I-485). A fee filing receipt or notice of action is required.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7BDA71C2-BB95-4629-91B0-D6AD6DA84AD0}" type="slidenum">
              <a:rPr lang="en-US" altLang="en-US"/>
              <a:pPr/>
              <a:t>28</a:t>
            </a:fld>
            <a:endParaRPr lang="en-US" altLang="en-US"/>
          </a:p>
        </p:txBody>
      </p:sp>
      <p:sp>
        <p:nvSpPr>
          <p:cNvPr id="93186" name="Rectangle 2"/>
          <p:cNvSpPr>
            <a:spLocks noGrp="1" noChangeArrowheads="1"/>
          </p:cNvSpPr>
          <p:nvPr>
            <p:ph type="title"/>
          </p:nvPr>
        </p:nvSpPr>
        <p:spPr/>
        <p:txBody>
          <a:bodyPr/>
          <a:lstStyle/>
          <a:p>
            <a:pPr algn="ctr"/>
            <a:r>
              <a:rPr lang="en-US" altLang="en-US"/>
              <a:t>Sample Case #7</a:t>
            </a:r>
          </a:p>
        </p:txBody>
      </p:sp>
      <p:sp>
        <p:nvSpPr>
          <p:cNvPr id="93187" name="Rectangle 3"/>
          <p:cNvSpPr>
            <a:spLocks noGrp="1" noChangeArrowheads="1"/>
          </p:cNvSpPr>
          <p:nvPr>
            <p:ph type="body" idx="1"/>
          </p:nvPr>
        </p:nvSpPr>
        <p:spPr/>
        <p:txBody>
          <a:bodyPr/>
          <a:lstStyle/>
          <a:p>
            <a:r>
              <a:rPr lang="en-US" altLang="en-US"/>
              <a:t>Non-dependant</a:t>
            </a:r>
          </a:p>
          <a:p>
            <a:pPr lvl="1"/>
            <a:r>
              <a:rPr lang="en-US" altLang="en-US" sz="3200"/>
              <a:t>Born in Texas</a:t>
            </a:r>
          </a:p>
          <a:p>
            <a:pPr lvl="1"/>
            <a:r>
              <a:rPr lang="en-US" altLang="en-US" sz="3200"/>
              <a:t>Graduated from high school</a:t>
            </a:r>
          </a:p>
          <a:p>
            <a:pPr lvl="1"/>
            <a:r>
              <a:rPr lang="en-US" altLang="en-US" sz="3200"/>
              <a:t>Moved out of state 2 years prior to census date</a:t>
            </a:r>
          </a:p>
          <a:p>
            <a:pPr lvl="1"/>
            <a:r>
              <a:rPr lang="en-US" altLang="en-US" sz="3200"/>
              <a:t>Worked in Texas for year prior to move</a:t>
            </a:r>
          </a:p>
          <a:p>
            <a:pPr lvl="1">
              <a:buFontTx/>
              <a:buNone/>
            </a:pPr>
            <a:endParaRPr lang="en-US" altLang="en-US"/>
          </a:p>
          <a:p>
            <a:endParaRPr lang="en-US" altLang="en-US"/>
          </a:p>
          <a:p>
            <a:pPr>
              <a:buFontTx/>
              <a:buNone/>
            </a:pP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D1BA4CAD-BF4A-4297-B2EB-BCAF61479E10}" type="slidenum">
              <a:rPr lang="en-US" altLang="en-US"/>
              <a:pPr/>
              <a:t>29</a:t>
            </a:fld>
            <a:endParaRPr lang="en-US" altLang="en-US"/>
          </a:p>
        </p:txBody>
      </p:sp>
      <p:sp>
        <p:nvSpPr>
          <p:cNvPr id="95234" name="Rectangle 2"/>
          <p:cNvSpPr>
            <a:spLocks noGrp="1" noChangeArrowheads="1"/>
          </p:cNvSpPr>
          <p:nvPr>
            <p:ph type="title"/>
          </p:nvPr>
        </p:nvSpPr>
        <p:spPr/>
        <p:txBody>
          <a:bodyPr/>
          <a:lstStyle/>
          <a:p>
            <a:pPr algn="ctr"/>
            <a:r>
              <a:rPr lang="en-US" altLang="en-US"/>
              <a:t>Sample Case #7(cont.)</a:t>
            </a:r>
          </a:p>
        </p:txBody>
      </p:sp>
      <p:sp>
        <p:nvSpPr>
          <p:cNvPr id="95235" name="Rectangle 3"/>
          <p:cNvSpPr>
            <a:spLocks noGrp="1" noChangeArrowheads="1"/>
          </p:cNvSpPr>
          <p:nvPr>
            <p:ph type="body" idx="1"/>
          </p:nvPr>
        </p:nvSpPr>
        <p:spPr/>
        <p:txBody>
          <a:bodyPr/>
          <a:lstStyle/>
          <a:p>
            <a:r>
              <a:rPr lang="en-US" altLang="en-US"/>
              <a:t>Discussion</a:t>
            </a:r>
          </a:p>
          <a:p>
            <a:pPr lvl="1"/>
            <a:r>
              <a:rPr lang="en-US" altLang="en-US"/>
              <a:t>Presumed to have established a domicile</a:t>
            </a:r>
          </a:p>
          <a:p>
            <a:pPr lvl="2"/>
            <a:r>
              <a:rPr lang="en-US" altLang="en-US"/>
              <a:t>At least 12 months prior was gainfully employed for a year</a:t>
            </a:r>
          </a:p>
          <a:p>
            <a:pPr lvl="1"/>
            <a:r>
              <a:rPr lang="en-US" altLang="en-US"/>
              <a:t>Has not maintained physical residence during 12 months preceding enrollment</a:t>
            </a:r>
          </a:p>
          <a:p>
            <a:r>
              <a:rPr lang="en-US" altLang="en-US"/>
              <a:t>Classification </a:t>
            </a:r>
          </a:p>
          <a:p>
            <a:pPr lvl="1"/>
            <a:r>
              <a:rPr lang="en-US" altLang="en-US"/>
              <a:t>Non-resident unless demonstrate that absence was temporary</a:t>
            </a:r>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5CB0C804-D7DB-4DD5-BEE3-92371F2241B1}" type="slidenum">
              <a:rPr lang="en-US" altLang="en-US"/>
              <a:pPr/>
              <a:t>3</a:t>
            </a:fld>
            <a:endParaRPr lang="en-US" altLang="en-US"/>
          </a:p>
        </p:txBody>
      </p:sp>
      <p:sp>
        <p:nvSpPr>
          <p:cNvPr id="8194" name="Rectangle 2"/>
          <p:cNvSpPr>
            <a:spLocks noGrp="1" noChangeArrowheads="1"/>
          </p:cNvSpPr>
          <p:nvPr>
            <p:ph type="title"/>
          </p:nvPr>
        </p:nvSpPr>
        <p:spPr/>
        <p:txBody>
          <a:bodyPr/>
          <a:lstStyle/>
          <a:p>
            <a:r>
              <a:rPr lang="en-US" altLang="en-US"/>
              <a:t>Highlights of New Law</a:t>
            </a:r>
          </a:p>
        </p:txBody>
      </p:sp>
      <p:sp>
        <p:nvSpPr>
          <p:cNvPr id="8195" name="Rectangle 3"/>
          <p:cNvSpPr>
            <a:spLocks noGrp="1" noChangeArrowheads="1"/>
          </p:cNvSpPr>
          <p:nvPr>
            <p:ph type="body" idx="1"/>
          </p:nvPr>
        </p:nvSpPr>
        <p:spPr>
          <a:xfrm>
            <a:off x="1568450" y="1524000"/>
            <a:ext cx="7118350" cy="5105400"/>
          </a:xfrm>
        </p:spPr>
        <p:txBody>
          <a:bodyPr/>
          <a:lstStyle/>
          <a:p>
            <a:r>
              <a:rPr lang="en-US" altLang="en-US" sz="3600"/>
              <a:t>Major redrafting of the General Rules, although basis for claim of residency remain:</a:t>
            </a:r>
          </a:p>
          <a:p>
            <a:pPr lvl="1"/>
            <a:r>
              <a:rPr lang="en-US" altLang="en-US" sz="3000"/>
              <a:t>Self:  Non-dependant person is domiciliary of Texas</a:t>
            </a:r>
          </a:p>
          <a:p>
            <a:pPr lvl="1"/>
            <a:r>
              <a:rPr lang="en-US" altLang="en-US" sz="3000"/>
              <a:t>Parent:  Dependant’s Parent is domiciliary of Texas</a:t>
            </a:r>
          </a:p>
          <a:p>
            <a:pPr lvl="1"/>
            <a:r>
              <a:rPr lang="en-US" altLang="en-US" sz="3000"/>
              <a:t>High School Graduation:  HB 1403(modified)</a:t>
            </a:r>
          </a:p>
          <a:p>
            <a:endParaRPr lang="en-US" altLang="en-US" sz="36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30A905D3-44D8-48B9-A8DC-6E7EF8264A37}" type="slidenum">
              <a:rPr lang="en-US" altLang="en-US"/>
              <a:pPr/>
              <a:t>30</a:t>
            </a:fld>
            <a:endParaRPr lang="en-US" altLang="en-US"/>
          </a:p>
        </p:txBody>
      </p:sp>
      <p:sp>
        <p:nvSpPr>
          <p:cNvPr id="96258" name="Rectangle 2"/>
          <p:cNvSpPr>
            <a:spLocks noGrp="1" noChangeArrowheads="1"/>
          </p:cNvSpPr>
          <p:nvPr>
            <p:ph type="title"/>
          </p:nvPr>
        </p:nvSpPr>
        <p:spPr/>
        <p:txBody>
          <a:bodyPr/>
          <a:lstStyle/>
          <a:p>
            <a:pPr algn="ctr"/>
            <a:r>
              <a:rPr lang="en-US" altLang="en-US"/>
              <a:t>Sample Case #8</a:t>
            </a:r>
          </a:p>
        </p:txBody>
      </p:sp>
      <p:sp>
        <p:nvSpPr>
          <p:cNvPr id="96259" name="Rectangle 3"/>
          <p:cNvSpPr>
            <a:spLocks noGrp="1" noChangeArrowheads="1"/>
          </p:cNvSpPr>
          <p:nvPr>
            <p:ph type="body" idx="1"/>
          </p:nvPr>
        </p:nvSpPr>
        <p:spPr/>
        <p:txBody>
          <a:bodyPr/>
          <a:lstStyle/>
          <a:p>
            <a:pPr>
              <a:lnSpc>
                <a:spcPct val="90000"/>
              </a:lnSpc>
            </a:pPr>
            <a:r>
              <a:rPr lang="en-US" altLang="en-US"/>
              <a:t>Non-dependant</a:t>
            </a:r>
          </a:p>
          <a:p>
            <a:pPr lvl="1">
              <a:lnSpc>
                <a:spcPct val="90000"/>
              </a:lnSpc>
            </a:pPr>
            <a:r>
              <a:rPr lang="en-US" altLang="en-US" sz="3200"/>
              <a:t>Born in Texas</a:t>
            </a:r>
          </a:p>
          <a:p>
            <a:pPr lvl="1">
              <a:lnSpc>
                <a:spcPct val="90000"/>
              </a:lnSpc>
            </a:pPr>
            <a:r>
              <a:rPr lang="en-US" altLang="en-US" sz="3200"/>
              <a:t>Graduated from high school</a:t>
            </a:r>
          </a:p>
          <a:p>
            <a:pPr lvl="1">
              <a:lnSpc>
                <a:spcPct val="90000"/>
              </a:lnSpc>
            </a:pPr>
            <a:r>
              <a:rPr lang="en-US" altLang="en-US" sz="3200"/>
              <a:t>Moved out of state 2 years prior to census date </a:t>
            </a:r>
          </a:p>
          <a:p>
            <a:pPr lvl="1">
              <a:lnSpc>
                <a:spcPct val="90000"/>
              </a:lnSpc>
            </a:pPr>
            <a:r>
              <a:rPr lang="en-US" altLang="en-US" sz="3200"/>
              <a:t>Owns property in Texas</a:t>
            </a:r>
          </a:p>
          <a:p>
            <a:pPr lvl="1">
              <a:lnSpc>
                <a:spcPct val="90000"/>
              </a:lnSpc>
            </a:pPr>
            <a:r>
              <a:rPr lang="en-US" altLang="en-US" sz="3200"/>
              <a:t>Explains that Texas is principal, permanent residence to which he/she plans to return</a:t>
            </a:r>
          </a:p>
          <a:p>
            <a:pPr lvl="1">
              <a:lnSpc>
                <a:spcPct val="90000"/>
              </a:lnSpc>
            </a:pPr>
            <a:endParaRPr lang="en-US" altLang="en-US" sz="3200"/>
          </a:p>
          <a:p>
            <a:pPr>
              <a:lnSpc>
                <a:spcPct val="90000"/>
              </a:lnSpc>
            </a:pP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924F2908-F1E6-431C-ACE5-53FB794CD398}" type="slidenum">
              <a:rPr lang="en-US" altLang="en-US"/>
              <a:pPr/>
              <a:t>31</a:t>
            </a:fld>
            <a:endParaRPr lang="en-US" altLang="en-US"/>
          </a:p>
        </p:txBody>
      </p:sp>
      <p:sp>
        <p:nvSpPr>
          <p:cNvPr id="92162" name="Rectangle 2"/>
          <p:cNvSpPr>
            <a:spLocks noGrp="1" noChangeArrowheads="1"/>
          </p:cNvSpPr>
          <p:nvPr>
            <p:ph type="title"/>
          </p:nvPr>
        </p:nvSpPr>
        <p:spPr/>
        <p:txBody>
          <a:bodyPr/>
          <a:lstStyle/>
          <a:p>
            <a:pPr algn="ctr"/>
            <a:r>
              <a:rPr lang="en-US" altLang="en-US"/>
              <a:t>Sample Case #8(cont.)</a:t>
            </a:r>
          </a:p>
        </p:txBody>
      </p:sp>
      <p:sp>
        <p:nvSpPr>
          <p:cNvPr id="92163" name="Rectangle 3"/>
          <p:cNvSpPr>
            <a:spLocks noGrp="1" noChangeArrowheads="1"/>
          </p:cNvSpPr>
          <p:nvPr>
            <p:ph type="body" idx="1"/>
          </p:nvPr>
        </p:nvSpPr>
        <p:spPr/>
        <p:txBody>
          <a:bodyPr/>
          <a:lstStyle/>
          <a:p>
            <a:r>
              <a:rPr lang="en-US" altLang="en-US"/>
              <a:t>Discussion</a:t>
            </a:r>
          </a:p>
          <a:p>
            <a:pPr lvl="1"/>
            <a:r>
              <a:rPr lang="en-US" altLang="en-US"/>
              <a:t>Presumed to have established a domicile</a:t>
            </a:r>
          </a:p>
          <a:p>
            <a:pPr lvl="2"/>
            <a:r>
              <a:rPr lang="en-US" altLang="en-US"/>
              <a:t>During the last 12 months has owned property</a:t>
            </a:r>
          </a:p>
          <a:p>
            <a:pPr lvl="1"/>
            <a:r>
              <a:rPr lang="en-US" altLang="en-US"/>
              <a:t>Has not maintained physical residence during 12 months preceding enrollment</a:t>
            </a:r>
          </a:p>
          <a:p>
            <a:pPr lvl="1"/>
            <a:r>
              <a:rPr lang="en-US" altLang="en-US"/>
              <a:t>Temporarily absent from Texas </a:t>
            </a:r>
          </a:p>
          <a:p>
            <a:r>
              <a:rPr lang="en-US" altLang="en-US"/>
              <a:t>Classification </a:t>
            </a:r>
          </a:p>
          <a:p>
            <a:pPr lvl="1"/>
            <a:r>
              <a:rPr lang="en-US" altLang="en-US"/>
              <a:t>Resident</a:t>
            </a:r>
          </a:p>
          <a:p>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25ADFFF1-BADF-4B9E-B387-6FD171A7200A}" type="slidenum">
              <a:rPr lang="en-US" altLang="en-US"/>
              <a:pPr/>
              <a:t>32</a:t>
            </a:fld>
            <a:endParaRPr lang="en-US" altLang="en-US"/>
          </a:p>
        </p:txBody>
      </p:sp>
      <p:sp>
        <p:nvSpPr>
          <p:cNvPr id="94210" name="Rectangle 2"/>
          <p:cNvSpPr>
            <a:spLocks noGrp="1" noChangeArrowheads="1"/>
          </p:cNvSpPr>
          <p:nvPr>
            <p:ph type="title"/>
          </p:nvPr>
        </p:nvSpPr>
        <p:spPr/>
        <p:txBody>
          <a:bodyPr/>
          <a:lstStyle/>
          <a:p>
            <a:pPr algn="ctr"/>
            <a:r>
              <a:rPr lang="en-US" altLang="en-US"/>
              <a:t>Sample Case #9</a:t>
            </a:r>
          </a:p>
        </p:txBody>
      </p:sp>
      <p:sp>
        <p:nvSpPr>
          <p:cNvPr id="94211" name="Rectangle 3"/>
          <p:cNvSpPr>
            <a:spLocks noGrp="1" noChangeArrowheads="1"/>
          </p:cNvSpPr>
          <p:nvPr>
            <p:ph type="body" idx="1"/>
          </p:nvPr>
        </p:nvSpPr>
        <p:spPr/>
        <p:txBody>
          <a:bodyPr/>
          <a:lstStyle/>
          <a:p>
            <a:pPr>
              <a:lnSpc>
                <a:spcPct val="80000"/>
              </a:lnSpc>
            </a:pPr>
            <a:r>
              <a:rPr lang="en-US" altLang="en-US" sz="2800"/>
              <a:t>Married </a:t>
            </a:r>
          </a:p>
          <a:p>
            <a:pPr lvl="1">
              <a:lnSpc>
                <a:spcPct val="80000"/>
              </a:lnSpc>
            </a:pPr>
            <a:r>
              <a:rPr lang="en-US" altLang="en-US" sz="2400"/>
              <a:t>Married Texas resident 6 months before census date</a:t>
            </a:r>
          </a:p>
          <a:p>
            <a:pPr lvl="1">
              <a:lnSpc>
                <a:spcPct val="80000"/>
              </a:lnSpc>
            </a:pPr>
            <a:r>
              <a:rPr lang="en-US" altLang="en-US" sz="2400"/>
              <a:t>Lived in Texas for year preceding census date</a:t>
            </a:r>
          </a:p>
          <a:p>
            <a:pPr lvl="1">
              <a:lnSpc>
                <a:spcPct val="80000"/>
              </a:lnSpc>
            </a:pPr>
            <a:r>
              <a:rPr lang="en-US" altLang="en-US" sz="2400"/>
              <a:t>Had no basis for claiming residency other than marriage (i.e. no employment, does not own ppty)</a:t>
            </a:r>
          </a:p>
          <a:p>
            <a:pPr>
              <a:lnSpc>
                <a:spcPct val="80000"/>
              </a:lnSpc>
            </a:pPr>
            <a:r>
              <a:rPr lang="en-US" altLang="en-US" sz="2800"/>
              <a:t>Classification </a:t>
            </a:r>
          </a:p>
          <a:p>
            <a:pPr lvl="1">
              <a:lnSpc>
                <a:spcPct val="80000"/>
              </a:lnSpc>
            </a:pPr>
            <a:r>
              <a:rPr lang="en-US" altLang="en-US" sz="2400"/>
              <a:t>Non-Resident</a:t>
            </a:r>
          </a:p>
          <a:p>
            <a:pPr>
              <a:lnSpc>
                <a:spcPct val="80000"/>
              </a:lnSpc>
            </a:pPr>
            <a:r>
              <a:rPr lang="en-US" altLang="en-US" sz="2800"/>
              <a:t>Discussion</a:t>
            </a:r>
          </a:p>
          <a:p>
            <a:pPr lvl="1">
              <a:lnSpc>
                <a:spcPct val="80000"/>
              </a:lnSpc>
            </a:pPr>
            <a:r>
              <a:rPr lang="en-US" altLang="en-US" sz="2400"/>
              <a:t>Did not establish a domicile 12 months before census date because was not married full 12 months prior to census date.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4CD97191-4FC1-4033-8EDF-CA6D3CBC5ED6}" type="slidenum">
              <a:rPr lang="en-US" altLang="en-US"/>
              <a:pPr/>
              <a:t>33</a:t>
            </a:fld>
            <a:endParaRPr lang="en-US" altLang="en-US"/>
          </a:p>
        </p:txBody>
      </p:sp>
      <p:sp>
        <p:nvSpPr>
          <p:cNvPr id="139266" name="Rectangle 2"/>
          <p:cNvSpPr>
            <a:spLocks noGrp="1" noChangeArrowheads="1"/>
          </p:cNvSpPr>
          <p:nvPr>
            <p:ph type="title"/>
          </p:nvPr>
        </p:nvSpPr>
        <p:spPr/>
        <p:txBody>
          <a:bodyPr/>
          <a:lstStyle/>
          <a:p>
            <a:pPr algn="ctr"/>
            <a:r>
              <a:rPr lang="en-US" altLang="en-US"/>
              <a:t>Sample Case #10</a:t>
            </a:r>
          </a:p>
        </p:txBody>
      </p:sp>
      <p:sp>
        <p:nvSpPr>
          <p:cNvPr id="139267" name="Rectangle 3"/>
          <p:cNvSpPr>
            <a:spLocks noGrp="1" noChangeArrowheads="1"/>
          </p:cNvSpPr>
          <p:nvPr>
            <p:ph type="body" idx="1"/>
          </p:nvPr>
        </p:nvSpPr>
        <p:spPr/>
        <p:txBody>
          <a:bodyPr/>
          <a:lstStyle/>
          <a:p>
            <a:r>
              <a:rPr lang="en-US" altLang="en-US"/>
              <a:t>Dependant</a:t>
            </a:r>
          </a:p>
          <a:p>
            <a:pPr lvl="1"/>
            <a:r>
              <a:rPr lang="en-US" altLang="en-US"/>
              <a:t>Parent military legal residence (DD 2058) is not Texas</a:t>
            </a:r>
          </a:p>
          <a:p>
            <a:pPr lvl="1"/>
            <a:r>
              <a:rPr lang="en-US" altLang="en-US"/>
              <a:t>Parent stationed in Texas</a:t>
            </a:r>
          </a:p>
          <a:p>
            <a:r>
              <a:rPr lang="en-US" altLang="en-US"/>
              <a:t>Classification</a:t>
            </a:r>
          </a:p>
          <a:p>
            <a:pPr lvl="1"/>
            <a:r>
              <a:rPr lang="en-US" altLang="en-US"/>
              <a:t>Non-Resident</a:t>
            </a:r>
          </a:p>
          <a:p>
            <a:r>
              <a:rPr lang="en-US" altLang="en-US"/>
              <a:t>Discussion</a:t>
            </a:r>
          </a:p>
          <a:p>
            <a:pPr lvl="1"/>
            <a:r>
              <a:rPr lang="en-US" altLang="en-US"/>
              <a:t>Military Waiver eligible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6C86C6C1-9EEA-477A-8BCA-7C2978FFB7D0}" type="slidenum">
              <a:rPr lang="en-US" altLang="en-US"/>
              <a:pPr/>
              <a:t>34</a:t>
            </a:fld>
            <a:endParaRPr lang="en-US" altLang="en-US"/>
          </a:p>
        </p:txBody>
      </p:sp>
      <p:sp>
        <p:nvSpPr>
          <p:cNvPr id="137218" name="Rectangle 2"/>
          <p:cNvSpPr>
            <a:spLocks noGrp="1" noChangeArrowheads="1"/>
          </p:cNvSpPr>
          <p:nvPr>
            <p:ph type="title"/>
          </p:nvPr>
        </p:nvSpPr>
        <p:spPr/>
        <p:txBody>
          <a:bodyPr/>
          <a:lstStyle/>
          <a:p>
            <a:pPr algn="ctr"/>
            <a:r>
              <a:rPr lang="en-US" altLang="en-US"/>
              <a:t>Sample Case #11</a:t>
            </a:r>
          </a:p>
        </p:txBody>
      </p:sp>
      <p:sp>
        <p:nvSpPr>
          <p:cNvPr id="137219" name="Rectangle 3"/>
          <p:cNvSpPr>
            <a:spLocks noGrp="1" noChangeArrowheads="1"/>
          </p:cNvSpPr>
          <p:nvPr>
            <p:ph type="body" idx="1"/>
          </p:nvPr>
        </p:nvSpPr>
        <p:spPr/>
        <p:txBody>
          <a:bodyPr/>
          <a:lstStyle/>
          <a:p>
            <a:pPr>
              <a:lnSpc>
                <a:spcPct val="80000"/>
              </a:lnSpc>
            </a:pPr>
            <a:r>
              <a:rPr lang="en-US" altLang="en-US" sz="2800"/>
              <a:t>Classified as non-resident</a:t>
            </a:r>
          </a:p>
          <a:p>
            <a:pPr lvl="1">
              <a:lnSpc>
                <a:spcPct val="80000"/>
              </a:lnSpc>
            </a:pPr>
            <a:r>
              <a:rPr lang="en-US" altLang="en-US" sz="2400"/>
              <a:t>Enrolls and attends year one </a:t>
            </a:r>
          </a:p>
          <a:p>
            <a:pPr lvl="1">
              <a:lnSpc>
                <a:spcPct val="80000"/>
              </a:lnSpc>
            </a:pPr>
            <a:r>
              <a:rPr lang="en-US" altLang="en-US" sz="2400"/>
              <a:t>12 months prior to next year’s census date establishes domicile (see 21.730(d)**)</a:t>
            </a:r>
          </a:p>
          <a:p>
            <a:pPr>
              <a:lnSpc>
                <a:spcPct val="80000"/>
              </a:lnSpc>
            </a:pPr>
            <a:r>
              <a:rPr lang="en-US" altLang="en-US" sz="2800"/>
              <a:t>Applies for reclassification</a:t>
            </a:r>
          </a:p>
          <a:p>
            <a:pPr lvl="1">
              <a:lnSpc>
                <a:spcPct val="80000"/>
              </a:lnSpc>
            </a:pPr>
            <a:r>
              <a:rPr lang="en-US" altLang="en-US" sz="2400"/>
              <a:t>Produces requested documentation</a:t>
            </a:r>
          </a:p>
          <a:p>
            <a:pPr lvl="2">
              <a:lnSpc>
                <a:spcPct val="80000"/>
              </a:lnSpc>
            </a:pPr>
            <a:r>
              <a:rPr lang="en-US" altLang="en-US" sz="2000"/>
              <a:t>Proof from Chart IV**</a:t>
            </a:r>
          </a:p>
          <a:p>
            <a:pPr>
              <a:lnSpc>
                <a:spcPct val="80000"/>
              </a:lnSpc>
            </a:pPr>
            <a:r>
              <a:rPr lang="en-US" altLang="en-US" sz="2800"/>
              <a:t>Classification</a:t>
            </a:r>
          </a:p>
          <a:p>
            <a:pPr lvl="1">
              <a:lnSpc>
                <a:spcPct val="80000"/>
              </a:lnSpc>
            </a:pPr>
            <a:r>
              <a:rPr lang="en-US" altLang="en-US" sz="2400"/>
              <a:t>Resident</a:t>
            </a:r>
          </a:p>
          <a:p>
            <a:pPr>
              <a:lnSpc>
                <a:spcPct val="80000"/>
              </a:lnSpc>
            </a:pPr>
            <a:r>
              <a:rPr lang="en-US" altLang="en-US" sz="2800"/>
              <a:t>Discussion</a:t>
            </a:r>
          </a:p>
          <a:p>
            <a:pPr lvl="1">
              <a:lnSpc>
                <a:spcPct val="80000"/>
              </a:lnSpc>
            </a:pPr>
            <a:r>
              <a:rPr lang="en-US" altLang="en-US" sz="2400"/>
              <a:t>Presumption of non-resident status continuing while enrolled removed from rules</a:t>
            </a:r>
          </a:p>
          <a:p>
            <a:pPr>
              <a:lnSpc>
                <a:spcPct val="80000"/>
              </a:lnSpc>
              <a:buFontTx/>
              <a:buNone/>
            </a:pPr>
            <a:endParaRPr lang="en-US" altLang="en-US" sz="2800"/>
          </a:p>
          <a:p>
            <a:pPr lvl="1">
              <a:lnSpc>
                <a:spcPct val="80000"/>
              </a:lnSpc>
            </a:pPr>
            <a:endParaRPr lang="en-US" altLang="en-U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C09C34C2-556F-4E58-ACC5-4C269FA00271}" type="slidenum">
              <a:rPr lang="en-US" altLang="en-US"/>
              <a:pPr/>
              <a:t>35</a:t>
            </a:fld>
            <a:endParaRPr lang="en-US" altLang="en-US"/>
          </a:p>
        </p:txBody>
      </p:sp>
      <p:sp>
        <p:nvSpPr>
          <p:cNvPr id="76802" name="Rectangle 2"/>
          <p:cNvSpPr>
            <a:spLocks noGrp="1" noChangeArrowheads="1"/>
          </p:cNvSpPr>
          <p:nvPr>
            <p:ph type="title"/>
          </p:nvPr>
        </p:nvSpPr>
        <p:spPr/>
        <p:txBody>
          <a:bodyPr/>
          <a:lstStyle/>
          <a:p>
            <a:pPr algn="ctr"/>
            <a:r>
              <a:rPr lang="en-US" altLang="en-US"/>
              <a:t>Appeals</a:t>
            </a:r>
          </a:p>
        </p:txBody>
      </p:sp>
      <p:sp>
        <p:nvSpPr>
          <p:cNvPr id="76803" name="Rectangle 3"/>
          <p:cNvSpPr>
            <a:spLocks noGrp="1" noChangeArrowheads="1"/>
          </p:cNvSpPr>
          <p:nvPr>
            <p:ph type="body" idx="1"/>
          </p:nvPr>
        </p:nvSpPr>
        <p:spPr/>
        <p:txBody>
          <a:bodyPr/>
          <a:lstStyle/>
          <a:p>
            <a:r>
              <a:rPr lang="en-US" altLang="en-US"/>
              <a:t>Discussion of appeals processes at institutions</a:t>
            </a:r>
          </a:p>
          <a:p>
            <a:r>
              <a:rPr lang="en-US" altLang="en-US"/>
              <a:t>CB appeal for members of same family eliminated</a:t>
            </a:r>
          </a:p>
          <a:p>
            <a:pPr>
              <a:buFontTx/>
              <a:buNone/>
            </a:pPr>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AD5724AC-3745-49C7-9A3A-39C63E14EF0A}" type="slidenum">
              <a:rPr lang="en-US" altLang="en-US"/>
              <a:pPr/>
              <a:t>36</a:t>
            </a:fld>
            <a:endParaRPr lang="en-US" altLang="en-US"/>
          </a:p>
        </p:txBody>
      </p:sp>
      <p:sp>
        <p:nvSpPr>
          <p:cNvPr id="83970" name="Rectangle 2"/>
          <p:cNvSpPr>
            <a:spLocks noGrp="1" noChangeArrowheads="1"/>
          </p:cNvSpPr>
          <p:nvPr>
            <p:ph type="title"/>
          </p:nvPr>
        </p:nvSpPr>
        <p:spPr/>
        <p:txBody>
          <a:bodyPr/>
          <a:lstStyle/>
          <a:p>
            <a:r>
              <a:rPr lang="en-US" altLang="en-US" sz="4000"/>
              <a:t>Resident Rate for Non-residents</a:t>
            </a:r>
          </a:p>
        </p:txBody>
      </p:sp>
      <p:sp>
        <p:nvSpPr>
          <p:cNvPr id="83971" name="Rectangle 3"/>
          <p:cNvSpPr>
            <a:spLocks noGrp="1" noChangeArrowheads="1"/>
          </p:cNvSpPr>
          <p:nvPr>
            <p:ph type="body" idx="1"/>
          </p:nvPr>
        </p:nvSpPr>
        <p:spPr/>
        <p:txBody>
          <a:bodyPr/>
          <a:lstStyle/>
          <a:p>
            <a:r>
              <a:rPr lang="en-US" altLang="en-US" sz="2800"/>
              <a:t>Technology/Science development and discovery agreements, ie. Sandia </a:t>
            </a:r>
            <a:r>
              <a:rPr lang="en-US" altLang="en-US" sz="2800">
                <a:cs typeface="Times New Roman" panose="02020603050405020304" pitchFamily="18" charset="0"/>
              </a:rPr>
              <a:t>§65.45</a:t>
            </a:r>
          </a:p>
          <a:p>
            <a:pPr lvl="1"/>
            <a:r>
              <a:rPr lang="en-US" altLang="en-US" sz="2400"/>
              <a:t>Person employed by the entity with whom UT enters an agreement for funding the discovery, development, and commercialization of new products, technology, and scientific information, including an agreement to manage a national laboratory engaged in any of those endeavors, or the person’s spouse or child, may pay resident tuition and fees in UT System institutions.</a:t>
            </a:r>
          </a:p>
          <a:p>
            <a:pPr lvl="1"/>
            <a:r>
              <a:rPr lang="en-US" altLang="en-US" sz="2400"/>
              <a:t>Effective September 1, 2005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148969A3-89A3-4DFF-8D1A-708F8994780C}" type="slidenum">
              <a:rPr lang="en-US" altLang="en-US"/>
              <a:pPr/>
              <a:t>37</a:t>
            </a:fld>
            <a:endParaRPr lang="en-US" altLang="en-US"/>
          </a:p>
        </p:txBody>
      </p:sp>
      <p:sp>
        <p:nvSpPr>
          <p:cNvPr id="140290" name="Rectangle 2"/>
          <p:cNvSpPr>
            <a:spLocks noGrp="1" noChangeArrowheads="1"/>
          </p:cNvSpPr>
          <p:nvPr>
            <p:ph type="title"/>
          </p:nvPr>
        </p:nvSpPr>
        <p:spPr/>
        <p:txBody>
          <a:bodyPr/>
          <a:lstStyle/>
          <a:p>
            <a:r>
              <a:rPr lang="en-US" altLang="en-US" sz="4000"/>
              <a:t>Residence Determination Official </a:t>
            </a:r>
            <a:r>
              <a:rPr lang="en-US" altLang="en-US" sz="4000">
                <a:cs typeface="Times New Roman" panose="02020603050405020304" pitchFamily="18" charset="0"/>
              </a:rPr>
              <a:t>§</a:t>
            </a:r>
            <a:r>
              <a:rPr lang="en-US" altLang="en-US" sz="4000"/>
              <a:t>21.736**</a:t>
            </a:r>
          </a:p>
        </p:txBody>
      </p:sp>
      <p:sp>
        <p:nvSpPr>
          <p:cNvPr id="140291" name="Rectangle 3"/>
          <p:cNvSpPr>
            <a:spLocks noGrp="1" noChangeArrowheads="1"/>
          </p:cNvSpPr>
          <p:nvPr>
            <p:ph type="body" idx="1"/>
          </p:nvPr>
        </p:nvSpPr>
        <p:spPr/>
        <p:txBody>
          <a:bodyPr/>
          <a:lstStyle/>
          <a:p>
            <a:r>
              <a:rPr lang="en-US" altLang="en-US"/>
              <a:t>Each institution required to designate an employee</a:t>
            </a:r>
          </a:p>
          <a:p>
            <a:r>
              <a:rPr lang="en-US" altLang="en-US"/>
              <a:t>Employee must attend one CB training regarding Residency Rules each fiscal year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3BEACD8D-4BB4-4CE7-8486-A98AD9B510AC}" type="slidenum">
              <a:rPr lang="en-US" altLang="en-US"/>
              <a:pPr/>
              <a:t>4</a:t>
            </a:fld>
            <a:endParaRPr lang="en-US" altLang="en-US"/>
          </a:p>
        </p:txBody>
      </p:sp>
      <p:sp>
        <p:nvSpPr>
          <p:cNvPr id="78850" name="Rectangle 2"/>
          <p:cNvSpPr>
            <a:spLocks noGrp="1" noChangeArrowheads="1"/>
          </p:cNvSpPr>
          <p:nvPr>
            <p:ph type="title"/>
          </p:nvPr>
        </p:nvSpPr>
        <p:spPr/>
        <p:txBody>
          <a:bodyPr/>
          <a:lstStyle/>
          <a:p>
            <a:r>
              <a:rPr lang="en-US" altLang="en-US" sz="4000"/>
              <a:t>Highlights of New Law (cont.)</a:t>
            </a:r>
          </a:p>
        </p:txBody>
      </p:sp>
      <p:sp>
        <p:nvSpPr>
          <p:cNvPr id="78851" name="Rectangle 3"/>
          <p:cNvSpPr>
            <a:spLocks noGrp="1" noChangeArrowheads="1"/>
          </p:cNvSpPr>
          <p:nvPr>
            <p:ph type="body" idx="1"/>
          </p:nvPr>
        </p:nvSpPr>
        <p:spPr/>
        <p:txBody>
          <a:bodyPr/>
          <a:lstStyle/>
          <a:p>
            <a:pPr>
              <a:lnSpc>
                <a:spcPct val="90000"/>
              </a:lnSpc>
            </a:pPr>
            <a:r>
              <a:rPr lang="en-US" altLang="en-US"/>
              <a:t>Texas residency eligibility still requires domicile and 12 months physical presence; however, establishment of a domicile is presumed if certain steps have been taken</a:t>
            </a:r>
          </a:p>
          <a:p>
            <a:pPr>
              <a:lnSpc>
                <a:spcPct val="90000"/>
              </a:lnSpc>
            </a:pPr>
            <a:r>
              <a:rPr lang="en-US" altLang="en-US" sz="3600"/>
              <a:t>Documentation</a:t>
            </a:r>
          </a:p>
          <a:p>
            <a:pPr lvl="1">
              <a:lnSpc>
                <a:spcPct val="90000"/>
              </a:lnSpc>
            </a:pPr>
            <a:r>
              <a:rPr lang="en-US" altLang="en-US" sz="3000"/>
              <a:t>Documentation to establish residency is specifically limited by THECB rules</a:t>
            </a:r>
          </a:p>
          <a:p>
            <a:pPr lvl="2">
              <a:lnSpc>
                <a:spcPct val="90000"/>
              </a:lnSpc>
            </a:pPr>
            <a:r>
              <a:rPr lang="en-US" altLang="en-US" sz="2800"/>
              <a:t>Core Residency Questions only</a:t>
            </a:r>
          </a:p>
          <a:p>
            <a:pPr>
              <a:lnSpc>
                <a:spcPct val="90000"/>
              </a:lnSpc>
              <a:buFontTx/>
              <a:buNone/>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7C79932C-E3DD-40C5-ACC7-8A33E3CF3285}" type="slidenum">
              <a:rPr lang="en-US" altLang="en-US"/>
              <a:pPr/>
              <a:t>5</a:t>
            </a:fld>
            <a:endParaRPr lang="en-US" altLang="en-US"/>
          </a:p>
        </p:txBody>
      </p:sp>
      <p:sp>
        <p:nvSpPr>
          <p:cNvPr id="77826" name="Rectangle 2"/>
          <p:cNvSpPr>
            <a:spLocks noGrp="1" noChangeArrowheads="1"/>
          </p:cNvSpPr>
          <p:nvPr>
            <p:ph type="title"/>
          </p:nvPr>
        </p:nvSpPr>
        <p:spPr/>
        <p:txBody>
          <a:bodyPr/>
          <a:lstStyle/>
          <a:p>
            <a:r>
              <a:rPr lang="en-US" altLang="en-US" sz="4000"/>
              <a:t>Highlights of New Law (cont.)</a:t>
            </a:r>
          </a:p>
        </p:txBody>
      </p:sp>
      <p:sp>
        <p:nvSpPr>
          <p:cNvPr id="77827" name="Rectangle 3"/>
          <p:cNvSpPr>
            <a:spLocks noGrp="1" noChangeArrowheads="1"/>
          </p:cNvSpPr>
          <p:nvPr>
            <p:ph type="body" idx="1"/>
          </p:nvPr>
        </p:nvSpPr>
        <p:spPr/>
        <p:txBody>
          <a:bodyPr/>
          <a:lstStyle/>
          <a:p>
            <a:r>
              <a:rPr lang="en-US" altLang="en-US" sz="3600"/>
              <a:t>Continuing Resident Status</a:t>
            </a:r>
          </a:p>
          <a:p>
            <a:pPr lvl="1"/>
            <a:r>
              <a:rPr lang="en-US" altLang="en-US" sz="3000"/>
              <a:t>Once classified as a resident, status follows to other Texas institutions unless break in enrollment</a:t>
            </a:r>
          </a:p>
          <a:p>
            <a:r>
              <a:rPr lang="en-US" altLang="en-US" sz="3600"/>
              <a:t>Non-resident presumption removed from reclassification rules</a:t>
            </a:r>
          </a:p>
          <a:p>
            <a:endParaRPr lang="en-US" altLang="en-US" sz="3400"/>
          </a:p>
          <a:p>
            <a:endParaRPr lang="en-US" altLang="en-US" sz="3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7AB16A09-8133-4BA9-85E2-37FDD40318CB}" type="slidenum">
              <a:rPr lang="en-US" altLang="en-US"/>
              <a:pPr/>
              <a:t>6</a:t>
            </a:fld>
            <a:endParaRPr lang="en-US" altLang="en-US"/>
          </a:p>
        </p:txBody>
      </p:sp>
      <p:sp>
        <p:nvSpPr>
          <p:cNvPr id="4098" name="Rectangle 2"/>
          <p:cNvSpPr>
            <a:spLocks noGrp="1" noChangeArrowheads="1"/>
          </p:cNvSpPr>
          <p:nvPr>
            <p:ph type="title"/>
          </p:nvPr>
        </p:nvSpPr>
        <p:spPr/>
        <p:txBody>
          <a:bodyPr/>
          <a:lstStyle/>
          <a:p>
            <a:r>
              <a:rPr lang="en-US" altLang="en-US"/>
              <a:t>Key Definitions</a:t>
            </a:r>
          </a:p>
        </p:txBody>
      </p:sp>
      <p:sp>
        <p:nvSpPr>
          <p:cNvPr id="4102" name="Rectangle 6"/>
          <p:cNvSpPr>
            <a:spLocks noGrp="1" noChangeArrowheads="1"/>
          </p:cNvSpPr>
          <p:nvPr>
            <p:ph type="body" idx="1"/>
          </p:nvPr>
        </p:nvSpPr>
        <p:spPr/>
        <p:txBody>
          <a:bodyPr/>
          <a:lstStyle/>
          <a:p>
            <a:r>
              <a:rPr lang="en-US" altLang="en-US"/>
              <a:t>“Domicile” – a person’s principal, permanent residence to which the person intends to return after any temporary absence. </a:t>
            </a:r>
            <a:r>
              <a:rPr lang="en-US" altLang="en-US">
                <a:cs typeface="Arial" panose="020B0604020202020204" pitchFamily="34" charset="0"/>
              </a:rPr>
              <a:t>§</a:t>
            </a:r>
            <a:r>
              <a:rPr lang="en-US" altLang="en-US"/>
              <a:t>54.0501(3)*</a:t>
            </a:r>
          </a:p>
          <a:p>
            <a:pPr algn="ctr">
              <a:buFontTx/>
              <a:buNone/>
            </a:pPr>
            <a:r>
              <a:rPr lang="en-US" altLang="en-US" sz="2800"/>
              <a:t>vs.</a:t>
            </a:r>
          </a:p>
          <a:p>
            <a:r>
              <a:rPr lang="en-US" altLang="en-US"/>
              <a:t>“Residence” – a person’s home or other dwelling place. </a:t>
            </a:r>
            <a:r>
              <a:rPr lang="en-US" altLang="en-US">
                <a:cs typeface="Arial" panose="020B0604020202020204" pitchFamily="34" charset="0"/>
              </a:rPr>
              <a:t>§</a:t>
            </a:r>
            <a:r>
              <a:rPr lang="en-US" altLang="en-US"/>
              <a:t>54.0501(6)*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326D6433-22E5-41AB-A9A1-99C85A22EED0}" type="slidenum">
              <a:rPr lang="en-US" altLang="en-US"/>
              <a:pPr/>
              <a:t>7</a:t>
            </a:fld>
            <a:endParaRPr lang="en-US" altLang="en-US"/>
          </a:p>
        </p:txBody>
      </p:sp>
      <p:sp>
        <p:nvSpPr>
          <p:cNvPr id="79874" name="Rectangle 2"/>
          <p:cNvSpPr>
            <a:spLocks noGrp="1" noChangeArrowheads="1"/>
          </p:cNvSpPr>
          <p:nvPr>
            <p:ph type="title"/>
          </p:nvPr>
        </p:nvSpPr>
        <p:spPr/>
        <p:txBody>
          <a:bodyPr/>
          <a:lstStyle/>
          <a:p>
            <a:r>
              <a:rPr lang="en-US" altLang="en-US"/>
              <a:t>Key Definitions (cont.)</a:t>
            </a:r>
          </a:p>
        </p:txBody>
      </p:sp>
      <p:sp>
        <p:nvSpPr>
          <p:cNvPr id="79875" name="Rectangle 3"/>
          <p:cNvSpPr>
            <a:spLocks noGrp="1" noChangeArrowheads="1"/>
          </p:cNvSpPr>
          <p:nvPr>
            <p:ph type="body" idx="1"/>
          </p:nvPr>
        </p:nvSpPr>
        <p:spPr/>
        <p:txBody>
          <a:bodyPr/>
          <a:lstStyle/>
          <a:p>
            <a:r>
              <a:rPr lang="en-US" altLang="en-US"/>
              <a:t>“Establishment of a domicile” – a person has established a domicile in Texas if he/she has met the conditions shown in 21.730(d).  </a:t>
            </a:r>
            <a:r>
              <a:rPr lang="en-US" altLang="en-US">
                <a:cs typeface="Times New Roman" panose="02020603050405020304" pitchFamily="18" charset="0"/>
              </a:rPr>
              <a:t>§21.728(7)**</a:t>
            </a:r>
          </a:p>
          <a:p>
            <a:r>
              <a:rPr lang="en-US" altLang="en-US">
                <a:cs typeface="Times New Roman" panose="02020603050405020304" pitchFamily="18" charset="0"/>
              </a:rPr>
              <a:t>“Maintenance of a residence” – to physically reside in a location unless temporarily absence in accordance with definition 24. §21.728(13)**</a:t>
            </a:r>
          </a:p>
          <a:p>
            <a:endParaRPr lang="en-US" altLang="en-US">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84EC5997-BD63-4D5B-AF9B-2D19598F9DA3}" type="slidenum">
              <a:rPr lang="en-US" altLang="en-US"/>
              <a:pPr/>
              <a:t>8</a:t>
            </a:fld>
            <a:endParaRPr lang="en-US" altLang="en-US"/>
          </a:p>
        </p:txBody>
      </p:sp>
      <p:sp>
        <p:nvSpPr>
          <p:cNvPr id="80898" name="Rectangle 2"/>
          <p:cNvSpPr>
            <a:spLocks noGrp="1" noChangeArrowheads="1"/>
          </p:cNvSpPr>
          <p:nvPr>
            <p:ph type="title"/>
          </p:nvPr>
        </p:nvSpPr>
        <p:spPr/>
        <p:txBody>
          <a:bodyPr/>
          <a:lstStyle/>
          <a:p>
            <a:r>
              <a:rPr lang="en-US" altLang="en-US"/>
              <a:t>Key Definitions (cont.)</a:t>
            </a:r>
          </a:p>
        </p:txBody>
      </p:sp>
      <p:sp>
        <p:nvSpPr>
          <p:cNvPr id="80899" name="Rectangle 3"/>
          <p:cNvSpPr>
            <a:spLocks noGrp="1" noChangeArrowheads="1"/>
          </p:cNvSpPr>
          <p:nvPr>
            <p:ph type="body" idx="1"/>
          </p:nvPr>
        </p:nvSpPr>
        <p:spPr/>
        <p:txBody>
          <a:bodyPr/>
          <a:lstStyle/>
          <a:p>
            <a:r>
              <a:rPr lang="en-US" altLang="en-US"/>
              <a:t>“Temporary absence” – absence from the State of Texas with the intention to return, generally for a period of less than five years. </a:t>
            </a:r>
            <a:r>
              <a:rPr lang="en-US" altLang="en-US">
                <a:cs typeface="Times New Roman" panose="02020603050405020304" pitchFamily="18" charset="0"/>
              </a:rPr>
              <a:t>§21.728(24)**</a:t>
            </a:r>
          </a:p>
          <a:p>
            <a:r>
              <a:rPr lang="en-US" altLang="en-US"/>
              <a:t>“Parent” - a natural or adoptive parent, managing or possessory conservator, or legal guardian of a person. </a:t>
            </a:r>
            <a:r>
              <a:rPr lang="en-US" altLang="en-US">
                <a:cs typeface="Arial" panose="020B0604020202020204" pitchFamily="34" charset="0"/>
              </a:rPr>
              <a:t>§</a:t>
            </a:r>
            <a:r>
              <a:rPr lang="en-US" altLang="en-US"/>
              <a:t>54.0501(5)*</a:t>
            </a:r>
          </a:p>
          <a:p>
            <a:endParaRPr lang="en-US" altLang="en-US">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endParaRPr lang="en-US" altLang="en-US"/>
          </a:p>
          <a:p>
            <a:fld id="{2D1ADDF6-D467-4E70-BD55-C0775B99844B}" type="slidenum">
              <a:rPr lang="en-US" altLang="en-US"/>
              <a:pPr/>
              <a:t>9</a:t>
            </a:fld>
            <a:endParaRPr lang="en-US" altLang="en-US"/>
          </a:p>
        </p:txBody>
      </p:sp>
      <p:sp>
        <p:nvSpPr>
          <p:cNvPr id="17410" name="Rectangle 2"/>
          <p:cNvSpPr>
            <a:spLocks noGrp="1" noChangeArrowheads="1"/>
          </p:cNvSpPr>
          <p:nvPr>
            <p:ph type="title"/>
          </p:nvPr>
        </p:nvSpPr>
        <p:spPr/>
        <p:txBody>
          <a:bodyPr/>
          <a:lstStyle/>
          <a:p>
            <a:r>
              <a:rPr lang="en-US" altLang="en-US"/>
              <a:t>Key Definitions (cont.)</a:t>
            </a:r>
          </a:p>
        </p:txBody>
      </p:sp>
      <p:sp>
        <p:nvSpPr>
          <p:cNvPr id="17411" name="Rectangle 3"/>
          <p:cNvSpPr>
            <a:spLocks noGrp="1" noChangeArrowheads="1"/>
          </p:cNvSpPr>
          <p:nvPr>
            <p:ph type="body" idx="1"/>
          </p:nvPr>
        </p:nvSpPr>
        <p:spPr>
          <a:xfrm>
            <a:off x="1600200" y="1447800"/>
            <a:ext cx="7086600" cy="5029200"/>
          </a:xfrm>
        </p:spPr>
        <p:txBody>
          <a:bodyPr/>
          <a:lstStyle/>
          <a:p>
            <a:r>
              <a:rPr lang="en-US" altLang="en-US"/>
              <a:t>“Dependant” - a person who: </a:t>
            </a:r>
          </a:p>
          <a:p>
            <a:pPr lvl="1"/>
            <a:r>
              <a:rPr lang="en-US" altLang="en-US"/>
              <a:t>is less than 18 years of age and has not been emancipated by marriage or court order; or</a:t>
            </a:r>
          </a:p>
          <a:p>
            <a:pPr lvl="1"/>
            <a:r>
              <a:rPr lang="en-US" altLang="en-US"/>
              <a:t>as provided by coordinating board rule, is eligible to be claimed as a dependent of a parent of the person for purposes of determining the parent's income tax liability under the Internal Revenue Code of 1986. </a:t>
            </a:r>
            <a:r>
              <a:rPr lang="en-US" altLang="en-US">
                <a:cs typeface="Arial" panose="020B0604020202020204" pitchFamily="34" charset="0"/>
              </a:rPr>
              <a:t>§</a:t>
            </a:r>
            <a:r>
              <a:rPr lang="en-US" altLang="en-US"/>
              <a:t>54.0501(2)*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GC Presentation">
  <a:themeElements>
    <a:clrScheme name="OGC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GC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GC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C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C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C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C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C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C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C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C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C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C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C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OGC Presentation</Template>
  <TotalTime>3080</TotalTime>
  <Words>2167</Words>
  <Application>Microsoft Office PowerPoint</Application>
  <PresentationFormat>On-screen Show (4:3)</PresentationFormat>
  <Paragraphs>350</Paragraphs>
  <Slides>37</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Times New Roman</vt:lpstr>
      <vt:lpstr>OGC Presentation</vt:lpstr>
      <vt:lpstr>DETERMINATION OF RESIDENCE STATUS FOR TUITION PURPOSES</vt:lpstr>
      <vt:lpstr>Developments in the Law</vt:lpstr>
      <vt:lpstr>Highlights of New Law</vt:lpstr>
      <vt:lpstr>Highlights of New Law (cont.)</vt:lpstr>
      <vt:lpstr>Highlights of New Law (cont.)</vt:lpstr>
      <vt:lpstr>Key Definitions</vt:lpstr>
      <vt:lpstr>Key Definitions (cont.)</vt:lpstr>
      <vt:lpstr>Key Definitions (cont.)</vt:lpstr>
      <vt:lpstr>Key Definitions (cont.)</vt:lpstr>
      <vt:lpstr>Basis For Claim Of Resident Status - §54.052*</vt:lpstr>
      <vt:lpstr>Basis For Claim Of Resident Status - §54.052*(cont.)</vt:lpstr>
      <vt:lpstr>Domicile Presumed to be Established in Texas §21. 730(d).** </vt:lpstr>
      <vt:lpstr>Basis For Claim Of Resident Status - §54.052* (cont.)</vt:lpstr>
      <vt:lpstr>Documentation</vt:lpstr>
      <vt:lpstr>Documentation (cont.)</vt:lpstr>
      <vt:lpstr>Continuing Residence Status -§54.054*</vt:lpstr>
      <vt:lpstr>Reclassification</vt:lpstr>
      <vt:lpstr>Errors In Classification</vt:lpstr>
      <vt:lpstr>Errors In Classification (cont.)</vt:lpstr>
      <vt:lpstr>Errors In Classification (cont.)</vt:lpstr>
      <vt:lpstr>Sample Case #1</vt:lpstr>
      <vt:lpstr>Sample Case #2</vt:lpstr>
      <vt:lpstr>Sample Case #3</vt:lpstr>
      <vt:lpstr>Sample Case #4</vt:lpstr>
      <vt:lpstr>Sample Case #5</vt:lpstr>
      <vt:lpstr>Sample Case #5(cont.)</vt:lpstr>
      <vt:lpstr>Sample Case #6</vt:lpstr>
      <vt:lpstr>Sample Case #7</vt:lpstr>
      <vt:lpstr>Sample Case #7(cont.)</vt:lpstr>
      <vt:lpstr>Sample Case #8</vt:lpstr>
      <vt:lpstr>Sample Case #8(cont.)</vt:lpstr>
      <vt:lpstr>Sample Case #9</vt:lpstr>
      <vt:lpstr>Sample Case #10</vt:lpstr>
      <vt:lpstr>Sample Case #11</vt:lpstr>
      <vt:lpstr>Appeals</vt:lpstr>
      <vt:lpstr>Resident Rate for Non-residents</vt:lpstr>
      <vt:lpstr>Residence Determination Official §21.736**</vt:lpstr>
    </vt:vector>
  </TitlesOfParts>
  <Company>UT System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RESIDENCE STATUS FOR TUITION PURPOSES</dc:title>
  <dc:creator>PLOZANO</dc:creator>
  <cp:lastModifiedBy>Carson, Cyanna</cp:lastModifiedBy>
  <cp:revision>107</cp:revision>
  <dcterms:created xsi:type="dcterms:W3CDTF">2005-09-23T15:09:25Z</dcterms:created>
  <dcterms:modified xsi:type="dcterms:W3CDTF">2016-05-05T15:32:22Z</dcterms:modified>
</cp:coreProperties>
</file>