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63" r:id="rId2"/>
    <p:sldId id="257" r:id="rId3"/>
    <p:sldId id="270" r:id="rId4"/>
    <p:sldId id="262" r:id="rId5"/>
    <p:sldId id="259" r:id="rId6"/>
    <p:sldId id="287" r:id="rId7"/>
    <p:sldId id="265" r:id="rId8"/>
    <p:sldId id="285" r:id="rId9"/>
    <p:sldId id="268" r:id="rId10"/>
    <p:sldId id="266" r:id="rId11"/>
    <p:sldId id="297" r:id="rId12"/>
    <p:sldId id="295" r:id="rId13"/>
    <p:sldId id="292" r:id="rId14"/>
    <p:sldId id="293" r:id="rId15"/>
    <p:sldId id="296" r:id="rId16"/>
    <p:sldId id="275" r:id="rId17"/>
    <p:sldId id="286" r:id="rId18"/>
    <p:sldId id="290"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DE75"/>
    <a:srgbClr val="477EAB"/>
    <a:srgbClr val="366082"/>
    <a:srgbClr val="558BB8"/>
    <a:srgbClr val="0184B3"/>
    <a:srgbClr val="1D93BD"/>
    <a:srgbClr val="996633"/>
    <a:srgbClr val="324440"/>
    <a:srgbClr val="9F803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WNW202\SHARE\Share\Infection%20Control\CS&amp;E%20Project\Dazo%20Qtr%20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WNW202\SHARE\Share\Infection%20Control\CS&amp;E%20Project\Dazo%20Qtr%20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WNW202\SHARE\Share\Infection%20Control\CS&amp;E%20Project\Dazo%20Qtr%20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WNW202\SHARE\Share\Infection%20Control\CS&amp;E%20Project\Dazo%20Qtr%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402610066540386"/>
          <c:y val="0.2239029414130207"/>
          <c:w val="0.77649393662126132"/>
          <c:h val="0.64469966254218447"/>
        </c:manualLayout>
      </c:layout>
      <c:lineChart>
        <c:grouping val="standard"/>
        <c:ser>
          <c:idx val="0"/>
          <c:order val="0"/>
          <c:spPr>
            <a:ln w="57150">
              <a:solidFill>
                <a:srgbClr val="C00000"/>
              </a:solidFill>
            </a:ln>
          </c:spPr>
          <c:marker>
            <c:spPr>
              <a:solidFill>
                <a:srgbClr val="C00000"/>
              </a:solidFill>
              <a:ln w="57150">
                <a:solidFill>
                  <a:srgbClr val="C00000"/>
                </a:solidFill>
              </a:ln>
            </c:spPr>
          </c:marker>
          <c:cat>
            <c:strRef>
              <c:f>'Total % HTO Cleaned'!$A$2:$A$4</c:f>
              <c:strCache>
                <c:ptCount val="3"/>
                <c:pt idx="0">
                  <c:v>Baseline (n=1187)</c:v>
                </c:pt>
                <c:pt idx="1">
                  <c:v>Q2 2911 (n=1254)</c:v>
                </c:pt>
                <c:pt idx="2">
                  <c:v>Q3 2011 (n=1233)</c:v>
                </c:pt>
              </c:strCache>
            </c:strRef>
          </c:cat>
          <c:val>
            <c:numRef>
              <c:f>'Total % HTO Cleaned'!$B$2:$B$4</c:f>
              <c:numCache>
                <c:formatCode>General</c:formatCode>
                <c:ptCount val="3"/>
                <c:pt idx="0">
                  <c:v>69</c:v>
                </c:pt>
                <c:pt idx="1">
                  <c:v>70</c:v>
                </c:pt>
                <c:pt idx="2">
                  <c:v>79</c:v>
                </c:pt>
              </c:numCache>
            </c:numRef>
          </c:val>
        </c:ser>
        <c:marker val="1"/>
        <c:axId val="71867392"/>
        <c:axId val="71910912"/>
      </c:lineChart>
      <c:catAx>
        <c:axId val="71867392"/>
        <c:scaling>
          <c:orientation val="minMax"/>
        </c:scaling>
        <c:axPos val="b"/>
        <c:tickLblPos val="nextTo"/>
        <c:txPr>
          <a:bodyPr/>
          <a:lstStyle/>
          <a:p>
            <a:pPr>
              <a:defRPr sz="1050" b="1">
                <a:solidFill>
                  <a:schemeClr val="bg1"/>
                </a:solidFill>
                <a:latin typeface="Arial" pitchFamily="34" charset="0"/>
                <a:cs typeface="Arial" pitchFamily="34" charset="0"/>
              </a:defRPr>
            </a:pPr>
            <a:endParaRPr lang="en-US"/>
          </a:p>
        </c:txPr>
        <c:crossAx val="71910912"/>
        <c:crosses val="autoZero"/>
        <c:auto val="1"/>
        <c:lblAlgn val="ctr"/>
        <c:lblOffset val="100"/>
      </c:catAx>
      <c:valAx>
        <c:axId val="71910912"/>
        <c:scaling>
          <c:orientation val="minMax"/>
          <c:max val="100"/>
          <c:min val="0"/>
        </c:scaling>
        <c:axPos val="l"/>
        <c:majorGridlines/>
        <c:numFmt formatCode="0%" sourceLinked="0"/>
        <c:tickLblPos val="nextTo"/>
        <c:txPr>
          <a:bodyPr/>
          <a:lstStyle/>
          <a:p>
            <a:pPr>
              <a:defRPr sz="1050" b="1">
                <a:solidFill>
                  <a:schemeClr val="bg1"/>
                </a:solidFill>
                <a:latin typeface="Arial" pitchFamily="34" charset="0"/>
                <a:cs typeface="Arial" pitchFamily="34" charset="0"/>
              </a:defRPr>
            </a:pPr>
            <a:endParaRPr lang="en-US"/>
          </a:p>
        </c:txPr>
        <c:crossAx val="71867392"/>
        <c:crosses val="autoZero"/>
        <c:crossBetween val="between"/>
        <c:minorUnit val="0.4"/>
        <c:dispUnits>
          <c:builtInUnit val="hundreds"/>
        </c:dispUnits>
      </c:valAx>
      <c:spPr>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3">
              <a:lumMod val="75000"/>
            </a:schemeClr>
          </a:solidFill>
          <a:prstDash val="solid"/>
        </a:ln>
        <a:effectLst>
          <a:outerShdw blurRad="50800" dist="38100" dir="5400000" rotWithShape="0">
            <a:srgbClr val="000000">
              <a:alpha val="35000"/>
            </a:srgbClr>
          </a:outerShdw>
        </a:effectLst>
      </c:spPr>
    </c:plotArea>
    <c:plotVisOnly val="1"/>
  </c:chart>
  <c:spPr>
    <a:solidFill>
      <a:schemeClr val="accent5"/>
    </a:solidFill>
    <a:ln w="57150" cap="flat" cmpd="thickThin" algn="ctr">
      <a:solidFill>
        <a:schemeClr val="accent5">
          <a:shade val="50000"/>
        </a:schemeClr>
      </a:solidFill>
      <a:prstDash val="solid"/>
    </a:ln>
    <a:effectLst/>
  </c:spPr>
  <c:txPr>
    <a:bodyPr/>
    <a:lstStyle/>
    <a:p>
      <a:pPr>
        <a:defRPr>
          <a:solidFill>
            <a:schemeClr val="lt1"/>
          </a:solidFill>
          <a:latin typeface="+mn-lt"/>
          <a:ea typeface="+mn-ea"/>
          <a:cs typeface="+mn-cs"/>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585021532502606"/>
          <c:y val="0.25843885952612067"/>
          <c:w val="0.72119549983436571"/>
          <c:h val="0.62623251716823081"/>
        </c:manualLayout>
      </c:layout>
      <c:lineChart>
        <c:grouping val="standard"/>
        <c:ser>
          <c:idx val="0"/>
          <c:order val="0"/>
          <c:tx>
            <c:strRef>
              <c:f>'Total % Room-Bath-Overall'!$B$1</c:f>
              <c:strCache>
                <c:ptCount val="1"/>
                <c:pt idx="0">
                  <c:v>Overall</c:v>
                </c:pt>
              </c:strCache>
            </c:strRef>
          </c:tx>
          <c:spPr>
            <a:ln w="38100">
              <a:solidFill>
                <a:schemeClr val="accent1">
                  <a:lumMod val="50000"/>
                </a:schemeClr>
              </a:solidFill>
            </a:ln>
          </c:spPr>
          <c:marker>
            <c:spPr>
              <a:ln w="38100">
                <a:solidFill>
                  <a:schemeClr val="accent1">
                    <a:lumMod val="50000"/>
                  </a:schemeClr>
                </a:solidFill>
              </a:ln>
            </c:spPr>
          </c:marker>
          <c:cat>
            <c:strRef>
              <c:f>'Total % Room-Bath-Overall'!$A$2:$A$4</c:f>
              <c:strCache>
                <c:ptCount val="3"/>
                <c:pt idx="0">
                  <c:v>Baseline (n=1187)</c:v>
                </c:pt>
                <c:pt idx="1">
                  <c:v>Q2 2011 (n=1238)</c:v>
                </c:pt>
                <c:pt idx="2">
                  <c:v>Q3 2011 (n=1233)</c:v>
                </c:pt>
              </c:strCache>
            </c:strRef>
          </c:cat>
          <c:val>
            <c:numRef>
              <c:f>'Total % Room-Bath-Overall'!$B$2:$B$4</c:f>
              <c:numCache>
                <c:formatCode>General</c:formatCode>
                <c:ptCount val="3"/>
                <c:pt idx="0">
                  <c:v>69</c:v>
                </c:pt>
                <c:pt idx="1">
                  <c:v>70</c:v>
                </c:pt>
                <c:pt idx="2">
                  <c:v>79</c:v>
                </c:pt>
              </c:numCache>
            </c:numRef>
          </c:val>
        </c:ser>
        <c:ser>
          <c:idx val="1"/>
          <c:order val="1"/>
          <c:tx>
            <c:strRef>
              <c:f>'Total % Room-Bath-Overall'!$C$1</c:f>
              <c:strCache>
                <c:ptCount val="1"/>
                <c:pt idx="0">
                  <c:v>Patient Room</c:v>
                </c:pt>
              </c:strCache>
            </c:strRef>
          </c:tx>
          <c:spPr>
            <a:ln w="38100">
              <a:solidFill>
                <a:schemeClr val="accent2">
                  <a:lumMod val="75000"/>
                </a:schemeClr>
              </a:solidFill>
            </a:ln>
          </c:spPr>
          <c:marker>
            <c:spPr>
              <a:ln w="38100">
                <a:solidFill>
                  <a:schemeClr val="accent2">
                    <a:lumMod val="75000"/>
                  </a:schemeClr>
                </a:solidFill>
              </a:ln>
            </c:spPr>
          </c:marker>
          <c:cat>
            <c:strRef>
              <c:f>'Total % Room-Bath-Overall'!$A$2:$A$4</c:f>
              <c:strCache>
                <c:ptCount val="3"/>
                <c:pt idx="0">
                  <c:v>Baseline (n=1187)</c:v>
                </c:pt>
                <c:pt idx="1">
                  <c:v>Q2 2011 (n=1238)</c:v>
                </c:pt>
                <c:pt idx="2">
                  <c:v>Q3 2011 (n=1233)</c:v>
                </c:pt>
              </c:strCache>
            </c:strRef>
          </c:cat>
          <c:val>
            <c:numRef>
              <c:f>'Total % Room-Bath-Overall'!$C$2:$C$4</c:f>
              <c:numCache>
                <c:formatCode>General</c:formatCode>
                <c:ptCount val="3"/>
                <c:pt idx="0">
                  <c:v>69</c:v>
                </c:pt>
                <c:pt idx="1">
                  <c:v>73</c:v>
                </c:pt>
                <c:pt idx="2">
                  <c:v>77</c:v>
                </c:pt>
              </c:numCache>
            </c:numRef>
          </c:val>
        </c:ser>
        <c:ser>
          <c:idx val="2"/>
          <c:order val="2"/>
          <c:tx>
            <c:strRef>
              <c:f>'Total % Room-Bath-Overall'!$D$1</c:f>
              <c:strCache>
                <c:ptCount val="1"/>
                <c:pt idx="0">
                  <c:v>Patient Bathroom</c:v>
                </c:pt>
              </c:strCache>
            </c:strRef>
          </c:tx>
          <c:spPr>
            <a:ln w="38100">
              <a:solidFill>
                <a:srgbClr val="FF4F4F"/>
              </a:solidFill>
            </a:ln>
          </c:spPr>
          <c:marker>
            <c:spPr>
              <a:ln w="38100">
                <a:solidFill>
                  <a:srgbClr val="FF0000"/>
                </a:solidFill>
              </a:ln>
            </c:spPr>
          </c:marker>
          <c:cat>
            <c:strRef>
              <c:f>'Total % Room-Bath-Overall'!$A$2:$A$4</c:f>
              <c:strCache>
                <c:ptCount val="3"/>
                <c:pt idx="0">
                  <c:v>Baseline (n=1187)</c:v>
                </c:pt>
                <c:pt idx="1">
                  <c:v>Q2 2011 (n=1238)</c:v>
                </c:pt>
                <c:pt idx="2">
                  <c:v>Q3 2011 (n=1233)</c:v>
                </c:pt>
              </c:strCache>
            </c:strRef>
          </c:cat>
          <c:val>
            <c:numRef>
              <c:f>'Total % Room-Bath-Overall'!$D$2:$D$4</c:f>
              <c:numCache>
                <c:formatCode>General</c:formatCode>
                <c:ptCount val="3"/>
                <c:pt idx="0">
                  <c:v>69</c:v>
                </c:pt>
                <c:pt idx="1">
                  <c:v>65</c:v>
                </c:pt>
                <c:pt idx="2">
                  <c:v>81</c:v>
                </c:pt>
              </c:numCache>
            </c:numRef>
          </c:val>
        </c:ser>
        <c:marker val="1"/>
        <c:axId val="72022272"/>
        <c:axId val="72098176"/>
      </c:lineChart>
      <c:catAx>
        <c:axId val="72022272"/>
        <c:scaling>
          <c:orientation val="minMax"/>
        </c:scaling>
        <c:axPos val="b"/>
        <c:tickLblPos val="nextTo"/>
        <c:spPr>
          <a:ln>
            <a:noFill/>
          </a:ln>
        </c:spPr>
        <c:txPr>
          <a:bodyPr/>
          <a:lstStyle/>
          <a:p>
            <a:pPr>
              <a:defRPr sz="1050" b="1">
                <a:latin typeface="Arial" pitchFamily="34" charset="0"/>
                <a:cs typeface="Arial" pitchFamily="34" charset="0"/>
              </a:defRPr>
            </a:pPr>
            <a:endParaRPr lang="en-US"/>
          </a:p>
        </c:txPr>
        <c:crossAx val="72098176"/>
        <c:crosses val="autoZero"/>
        <c:auto val="1"/>
        <c:lblAlgn val="ctr"/>
        <c:lblOffset val="100"/>
      </c:catAx>
      <c:valAx>
        <c:axId val="72098176"/>
        <c:scaling>
          <c:orientation val="minMax"/>
          <c:max val="100"/>
        </c:scaling>
        <c:axPos val="l"/>
        <c:majorGridlines/>
        <c:numFmt formatCode="0%" sourceLinked="0"/>
        <c:tickLblPos val="nextTo"/>
        <c:spPr>
          <a:ln>
            <a:noFill/>
          </a:ln>
        </c:spPr>
        <c:txPr>
          <a:bodyPr/>
          <a:lstStyle/>
          <a:p>
            <a:pPr>
              <a:defRPr sz="1050" b="1">
                <a:latin typeface="Arial" pitchFamily="34" charset="0"/>
                <a:cs typeface="Arial" pitchFamily="34" charset="0"/>
              </a:defRPr>
            </a:pPr>
            <a:endParaRPr lang="en-US"/>
          </a:p>
        </c:txPr>
        <c:crossAx val="72022272"/>
        <c:crosses val="autoZero"/>
        <c:crossBetween val="between"/>
        <c:dispUnits>
          <c:builtInUnit val="hundreds"/>
        </c:dispUnits>
      </c:valAx>
      <c:spPr>
        <a:solidFill>
          <a:schemeClr val="tx2">
            <a:lumMod val="9000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c:spPr>
    </c:plotArea>
    <c:legend>
      <c:legendPos val="r"/>
      <c:layout>
        <c:manualLayout>
          <c:xMode val="edge"/>
          <c:yMode val="edge"/>
          <c:x val="0.83352814514690476"/>
          <c:y val="0.45018947973969042"/>
          <c:w val="0.1512461131416217"/>
          <c:h val="0.18866213641103097"/>
        </c:manualLayout>
      </c:layout>
      <c:spPr>
        <a:solidFill>
          <a:schemeClr val="lt1"/>
        </a:solidFill>
        <a:ln w="381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legend>
    <c:plotVisOnly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4115995917177033E-2"/>
          <c:y val="0.21659536307961513"/>
          <c:w val="0.70365096724020604"/>
          <c:h val="0.7165483377077867"/>
        </c:manualLayout>
      </c:layout>
      <c:lineChart>
        <c:grouping val="standard"/>
        <c:ser>
          <c:idx val="0"/>
          <c:order val="0"/>
          <c:tx>
            <c:strRef>
              <c:f>'% HTO Cleaned - Room'!$B$1</c:f>
              <c:strCache>
                <c:ptCount val="1"/>
                <c:pt idx="0">
                  <c:v>Bed Rail/Control</c:v>
                </c:pt>
              </c:strCache>
            </c:strRef>
          </c:tx>
          <c:spPr>
            <a:ln w="38100"/>
          </c:spPr>
          <c:marker>
            <c:spPr>
              <a:ln w="38100"/>
            </c:spPr>
          </c:marker>
          <c:cat>
            <c:strRef>
              <c:f>'% HTO Cleaned - Room'!$A$2:$A$4</c:f>
              <c:strCache>
                <c:ptCount val="3"/>
                <c:pt idx="0">
                  <c:v>Baseline (n=698)</c:v>
                </c:pt>
                <c:pt idx="1">
                  <c:v>Q2 2011 (n=772)</c:v>
                </c:pt>
                <c:pt idx="2">
                  <c:v>Q3 2011 (n=744)</c:v>
                </c:pt>
              </c:strCache>
            </c:strRef>
          </c:cat>
          <c:val>
            <c:numRef>
              <c:f>'% HTO Cleaned - Room'!$B$2:$B$4</c:f>
              <c:numCache>
                <c:formatCode>General</c:formatCode>
                <c:ptCount val="3"/>
                <c:pt idx="0">
                  <c:v>68</c:v>
                </c:pt>
                <c:pt idx="1">
                  <c:v>84</c:v>
                </c:pt>
                <c:pt idx="2">
                  <c:v>88</c:v>
                </c:pt>
              </c:numCache>
            </c:numRef>
          </c:val>
        </c:ser>
        <c:ser>
          <c:idx val="1"/>
          <c:order val="1"/>
          <c:tx>
            <c:strRef>
              <c:f>'% HTO Cleaned - Room'!$C$1</c:f>
              <c:strCache>
                <c:ptCount val="1"/>
                <c:pt idx="0">
                  <c:v>Bedside Table Handle</c:v>
                </c:pt>
              </c:strCache>
            </c:strRef>
          </c:tx>
          <c:spPr>
            <a:ln w="38100"/>
          </c:spPr>
          <c:marker>
            <c:spPr>
              <a:ln w="38100"/>
            </c:spPr>
          </c:marker>
          <c:cat>
            <c:strRef>
              <c:f>'% HTO Cleaned - Room'!$A$2:$A$4</c:f>
              <c:strCache>
                <c:ptCount val="3"/>
                <c:pt idx="0">
                  <c:v>Baseline (n=698)</c:v>
                </c:pt>
                <c:pt idx="1">
                  <c:v>Q2 2011 (n=772)</c:v>
                </c:pt>
                <c:pt idx="2">
                  <c:v>Q3 2011 (n=744)</c:v>
                </c:pt>
              </c:strCache>
            </c:strRef>
          </c:cat>
          <c:val>
            <c:numRef>
              <c:f>'% HTO Cleaned - Room'!$C$2:$C$4</c:f>
              <c:numCache>
                <c:formatCode>General</c:formatCode>
                <c:ptCount val="3"/>
                <c:pt idx="0">
                  <c:v>77</c:v>
                </c:pt>
                <c:pt idx="1">
                  <c:v>89</c:v>
                </c:pt>
                <c:pt idx="2">
                  <c:v>95</c:v>
                </c:pt>
              </c:numCache>
            </c:numRef>
          </c:val>
        </c:ser>
        <c:ser>
          <c:idx val="2"/>
          <c:order val="2"/>
          <c:tx>
            <c:strRef>
              <c:f>'% HTO Cleaned - Room'!$D$1</c:f>
              <c:strCache>
                <c:ptCount val="1"/>
                <c:pt idx="0">
                  <c:v>Call Button</c:v>
                </c:pt>
              </c:strCache>
            </c:strRef>
          </c:tx>
          <c:spPr>
            <a:ln w="38100">
              <a:solidFill>
                <a:srgbClr val="FFCC29"/>
              </a:solidFill>
            </a:ln>
          </c:spPr>
          <c:marker>
            <c:spPr>
              <a:ln w="38100">
                <a:solidFill>
                  <a:srgbClr val="FFDE75"/>
                </a:solidFill>
              </a:ln>
            </c:spPr>
          </c:marker>
          <c:cat>
            <c:strRef>
              <c:f>'% HTO Cleaned - Room'!$A$2:$A$4</c:f>
              <c:strCache>
                <c:ptCount val="3"/>
                <c:pt idx="0">
                  <c:v>Baseline (n=698)</c:v>
                </c:pt>
                <c:pt idx="1">
                  <c:v>Q2 2011 (n=772)</c:v>
                </c:pt>
                <c:pt idx="2">
                  <c:v>Q3 2011 (n=744)</c:v>
                </c:pt>
              </c:strCache>
            </c:strRef>
          </c:cat>
          <c:val>
            <c:numRef>
              <c:f>'% HTO Cleaned - Room'!$D$2:$D$4</c:f>
              <c:numCache>
                <c:formatCode>General</c:formatCode>
                <c:ptCount val="3"/>
                <c:pt idx="0">
                  <c:v>59</c:v>
                </c:pt>
                <c:pt idx="1">
                  <c:v>64</c:v>
                </c:pt>
                <c:pt idx="2">
                  <c:v>82</c:v>
                </c:pt>
              </c:numCache>
            </c:numRef>
          </c:val>
        </c:ser>
        <c:ser>
          <c:idx val="3"/>
          <c:order val="3"/>
          <c:tx>
            <c:strRef>
              <c:f>'% HTO Cleaned - Room'!$E$1</c:f>
              <c:strCache>
                <c:ptCount val="1"/>
                <c:pt idx="0">
                  <c:v>Chair</c:v>
                </c:pt>
              </c:strCache>
            </c:strRef>
          </c:tx>
          <c:spPr>
            <a:ln w="38100">
              <a:solidFill>
                <a:schemeClr val="accent4">
                  <a:lumMod val="50000"/>
                </a:schemeClr>
              </a:solidFill>
            </a:ln>
          </c:spPr>
          <c:marker>
            <c:spPr>
              <a:ln w="38100">
                <a:solidFill>
                  <a:schemeClr val="accent4">
                    <a:lumMod val="50000"/>
                  </a:schemeClr>
                </a:solidFill>
              </a:ln>
            </c:spPr>
          </c:marker>
          <c:cat>
            <c:strRef>
              <c:f>'% HTO Cleaned - Room'!$A$2:$A$4</c:f>
              <c:strCache>
                <c:ptCount val="3"/>
                <c:pt idx="0">
                  <c:v>Baseline (n=698)</c:v>
                </c:pt>
                <c:pt idx="1">
                  <c:v>Q2 2011 (n=772)</c:v>
                </c:pt>
                <c:pt idx="2">
                  <c:v>Q3 2011 (n=744)</c:v>
                </c:pt>
              </c:strCache>
            </c:strRef>
          </c:cat>
          <c:val>
            <c:numRef>
              <c:f>'% HTO Cleaned - Room'!$E$2:$E$4</c:f>
              <c:numCache>
                <c:formatCode>General</c:formatCode>
                <c:ptCount val="3"/>
                <c:pt idx="0">
                  <c:v>60</c:v>
                </c:pt>
                <c:pt idx="1">
                  <c:v>71</c:v>
                </c:pt>
                <c:pt idx="2">
                  <c:v>49</c:v>
                </c:pt>
              </c:numCache>
            </c:numRef>
          </c:val>
        </c:ser>
        <c:ser>
          <c:idx val="4"/>
          <c:order val="4"/>
          <c:tx>
            <c:strRef>
              <c:f>'% HTO Cleaned - Room'!$F$1</c:f>
              <c:strCache>
                <c:ptCount val="1"/>
                <c:pt idx="0">
                  <c:v>IV Pole</c:v>
                </c:pt>
              </c:strCache>
            </c:strRef>
          </c:tx>
          <c:spPr>
            <a:ln w="38100"/>
          </c:spPr>
          <c:marker>
            <c:spPr>
              <a:ln w="38100"/>
            </c:spPr>
          </c:marker>
          <c:cat>
            <c:strRef>
              <c:f>'% HTO Cleaned - Room'!$A$2:$A$4</c:f>
              <c:strCache>
                <c:ptCount val="3"/>
                <c:pt idx="0">
                  <c:v>Baseline (n=698)</c:v>
                </c:pt>
                <c:pt idx="1">
                  <c:v>Q2 2011 (n=772)</c:v>
                </c:pt>
                <c:pt idx="2">
                  <c:v>Q3 2011 (n=744)</c:v>
                </c:pt>
              </c:strCache>
            </c:strRef>
          </c:cat>
          <c:val>
            <c:numRef>
              <c:f>'% HTO Cleaned - Room'!$F$2:$F$4</c:f>
              <c:numCache>
                <c:formatCode>General</c:formatCode>
                <c:ptCount val="3"/>
                <c:pt idx="0">
                  <c:v>63</c:v>
                </c:pt>
                <c:pt idx="1">
                  <c:v>70</c:v>
                </c:pt>
                <c:pt idx="2">
                  <c:v>61</c:v>
                </c:pt>
              </c:numCache>
            </c:numRef>
          </c:val>
        </c:ser>
        <c:ser>
          <c:idx val="5"/>
          <c:order val="5"/>
          <c:tx>
            <c:strRef>
              <c:f>'% HTO Cleaned - Room'!$G$1</c:f>
              <c:strCache>
                <c:ptCount val="1"/>
                <c:pt idx="0">
                  <c:v>Room Inner Door knob</c:v>
                </c:pt>
              </c:strCache>
            </c:strRef>
          </c:tx>
          <c:spPr>
            <a:ln w="38100">
              <a:solidFill>
                <a:srgbClr val="C00000"/>
              </a:solidFill>
            </a:ln>
          </c:spPr>
          <c:marker>
            <c:spPr>
              <a:ln w="38100">
                <a:solidFill>
                  <a:srgbClr val="C00000"/>
                </a:solidFill>
              </a:ln>
            </c:spPr>
          </c:marker>
          <c:cat>
            <c:strRef>
              <c:f>'% HTO Cleaned - Room'!$A$2:$A$4</c:f>
              <c:strCache>
                <c:ptCount val="3"/>
                <c:pt idx="0">
                  <c:v>Baseline (n=698)</c:v>
                </c:pt>
                <c:pt idx="1">
                  <c:v>Q2 2011 (n=772)</c:v>
                </c:pt>
                <c:pt idx="2">
                  <c:v>Q3 2011 (n=744)</c:v>
                </c:pt>
              </c:strCache>
            </c:strRef>
          </c:cat>
          <c:val>
            <c:numRef>
              <c:f>'% HTO Cleaned - Room'!$G$2:$G$4</c:f>
              <c:numCache>
                <c:formatCode>General</c:formatCode>
                <c:ptCount val="3"/>
                <c:pt idx="0">
                  <c:v>59</c:v>
                </c:pt>
                <c:pt idx="1">
                  <c:v>52</c:v>
                </c:pt>
                <c:pt idx="2">
                  <c:v>71</c:v>
                </c:pt>
              </c:numCache>
            </c:numRef>
          </c:val>
        </c:ser>
        <c:ser>
          <c:idx val="6"/>
          <c:order val="6"/>
          <c:tx>
            <c:strRef>
              <c:f>'% HTO Cleaned - Room'!$H$1</c:f>
              <c:strCache>
                <c:ptCount val="1"/>
                <c:pt idx="0">
                  <c:v>Room Light Switch</c:v>
                </c:pt>
              </c:strCache>
            </c:strRef>
          </c:tx>
          <c:spPr>
            <a:ln w="38100">
              <a:solidFill>
                <a:srgbClr val="7030A0"/>
              </a:solidFill>
            </a:ln>
          </c:spPr>
          <c:marker>
            <c:spPr>
              <a:ln w="38100">
                <a:solidFill>
                  <a:srgbClr val="7030A0"/>
                </a:solidFill>
              </a:ln>
            </c:spPr>
          </c:marker>
          <c:cat>
            <c:strRef>
              <c:f>'% HTO Cleaned - Room'!$A$2:$A$4</c:f>
              <c:strCache>
                <c:ptCount val="3"/>
                <c:pt idx="0">
                  <c:v>Baseline (n=698)</c:v>
                </c:pt>
                <c:pt idx="1">
                  <c:v>Q2 2011 (n=772)</c:v>
                </c:pt>
                <c:pt idx="2">
                  <c:v>Q3 2011 (n=744)</c:v>
                </c:pt>
              </c:strCache>
            </c:strRef>
          </c:cat>
          <c:val>
            <c:numRef>
              <c:f>'% HTO Cleaned - Room'!$H$2:$H$4</c:f>
              <c:numCache>
                <c:formatCode>General</c:formatCode>
                <c:ptCount val="3"/>
                <c:pt idx="0">
                  <c:v>71</c:v>
                </c:pt>
                <c:pt idx="1">
                  <c:v>47</c:v>
                </c:pt>
                <c:pt idx="2">
                  <c:v>64</c:v>
                </c:pt>
              </c:numCache>
            </c:numRef>
          </c:val>
        </c:ser>
        <c:ser>
          <c:idx val="7"/>
          <c:order val="7"/>
          <c:tx>
            <c:strRef>
              <c:f>'% HTO Cleaned - Room'!$I$1</c:f>
              <c:strCache>
                <c:ptCount val="1"/>
                <c:pt idx="0">
                  <c:v>Room Sink</c:v>
                </c:pt>
              </c:strCache>
            </c:strRef>
          </c:tx>
          <c:spPr>
            <a:ln w="38100">
              <a:solidFill>
                <a:srgbClr val="05AB60"/>
              </a:solidFill>
            </a:ln>
          </c:spPr>
          <c:marker>
            <c:spPr>
              <a:ln w="38100">
                <a:solidFill>
                  <a:srgbClr val="05AB60"/>
                </a:solidFill>
              </a:ln>
            </c:spPr>
          </c:marker>
          <c:cat>
            <c:strRef>
              <c:f>'% HTO Cleaned - Room'!$A$2:$A$4</c:f>
              <c:strCache>
                <c:ptCount val="3"/>
                <c:pt idx="0">
                  <c:v>Baseline (n=698)</c:v>
                </c:pt>
                <c:pt idx="1">
                  <c:v>Q2 2011 (n=772)</c:v>
                </c:pt>
                <c:pt idx="2">
                  <c:v>Q3 2011 (n=744)</c:v>
                </c:pt>
              </c:strCache>
            </c:strRef>
          </c:cat>
          <c:val>
            <c:numRef>
              <c:f>'% HTO Cleaned - Room'!$I$2:$I$4</c:f>
              <c:numCache>
                <c:formatCode>General</c:formatCode>
                <c:ptCount val="3"/>
                <c:pt idx="0">
                  <c:v>80</c:v>
                </c:pt>
                <c:pt idx="1">
                  <c:v>96</c:v>
                </c:pt>
                <c:pt idx="2">
                  <c:v>89</c:v>
                </c:pt>
              </c:numCache>
            </c:numRef>
          </c:val>
        </c:ser>
        <c:ser>
          <c:idx val="8"/>
          <c:order val="8"/>
          <c:tx>
            <c:strRef>
              <c:f>'% HTO Cleaned - Room'!$J$1</c:f>
              <c:strCache>
                <c:ptCount val="1"/>
                <c:pt idx="0">
                  <c:v>Telephone</c:v>
                </c:pt>
              </c:strCache>
            </c:strRef>
          </c:tx>
          <c:spPr>
            <a:ln w="38100">
              <a:solidFill>
                <a:schemeClr val="bg1">
                  <a:lumMod val="75000"/>
                  <a:lumOff val="25000"/>
                </a:schemeClr>
              </a:solidFill>
            </a:ln>
          </c:spPr>
          <c:marker>
            <c:spPr>
              <a:ln w="38100">
                <a:solidFill>
                  <a:schemeClr val="bg1">
                    <a:lumMod val="75000"/>
                    <a:lumOff val="25000"/>
                  </a:schemeClr>
                </a:solidFill>
              </a:ln>
            </c:spPr>
          </c:marker>
          <c:cat>
            <c:strRef>
              <c:f>'% HTO Cleaned - Room'!$A$2:$A$4</c:f>
              <c:strCache>
                <c:ptCount val="3"/>
                <c:pt idx="0">
                  <c:v>Baseline (n=698)</c:v>
                </c:pt>
                <c:pt idx="1">
                  <c:v>Q2 2011 (n=772)</c:v>
                </c:pt>
                <c:pt idx="2">
                  <c:v>Q3 2011 (n=744)</c:v>
                </c:pt>
              </c:strCache>
            </c:strRef>
          </c:cat>
          <c:val>
            <c:numRef>
              <c:f>'% HTO Cleaned - Room'!$J$2:$J$4</c:f>
              <c:numCache>
                <c:formatCode>General</c:formatCode>
                <c:ptCount val="3"/>
                <c:pt idx="0">
                  <c:v>67</c:v>
                </c:pt>
                <c:pt idx="1">
                  <c:v>73</c:v>
                </c:pt>
                <c:pt idx="2">
                  <c:v>78</c:v>
                </c:pt>
              </c:numCache>
            </c:numRef>
          </c:val>
        </c:ser>
        <c:ser>
          <c:idx val="9"/>
          <c:order val="9"/>
          <c:tx>
            <c:strRef>
              <c:f>'% HTO Cleaned - Room'!$K$1</c:f>
              <c:strCache>
                <c:ptCount val="1"/>
                <c:pt idx="0">
                  <c:v>Tray Table</c:v>
                </c:pt>
              </c:strCache>
            </c:strRef>
          </c:tx>
          <c:spPr>
            <a:ln w="38100">
              <a:solidFill>
                <a:srgbClr val="00B0F0"/>
              </a:solidFill>
            </a:ln>
          </c:spPr>
          <c:marker>
            <c:spPr>
              <a:ln w="38100">
                <a:solidFill>
                  <a:srgbClr val="00B0F0"/>
                </a:solidFill>
              </a:ln>
            </c:spPr>
          </c:marker>
          <c:cat>
            <c:strRef>
              <c:f>'% HTO Cleaned - Room'!$A$2:$A$4</c:f>
              <c:strCache>
                <c:ptCount val="3"/>
                <c:pt idx="0">
                  <c:v>Baseline (n=698)</c:v>
                </c:pt>
                <c:pt idx="1">
                  <c:v>Q2 2011 (n=772)</c:v>
                </c:pt>
                <c:pt idx="2">
                  <c:v>Q3 2011 (n=744)</c:v>
                </c:pt>
              </c:strCache>
            </c:strRef>
          </c:cat>
          <c:val>
            <c:numRef>
              <c:f>'% HTO Cleaned - Room'!$K$2:$K$4</c:f>
              <c:numCache>
                <c:formatCode>General</c:formatCode>
                <c:ptCount val="3"/>
                <c:pt idx="0">
                  <c:v>88</c:v>
                </c:pt>
                <c:pt idx="1">
                  <c:v>86</c:v>
                </c:pt>
                <c:pt idx="2">
                  <c:v>93</c:v>
                </c:pt>
              </c:numCache>
            </c:numRef>
          </c:val>
        </c:ser>
        <c:marker val="1"/>
        <c:axId val="72621056"/>
        <c:axId val="72639616"/>
      </c:lineChart>
      <c:catAx>
        <c:axId val="72621056"/>
        <c:scaling>
          <c:orientation val="minMax"/>
        </c:scaling>
        <c:axPos val="b"/>
        <c:tickLblPos val="nextTo"/>
        <c:spPr>
          <a:ln>
            <a:solidFill>
              <a:prstClr val="white">
                <a:lumMod val="65000"/>
              </a:prstClr>
            </a:solidFill>
          </a:ln>
        </c:spPr>
        <c:txPr>
          <a:bodyPr/>
          <a:lstStyle/>
          <a:p>
            <a:pPr>
              <a:defRPr sz="1050" b="1">
                <a:latin typeface="Arial" pitchFamily="34" charset="0"/>
                <a:cs typeface="Arial" pitchFamily="34" charset="0"/>
              </a:defRPr>
            </a:pPr>
            <a:endParaRPr lang="en-US"/>
          </a:p>
        </c:txPr>
        <c:crossAx val="72639616"/>
        <c:crosses val="autoZero"/>
        <c:auto val="1"/>
        <c:lblAlgn val="ctr"/>
        <c:lblOffset val="100"/>
      </c:catAx>
      <c:valAx>
        <c:axId val="72639616"/>
        <c:scaling>
          <c:orientation val="minMax"/>
          <c:max val="100"/>
        </c:scaling>
        <c:axPos val="l"/>
        <c:majorGridlines>
          <c:spPr>
            <a:ln>
              <a:solidFill>
                <a:prstClr val="white">
                  <a:lumMod val="65000"/>
                </a:prstClr>
              </a:solidFill>
            </a:ln>
          </c:spPr>
        </c:majorGridlines>
        <c:numFmt formatCode="0%" sourceLinked="0"/>
        <c:tickLblPos val="nextTo"/>
        <c:txPr>
          <a:bodyPr/>
          <a:lstStyle/>
          <a:p>
            <a:pPr>
              <a:defRPr sz="1050" b="1">
                <a:solidFill>
                  <a:schemeClr val="tx1"/>
                </a:solidFill>
                <a:latin typeface="Arial" pitchFamily="34" charset="0"/>
                <a:cs typeface="Arial" pitchFamily="34" charset="0"/>
              </a:defRPr>
            </a:pPr>
            <a:endParaRPr lang="en-US"/>
          </a:p>
        </c:txPr>
        <c:crossAx val="72621056"/>
        <c:crosses val="autoZero"/>
        <c:crossBetween val="between"/>
        <c:majorUnit val="10"/>
        <c:minorUnit val="4"/>
        <c:dispUnits>
          <c:builtInUnit val="hundreds"/>
        </c:dispUnits>
      </c:valAx>
      <c:spPr>
        <a:solidFill>
          <a:schemeClr val="lt1"/>
        </a:solidFill>
        <a:ln w="55000" cap="flat" cmpd="thickThin" algn="ctr">
          <a:solidFill>
            <a:schemeClr val="accent1"/>
          </a:solidFill>
          <a:prstDash val="solid"/>
        </a:ln>
        <a:effectLst/>
      </c:spPr>
    </c:plotArea>
    <c:legend>
      <c:legendPos val="r"/>
      <c:layout>
        <c:manualLayout>
          <c:xMode val="edge"/>
          <c:yMode val="edge"/>
          <c:x val="0.79444019150383982"/>
          <c:y val="0.18741314115396598"/>
          <c:w val="0.19529041508700318"/>
          <c:h val="0.7604844521553451"/>
        </c:manualLayout>
      </c:layout>
      <c:spPr>
        <a:solidFill>
          <a:schemeClr val="lt1"/>
        </a:solidFill>
        <a:ln w="25400" cap="flat" cmpd="sng" algn="ctr">
          <a:solidFill>
            <a:schemeClr val="dk1"/>
          </a:solidFill>
          <a:prstDash val="solid"/>
        </a:ln>
        <a:effectLst/>
      </c:spPr>
      <c:txPr>
        <a:bodyPr/>
        <a:lstStyle/>
        <a:p>
          <a:pPr>
            <a:defRPr>
              <a:solidFill>
                <a:schemeClr val="bg1"/>
              </a:solidFill>
            </a:defRPr>
          </a:pPr>
          <a:endParaRPr lang="en-US"/>
        </a:p>
      </c:txPr>
    </c:legend>
    <c:plotVisOnly val="1"/>
  </c:chart>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38100" cap="flat" cmpd="sng" algn="ctr">
      <a:solidFill>
        <a:schemeClr val="bg1"/>
      </a:solidFill>
      <a:prstDash val="solid"/>
    </a:ln>
    <a:effectLst>
      <a:outerShdw blurRad="50800" dist="38100" dir="5400000" rotWithShape="0">
        <a:srgbClr val="000000">
          <a:alpha val="35000"/>
        </a:srgbClr>
      </a:outerShdw>
    </a:effectLst>
  </c:spPr>
  <c:txPr>
    <a:bodyPr/>
    <a:lstStyle/>
    <a:p>
      <a:pPr>
        <a:defRPr>
          <a:solidFill>
            <a:schemeClr val="lt1"/>
          </a:solidFill>
          <a:latin typeface="+mn-lt"/>
          <a:ea typeface="+mn-ea"/>
          <a:cs typeface="+mn-cs"/>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427561419687404E-2"/>
          <c:y val="0.17714905596477859"/>
          <c:w val="0.71375765529308921"/>
          <c:h val="0.74193696554059774"/>
        </c:manualLayout>
      </c:layout>
      <c:lineChart>
        <c:grouping val="standard"/>
        <c:ser>
          <c:idx val="0"/>
          <c:order val="0"/>
          <c:tx>
            <c:strRef>
              <c:f>'% HTO cleaned - Bathroom'!$B$1</c:f>
              <c:strCache>
                <c:ptCount val="1"/>
                <c:pt idx="0">
                  <c:v>Bathroom Handrail by Toilet</c:v>
                </c:pt>
              </c:strCache>
            </c:strRef>
          </c:tx>
          <c:spPr>
            <a:ln w="38100">
              <a:solidFill>
                <a:srgbClr val="C00000"/>
              </a:solidFill>
            </a:ln>
          </c:spPr>
          <c:marker>
            <c:spPr>
              <a:ln w="38100">
                <a:solidFill>
                  <a:srgbClr val="FF0000"/>
                </a:solidFill>
              </a:ln>
            </c:spPr>
          </c:marker>
          <c:cat>
            <c:strRef>
              <c:f>'% HTO cleaned - Bathroom'!$A$2:$A$4</c:f>
              <c:strCache>
                <c:ptCount val="3"/>
                <c:pt idx="0">
                  <c:v>Baseline (n=489)</c:v>
                </c:pt>
                <c:pt idx="1">
                  <c:v>Q2 2011 (n=482)</c:v>
                </c:pt>
                <c:pt idx="2">
                  <c:v>Q3 2011 (n=489)</c:v>
                </c:pt>
              </c:strCache>
            </c:strRef>
          </c:cat>
          <c:val>
            <c:numRef>
              <c:f>'% HTO cleaned - Bathroom'!$B$2:$B$4</c:f>
              <c:numCache>
                <c:formatCode>General</c:formatCode>
                <c:ptCount val="3"/>
                <c:pt idx="0">
                  <c:v>59</c:v>
                </c:pt>
                <c:pt idx="1">
                  <c:v>56</c:v>
                </c:pt>
                <c:pt idx="2">
                  <c:v>81</c:v>
                </c:pt>
              </c:numCache>
            </c:numRef>
          </c:val>
        </c:ser>
        <c:ser>
          <c:idx val="1"/>
          <c:order val="1"/>
          <c:tx>
            <c:strRef>
              <c:f>'% HTO cleaned - Bathroom'!$C$1</c:f>
              <c:strCache>
                <c:ptCount val="1"/>
                <c:pt idx="0">
                  <c:v>Bathroom Inner Door Knob</c:v>
                </c:pt>
              </c:strCache>
            </c:strRef>
          </c:tx>
          <c:spPr>
            <a:ln w="38100">
              <a:solidFill>
                <a:schemeClr val="accent2">
                  <a:lumMod val="50000"/>
                </a:schemeClr>
              </a:solidFill>
            </a:ln>
          </c:spPr>
          <c:marker>
            <c:spPr>
              <a:ln w="38100">
                <a:solidFill>
                  <a:schemeClr val="accent2">
                    <a:lumMod val="50000"/>
                  </a:schemeClr>
                </a:solidFill>
              </a:ln>
            </c:spPr>
          </c:marker>
          <c:cat>
            <c:strRef>
              <c:f>'% HTO cleaned - Bathroom'!$A$2:$A$4</c:f>
              <c:strCache>
                <c:ptCount val="3"/>
                <c:pt idx="0">
                  <c:v>Baseline (n=489)</c:v>
                </c:pt>
                <c:pt idx="1">
                  <c:v>Q2 2011 (n=482)</c:v>
                </c:pt>
                <c:pt idx="2">
                  <c:v>Q3 2011 (n=489)</c:v>
                </c:pt>
              </c:strCache>
            </c:strRef>
          </c:cat>
          <c:val>
            <c:numRef>
              <c:f>'% HTO cleaned - Bathroom'!$C$2:$C$4</c:f>
              <c:numCache>
                <c:formatCode>General</c:formatCode>
                <c:ptCount val="3"/>
                <c:pt idx="0">
                  <c:v>60</c:v>
                </c:pt>
                <c:pt idx="1">
                  <c:v>41</c:v>
                </c:pt>
                <c:pt idx="2">
                  <c:v>73</c:v>
                </c:pt>
              </c:numCache>
            </c:numRef>
          </c:val>
        </c:ser>
        <c:ser>
          <c:idx val="2"/>
          <c:order val="2"/>
          <c:tx>
            <c:strRef>
              <c:f>'% HTO cleaned - Bathroom'!$D$1</c:f>
              <c:strCache>
                <c:ptCount val="1"/>
                <c:pt idx="0">
                  <c:v>Bathroom Light Switch</c:v>
                </c:pt>
              </c:strCache>
            </c:strRef>
          </c:tx>
          <c:spPr>
            <a:ln w="38100">
              <a:solidFill>
                <a:srgbClr val="00B050"/>
              </a:solidFill>
            </a:ln>
          </c:spPr>
          <c:marker>
            <c:spPr>
              <a:ln w="38100">
                <a:solidFill>
                  <a:srgbClr val="00B050"/>
                </a:solidFill>
              </a:ln>
            </c:spPr>
          </c:marker>
          <c:cat>
            <c:strRef>
              <c:f>'% HTO cleaned - Bathroom'!$A$2:$A$4</c:f>
              <c:strCache>
                <c:ptCount val="3"/>
                <c:pt idx="0">
                  <c:v>Baseline (n=489)</c:v>
                </c:pt>
                <c:pt idx="1">
                  <c:v>Q2 2011 (n=482)</c:v>
                </c:pt>
                <c:pt idx="2">
                  <c:v>Q3 2011 (n=489)</c:v>
                </c:pt>
              </c:strCache>
            </c:strRef>
          </c:cat>
          <c:val>
            <c:numRef>
              <c:f>'% HTO cleaned - Bathroom'!$D$2:$D$4</c:f>
              <c:numCache>
                <c:formatCode>General</c:formatCode>
                <c:ptCount val="3"/>
                <c:pt idx="0">
                  <c:v>59</c:v>
                </c:pt>
                <c:pt idx="1">
                  <c:v>54</c:v>
                </c:pt>
                <c:pt idx="2">
                  <c:v>66</c:v>
                </c:pt>
              </c:numCache>
            </c:numRef>
          </c:val>
        </c:ser>
        <c:ser>
          <c:idx val="3"/>
          <c:order val="3"/>
          <c:tx>
            <c:strRef>
              <c:f>'% HTO cleaned - Bathroom'!$E$1</c:f>
              <c:strCache>
                <c:ptCount val="1"/>
                <c:pt idx="0">
                  <c:v>Bathroom Sink</c:v>
                </c:pt>
              </c:strCache>
            </c:strRef>
          </c:tx>
          <c:spPr>
            <a:ln w="38100">
              <a:solidFill>
                <a:srgbClr val="996633"/>
              </a:solidFill>
            </a:ln>
          </c:spPr>
          <c:marker>
            <c:spPr>
              <a:ln w="38100">
                <a:solidFill>
                  <a:srgbClr val="996633"/>
                </a:solidFill>
              </a:ln>
            </c:spPr>
          </c:marker>
          <c:cat>
            <c:strRef>
              <c:f>'% HTO cleaned - Bathroom'!$A$2:$A$4</c:f>
              <c:strCache>
                <c:ptCount val="3"/>
                <c:pt idx="0">
                  <c:v>Baseline (n=489)</c:v>
                </c:pt>
                <c:pt idx="1">
                  <c:v>Q2 2011 (n=482)</c:v>
                </c:pt>
                <c:pt idx="2">
                  <c:v>Q3 2011 (n=489)</c:v>
                </c:pt>
              </c:strCache>
            </c:strRef>
          </c:cat>
          <c:val>
            <c:numRef>
              <c:f>'% HTO cleaned - Bathroom'!$E$2:$E$4</c:f>
              <c:numCache>
                <c:formatCode>General</c:formatCode>
                <c:ptCount val="3"/>
                <c:pt idx="0">
                  <c:v>85</c:v>
                </c:pt>
                <c:pt idx="1">
                  <c:v>90</c:v>
                </c:pt>
                <c:pt idx="2">
                  <c:v>90</c:v>
                </c:pt>
              </c:numCache>
            </c:numRef>
          </c:val>
        </c:ser>
        <c:ser>
          <c:idx val="4"/>
          <c:order val="4"/>
          <c:tx>
            <c:strRef>
              <c:f>'% HTO cleaned - Bathroom'!$F$1</c:f>
              <c:strCache>
                <c:ptCount val="1"/>
                <c:pt idx="0">
                  <c:v>Toilet Bedpan Cleaner</c:v>
                </c:pt>
              </c:strCache>
            </c:strRef>
          </c:tx>
          <c:spPr>
            <a:ln w="38100">
              <a:solidFill>
                <a:srgbClr val="FF6699"/>
              </a:solidFill>
            </a:ln>
          </c:spPr>
          <c:marker>
            <c:spPr>
              <a:solidFill>
                <a:srgbClr val="FFDE75"/>
              </a:solidFill>
              <a:ln w="38100">
                <a:solidFill>
                  <a:srgbClr val="FF6699"/>
                </a:solidFill>
              </a:ln>
            </c:spPr>
          </c:marker>
          <c:cat>
            <c:strRef>
              <c:f>'% HTO cleaned - Bathroom'!$A$2:$A$4</c:f>
              <c:strCache>
                <c:ptCount val="3"/>
                <c:pt idx="0">
                  <c:v>Baseline (n=489)</c:v>
                </c:pt>
                <c:pt idx="1">
                  <c:v>Q2 2011 (n=482)</c:v>
                </c:pt>
                <c:pt idx="2">
                  <c:v>Q3 2011 (n=489)</c:v>
                </c:pt>
              </c:strCache>
            </c:strRef>
          </c:cat>
          <c:val>
            <c:numRef>
              <c:f>'% HTO cleaned - Bathroom'!$F$2:$F$4</c:f>
              <c:numCache>
                <c:formatCode>General</c:formatCode>
                <c:ptCount val="3"/>
                <c:pt idx="0">
                  <c:v>57</c:v>
                </c:pt>
                <c:pt idx="1">
                  <c:v>60</c:v>
                </c:pt>
                <c:pt idx="2">
                  <c:v>81</c:v>
                </c:pt>
              </c:numCache>
            </c:numRef>
          </c:val>
        </c:ser>
        <c:ser>
          <c:idx val="5"/>
          <c:order val="5"/>
          <c:tx>
            <c:strRef>
              <c:f>'% HTO cleaned - Bathroom'!$G$1</c:f>
              <c:strCache>
                <c:ptCount val="1"/>
                <c:pt idx="0">
                  <c:v>Toilet Flush Handle</c:v>
                </c:pt>
              </c:strCache>
            </c:strRef>
          </c:tx>
          <c:spPr>
            <a:ln w="38100">
              <a:solidFill>
                <a:schemeClr val="tx1">
                  <a:lumMod val="85000"/>
                  <a:lumOff val="15000"/>
                </a:schemeClr>
              </a:solidFill>
            </a:ln>
          </c:spPr>
          <c:marker>
            <c:spPr>
              <a:ln w="38100">
                <a:solidFill>
                  <a:schemeClr val="tx1">
                    <a:lumMod val="85000"/>
                    <a:lumOff val="15000"/>
                  </a:schemeClr>
                </a:solidFill>
              </a:ln>
            </c:spPr>
          </c:marker>
          <c:cat>
            <c:strRef>
              <c:f>'% HTO cleaned - Bathroom'!$A$2:$A$4</c:f>
              <c:strCache>
                <c:ptCount val="3"/>
                <c:pt idx="0">
                  <c:v>Baseline (n=489)</c:v>
                </c:pt>
                <c:pt idx="1">
                  <c:v>Q2 2011 (n=482)</c:v>
                </c:pt>
                <c:pt idx="2">
                  <c:v>Q3 2011 (n=489)</c:v>
                </c:pt>
              </c:strCache>
            </c:strRef>
          </c:cat>
          <c:val>
            <c:numRef>
              <c:f>'% HTO cleaned - Bathroom'!$G$2:$G$4</c:f>
              <c:numCache>
                <c:formatCode>General</c:formatCode>
                <c:ptCount val="3"/>
                <c:pt idx="0">
                  <c:v>77</c:v>
                </c:pt>
                <c:pt idx="1">
                  <c:v>77</c:v>
                </c:pt>
                <c:pt idx="2">
                  <c:v>88</c:v>
                </c:pt>
              </c:numCache>
            </c:numRef>
          </c:val>
        </c:ser>
        <c:ser>
          <c:idx val="6"/>
          <c:order val="6"/>
          <c:tx>
            <c:strRef>
              <c:f>'% HTO cleaned - Bathroom'!$H$1</c:f>
              <c:strCache>
                <c:ptCount val="1"/>
                <c:pt idx="0">
                  <c:v>Toilet Seat</c:v>
                </c:pt>
              </c:strCache>
            </c:strRef>
          </c:tx>
          <c:spPr>
            <a:ln w="38100">
              <a:solidFill>
                <a:srgbClr val="0070C0"/>
              </a:solidFill>
            </a:ln>
          </c:spPr>
          <c:marker>
            <c:spPr>
              <a:ln w="38100">
                <a:solidFill>
                  <a:srgbClr val="0070C0"/>
                </a:solidFill>
              </a:ln>
            </c:spPr>
          </c:marker>
          <c:cat>
            <c:strRef>
              <c:f>'% HTO cleaned - Bathroom'!$A$2:$A$4</c:f>
              <c:strCache>
                <c:ptCount val="3"/>
                <c:pt idx="0">
                  <c:v>Baseline (n=489)</c:v>
                </c:pt>
                <c:pt idx="1">
                  <c:v>Q2 2011 (n=482)</c:v>
                </c:pt>
                <c:pt idx="2">
                  <c:v>Q3 2011 (n=489)</c:v>
                </c:pt>
              </c:strCache>
            </c:strRef>
          </c:cat>
          <c:val>
            <c:numRef>
              <c:f>'% HTO cleaned - Bathroom'!$H$2:$H$4</c:f>
              <c:numCache>
                <c:formatCode>General</c:formatCode>
                <c:ptCount val="3"/>
                <c:pt idx="0">
                  <c:v>87</c:v>
                </c:pt>
                <c:pt idx="1">
                  <c:v>90</c:v>
                </c:pt>
                <c:pt idx="2">
                  <c:v>94</c:v>
                </c:pt>
              </c:numCache>
            </c:numRef>
          </c:val>
        </c:ser>
        <c:marker val="1"/>
        <c:axId val="73238400"/>
        <c:axId val="73256960"/>
      </c:lineChart>
      <c:catAx>
        <c:axId val="73238400"/>
        <c:scaling>
          <c:orientation val="minMax"/>
        </c:scaling>
        <c:axPos val="b"/>
        <c:tickLblPos val="nextTo"/>
        <c:txPr>
          <a:bodyPr/>
          <a:lstStyle/>
          <a:p>
            <a:pPr>
              <a:defRPr b="1">
                <a:latin typeface="Arial" pitchFamily="34" charset="0"/>
                <a:cs typeface="Arial" pitchFamily="34" charset="0"/>
              </a:defRPr>
            </a:pPr>
            <a:endParaRPr lang="en-US"/>
          </a:p>
        </c:txPr>
        <c:crossAx val="73256960"/>
        <c:crosses val="autoZero"/>
        <c:auto val="1"/>
        <c:lblAlgn val="ctr"/>
        <c:lblOffset val="100"/>
      </c:catAx>
      <c:valAx>
        <c:axId val="73256960"/>
        <c:scaling>
          <c:orientation val="minMax"/>
        </c:scaling>
        <c:axPos val="l"/>
        <c:majorGridlines>
          <c:spPr>
            <a:ln>
              <a:solidFill>
                <a:schemeClr val="tx1"/>
              </a:solidFill>
            </a:ln>
          </c:spPr>
        </c:majorGridlines>
        <c:numFmt formatCode="0%" sourceLinked="0"/>
        <c:tickLblPos val="nextTo"/>
        <c:txPr>
          <a:bodyPr/>
          <a:lstStyle/>
          <a:p>
            <a:pPr>
              <a:defRPr b="1">
                <a:latin typeface="Arial" pitchFamily="34" charset="0"/>
                <a:cs typeface="Arial" pitchFamily="34" charset="0"/>
              </a:defRPr>
            </a:pPr>
            <a:endParaRPr lang="en-US"/>
          </a:p>
        </c:txPr>
        <c:crossAx val="73238400"/>
        <c:crosses val="autoZero"/>
        <c:crossBetween val="between"/>
        <c:dispUnits>
          <c:builtInUnit val="hundreds"/>
        </c:dispUnits>
      </c:valAx>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38100" cap="flat" cmpd="sng" algn="ctr">
          <a:solidFill>
            <a:schemeClr val="tx1"/>
          </a:solidFill>
          <a:prstDash val="solid"/>
        </a:ln>
        <a:effectLst>
          <a:outerShdw blurRad="50800" dist="38100" dir="5400000" rotWithShape="0">
            <a:srgbClr val="000000">
              <a:alpha val="35000"/>
            </a:srgbClr>
          </a:outerShdw>
        </a:effectLst>
      </c:spPr>
    </c:plotArea>
    <c:legend>
      <c:legendPos val="r"/>
      <c:legendEntry>
        <c:idx val="4"/>
        <c:txPr>
          <a:bodyPr/>
          <a:lstStyle/>
          <a:p>
            <a:pPr>
              <a:defRPr>
                <a:solidFill>
                  <a:schemeClr val="tx1"/>
                </a:solidFill>
              </a:defRPr>
            </a:pPr>
            <a:endParaRPr lang="en-US"/>
          </a:p>
        </c:txPr>
      </c:legendEntry>
      <c:layout>
        <c:manualLayout>
          <c:xMode val="edge"/>
          <c:yMode val="edge"/>
          <c:x val="0.79057612730841076"/>
          <c:y val="0.29065426297519265"/>
          <c:w val="0.19448249831602923"/>
          <c:h val="0.61202734738802822"/>
        </c:manualLayout>
      </c:layout>
      <c:spPr>
        <a:noFill/>
        <a:ln w="55000" cap="flat" cmpd="thickThin" algn="ctr">
          <a:solidFill>
            <a:schemeClr val="tx1"/>
          </a:solidFill>
          <a:prstDash val="solid"/>
        </a:ln>
        <a:effectLst/>
      </c:spPr>
    </c:legend>
    <c:plotVisOnly val="1"/>
  </c:chart>
  <c:spPr>
    <a:solidFill>
      <a:schemeClr val="lt1"/>
    </a:solidFill>
    <a:ln w="55000" cap="flat" cmpd="thickThin"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0.16327</cdr:x>
      <cdr:y>0.08696</cdr:y>
    </cdr:from>
    <cdr:to>
      <cdr:x>0.86376</cdr:x>
      <cdr:y>0.18841</cdr:y>
    </cdr:to>
    <cdr:sp macro="" textlink="">
      <cdr:nvSpPr>
        <cdr:cNvPr id="2" name="TextBox 1"/>
        <cdr:cNvSpPr txBox="1"/>
      </cdr:nvSpPr>
      <cdr:spPr>
        <a:xfrm xmlns:a="http://schemas.openxmlformats.org/drawingml/2006/main">
          <a:off x="1219200" y="457200"/>
          <a:ext cx="5230979" cy="533400"/>
        </a:xfrm>
        <a:prstGeom xmlns:a="http://schemas.openxmlformats.org/drawingml/2006/main" prst="rect">
          <a:avLst/>
        </a:prstGeom>
        <a:ln xmlns:a="http://schemas.openxmlformats.org/drawingml/2006/main"/>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itchFamily="34" charset="0"/>
              <a:cs typeface="Arial" pitchFamily="34" charset="0"/>
            </a:rPr>
            <a:t>Total </a:t>
          </a:r>
          <a:r>
            <a:rPr lang="en-US" sz="2000" b="1" baseline="0" dirty="0">
              <a:latin typeface="Arial" pitchFamily="34" charset="0"/>
              <a:cs typeface="Arial" pitchFamily="34" charset="0"/>
            </a:rPr>
            <a:t> % High Touch Objects Cleaned</a:t>
          </a:r>
          <a:endParaRPr lang="en-US" sz="2000" b="1"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0.09709</cdr:x>
      <cdr:y>0.06849</cdr:y>
    </cdr:from>
    <cdr:to>
      <cdr:x>0.81553</cdr:x>
      <cdr:y>0.20548</cdr:y>
    </cdr:to>
    <cdr:sp macro="" textlink="">
      <cdr:nvSpPr>
        <cdr:cNvPr id="2" name="TextBox 1"/>
        <cdr:cNvSpPr txBox="1"/>
      </cdr:nvSpPr>
      <cdr:spPr>
        <a:xfrm xmlns:a="http://schemas.openxmlformats.org/drawingml/2006/main">
          <a:off x="762000" y="381000"/>
          <a:ext cx="5638800" cy="762000"/>
        </a:xfrm>
        <a:prstGeom xmlns:a="http://schemas.openxmlformats.org/drawingml/2006/main" prst="rect">
          <a:avLst/>
        </a:prstGeom>
        <a:solidFill xmlns:a="http://schemas.openxmlformats.org/drawingml/2006/main">
          <a:schemeClr val="tx2">
            <a:lumMod val="90000"/>
          </a:schemeClr>
        </a:solidFill>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itchFamily="34" charset="0"/>
              <a:cs typeface="Arial" pitchFamily="34" charset="0"/>
            </a:rPr>
            <a:t>Total Percentage High </a:t>
          </a:r>
          <a:r>
            <a:rPr lang="en-US" sz="2000" b="1" dirty="0" smtClean="0">
              <a:latin typeface="Arial" pitchFamily="34" charset="0"/>
              <a:cs typeface="Arial" pitchFamily="34" charset="0"/>
            </a:rPr>
            <a:t>Touch </a:t>
          </a:r>
          <a:r>
            <a:rPr lang="en-US" sz="2000" b="1" dirty="0">
              <a:latin typeface="Arial" pitchFamily="34" charset="0"/>
              <a:cs typeface="Arial" pitchFamily="34" charset="0"/>
            </a:rPr>
            <a:t>Objects</a:t>
          </a:r>
          <a:r>
            <a:rPr lang="en-US" sz="2000" b="1" baseline="0" dirty="0">
              <a:latin typeface="Arial" pitchFamily="34" charset="0"/>
              <a:cs typeface="Arial" pitchFamily="34" charset="0"/>
            </a:rPr>
            <a:t> Cleaned</a:t>
          </a:r>
          <a:endParaRPr lang="en-US" sz="20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0.08333</cdr:x>
      <cdr:y>0.06667</cdr:y>
    </cdr:from>
    <cdr:to>
      <cdr:x>0.80556</cdr:x>
      <cdr:y>0.16227</cdr:y>
    </cdr:to>
    <cdr:sp macro="" textlink="">
      <cdr:nvSpPr>
        <cdr:cNvPr id="2" name="TextBox 1"/>
        <cdr:cNvSpPr txBox="1"/>
      </cdr:nvSpPr>
      <cdr:spPr>
        <a:xfrm xmlns:a="http://schemas.openxmlformats.org/drawingml/2006/main">
          <a:off x="685800" y="304799"/>
          <a:ext cx="5943600" cy="437083"/>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itchFamily="34" charset="0"/>
              <a:cs typeface="Arial" pitchFamily="34" charset="0"/>
            </a:rPr>
            <a:t>% High</a:t>
          </a:r>
          <a:r>
            <a:rPr lang="en-US" sz="2000" b="1" baseline="0" dirty="0">
              <a:latin typeface="Arial" pitchFamily="34" charset="0"/>
              <a:cs typeface="Arial" pitchFamily="34" charset="0"/>
            </a:rPr>
            <a:t> Touch Objects Cleaned - Patient Room</a:t>
          </a:r>
          <a:endParaRPr lang="en-US" sz="2000" b="1" dirty="0">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0.08108</cdr:x>
      <cdr:y>0.03226</cdr:y>
    </cdr:from>
    <cdr:to>
      <cdr:x>0.80331</cdr:x>
      <cdr:y>0.13691</cdr:y>
    </cdr:to>
    <cdr:sp macro="" textlink="">
      <cdr:nvSpPr>
        <cdr:cNvPr id="2" name="TextBox 1"/>
        <cdr:cNvSpPr txBox="1"/>
      </cdr:nvSpPr>
      <cdr:spPr>
        <a:xfrm xmlns:a="http://schemas.openxmlformats.org/drawingml/2006/main">
          <a:off x="685800" y="152400"/>
          <a:ext cx="6108766" cy="494408"/>
        </a:xfrm>
        <a:prstGeom xmlns:a="http://schemas.openxmlformats.org/drawingml/2006/main" prst="rect">
          <a:avLst/>
        </a:prstGeom>
        <a:ln xmlns:a="http://schemas.openxmlformats.org/drawingml/2006/main" w="28575"/>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itchFamily="34" charset="0"/>
              <a:cs typeface="Arial" pitchFamily="34" charset="0"/>
            </a:rPr>
            <a:t>% High</a:t>
          </a:r>
          <a:r>
            <a:rPr lang="en-US" sz="2000" b="1" baseline="0" dirty="0">
              <a:latin typeface="Arial" pitchFamily="34" charset="0"/>
              <a:cs typeface="Arial" pitchFamily="34" charset="0"/>
            </a:rPr>
            <a:t> Touch Objects Cleaned - Bathroom</a:t>
          </a:r>
          <a:endParaRPr lang="en-US" sz="2000" b="1"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657187E3-E4B3-46AD-947B-050FA6F28ABA}" type="datetimeFigureOut">
              <a:rPr lang="en-US" smtClean="0"/>
              <a:pPr/>
              <a:t>11/7/2011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E37D3997-9C9A-440B-B341-4931552FA7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486A08E-8499-4BAB-86C0-D9F117A7B011}" type="slidenum">
              <a:rPr lang="en-US" smtClean="0">
                <a:ea typeface="ＭＳ Ｐゴシック"/>
                <a:cs typeface="ＭＳ Ｐゴシック"/>
              </a:rPr>
              <a:pPr/>
              <a:t>1</a:t>
            </a:fld>
            <a:endParaRPr lang="en-US" smtClean="0">
              <a:ea typeface="ＭＳ Ｐゴシック"/>
              <a:cs typeface="ＭＳ Ｐゴシック"/>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Components of the process</a:t>
            </a:r>
            <a:endParaRPr lang="en-US" dirty="0"/>
          </a:p>
        </p:txBody>
      </p:sp>
      <p:sp>
        <p:nvSpPr>
          <p:cNvPr id="4" name="Slide Number Placeholder 3"/>
          <p:cNvSpPr>
            <a:spLocks noGrp="1"/>
          </p:cNvSpPr>
          <p:nvPr>
            <p:ph type="sldNum" sz="quarter" idx="10"/>
          </p:nvPr>
        </p:nvSpPr>
        <p:spPr/>
        <p:txBody>
          <a:bodyPr/>
          <a:lstStyle/>
          <a:p>
            <a:fld id="{E37D3997-9C9A-440B-B341-4931552FA739}"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3884613" y="8829675"/>
            <a:ext cx="2971800" cy="465138"/>
          </a:xfrm>
          <a:prstGeom prst="rect">
            <a:avLst/>
          </a:prstGeom>
          <a:noFill/>
          <a:ln>
            <a:miter lim="800000"/>
            <a:headEnd/>
            <a:tailEnd/>
          </a:ln>
        </p:spPr>
        <p:txBody>
          <a:bodyPr/>
          <a:lstStyle/>
          <a:p>
            <a:fld id="{06D400AE-5200-4776-9A15-0ABE650C4906}" type="slidenum">
              <a:rPr lang="en-US"/>
              <a:pPr/>
              <a:t>10</a:t>
            </a:fld>
            <a:endParaRPr lang="en-US"/>
          </a:p>
        </p:txBody>
      </p:sp>
      <p:sp>
        <p:nvSpPr>
          <p:cNvPr id="59395" name="Rectangle 2"/>
          <p:cNvSpPr>
            <a:spLocks noGrp="1" noRot="1" noChangeAspect="1" noChangeArrowheads="1" noTextEdit="1"/>
          </p:cNvSpPr>
          <p:nvPr>
            <p:ph type="sldImg"/>
          </p:nvPr>
        </p:nvSpPr>
        <p:spPr>
          <a:xfrm>
            <a:off x="1106488" y="696913"/>
            <a:ext cx="4646612" cy="3486150"/>
          </a:xfrm>
          <a:ln/>
        </p:spPr>
      </p:sp>
      <p:sp>
        <p:nvSpPr>
          <p:cNvPr id="59396" name="Rectangle 3"/>
          <p:cNvSpPr>
            <a:spLocks noGrp="1" noChangeArrowheads="1"/>
          </p:cNvSpPr>
          <p:nvPr>
            <p:ph type="body" idx="1"/>
          </p:nvPr>
        </p:nvSpPr>
        <p:spPr>
          <a:noFill/>
          <a:ln w="9525"/>
        </p:spPr>
        <p:txBody>
          <a:bodyPr/>
          <a:lstStyle/>
          <a:p>
            <a:r>
              <a:rPr lang="en-US" sz="1600" smtClean="0"/>
              <a:t>VRE can survive on environmental surfaces for several days.</a:t>
            </a:r>
          </a:p>
          <a:p>
            <a:r>
              <a:rPr lang="en-US" sz="1600" smtClean="0"/>
              <a:t>This slide shows a typical ICU room that had been cleaned and made ready for a patient.  To test the effectiveness of cleaning procedures, investigators at a hospital in Chicago took cultures of several sites in the room to see if VRE was present.  Everywhere you see a green X on the slide was a site where VRE was cultured from. </a:t>
            </a:r>
          </a:p>
          <a:p>
            <a:r>
              <a:rPr lang="en-US" sz="1600" smtClean="0"/>
              <a:t>This really drives home the message on the importance of doing a good job with routine cleaning.</a:t>
            </a:r>
          </a:p>
          <a:p>
            <a:endParaRPr lang="en-US" sz="1600" smtClean="0"/>
          </a:p>
          <a:p>
            <a:r>
              <a:rPr lang="en-US" sz="1600" smtClean="0"/>
              <a:t>     . . . share stories of MRSA outbreaks . .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B42F718-25E3-4A8C-8BAA-8946B9C13A88}" type="slidenum">
              <a:rPr lang="en-US" smtClean="0"/>
              <a:pPr/>
              <a:t>16</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80BEC42-571D-4681-BA01-81E715F69CB3}" type="datetimeFigureOut">
              <a:rPr lang="en-US" smtClean="0"/>
              <a:pPr/>
              <a:t>11/7/2011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915A9DF-15F1-48B8-A0E4-0303E9F5A2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0BEC42-571D-4681-BA01-81E715F69CB3}" type="datetimeFigureOut">
              <a:rPr lang="en-US" smtClean="0"/>
              <a:pPr/>
              <a:t>11/7/2011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15A9DF-15F1-48B8-A0E4-0303E9F5A2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0BEC42-571D-4681-BA01-81E715F69CB3}" type="datetimeFigureOut">
              <a:rPr lang="en-US" smtClean="0"/>
              <a:pPr/>
              <a:t>11/7/2011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15A9DF-15F1-48B8-A0E4-0303E9F5A2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0BEC42-571D-4681-BA01-81E715F69CB3}" type="datetimeFigureOut">
              <a:rPr lang="en-US" smtClean="0"/>
              <a:pPr/>
              <a:t>11/7/2011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15A9DF-15F1-48B8-A0E4-0303E9F5A27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80BEC42-571D-4681-BA01-81E715F69CB3}" type="datetimeFigureOut">
              <a:rPr lang="en-US" smtClean="0"/>
              <a:pPr/>
              <a:t>11/7/2011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15A9DF-15F1-48B8-A0E4-0303E9F5A27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0BEC42-571D-4681-BA01-81E715F69CB3}" type="datetimeFigureOut">
              <a:rPr lang="en-US" smtClean="0"/>
              <a:pPr/>
              <a:t>11/7/2011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15A9DF-15F1-48B8-A0E4-0303E9F5A27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80BEC42-571D-4681-BA01-81E715F69CB3}" type="datetimeFigureOut">
              <a:rPr lang="en-US" smtClean="0"/>
              <a:pPr/>
              <a:t>11/7/2011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915A9DF-15F1-48B8-A0E4-0303E9F5A2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80BEC42-571D-4681-BA01-81E715F69CB3}" type="datetimeFigureOut">
              <a:rPr lang="en-US" smtClean="0"/>
              <a:pPr/>
              <a:t>11/7/2011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915A9DF-15F1-48B8-A0E4-0303E9F5A27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80BEC42-571D-4681-BA01-81E715F69CB3}" type="datetimeFigureOut">
              <a:rPr lang="en-US" smtClean="0"/>
              <a:pPr/>
              <a:t>11/7/2011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915A9DF-15F1-48B8-A0E4-0303E9F5A2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80BEC42-571D-4681-BA01-81E715F69CB3}" type="datetimeFigureOut">
              <a:rPr lang="en-US" smtClean="0"/>
              <a:pPr/>
              <a:t>11/7/2011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15A9DF-15F1-48B8-A0E4-0303E9F5A2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80BEC42-571D-4681-BA01-81E715F69CB3}" type="datetimeFigureOut">
              <a:rPr lang="en-US" smtClean="0"/>
              <a:pPr/>
              <a:t>11/7/2011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915A9DF-15F1-48B8-A0E4-0303E9F5A27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80BEC42-571D-4681-BA01-81E715F69CB3}" type="datetimeFigureOut">
              <a:rPr lang="en-US" smtClean="0"/>
              <a:pPr/>
              <a:t>11/7/2011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915A9DF-15F1-48B8-A0E4-0303E9F5A2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6.gif"/><Relationship Id="rId5" Type="http://schemas.openxmlformats.org/officeDocument/2006/relationships/image" Target="../media/image25.wmf"/><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wmf"/><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ctrTitle"/>
          </p:nvPr>
        </p:nvSpPr>
        <p:spPr>
          <a:xfrm>
            <a:off x="762000" y="2514600"/>
            <a:ext cx="7755467" cy="1981200"/>
          </a:xfrm>
        </p:spPr>
        <p:txBody>
          <a:bodyPr>
            <a:normAutofit/>
          </a:bodyPr>
          <a:lstStyle/>
          <a:p>
            <a:pPr eaLnBrk="1" hangingPunct="1"/>
            <a:r>
              <a:rPr lang="en-US" dirty="0" smtClean="0">
                <a:ea typeface="ＭＳ Ｐゴシック"/>
                <a:cs typeface="ＭＳ Ｐゴシック"/>
              </a:rPr>
              <a:t>BUILDING THE BRIDGE</a:t>
            </a:r>
            <a:br>
              <a:rPr lang="en-US" dirty="0" smtClean="0">
                <a:ea typeface="ＭＳ Ｐゴシック"/>
                <a:cs typeface="ＭＳ Ｐゴシック"/>
              </a:rPr>
            </a:br>
            <a:r>
              <a:rPr lang="en-US" sz="2000" dirty="0" smtClean="0">
                <a:ea typeface="ＭＳ Ｐゴシック"/>
                <a:cs typeface="ＭＳ Ｐゴシック"/>
              </a:rPr>
              <a:t>Excellence through Innovation, Education &amp; Financial Stewardship</a:t>
            </a:r>
            <a:endParaRPr lang="en-US" dirty="0" smtClean="0">
              <a:ea typeface="ＭＳ Ｐゴシック"/>
              <a:cs typeface="ＭＳ Ｐゴシック"/>
            </a:endParaRPr>
          </a:p>
        </p:txBody>
      </p:sp>
      <p:pic>
        <p:nvPicPr>
          <p:cNvPr id="1026" name="Picture 2"/>
          <p:cNvPicPr>
            <a:picLocks noChangeAspect="1" noChangeArrowheads="1"/>
          </p:cNvPicPr>
          <p:nvPr/>
        </p:nvPicPr>
        <p:blipFill>
          <a:blip r:embed="rId3" cstate="print"/>
          <a:srcRect/>
          <a:stretch>
            <a:fillRect/>
          </a:stretch>
        </p:blipFill>
        <p:spPr bwMode="auto">
          <a:xfrm>
            <a:off x="1905000" y="304800"/>
            <a:ext cx="5397539" cy="1928827"/>
          </a:xfrm>
          <a:prstGeom prst="rect">
            <a:avLst/>
          </a:prstGeom>
          <a:noFill/>
          <a:ln w="9525">
            <a:noFill/>
            <a:miter lim="800000"/>
            <a:headEnd/>
            <a:tailEnd/>
          </a:ln>
          <a:effectLst/>
        </p:spPr>
      </p:pic>
      <p:sp>
        <p:nvSpPr>
          <p:cNvPr id="9" name="Rectangle 8"/>
          <p:cNvSpPr/>
          <p:nvPr/>
        </p:nvSpPr>
        <p:spPr>
          <a:xfrm>
            <a:off x="990600" y="4648200"/>
            <a:ext cx="7315200" cy="461665"/>
          </a:xfrm>
          <a:prstGeom prst="rect">
            <a:avLst/>
          </a:prstGeom>
        </p:spPr>
        <p:txBody>
          <a:bodyPr wrap="square">
            <a:spAutoFit/>
          </a:bodyPr>
          <a:lstStyle/>
          <a:p>
            <a:pPr algn="ctr"/>
            <a:r>
              <a:rPr lang="en-US" sz="2400" b="1" dirty="0" smtClean="0">
                <a:latin typeface="Calibri" pitchFamily="34" charset="0"/>
                <a:ea typeface="Calibri" pitchFamily="34" charset="0"/>
                <a:cs typeface="Times New Roman" pitchFamily="18" charset="0"/>
              </a:rPr>
              <a:t>Improving The Effectiveness of Cleaning Patient Rooms  </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type="title"/>
          </p:nvPr>
        </p:nvPicPr>
        <p:blipFill>
          <a:blip r:embed="rId3" cstate="print"/>
          <a:srcRect/>
          <a:stretch>
            <a:fillRect/>
          </a:stretch>
        </p:blipFill>
        <p:spPr>
          <a:xfrm>
            <a:off x="228600" y="457200"/>
            <a:ext cx="5105400" cy="5105400"/>
          </a:xfrm>
        </p:spPr>
      </p:pic>
      <p:pic>
        <p:nvPicPr>
          <p:cNvPr id="3" name="Picture 10" descr="C:\Documents and Settings\DAROCH\Local Settings\Temporary Internet Files\Content.IE5\ADNS1SRA\MC900331728[1].wmf"/>
          <p:cNvPicPr>
            <a:picLocks noChangeAspect="1" noChangeArrowheads="1"/>
          </p:cNvPicPr>
          <p:nvPr/>
        </p:nvPicPr>
        <p:blipFill>
          <a:blip r:embed="rId4" cstate="print"/>
          <a:srcRect/>
          <a:stretch>
            <a:fillRect/>
          </a:stretch>
        </p:blipFill>
        <p:spPr bwMode="auto">
          <a:xfrm>
            <a:off x="6096000" y="609600"/>
            <a:ext cx="2133600" cy="1981200"/>
          </a:xfrm>
          <a:prstGeom prst="rect">
            <a:avLst/>
          </a:prstGeom>
          <a:noFill/>
          <a:ln w="9525">
            <a:noFill/>
            <a:miter lim="800000"/>
            <a:headEnd/>
            <a:tailEnd/>
          </a:ln>
        </p:spPr>
      </p:pic>
      <p:pic>
        <p:nvPicPr>
          <p:cNvPr id="4" name="Picture 7" descr="C:\Documents and Settings\DAROCH\Local Settings\Temporary Internet Files\Content.IE5\HB6BX0JW\MC900197588[1].wmf"/>
          <p:cNvPicPr>
            <a:picLocks noChangeAspect="1" noChangeArrowheads="1"/>
          </p:cNvPicPr>
          <p:nvPr/>
        </p:nvPicPr>
        <p:blipFill>
          <a:blip r:embed="rId5" cstate="print"/>
          <a:srcRect/>
          <a:stretch>
            <a:fillRect/>
          </a:stretch>
        </p:blipFill>
        <p:spPr bwMode="auto">
          <a:xfrm>
            <a:off x="5257800" y="2971800"/>
            <a:ext cx="3689350" cy="1271588"/>
          </a:xfrm>
          <a:prstGeom prst="rect">
            <a:avLst/>
          </a:prstGeom>
          <a:noFill/>
          <a:ln w="9525">
            <a:noFill/>
            <a:miter lim="800000"/>
            <a:headEnd/>
            <a:tailEnd/>
          </a:ln>
        </p:spPr>
      </p:pic>
      <p:pic>
        <p:nvPicPr>
          <p:cNvPr id="5" name="Picture 11" descr="C:\Documents and Settings\DAROCH\Local Settings\Temporary Internet Files\Content.IE5\4TUNKXIZ\MM900323806[1].gif"/>
          <p:cNvPicPr>
            <a:picLocks noChangeAspect="1" noChangeArrowheads="1" noCrop="1"/>
          </p:cNvPicPr>
          <p:nvPr/>
        </p:nvPicPr>
        <p:blipFill>
          <a:blip r:embed="rId6" cstate="print"/>
          <a:srcRect/>
          <a:stretch>
            <a:fillRect/>
          </a:stretch>
        </p:blipFill>
        <p:spPr bwMode="auto">
          <a:xfrm>
            <a:off x="6324600" y="4419600"/>
            <a:ext cx="2590800" cy="1981200"/>
          </a:xfrm>
          <a:prstGeom prst="rect">
            <a:avLst/>
          </a:prstGeom>
          <a:noFill/>
          <a:ln w="9525">
            <a:noFill/>
            <a:miter lim="800000"/>
            <a:headEnd/>
            <a:tailEnd/>
          </a:ln>
        </p:spPr>
      </p:pic>
      <p:cxnSp>
        <p:nvCxnSpPr>
          <p:cNvPr id="7" name="Elbow Connector 6"/>
          <p:cNvCxnSpPr/>
          <p:nvPr/>
        </p:nvCxnSpPr>
        <p:spPr>
          <a:xfrm>
            <a:off x="5334000" y="5105400"/>
            <a:ext cx="914400" cy="914400"/>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3276600" y="1600200"/>
            <a:ext cx="3200400" cy="22098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0998" y="228595"/>
          <a:ext cx="8382001" cy="5593861"/>
        </p:xfrm>
        <a:graphic>
          <a:graphicData uri="http://schemas.openxmlformats.org/drawingml/2006/table">
            <a:tbl>
              <a:tblPr/>
              <a:tblGrid>
                <a:gridCol w="1026062"/>
                <a:gridCol w="2631540"/>
                <a:gridCol w="1066800"/>
                <a:gridCol w="1143000"/>
                <a:gridCol w="990600"/>
                <a:gridCol w="1523999"/>
              </a:tblGrid>
              <a:tr h="569760">
                <a:tc>
                  <a:txBody>
                    <a:bodyPr/>
                    <a:lstStyle/>
                    <a:p>
                      <a:pPr algn="l" fontAlgn="b"/>
                      <a:endParaRPr lang="en-US" sz="800" b="0" i="0" u="none" strike="noStrike" dirty="0">
                        <a:solidFill>
                          <a:srgbClr val="000000"/>
                        </a:solidFill>
                        <a:latin typeface="Calibri"/>
                      </a:endParaRPr>
                    </a:p>
                  </a:txBody>
                  <a:tcPr marL="6651" marR="6651" marT="6651"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800" b="1" i="0" u="none" strike="noStrike" dirty="0" smtClean="0">
                          <a:solidFill>
                            <a:srgbClr val="000000"/>
                          </a:solidFill>
                          <a:latin typeface="Arial" pitchFamily="34" charset="0"/>
                          <a:cs typeface="Arial" pitchFamily="34" charset="0"/>
                        </a:rPr>
                        <a:t>Progress</a:t>
                      </a:r>
                      <a:r>
                        <a:rPr lang="en-US" sz="1800" b="1" i="0" u="none" strike="noStrike" baseline="0" dirty="0" smtClean="0">
                          <a:solidFill>
                            <a:srgbClr val="000000"/>
                          </a:solidFill>
                          <a:latin typeface="Arial" pitchFamily="34" charset="0"/>
                          <a:cs typeface="Arial" pitchFamily="34" charset="0"/>
                        </a:rPr>
                        <a:t> &amp; Trend Report</a:t>
                      </a:r>
                    </a:p>
                    <a:p>
                      <a:pPr algn="ctr" fontAlgn="b"/>
                      <a:r>
                        <a:rPr lang="en-US" sz="1800" b="1" i="0" u="none" strike="noStrike" dirty="0" smtClean="0">
                          <a:solidFill>
                            <a:srgbClr val="000000"/>
                          </a:solidFill>
                          <a:latin typeface="Arial" pitchFamily="34" charset="0"/>
                          <a:cs typeface="Arial" pitchFamily="34" charset="0"/>
                        </a:rPr>
                        <a:t>Percent </a:t>
                      </a:r>
                      <a:r>
                        <a:rPr lang="en-US" sz="1800" b="1" i="0" u="none" strike="noStrike" dirty="0">
                          <a:solidFill>
                            <a:srgbClr val="000000"/>
                          </a:solidFill>
                          <a:latin typeface="Arial" pitchFamily="34" charset="0"/>
                          <a:cs typeface="Arial" pitchFamily="34" charset="0"/>
                        </a:rPr>
                        <a:t>High Touch Object Cleaned</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573">
                <a:tc>
                  <a:txBody>
                    <a:bodyPr/>
                    <a:lstStyle/>
                    <a:p>
                      <a:pPr algn="l" fontAlgn="b"/>
                      <a:endParaRPr lang="en-US" sz="800" b="0" i="0" u="none" strike="noStrike" dirty="0">
                        <a:solidFill>
                          <a:srgbClr val="000000"/>
                        </a:solidFill>
                        <a:latin typeface="Calibri"/>
                      </a:endParaRPr>
                    </a:p>
                  </a:txBody>
                  <a:tcPr marL="6651" marR="6651" marT="665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latin typeface="Calibri"/>
                        </a:rPr>
                        <a:t> </a:t>
                      </a:r>
                    </a:p>
                  </a:txBody>
                  <a:tcPr marL="6651" marR="6651" marT="665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6651" marR="6651" marT="66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6651" marR="6651" marT="66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6651" marR="6651" marT="66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6651" marR="6651" marT="66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5509">
                <a:tc>
                  <a:txBody>
                    <a:bodyPr/>
                    <a:lstStyle/>
                    <a:p>
                      <a:pPr algn="l" fontAlgn="b"/>
                      <a:endParaRPr lang="en-US" sz="800" b="0" i="0" u="none" strike="noStrike">
                        <a:solidFill>
                          <a:srgbClr val="000000"/>
                        </a:solidFill>
                        <a:latin typeface="Calibri"/>
                      </a:endParaRPr>
                    </a:p>
                  </a:txBody>
                  <a:tcPr marL="6651" marR="6651" marT="665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F2F2F2"/>
                          </a:solidFill>
                          <a:latin typeface="Arial" pitchFamily="34" charset="0"/>
                          <a:cs typeface="Arial" pitchFamily="34" charset="0"/>
                        </a:rPr>
                        <a:t>High Touch Objects</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200" b="1" i="0" u="none" strike="noStrike" dirty="0">
                          <a:solidFill>
                            <a:srgbClr val="F2F2F2"/>
                          </a:solidFill>
                          <a:latin typeface="Arial" pitchFamily="34" charset="0"/>
                          <a:cs typeface="Arial" pitchFamily="34" charset="0"/>
                        </a:rPr>
                        <a:t>Baseline</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200" b="1" i="0" u="none" strike="noStrike" dirty="0">
                          <a:solidFill>
                            <a:srgbClr val="F2F2F2"/>
                          </a:solidFill>
                          <a:latin typeface="Arial" pitchFamily="34" charset="0"/>
                          <a:cs typeface="Arial" pitchFamily="34" charset="0"/>
                        </a:rPr>
                        <a:t>Q2 2011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200" b="1" i="0" u="none" strike="noStrike" dirty="0">
                          <a:solidFill>
                            <a:srgbClr val="F2F2F2"/>
                          </a:solidFill>
                          <a:latin typeface="Arial" pitchFamily="34" charset="0"/>
                          <a:cs typeface="Arial" pitchFamily="34" charset="0"/>
                        </a:rPr>
                        <a:t>Q3 2011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1200" b="1" i="0" u="none" strike="noStrike" dirty="0">
                          <a:solidFill>
                            <a:srgbClr val="F2F2F2"/>
                          </a:solidFill>
                          <a:latin typeface="Arial" pitchFamily="34" charset="0"/>
                          <a:cs typeface="Arial" pitchFamily="34" charset="0"/>
                        </a:rPr>
                        <a:t>Net Improvement (Over Baseline)</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180573">
                <a:tc>
                  <a:txBody>
                    <a:bodyPr/>
                    <a:lstStyle/>
                    <a:p>
                      <a:pPr algn="l" fontAlgn="b"/>
                      <a:endParaRPr lang="en-US" sz="800" b="0" i="0" u="none" strike="noStrike">
                        <a:solidFill>
                          <a:srgbClr val="000000"/>
                        </a:solidFill>
                        <a:latin typeface="Calibri"/>
                      </a:endParaRPr>
                    </a:p>
                  </a:txBody>
                  <a:tcPr marL="6651" marR="6651" marT="665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990">
                <a:tc rowSpan="10">
                  <a:txBody>
                    <a:bodyPr/>
                    <a:lstStyle/>
                    <a:p>
                      <a:pPr algn="ctr" fontAlgn="ctr"/>
                      <a:r>
                        <a:rPr lang="en-US" sz="1400" b="1" i="0" u="none" strike="noStrike">
                          <a:solidFill>
                            <a:srgbClr val="000000"/>
                          </a:solidFill>
                          <a:latin typeface="Arial"/>
                        </a:rPr>
                        <a:t>Patient Room</a:t>
                      </a:r>
                    </a:p>
                  </a:txBody>
                  <a:tcPr marL="6651" marR="6651" marT="665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50" b="1" i="0" u="none" strike="noStrike" dirty="0">
                          <a:solidFill>
                            <a:srgbClr val="000000"/>
                          </a:solidFill>
                          <a:latin typeface="Arial" pitchFamily="34" charset="0"/>
                          <a:cs typeface="Arial" pitchFamily="34" charset="0"/>
                        </a:rPr>
                        <a:t>Bed Rail/Controls</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pitchFamily="34" charset="0"/>
                          <a:cs typeface="Arial" pitchFamily="34" charset="0"/>
                        </a:rPr>
                        <a:t>68%</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dirty="0">
                          <a:solidFill>
                            <a:srgbClr val="000000"/>
                          </a:solidFill>
                          <a:latin typeface="Arial" pitchFamily="34" charset="0"/>
                          <a:cs typeface="Arial" pitchFamily="34" charset="0"/>
                        </a:rPr>
                        <a:t>84%</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88%</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20%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Bedside Table Handle</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77%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solidFill>
                            <a:srgbClr val="000000"/>
                          </a:solidFill>
                          <a:latin typeface="Arial" pitchFamily="34" charset="0"/>
                          <a:cs typeface="Arial" pitchFamily="34" charset="0"/>
                        </a:rPr>
                        <a:t>89%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95%</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17%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Call Button</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59%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dirty="0">
                          <a:solidFill>
                            <a:srgbClr val="000000"/>
                          </a:solidFill>
                          <a:latin typeface="Arial" pitchFamily="34" charset="0"/>
                          <a:cs typeface="Arial" pitchFamily="34" charset="0"/>
                        </a:rPr>
                        <a:t>64%</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dirty="0">
                          <a:solidFill>
                            <a:srgbClr val="000000"/>
                          </a:solidFill>
                          <a:latin typeface="Arial" pitchFamily="34" charset="0"/>
                          <a:cs typeface="Arial" pitchFamily="34" charset="0"/>
                        </a:rPr>
                        <a:t>82%</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23%</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Chair</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60%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71%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solidFill>
                            <a:srgbClr val="000000"/>
                          </a:solidFill>
                          <a:latin typeface="Arial" pitchFamily="34" charset="0"/>
                          <a:cs typeface="Arial" pitchFamily="34" charset="0"/>
                        </a:rPr>
                        <a:t>49%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dirty="0">
                          <a:solidFill>
                            <a:srgbClr val="000000"/>
                          </a:solidFill>
                          <a:latin typeface="Arial" pitchFamily="34" charset="0"/>
                          <a:cs typeface="Arial" pitchFamily="34" charset="0"/>
                        </a:rPr>
                        <a:t>(11 %)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IV Pole</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63%</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70%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solidFill>
                            <a:srgbClr val="000000"/>
                          </a:solidFill>
                          <a:latin typeface="Arial" pitchFamily="34" charset="0"/>
                          <a:cs typeface="Arial" pitchFamily="34" charset="0"/>
                        </a:rPr>
                        <a:t>61%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(2 %)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Room Inner Door Knob</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59%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52%</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dirty="0">
                          <a:solidFill>
                            <a:srgbClr val="000000"/>
                          </a:solidFill>
                          <a:latin typeface="Arial" pitchFamily="34" charset="0"/>
                          <a:cs typeface="Arial" pitchFamily="34" charset="0"/>
                        </a:rPr>
                        <a:t>71%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solidFill>
                            <a:srgbClr val="000000"/>
                          </a:solidFill>
                          <a:latin typeface="Arial" pitchFamily="34" charset="0"/>
                          <a:cs typeface="Arial" pitchFamily="34" charset="0"/>
                        </a:rPr>
                        <a:t>13%</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Room Light Switch</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71%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a:solidFill>
                            <a:srgbClr val="000000"/>
                          </a:solidFill>
                          <a:latin typeface="Arial" pitchFamily="34" charset="0"/>
                          <a:cs typeface="Arial" pitchFamily="34" charset="0"/>
                        </a:rPr>
                        <a:t>47%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dirty="0">
                          <a:solidFill>
                            <a:srgbClr val="000000"/>
                          </a:solidFill>
                          <a:latin typeface="Arial" pitchFamily="34" charset="0"/>
                          <a:cs typeface="Arial" pitchFamily="34" charset="0"/>
                        </a:rPr>
                        <a:t>64%</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dirty="0">
                          <a:solidFill>
                            <a:srgbClr val="000000"/>
                          </a:solidFill>
                          <a:latin typeface="Arial" pitchFamily="34" charset="0"/>
                          <a:cs typeface="Arial" pitchFamily="34" charset="0"/>
                        </a:rPr>
                        <a:t>(7 %)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Room Sink</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80%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a:solidFill>
                            <a:srgbClr val="000000"/>
                          </a:solidFill>
                          <a:latin typeface="Arial" pitchFamily="34" charset="0"/>
                          <a:cs typeface="Arial" pitchFamily="34" charset="0"/>
                        </a:rPr>
                        <a:t>96%</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89%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dirty="0">
                          <a:solidFill>
                            <a:srgbClr val="000000"/>
                          </a:solidFill>
                          <a:latin typeface="Arial" pitchFamily="34" charset="0"/>
                          <a:cs typeface="Arial" pitchFamily="34" charset="0"/>
                        </a:rPr>
                        <a:t>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a:solidFill>
                            <a:srgbClr val="000000"/>
                          </a:solidFill>
                          <a:latin typeface="Arial" pitchFamily="34" charset="0"/>
                          <a:cs typeface="Arial" pitchFamily="34" charset="0"/>
                        </a:rPr>
                        <a:t>Telephone</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67%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73%</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a:solidFill>
                            <a:srgbClr val="000000"/>
                          </a:solidFill>
                          <a:latin typeface="Arial" pitchFamily="34" charset="0"/>
                          <a:cs typeface="Arial" pitchFamily="34" charset="0"/>
                        </a:rPr>
                        <a:t>78%</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solidFill>
                            <a:srgbClr val="000000"/>
                          </a:solidFill>
                          <a:latin typeface="Arial" pitchFamily="34" charset="0"/>
                          <a:cs typeface="Arial" pitchFamily="34" charset="0"/>
                        </a:rPr>
                        <a:t>11%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Tray Table</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88%</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86%</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93%</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dirty="0">
                          <a:solidFill>
                            <a:srgbClr val="000000"/>
                          </a:solidFill>
                          <a:latin typeface="Arial" pitchFamily="34" charset="0"/>
                          <a:cs typeface="Arial" pitchFamily="34" charset="0"/>
                        </a:rPr>
                        <a:t>5%</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13">
                <a:tc rowSpan="7">
                  <a:txBody>
                    <a:bodyPr/>
                    <a:lstStyle/>
                    <a:p>
                      <a:pPr algn="ctr" fontAlgn="ctr"/>
                      <a:r>
                        <a:rPr lang="en-US" sz="1400" b="1" i="0" u="none" strike="noStrike">
                          <a:solidFill>
                            <a:srgbClr val="000000"/>
                          </a:solidFill>
                          <a:latin typeface="Arial"/>
                        </a:rPr>
                        <a:t>Patient Bathroom</a:t>
                      </a:r>
                    </a:p>
                  </a:txBody>
                  <a:tcPr marL="6651" marR="6651" marT="665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en-US" sz="1050" b="1" i="0" u="none" strike="noStrike" dirty="0">
                          <a:solidFill>
                            <a:srgbClr val="000000"/>
                          </a:solidFill>
                          <a:latin typeface="Arial" pitchFamily="34" charset="0"/>
                          <a:cs typeface="Arial" pitchFamily="34" charset="0"/>
                        </a:rPr>
                        <a:t>Bathroom Handrail by Toilet</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59%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56%</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81%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dirty="0">
                          <a:solidFill>
                            <a:srgbClr val="000000"/>
                          </a:solidFill>
                          <a:latin typeface="Arial" pitchFamily="34" charset="0"/>
                          <a:cs typeface="Arial" pitchFamily="34" charset="0"/>
                        </a:rPr>
                        <a:t>22%</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556">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Bathroom Inner Door knob</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60%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41%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73%</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solidFill>
                            <a:srgbClr val="000000"/>
                          </a:solidFill>
                          <a:latin typeface="Arial" pitchFamily="34" charset="0"/>
                          <a:cs typeface="Arial" pitchFamily="34" charset="0"/>
                        </a:rPr>
                        <a:t>12%</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a:solidFill>
                            <a:srgbClr val="000000"/>
                          </a:solidFill>
                          <a:latin typeface="Arial" pitchFamily="34" charset="0"/>
                          <a:cs typeface="Arial" pitchFamily="34" charset="0"/>
                        </a:rPr>
                        <a:t>Bathroom Light Switch</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59%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54%</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66%</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dirty="0">
                          <a:solidFill>
                            <a:srgbClr val="000000"/>
                          </a:solidFill>
                          <a:latin typeface="Arial" pitchFamily="34" charset="0"/>
                          <a:cs typeface="Arial" pitchFamily="34" charset="0"/>
                        </a:rPr>
                        <a:t>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Bathroom Sink</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85%</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90%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90%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dirty="0">
                          <a:solidFill>
                            <a:srgbClr val="000000"/>
                          </a:solidFill>
                          <a:latin typeface="Arial" pitchFamily="34" charset="0"/>
                          <a:cs typeface="Arial" pitchFamily="34" charset="0"/>
                        </a:rPr>
                        <a:t>5%</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Toilet Bedpan Cleaner</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57%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60%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81%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dirty="0">
                          <a:solidFill>
                            <a:srgbClr val="000000"/>
                          </a:solidFill>
                          <a:latin typeface="Arial" pitchFamily="34" charset="0"/>
                          <a:cs typeface="Arial" pitchFamily="34" charset="0"/>
                        </a:rPr>
                        <a:t>24%</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Toilet Flush Handle</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77%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a:solidFill>
                            <a:srgbClr val="000000"/>
                          </a:solidFill>
                          <a:latin typeface="Arial" pitchFamily="34" charset="0"/>
                          <a:cs typeface="Arial" pitchFamily="34" charset="0"/>
                        </a:rPr>
                        <a:t>77%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a:solidFill>
                            <a:srgbClr val="000000"/>
                          </a:solidFill>
                          <a:latin typeface="Arial" pitchFamily="34" charset="0"/>
                          <a:cs typeface="Arial" pitchFamily="34" charset="0"/>
                        </a:rPr>
                        <a:t>88%</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dirty="0">
                          <a:solidFill>
                            <a:srgbClr val="000000"/>
                          </a:solidFill>
                          <a:latin typeface="Arial" pitchFamily="34" charset="0"/>
                          <a:cs typeface="Arial" pitchFamily="34" charset="0"/>
                        </a:rPr>
                        <a:t>12%</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l" fontAlgn="b"/>
                      <a:r>
                        <a:rPr lang="en-US" sz="1050" b="1" i="0" u="none" strike="noStrike" dirty="0">
                          <a:solidFill>
                            <a:srgbClr val="000000"/>
                          </a:solidFill>
                          <a:latin typeface="Arial" pitchFamily="34" charset="0"/>
                          <a:cs typeface="Arial" pitchFamily="34" charset="0"/>
                        </a:rPr>
                        <a:t>Toilet Seat</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87%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90%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a:solidFill>
                            <a:srgbClr val="000000"/>
                          </a:solidFill>
                          <a:latin typeface="Arial" pitchFamily="34" charset="0"/>
                          <a:cs typeface="Arial" pitchFamily="34" charset="0"/>
                        </a:rPr>
                        <a:t>94%</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dirty="0">
                          <a:solidFill>
                            <a:srgbClr val="000000"/>
                          </a:solidFill>
                          <a:latin typeface="Arial" pitchFamily="34" charset="0"/>
                          <a:cs typeface="Arial" pitchFamily="34" charset="0"/>
                        </a:rPr>
                        <a:t>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a:txBody>
                    <a:bodyPr/>
                    <a:lstStyle/>
                    <a:p>
                      <a:pPr algn="l" fontAlgn="b"/>
                      <a:r>
                        <a:rPr lang="en-US" sz="800" b="0" i="0" u="none" strike="noStrike" dirty="0">
                          <a:solidFill>
                            <a:srgbClr val="000000"/>
                          </a:solidFill>
                          <a:latin typeface="Calibri"/>
                        </a:rPr>
                        <a:t> </a:t>
                      </a:r>
                    </a:p>
                  </a:txBody>
                  <a:tcPr marL="6651" marR="6651" marT="665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50" b="1" i="0" u="none" strike="noStrike" dirty="0">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050" b="1" i="0" u="none" strike="noStrike">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050" b="1" i="0" u="none" strike="noStrike">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050" b="1" i="0" u="none" strike="noStrike">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050" b="1" i="0" u="none" strike="noStrike" dirty="0">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180573">
                <a:tc rowSpan="4">
                  <a:txBody>
                    <a:bodyPr/>
                    <a:lstStyle/>
                    <a:p>
                      <a:pPr algn="ctr" fontAlgn="ctr"/>
                      <a:r>
                        <a:rPr lang="en-US" sz="1400" b="1" i="0" u="none" strike="noStrike" dirty="0">
                          <a:solidFill>
                            <a:srgbClr val="000000"/>
                          </a:solidFill>
                          <a:latin typeface="Arial"/>
                        </a:rPr>
                        <a:t>Total </a:t>
                      </a:r>
                    </a:p>
                  </a:txBody>
                  <a:tcPr marL="6651" marR="6651" marT="665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050" b="1" i="0" u="none" strike="noStrike" dirty="0">
                          <a:solidFill>
                            <a:srgbClr val="000000"/>
                          </a:solidFill>
                          <a:latin typeface="Arial" pitchFamily="34" charset="0"/>
                          <a:cs typeface="Arial" pitchFamily="34" charset="0"/>
                        </a:rPr>
                        <a:t>Total Patient Bathroom</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69%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65%</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81%</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50" b="1" i="0" u="none" strike="noStrike" dirty="0">
                          <a:solidFill>
                            <a:srgbClr val="000000"/>
                          </a:solidFill>
                          <a:latin typeface="Arial" pitchFamily="34" charset="0"/>
                          <a:cs typeface="Arial" pitchFamily="34" charset="0"/>
                        </a:rPr>
                        <a:t>12%</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ctr" fontAlgn="b"/>
                      <a:r>
                        <a:rPr lang="en-US" sz="1050" b="1" i="0" u="none" strike="noStrike" dirty="0">
                          <a:solidFill>
                            <a:srgbClr val="000000"/>
                          </a:solidFill>
                          <a:latin typeface="Arial" pitchFamily="34" charset="0"/>
                          <a:cs typeface="Arial" pitchFamily="34" charset="0"/>
                        </a:rPr>
                        <a:t>Total Patient Room</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69%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73%</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a:solidFill>
                            <a:srgbClr val="000000"/>
                          </a:solidFill>
                          <a:latin typeface="Arial" pitchFamily="34" charset="0"/>
                          <a:cs typeface="Arial" pitchFamily="34" charset="0"/>
                        </a:rPr>
                        <a:t>77%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solidFill>
                            <a:srgbClr val="000000"/>
                          </a:solidFill>
                          <a:latin typeface="Arial" pitchFamily="34" charset="0"/>
                          <a:cs typeface="Arial" pitchFamily="34" charset="0"/>
                        </a:rPr>
                        <a:t>8%</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ctr" fontAlgn="b"/>
                      <a:r>
                        <a:rPr lang="en-US" sz="1050" b="1" i="0" u="none" strike="noStrike" dirty="0">
                          <a:solidFill>
                            <a:srgbClr val="000000"/>
                          </a:solidFill>
                          <a:latin typeface="Arial" pitchFamily="34" charset="0"/>
                          <a:cs typeface="Arial" pitchFamily="34" charset="0"/>
                        </a:rPr>
                        <a:t>Grand Total</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69%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70%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50" b="1" i="0" u="none" strike="noStrike">
                          <a:solidFill>
                            <a:srgbClr val="000000"/>
                          </a:solidFill>
                          <a:latin typeface="Arial" pitchFamily="34" charset="0"/>
                          <a:cs typeface="Arial" pitchFamily="34" charset="0"/>
                        </a:rPr>
                        <a:t>79%</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50" b="1" i="0" u="none" strike="noStrike" dirty="0">
                          <a:solidFill>
                            <a:srgbClr val="000000"/>
                          </a:solidFill>
                          <a:latin typeface="Arial" pitchFamily="34" charset="0"/>
                          <a:cs typeface="Arial" pitchFamily="34" charset="0"/>
                        </a:rPr>
                        <a:t>10%</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73">
                <a:tc vMerge="1">
                  <a:txBody>
                    <a:bodyPr/>
                    <a:lstStyle/>
                    <a:p>
                      <a:endParaRPr lang="en-US"/>
                    </a:p>
                  </a:txBody>
                  <a:tcPr/>
                </a:tc>
                <a:tc>
                  <a:txBody>
                    <a:bodyPr/>
                    <a:lstStyle/>
                    <a:p>
                      <a:pPr algn="ctr" fontAlgn="b"/>
                      <a:r>
                        <a:rPr lang="en-US" sz="1050" b="1" i="0" u="none" strike="noStrike" dirty="0">
                          <a:solidFill>
                            <a:srgbClr val="000000"/>
                          </a:solidFill>
                          <a:latin typeface="Arial" pitchFamily="34" charset="0"/>
                          <a:cs typeface="Arial" pitchFamily="34" charset="0"/>
                        </a:rPr>
                        <a:t>n</a:t>
                      </a:r>
                      <a:r>
                        <a:rPr lang="en-US" sz="1050" b="1" i="0" u="none" strike="noStrike" dirty="0" smtClean="0">
                          <a:solidFill>
                            <a:srgbClr val="000000"/>
                          </a:solidFill>
                          <a:latin typeface="Arial" pitchFamily="34" charset="0"/>
                          <a:cs typeface="Arial" pitchFamily="34" charset="0"/>
                        </a:rPr>
                        <a:t>= (# </a:t>
                      </a:r>
                      <a:r>
                        <a:rPr lang="en-US" sz="1050" b="1" i="0" u="none" strike="noStrike" dirty="0">
                          <a:solidFill>
                            <a:srgbClr val="000000"/>
                          </a:solidFill>
                          <a:latin typeface="Arial" pitchFamily="34" charset="0"/>
                          <a:cs typeface="Arial" pitchFamily="34" charset="0"/>
                        </a:rPr>
                        <a:t>of objects </a:t>
                      </a:r>
                      <a:r>
                        <a:rPr lang="en-US" sz="1050" b="1" i="0" u="none" strike="noStrike" dirty="0" smtClean="0">
                          <a:solidFill>
                            <a:srgbClr val="000000"/>
                          </a:solidFill>
                          <a:latin typeface="Arial" pitchFamily="34" charset="0"/>
                          <a:cs typeface="Arial" pitchFamily="34" charset="0"/>
                        </a:rPr>
                        <a:t>evaluated)</a:t>
                      </a:r>
                      <a:endParaRPr lang="en-US" sz="1050" b="1" i="0" u="none" strike="noStrike" dirty="0">
                        <a:solidFill>
                          <a:srgbClr val="000000"/>
                        </a:solidFill>
                        <a:latin typeface="Arial" pitchFamily="34" charset="0"/>
                        <a:cs typeface="Arial" pitchFamily="34" charset="0"/>
                      </a:endParaRP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1187</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1254</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pitchFamily="34" charset="0"/>
                          <a:cs typeface="Arial" pitchFamily="34" charset="0"/>
                        </a:rPr>
                        <a:t>1233</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pitchFamily="34" charset="0"/>
                          <a:cs typeface="Arial" pitchFamily="34" charset="0"/>
                        </a:rPr>
                        <a:t> </a:t>
                      </a:r>
                    </a:p>
                  </a:txBody>
                  <a:tcPr marL="6651" marR="6651" marT="6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152400" y="609600"/>
          <a:ext cx="1143000" cy="533400"/>
        </p:xfrm>
        <a:graphic>
          <a:graphicData uri="http://schemas.openxmlformats.org/drawingml/2006/table">
            <a:tbl>
              <a:tblPr/>
              <a:tblGrid>
                <a:gridCol w="408215"/>
                <a:gridCol w="734785"/>
              </a:tblGrid>
              <a:tr h="177800">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latin typeface="Calibri"/>
                        </a:rPr>
                        <a:t>&lt;70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dirty="0">
                          <a:solidFill>
                            <a:srgbClr val="000000"/>
                          </a:solidFill>
                          <a:latin typeface="Calibri"/>
                        </a:rPr>
                        <a:t>70% - 80%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dirty="0">
                          <a:solidFill>
                            <a:srgbClr val="000000"/>
                          </a:solidFill>
                          <a:latin typeface="Calibri"/>
                        </a:rPr>
                        <a:t>&gt;80%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838200" y="685800"/>
          <a:ext cx="74676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762000" y="457200"/>
          <a:ext cx="78486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533400" y="304800"/>
          <a:ext cx="8229600"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609600" y="4953000"/>
          <a:ext cx="8001000" cy="916805"/>
        </p:xfrm>
        <a:graphic>
          <a:graphicData uri="http://schemas.openxmlformats.org/drawingml/2006/table">
            <a:tbl>
              <a:tblPr/>
              <a:tblGrid>
                <a:gridCol w="1122780"/>
                <a:gridCol w="916691"/>
                <a:gridCol w="627529"/>
                <a:gridCol w="572398"/>
                <a:gridCol w="481193"/>
                <a:gridCol w="503208"/>
                <a:gridCol w="792550"/>
                <a:gridCol w="783118"/>
                <a:gridCol w="632710"/>
                <a:gridCol w="839172"/>
                <a:gridCol w="729651"/>
              </a:tblGrid>
              <a:tr h="348915">
                <a:tc>
                  <a:txBody>
                    <a:bodyPr/>
                    <a:lstStyle/>
                    <a:p>
                      <a:pPr algn="ctr" fontAlgn="b"/>
                      <a:r>
                        <a:rPr lang="en-US" sz="1100" b="1" i="0" u="none" strike="noStrike" dirty="0">
                          <a:solidFill>
                            <a:schemeClr val="tx1"/>
                          </a:solidFill>
                          <a:latin typeface="Arial"/>
                        </a:rPr>
                        <a:t>Quarter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Bed Rail/Control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Bedside Table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Call Button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Chair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IV Pole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Room Inner Door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Room Light Switch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Room Sink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Telephone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c>
                  <a:txBody>
                    <a:bodyPr/>
                    <a:lstStyle/>
                    <a:p>
                      <a:pPr algn="ctr" fontAlgn="b"/>
                      <a:r>
                        <a:rPr lang="en-US" sz="1100" b="1" i="0" u="none" strike="noStrike" dirty="0">
                          <a:solidFill>
                            <a:schemeClr val="tx1"/>
                          </a:solidFill>
                          <a:latin typeface="Arial"/>
                        </a:rPr>
                        <a:t>Tray 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82"/>
                    </a:solidFill>
                  </a:tcPr>
                </a:tc>
              </a:tr>
              <a:tr h="232610">
                <a:tc>
                  <a:txBody>
                    <a:bodyPr/>
                    <a:lstStyle/>
                    <a:p>
                      <a:pPr algn="ctr" fontAlgn="b"/>
                      <a:r>
                        <a:rPr lang="en-US" sz="1100" b="1" i="0" u="none" strike="noStrike" dirty="0" smtClean="0">
                          <a:solidFill>
                            <a:schemeClr val="bg1"/>
                          </a:solidFill>
                          <a:latin typeface="Arial"/>
                        </a:rPr>
                        <a:t>Baseline </a:t>
                      </a:r>
                      <a:r>
                        <a:rPr lang="en-US" sz="1100" b="1" i="0" u="none" strike="noStrike" dirty="0">
                          <a:solidFill>
                            <a:schemeClr val="bg1"/>
                          </a:solidFill>
                          <a:latin typeface="Arial"/>
                        </a:rPr>
                        <a:t>(n=698)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131">
                <a:tc>
                  <a:txBody>
                    <a:bodyPr/>
                    <a:lstStyle/>
                    <a:p>
                      <a:pPr algn="ctr" fontAlgn="b"/>
                      <a:r>
                        <a:rPr lang="en-US" sz="1100" b="1" i="0" u="none" strike="noStrike" dirty="0">
                          <a:solidFill>
                            <a:schemeClr val="bg1"/>
                          </a:solidFill>
                          <a:latin typeface="Arial"/>
                        </a:rPr>
                        <a:t>Q2 2011 (n=772)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c>
                  <a:txBody>
                    <a:bodyPr/>
                    <a:lstStyle/>
                    <a:p>
                      <a:pPr algn="ctr" fontAlgn="b"/>
                      <a:r>
                        <a:rPr lang="en-US" sz="1100" b="1" i="0" u="none" strike="noStrike" dirty="0">
                          <a:solidFill>
                            <a:schemeClr val="bg1"/>
                          </a:solidFill>
                          <a:latin typeface="Arial"/>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7EAB"/>
                    </a:solidFill>
                  </a:tcPr>
                </a:tc>
              </a:tr>
              <a:tr h="146131">
                <a:tc>
                  <a:txBody>
                    <a:bodyPr/>
                    <a:lstStyle/>
                    <a:p>
                      <a:pPr algn="ctr" fontAlgn="b"/>
                      <a:r>
                        <a:rPr lang="en-US" sz="1100" b="1" i="0" u="none" strike="noStrike">
                          <a:solidFill>
                            <a:schemeClr val="bg1"/>
                          </a:solidFill>
                          <a:latin typeface="Arial"/>
                        </a:rPr>
                        <a:t>Q3 2011 (n=744)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chemeClr val="bg1"/>
                          </a:solidFill>
                          <a:latin typeface="Arial"/>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chemeClr val="bg1"/>
                          </a:solidFill>
                          <a:latin typeface="Arial"/>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chemeClr val="bg1"/>
                          </a:solidFill>
                          <a:latin typeface="Arial"/>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chemeClr val="bg1"/>
                          </a:solidFill>
                          <a:latin typeface="Arial"/>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Arial"/>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228600"/>
          <a:ext cx="8458200" cy="472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609601" y="5105400"/>
          <a:ext cx="7772399" cy="914400"/>
        </p:xfrm>
        <a:graphic>
          <a:graphicData uri="http://schemas.openxmlformats.org/drawingml/2006/table">
            <a:tbl>
              <a:tblPr/>
              <a:tblGrid>
                <a:gridCol w="1525017"/>
                <a:gridCol w="913382"/>
                <a:gridCol w="1219200"/>
                <a:gridCol w="914400"/>
                <a:gridCol w="838200"/>
                <a:gridCol w="838200"/>
                <a:gridCol w="685800"/>
                <a:gridCol w="838200"/>
              </a:tblGrid>
              <a:tr h="360219">
                <a:tc>
                  <a:txBody>
                    <a:bodyPr/>
                    <a:lstStyle/>
                    <a:p>
                      <a:pPr algn="ctr" fontAlgn="b"/>
                      <a:r>
                        <a:rPr lang="en-US" sz="1100" b="0" i="0" u="none" strike="noStrike" dirty="0">
                          <a:solidFill>
                            <a:schemeClr val="tx1"/>
                          </a:solidFill>
                          <a:latin typeface="Arial"/>
                        </a:rPr>
                        <a:t>Quarter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Bathroom Handrail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Bathroom Inner Door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Bathroom Light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Bathroom Sink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Toilet Bedpan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Toilet Flush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Toilet Seat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184727">
                <a:tc>
                  <a:txBody>
                    <a:bodyPr/>
                    <a:lstStyle/>
                    <a:p>
                      <a:pPr algn="ctr" fontAlgn="b"/>
                      <a:r>
                        <a:rPr lang="en-US" sz="1100" b="0" i="0" u="none" strike="noStrike" dirty="0">
                          <a:solidFill>
                            <a:schemeClr val="tx1"/>
                          </a:solidFill>
                          <a:latin typeface="Arial"/>
                        </a:rPr>
                        <a:t>Baseline (n=489)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tx1"/>
                          </a:solidFill>
                          <a:latin typeface="Arial"/>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tx1"/>
                          </a:solidFill>
                          <a:latin typeface="Arial"/>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tx1"/>
                          </a:solidFill>
                          <a:latin typeface="Arial"/>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727">
                <a:tc>
                  <a:txBody>
                    <a:bodyPr/>
                    <a:lstStyle/>
                    <a:p>
                      <a:pPr algn="ctr" fontAlgn="b"/>
                      <a:r>
                        <a:rPr lang="en-US" sz="1100" b="0" i="0" u="none" strike="noStrike" dirty="0">
                          <a:solidFill>
                            <a:schemeClr val="tx1"/>
                          </a:solidFill>
                          <a:latin typeface="Arial"/>
                        </a:rPr>
                        <a:t>Q2 2011 (n=482)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0" i="0" u="none" strike="noStrike" dirty="0">
                          <a:solidFill>
                            <a:schemeClr val="tx1"/>
                          </a:solidFill>
                          <a:latin typeface="Arial"/>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r>
              <a:tr h="184727">
                <a:tc>
                  <a:txBody>
                    <a:bodyPr/>
                    <a:lstStyle/>
                    <a:p>
                      <a:pPr algn="ctr" fontAlgn="b"/>
                      <a:r>
                        <a:rPr lang="en-US" sz="1100" b="0" i="0" u="none" strike="noStrike" dirty="0">
                          <a:solidFill>
                            <a:schemeClr val="tx1"/>
                          </a:solidFill>
                          <a:latin typeface="Arial"/>
                        </a:rPr>
                        <a:t>Q3 2011 (n=489)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Arial"/>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75"/>
          <p:cNvSpPr>
            <a:spLocks noGrp="1" noChangeArrowheads="1"/>
          </p:cNvSpPr>
          <p:nvPr>
            <p:ph type="title"/>
          </p:nvPr>
        </p:nvSpPr>
        <p:spPr>
          <a:xfrm>
            <a:off x="457200" y="307529"/>
            <a:ext cx="8229600" cy="1077218"/>
          </a:xfrm>
          <a:noFill/>
        </p:spPr>
        <p:txBody>
          <a:bodyPr wrap="square">
            <a:spAutoFit/>
          </a:bodyPr>
          <a:lstStyle/>
          <a:p>
            <a:pPr algn="ctr" eaLnBrk="1" hangingPunct="1"/>
            <a:r>
              <a:rPr lang="en-US" sz="3600" dirty="0" smtClean="0">
                <a:solidFill>
                  <a:schemeClr val="accent1">
                    <a:lumMod val="50000"/>
                  </a:schemeClr>
                </a:solidFill>
                <a:latin typeface="Arial" pitchFamily="34" charset="0"/>
                <a:cs typeface="Arial" pitchFamily="34" charset="0"/>
              </a:rPr>
              <a:t>UTSW</a:t>
            </a:r>
            <a:r>
              <a:rPr lang="en-US" sz="4000" dirty="0" smtClean="0">
                <a:solidFill>
                  <a:schemeClr val="accent1">
                    <a:lumMod val="50000"/>
                  </a:schemeClr>
                </a:solidFill>
                <a:latin typeface="Arial" pitchFamily="34" charset="0"/>
                <a:cs typeface="Arial" pitchFamily="34" charset="0"/>
              </a:rPr>
              <a:t>– </a:t>
            </a:r>
            <a:r>
              <a:rPr lang="en-US" sz="3600" dirty="0" smtClean="0">
                <a:solidFill>
                  <a:schemeClr val="accent1">
                    <a:lumMod val="50000"/>
                  </a:schemeClr>
                </a:solidFill>
                <a:latin typeface="Arial" pitchFamily="34" charset="0"/>
                <a:cs typeface="Arial" pitchFamily="34" charset="0"/>
              </a:rPr>
              <a:t>QUARTER 3 Results</a:t>
            </a:r>
            <a:br>
              <a:rPr lang="en-US" sz="3600" dirty="0" smtClean="0">
                <a:solidFill>
                  <a:schemeClr val="accent1">
                    <a:lumMod val="50000"/>
                  </a:schemeClr>
                </a:solidFill>
                <a:latin typeface="Arial" pitchFamily="34" charset="0"/>
                <a:cs typeface="Arial" pitchFamily="34" charset="0"/>
              </a:rPr>
            </a:br>
            <a:r>
              <a:rPr lang="en-US" sz="2400" dirty="0" smtClean="0">
                <a:solidFill>
                  <a:schemeClr val="accent1">
                    <a:lumMod val="50000"/>
                  </a:schemeClr>
                </a:solidFill>
                <a:latin typeface="Arial" pitchFamily="34" charset="0"/>
                <a:cs typeface="Arial" pitchFamily="34" charset="0"/>
              </a:rPr>
              <a:t>EnCompass™ Monitoring Program</a:t>
            </a:r>
          </a:p>
        </p:txBody>
      </p:sp>
      <p:graphicFrame>
        <p:nvGraphicFramePr>
          <p:cNvPr id="131451" name="Group 379"/>
          <p:cNvGraphicFramePr>
            <a:graphicFrameLocks noGrp="1"/>
          </p:cNvGraphicFramePr>
          <p:nvPr>
            <p:extLst>
              <p:ext uri="{D42A27DB-BD31-4B8C-83A1-F6EECF244321}">
                <p14:modId xmlns:p14="http://schemas.microsoft.com/office/powerpoint/2010/main" xmlns="" val="884357383"/>
              </p:ext>
            </p:extLst>
          </p:nvPr>
        </p:nvGraphicFramePr>
        <p:xfrm>
          <a:off x="762000" y="2590798"/>
          <a:ext cx="7620000" cy="3276602"/>
        </p:xfrm>
        <a:graphic>
          <a:graphicData uri="http://schemas.openxmlformats.org/drawingml/2006/table">
            <a:tbl>
              <a:tblPr/>
              <a:tblGrid>
                <a:gridCol w="3810000"/>
                <a:gridCol w="3810000"/>
              </a:tblGrid>
              <a:tr h="469132">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Top 3 HTO’s</a:t>
                      </a:r>
                    </a:p>
                  </a:txBody>
                  <a:tcPr horzOverflow="overflow">
                    <a:lnL w="12700" cap="flat" cmpd="sng" algn="ctr">
                      <a:solidFill>
                        <a:srgbClr val="4060A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 Cleaned</a:t>
                      </a:r>
                    </a:p>
                  </a:txBody>
                  <a:tcPr horzOverflow="overflow">
                    <a:lnL w="12700" cap="flat" cmpd="sng" algn="ctr">
                      <a:solidFill>
                        <a:schemeClr val="bg1"/>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solidFill>
                      <a:schemeClr val="accent1">
                        <a:lumMod val="75000"/>
                      </a:schemeClr>
                    </a:solidFill>
                  </a:tcPr>
                </a:tc>
              </a:tr>
              <a:tr h="401421">
                <a:tc>
                  <a:txBody>
                    <a:bodyPr/>
                    <a:lstStyle/>
                    <a:p>
                      <a:pPr marL="0" marR="0" lvl="0" indent="0" algn="l"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da-DK" sz="1400" b="0" i="0" u="none" strike="noStrike" cap="none" normalizeH="0" baseline="0" dirty="0" smtClean="0">
                          <a:ln>
                            <a:noFill/>
                          </a:ln>
                          <a:solidFill>
                            <a:srgbClr val="000000"/>
                          </a:solidFill>
                          <a:effectLst/>
                          <a:latin typeface="Arial" pitchFamily="34" charset="0"/>
                          <a:cs typeface="Arial" pitchFamily="34" charset="0"/>
                        </a:rPr>
                        <a:t>Toilet Seat</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90%</a:t>
                      </a:r>
                      <a:endParaRPr kumimoji="0" lang="en-US" sz="1400" b="0" i="0" u="none" strike="noStrike" cap="none" normalizeH="0" baseline="0" dirty="0" smtClean="0">
                        <a:ln>
                          <a:noFill/>
                        </a:ln>
                        <a:solidFill>
                          <a:schemeClr val="accent1"/>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r>
              <a:tr h="401421">
                <a:tc>
                  <a:txBody>
                    <a:bodyPr/>
                    <a:lstStyle/>
                    <a:p>
                      <a:pPr marL="0" marR="0" lvl="0" indent="0" algn="l"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da-DK" sz="1400" b="0" i="0" u="none" strike="noStrike" cap="none" normalizeH="0" baseline="0" dirty="0" smtClean="0">
                          <a:ln>
                            <a:noFill/>
                          </a:ln>
                          <a:solidFill>
                            <a:srgbClr val="000000"/>
                          </a:solidFill>
                          <a:effectLst/>
                          <a:latin typeface="Arial" pitchFamily="34" charset="0"/>
                          <a:cs typeface="Arial" pitchFamily="34" charset="0"/>
                        </a:rPr>
                        <a:t>Tray Table</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89%</a:t>
                      </a:r>
                      <a:endParaRPr kumimoji="0" lang="en-US" sz="1400" b="0" i="0" u="none" strike="noStrike" cap="none" normalizeH="0" baseline="0" dirty="0" smtClean="0">
                        <a:ln>
                          <a:noFill/>
                        </a:ln>
                        <a:solidFill>
                          <a:schemeClr val="accent1"/>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r>
              <a:tr h="401421">
                <a:tc>
                  <a:txBody>
                    <a:bodyPr/>
                    <a:lstStyle/>
                    <a:p>
                      <a:pPr marL="0" marR="0" lvl="0" indent="0" algn="l"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da-DK" sz="1400" b="0" i="0" u="none" strike="noStrike" cap="none" normalizeH="0" baseline="0" dirty="0" smtClean="0">
                          <a:ln>
                            <a:noFill/>
                          </a:ln>
                          <a:solidFill>
                            <a:srgbClr val="000000"/>
                          </a:solidFill>
                          <a:effectLst/>
                          <a:latin typeface="Arial" pitchFamily="34" charset="0"/>
                          <a:cs typeface="Arial" pitchFamily="34" charset="0"/>
                        </a:rPr>
                        <a:t>Room Sink</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89%</a:t>
                      </a:r>
                      <a:endParaRPr kumimoji="0" lang="en-US" sz="1400" b="0" i="0" u="none" strike="noStrike" cap="none" normalizeH="0" baseline="0" dirty="0" smtClean="0">
                        <a:ln>
                          <a:noFill/>
                        </a:ln>
                        <a:solidFill>
                          <a:schemeClr val="accent1"/>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r>
              <a:tr h="398944">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Bottom  3 HTO’s</a:t>
                      </a:r>
                    </a:p>
                  </a:txBody>
                  <a:tcPr horzOverflow="overflow">
                    <a:lnL w="12700" cap="flat" cmpd="sng" algn="ctr">
                      <a:solidFill>
                        <a:srgbClr val="4060A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 Cleaned</a:t>
                      </a:r>
                    </a:p>
                  </a:txBody>
                  <a:tcPr horzOverflow="overflow">
                    <a:lnL w="12700" cap="flat" cmpd="sng" algn="ctr">
                      <a:solidFill>
                        <a:schemeClr val="bg1"/>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solidFill>
                      <a:schemeClr val="accent1">
                        <a:lumMod val="75000"/>
                      </a:schemeClr>
                    </a:solidFill>
                  </a:tcPr>
                </a:tc>
              </a:tr>
              <a:tr h="401421">
                <a:tc>
                  <a:txBody>
                    <a:bodyPr/>
                    <a:lstStyle/>
                    <a:p>
                      <a:pPr marL="0" marR="0" lvl="0" indent="0" algn="l"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da-DK" sz="1400" b="0" i="0" u="none" strike="noStrike" cap="none" normalizeH="0" baseline="0" dirty="0" smtClean="0">
                          <a:ln>
                            <a:noFill/>
                          </a:ln>
                          <a:solidFill>
                            <a:srgbClr val="000000"/>
                          </a:solidFill>
                          <a:effectLst/>
                          <a:latin typeface="Arial" pitchFamily="34" charset="0"/>
                          <a:cs typeface="Arial" pitchFamily="34" charset="0"/>
                        </a:rPr>
                        <a:t>Bathroom Inner Door Knob</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58%</a:t>
                      </a:r>
                      <a:endParaRPr kumimoji="0" lang="en-US" sz="1400" b="0" i="0" u="none" strike="noStrike" cap="none" normalizeH="0" baseline="0" dirty="0" smtClean="0">
                        <a:ln>
                          <a:noFill/>
                        </a:ln>
                        <a:solidFill>
                          <a:schemeClr val="accent1"/>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r>
              <a:tr h="401421">
                <a:tc>
                  <a:txBody>
                    <a:bodyPr/>
                    <a:lstStyle/>
                    <a:p>
                      <a:pPr marL="0" marR="0" lvl="0" indent="0" algn="l"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Bathroom Light Switch</a:t>
                      </a: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59%</a:t>
                      </a:r>
                      <a:endParaRPr kumimoji="0" lang="en-US" sz="1400" b="0" i="0" u="none" strike="noStrike" cap="none" normalizeH="0" baseline="0" dirty="0" smtClean="0">
                        <a:ln>
                          <a:noFill/>
                        </a:ln>
                        <a:solidFill>
                          <a:schemeClr val="bg2"/>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r>
              <a:tr h="401421">
                <a:tc>
                  <a:txBody>
                    <a:bodyPr/>
                    <a:lstStyle/>
                    <a:p>
                      <a:pPr marL="0" marR="0" lvl="0" indent="0" algn="l"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da-DK" sz="1400" b="0" i="0" u="none" strike="noStrike" cap="none" normalizeH="0" baseline="0" dirty="0" smtClean="0">
                          <a:ln>
                            <a:noFill/>
                          </a:ln>
                          <a:solidFill>
                            <a:srgbClr val="000000"/>
                          </a:solidFill>
                          <a:effectLst/>
                          <a:latin typeface="Arial" pitchFamily="34" charset="0"/>
                          <a:cs typeface="Arial" pitchFamily="34" charset="0"/>
                        </a:rPr>
                        <a:t>Room Light Switch</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
                          <a:srgbClr val="007AC9"/>
                        </a:buClr>
                        <a:buSzPct val="70000"/>
                        <a:buFont typeface="Wingdings 3" pitchFamily="18" charset="2"/>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60%</a:t>
                      </a:r>
                      <a:endParaRPr kumimoji="0" lang="en-US" sz="1400" b="0" i="0" u="none" strike="noStrike" cap="none" normalizeH="0" baseline="0" dirty="0" smtClean="0">
                        <a:ln>
                          <a:noFill/>
                        </a:ln>
                        <a:solidFill>
                          <a:schemeClr val="accent1"/>
                        </a:solidFill>
                        <a:effectLst/>
                        <a:latin typeface="Arial" pitchFamily="34" charset="0"/>
                        <a:cs typeface="Arial" pitchFamily="34" charset="0"/>
                      </a:endParaRPr>
                    </a:p>
                  </a:txBody>
                  <a:tcPr horzOverflow="overflow">
                    <a:lnL w="12700" cap="flat" cmpd="sng" algn="ctr">
                      <a:solidFill>
                        <a:srgbClr val="4060AF"/>
                      </a:solidFill>
                      <a:prstDash val="solid"/>
                      <a:round/>
                      <a:headEnd type="none" w="med" len="med"/>
                      <a:tailEnd type="none" w="med" len="med"/>
                    </a:lnL>
                    <a:lnR w="12700" cap="flat" cmpd="sng" algn="ctr">
                      <a:solidFill>
                        <a:srgbClr val="4060AF"/>
                      </a:solidFill>
                      <a:prstDash val="solid"/>
                      <a:round/>
                      <a:headEnd type="none" w="med" len="med"/>
                      <a:tailEnd type="none" w="med" len="med"/>
                    </a:lnR>
                    <a:lnT w="12700" cap="flat" cmpd="sng" algn="ctr">
                      <a:solidFill>
                        <a:srgbClr val="4060AF"/>
                      </a:solidFill>
                      <a:prstDash val="solid"/>
                      <a:round/>
                      <a:headEnd type="none" w="med" len="med"/>
                      <a:tailEnd type="none" w="med" len="med"/>
                    </a:lnT>
                    <a:lnB w="12700" cap="flat" cmpd="sng" algn="ctr">
                      <a:solidFill>
                        <a:srgbClr val="4060AF"/>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838200" y="1524000"/>
            <a:ext cx="7391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atin typeface="Arial" pitchFamily="34" charset="0"/>
                <a:cs typeface="Arial" pitchFamily="34" charset="0"/>
              </a:rPr>
              <a:t>Thoroughness of Disinfection Cleaning</a:t>
            </a:r>
            <a:endParaRPr lang="en-US" sz="2400" b="1" dirty="0">
              <a:latin typeface="Arial" pitchFamily="34" charset="0"/>
              <a:cs typeface="Arial" pitchFamily="34" charset="0"/>
            </a:endParaRPr>
          </a:p>
        </p:txBody>
      </p:sp>
      <p:sp>
        <p:nvSpPr>
          <p:cNvPr id="11" name="TextBox 10"/>
          <p:cNvSpPr txBox="1"/>
          <p:nvPr/>
        </p:nvSpPr>
        <p:spPr>
          <a:xfrm>
            <a:off x="2209800" y="2133600"/>
            <a:ext cx="48006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Focus Areas </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066800"/>
            <a:ext cx="8382000" cy="5181600"/>
          </a:xfrm>
        </p:spPr>
        <p:txBody>
          <a:bodyPr>
            <a:normAutofit fontScale="62500" lnSpcReduction="20000"/>
          </a:bodyPr>
          <a:lstStyle/>
          <a:p>
            <a:r>
              <a:rPr lang="en-US" sz="2600" dirty="0" smtClean="0">
                <a:latin typeface="Arial" pitchFamily="34" charset="0"/>
                <a:cs typeface="Arial" pitchFamily="34" charset="0"/>
              </a:rPr>
              <a:t>Healthcare-associated infections (HAIs) remain among one of the leading causes of death in the United States. There are 1.7 million HAIs reported annually, which cause approximately 99,000 deaths. </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The goal of infection prevention is to eradicate the risk of patients acquiring infections from employees and their environment. </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Environmental services play a significant role in providing proper healthcare to patients.  Suboptimal cleaning can serve as a source for the transmission of microorganisms to patients. </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Although, approximately $900 million is spent annually by hospitals in the United States on cleaning solutions, disinfection of rooms is below optimal. </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Implementation will include providing educational services to housekeeping and utilizing marking methods, disinfection of patient rooms.  </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It is crucial for hospitals to utilize programs that increase the adequacy of disinfection. In order to optimize disinfection, collaboration between the infection control team and environmental services is necessary.	</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This process will be ongoing and our target will continue to be 95%. 	</a:t>
            </a:r>
          </a:p>
          <a:p>
            <a:endParaRPr lang="en-US" dirty="0"/>
          </a:p>
        </p:txBody>
      </p:sp>
      <p:sp>
        <p:nvSpPr>
          <p:cNvPr id="5" name="Title 4"/>
          <p:cNvSpPr>
            <a:spLocks noGrp="1"/>
          </p:cNvSpPr>
          <p:nvPr>
            <p:ph type="title"/>
          </p:nvPr>
        </p:nvSpPr>
        <p:spPr>
          <a:xfrm>
            <a:off x="457200" y="274638"/>
            <a:ext cx="8229600" cy="715962"/>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dirty="0" smtClean="0"/>
              <a:t>SUMMARY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en.citizendium.org/images/thumb/a/a1/QuestionMark.gif/300px-QuestionMark.gif"/>
          <p:cNvPicPr>
            <a:picLocks noChangeAspect="1" noChangeArrowheads="1" noCrop="1"/>
          </p:cNvPicPr>
          <p:nvPr/>
        </p:nvPicPr>
        <p:blipFill>
          <a:blip r:embed="rId2" cstate="print"/>
          <a:srcRect/>
          <a:stretch>
            <a:fillRect/>
          </a:stretch>
        </p:blipFill>
        <p:spPr bwMode="auto">
          <a:xfrm>
            <a:off x="3200400" y="533400"/>
            <a:ext cx="2019300" cy="2019300"/>
          </a:xfrm>
          <a:prstGeom prst="rect">
            <a:avLst/>
          </a:prstGeom>
          <a:noFill/>
          <a:ln w="76200">
            <a:solidFill>
              <a:schemeClr val="bg2">
                <a:lumMod val="50000"/>
              </a:schemeClr>
            </a:solidFill>
          </a:ln>
        </p:spPr>
      </p:pic>
      <p:pic>
        <p:nvPicPr>
          <p:cNvPr id="2" name="Picture 4" descr="bp_1bacteria"/>
          <p:cNvPicPr>
            <a:picLocks noChangeAspect="1" noChangeArrowheads="1"/>
          </p:cNvPicPr>
          <p:nvPr/>
        </p:nvPicPr>
        <p:blipFill>
          <a:blip r:embed="rId3" cstate="print"/>
          <a:srcRect/>
          <a:stretch>
            <a:fillRect/>
          </a:stretch>
        </p:blipFill>
        <p:spPr bwMode="auto">
          <a:xfrm>
            <a:off x="1981200" y="3124200"/>
            <a:ext cx="4724400" cy="25908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57200"/>
            <a:ext cx="4648200" cy="830997"/>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800" b="1" dirty="0" smtClean="0">
                <a:ea typeface="ＭＳ Ｐゴシック"/>
                <a:cs typeface="ＭＳ Ｐゴシック"/>
              </a:rPr>
              <a:t>THE TEAM</a:t>
            </a:r>
            <a:endParaRPr lang="en-US" sz="4800" dirty="0"/>
          </a:p>
        </p:txBody>
      </p:sp>
      <p:sp>
        <p:nvSpPr>
          <p:cNvPr id="3" name="Rectangle 2"/>
          <p:cNvSpPr/>
          <p:nvPr/>
        </p:nvSpPr>
        <p:spPr>
          <a:xfrm>
            <a:off x="762000" y="1676400"/>
            <a:ext cx="7543800" cy="3785652"/>
          </a:xfrm>
          <a:prstGeom prst="rect">
            <a:avLst/>
          </a:prstGeom>
          <a:solidFill>
            <a:schemeClr val="bg2"/>
          </a:solidFill>
          <a:ln w="57150"/>
        </p:spPr>
        <p:style>
          <a:lnRef idx="2">
            <a:schemeClr val="accent2"/>
          </a:lnRef>
          <a:fillRef idx="1">
            <a:schemeClr val="lt1"/>
          </a:fillRef>
          <a:effectRef idx="0">
            <a:schemeClr val="accent2"/>
          </a:effectRef>
          <a:fontRef idx="minor">
            <a:schemeClr val="dk1"/>
          </a:fontRef>
        </p:style>
        <p:txBody>
          <a:bodyPr wrap="square">
            <a:spAutoFit/>
          </a:bodyPr>
          <a:lstStyle/>
          <a:p>
            <a:endParaRPr lang="en-US" dirty="0" smtClean="0">
              <a:ea typeface="ＭＳ Ｐゴシック"/>
              <a:cs typeface="ＭＳ Ｐゴシック"/>
            </a:endParaRPr>
          </a:p>
          <a:p>
            <a:r>
              <a:rPr lang="en-US" dirty="0" smtClean="0">
                <a:ea typeface="ＭＳ Ｐゴシック"/>
                <a:cs typeface="ＭＳ Ｐゴシック"/>
              </a:rPr>
              <a:t>Team Members</a:t>
            </a:r>
          </a:p>
          <a:p>
            <a:pPr lvl="3"/>
            <a:r>
              <a:rPr lang="en-US" sz="2400" dirty="0" smtClean="0">
                <a:ea typeface="ＭＳ Ｐゴシック"/>
              </a:rPr>
              <a:t>CS&amp;E Participant	Doramarie Arocha</a:t>
            </a:r>
          </a:p>
          <a:p>
            <a:pPr lvl="3"/>
            <a:r>
              <a:rPr lang="en-US" sz="2400" dirty="0" smtClean="0">
                <a:ea typeface="ＭＳ Ｐゴシック"/>
              </a:rPr>
              <a:t>CS&amp;E Participant	Ron Burke</a:t>
            </a:r>
          </a:p>
          <a:p>
            <a:pPr lvl="3"/>
            <a:r>
              <a:rPr lang="en-US" sz="2400" dirty="0" smtClean="0">
                <a:ea typeface="ＭＳ Ｐゴシック"/>
              </a:rPr>
              <a:t>Team Member		David Townson</a:t>
            </a:r>
          </a:p>
          <a:p>
            <a:pPr lvl="3"/>
            <a:r>
              <a:rPr lang="en-US" sz="2400" dirty="0" smtClean="0">
                <a:ea typeface="ＭＳ Ｐゴシック"/>
              </a:rPr>
              <a:t>Team Member		Elizabeth Thomas </a:t>
            </a:r>
          </a:p>
          <a:p>
            <a:pPr lvl="3"/>
            <a:r>
              <a:rPr lang="en-US" sz="2400" dirty="0" smtClean="0">
                <a:ea typeface="ＭＳ Ｐゴシック"/>
              </a:rPr>
              <a:t>Facilitator		Pat Griffith</a:t>
            </a:r>
          </a:p>
          <a:p>
            <a:pPr lvl="1"/>
            <a:endParaRPr lang="en-US" dirty="0" smtClean="0">
              <a:ea typeface="ＭＳ Ｐゴシック"/>
            </a:endParaRPr>
          </a:p>
          <a:p>
            <a:r>
              <a:rPr lang="en-US" dirty="0" smtClean="0">
                <a:ea typeface="ＭＳ Ｐゴシック"/>
                <a:cs typeface="ＭＳ Ｐゴシック"/>
              </a:rPr>
              <a:t>Sponsor(s)</a:t>
            </a:r>
          </a:p>
          <a:p>
            <a:pPr lvl="3"/>
            <a:r>
              <a:rPr lang="en-US" sz="2400" dirty="0" smtClean="0">
                <a:ea typeface="ＭＳ Ｐゴシック"/>
              </a:rPr>
              <a:t>M.D.			Dr. James Luby</a:t>
            </a:r>
          </a:p>
          <a:p>
            <a:pPr lvl="3"/>
            <a:endParaRPr lang="en-US" sz="2400" dirty="0" smtClean="0">
              <a:ea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124200"/>
            <a:ext cx="7848600" cy="990600"/>
          </a:xfrm>
          <a:prstGeom prst="rect">
            <a:avLst/>
          </a:prstGeom>
        </p:spPr>
        <p:style>
          <a:lnRef idx="0">
            <a:schemeClr val="accent1"/>
          </a:lnRef>
          <a:fillRef idx="3">
            <a:schemeClr val="accent1"/>
          </a:fillRef>
          <a:effectRef idx="3">
            <a:schemeClr val="accent1"/>
          </a:effectRef>
          <a:fontRef idx="minor">
            <a:schemeClr val="lt1"/>
          </a:fontRef>
        </p:style>
        <p:txBody>
          <a:bodyPr vert="horz"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2">
                    <a:lumMod val="75000"/>
                  </a:schemeClr>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IMPROVING THE EFFECTIVENESS OF CLEANING PATIENT ROOMS</a:t>
            </a:r>
            <a:endParaRPr kumimoji="0" lang="en-US" sz="3200" b="1" i="0" u="none" strike="noStrike" kern="1200" cap="none" spc="0" normalizeH="0" baseline="0" noProof="0" dirty="0">
              <a:ln>
                <a:noFill/>
              </a:ln>
              <a:solidFill>
                <a:schemeClr val="bg2">
                  <a:lumMod val="75000"/>
                </a:schemeClr>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pic>
        <p:nvPicPr>
          <p:cNvPr id="28682" name="Picture 10" descr="http://housekeepingwithlove.com/images/ani_cleaning.gif"/>
          <p:cNvPicPr>
            <a:picLocks noChangeAspect="1" noChangeArrowheads="1" noCrop="1"/>
          </p:cNvPicPr>
          <p:nvPr/>
        </p:nvPicPr>
        <p:blipFill>
          <a:blip r:embed="rId2" cstate="print"/>
          <a:srcRect/>
          <a:stretch>
            <a:fillRect/>
          </a:stretch>
        </p:blipFill>
        <p:spPr bwMode="auto">
          <a:xfrm>
            <a:off x="228600" y="228600"/>
            <a:ext cx="2438400" cy="2667000"/>
          </a:xfrm>
          <a:prstGeom prst="rect">
            <a:avLst/>
          </a:prstGeom>
        </p:spPr>
        <p:style>
          <a:lnRef idx="2">
            <a:schemeClr val="accent1"/>
          </a:lnRef>
          <a:fillRef idx="1">
            <a:schemeClr val="lt1"/>
          </a:fillRef>
          <a:effectRef idx="0">
            <a:schemeClr val="accent1"/>
          </a:effectRef>
          <a:fontRef idx="minor">
            <a:schemeClr val="dk1"/>
          </a:fontRef>
        </p:style>
      </p:pic>
      <p:pic>
        <p:nvPicPr>
          <p:cNvPr id="28687" name="Picture 15"/>
          <p:cNvPicPr>
            <a:picLocks noChangeAspect="1" noChangeArrowheads="1"/>
          </p:cNvPicPr>
          <p:nvPr/>
        </p:nvPicPr>
        <p:blipFill>
          <a:blip r:embed="rId3" cstate="print"/>
          <a:srcRect/>
          <a:stretch>
            <a:fillRect/>
          </a:stretch>
        </p:blipFill>
        <p:spPr bwMode="auto">
          <a:xfrm>
            <a:off x="6324599" y="4343400"/>
            <a:ext cx="2514601" cy="22860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153400" cy="584775"/>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smtClean="0">
                <a:ea typeface="ＭＳ Ｐゴシック"/>
                <a:cs typeface="ＭＳ Ｐゴシック"/>
              </a:rPr>
              <a:t>What We Are Trying to Accomplish?</a:t>
            </a:r>
            <a:endParaRPr lang="en-US" sz="3200" dirty="0"/>
          </a:p>
        </p:txBody>
      </p:sp>
      <p:sp>
        <p:nvSpPr>
          <p:cNvPr id="3" name="Rectangle 2"/>
          <p:cNvSpPr/>
          <p:nvPr/>
        </p:nvSpPr>
        <p:spPr>
          <a:xfrm>
            <a:off x="1828800" y="2209800"/>
            <a:ext cx="5029200"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3200" b="1" dirty="0" smtClean="0">
                <a:ea typeface="ＭＳ Ｐゴシック"/>
                <a:cs typeface="ＭＳ Ｐゴシック"/>
              </a:rPr>
              <a:t>  AIM  STATEMENT</a:t>
            </a:r>
          </a:p>
        </p:txBody>
      </p:sp>
      <p:sp>
        <p:nvSpPr>
          <p:cNvPr id="8" name="TextBox 7"/>
          <p:cNvSpPr txBox="1"/>
          <p:nvPr/>
        </p:nvSpPr>
        <p:spPr>
          <a:xfrm>
            <a:off x="1905002" y="3581400"/>
            <a:ext cx="184731" cy="369332"/>
          </a:xfrm>
          <a:prstGeom prst="rect">
            <a:avLst/>
          </a:prstGeom>
          <a:noFill/>
        </p:spPr>
        <p:txBody>
          <a:bodyPr wrap="none" rtlCol="0">
            <a:spAutoFit/>
          </a:bodyPr>
          <a:lstStyle/>
          <a:p>
            <a:endParaRPr lang="en-US" dirty="0"/>
          </a:p>
        </p:txBody>
      </p:sp>
      <p:sp>
        <p:nvSpPr>
          <p:cNvPr id="7" name="Rectangle 6"/>
          <p:cNvSpPr/>
          <p:nvPr/>
        </p:nvSpPr>
        <p:spPr>
          <a:xfrm>
            <a:off x="838200" y="3962400"/>
            <a:ext cx="7315200" cy="163121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fontAlgn="base">
              <a:spcBef>
                <a:spcPct val="0"/>
              </a:spcBef>
              <a:spcAft>
                <a:spcPct val="0"/>
              </a:spcAft>
            </a:pPr>
            <a:r>
              <a:rPr lang="en-US" sz="2000" dirty="0" smtClean="0">
                <a:solidFill>
                  <a:schemeClr val="tx1"/>
                </a:solidFill>
                <a:latin typeface="Calibri" pitchFamily="34" charset="0"/>
                <a:ea typeface="Calibri" pitchFamily="34" charset="0"/>
                <a:cs typeface="Times New Roman" pitchFamily="18" charset="0"/>
              </a:rPr>
              <a:t>Improve The Effectiveness of Cleaning Patient Rooms at UT Southwestern University Hospitals.  We will improve the cleaning process outcomes by measuring adequate cleaning of the 17 high touch areas from the initial baseline from 69% to 95% by the end of the 4</a:t>
            </a:r>
            <a:r>
              <a:rPr lang="en-US" sz="2000" baseline="30000" dirty="0" smtClean="0">
                <a:solidFill>
                  <a:schemeClr val="tx1"/>
                </a:solidFill>
                <a:latin typeface="Calibri" pitchFamily="34" charset="0"/>
                <a:ea typeface="Calibri" pitchFamily="34" charset="0"/>
                <a:cs typeface="Times New Roman" pitchFamily="18" charset="0"/>
              </a:rPr>
              <a:t>th</a:t>
            </a:r>
            <a:r>
              <a:rPr lang="en-US" sz="2000" dirty="0" smtClean="0">
                <a:solidFill>
                  <a:schemeClr val="tx1"/>
                </a:solidFill>
                <a:latin typeface="Calibri" pitchFamily="34" charset="0"/>
                <a:ea typeface="Calibri" pitchFamily="34" charset="0"/>
                <a:cs typeface="Times New Roman" pitchFamily="18" charset="0"/>
              </a:rPr>
              <a:t> Qtr. 2011.</a:t>
            </a:r>
            <a:endParaRPr lang="en-US" sz="2000"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382000" cy="1752600"/>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OBJECTIVE:  </a:t>
            </a:r>
          </a:p>
          <a:p>
            <a:pPr algn="ctr"/>
            <a:endParaRPr lang="en-US" sz="2000" dirty="0" smtClean="0"/>
          </a:p>
          <a:p>
            <a:pPr algn="ctr"/>
            <a:r>
              <a:rPr lang="en-US" sz="2000" dirty="0" smtClean="0"/>
              <a:t>To Evaluate the Effectiveness of cleaning patient rooms to help eliminate clinically important nosocomial pathogens in each contaminated hospital room.</a:t>
            </a:r>
            <a:endParaRPr lang="en-US" sz="2000" dirty="0"/>
          </a:p>
        </p:txBody>
      </p:sp>
      <p:pic>
        <p:nvPicPr>
          <p:cNvPr id="1026" name="Picture 2" descr="G:\Share\Infection Control\D's pictures\VI97CA8OQLWTCAC9NUDBCA7YHL81CA7T5D9KCAE9Y9L2CASL9AFECADEDOCRCAJ0238GCAK2M7P3CAQ8SV75CAXK5FGXCAJP34MOCAHEWF9QCAELNNA5CAC6BISUCABPUKXDCALOM2YXCAX2R8PDCA2XPG38.jpg"/>
          <p:cNvPicPr>
            <a:picLocks noChangeAspect="1" noChangeArrowheads="1"/>
          </p:cNvPicPr>
          <p:nvPr/>
        </p:nvPicPr>
        <p:blipFill>
          <a:blip r:embed="rId2" cstate="print"/>
          <a:srcRect/>
          <a:stretch>
            <a:fillRect/>
          </a:stretch>
        </p:blipFill>
        <p:spPr bwMode="auto">
          <a:xfrm>
            <a:off x="304800" y="3581400"/>
            <a:ext cx="2590800" cy="2195512"/>
          </a:xfrm>
          <a:prstGeom prst="rect">
            <a:avLst/>
          </a:prstGeom>
          <a:noFill/>
        </p:spPr>
      </p:pic>
      <p:pic>
        <p:nvPicPr>
          <p:cNvPr id="1027" name="Picture 3" descr="G:\Share\Infection Control\D's pictures\BJH7CAEWJZP5CAXEQU4PCAD1CWPOCANUGRQYCA5TNIGECA10KTABCA4PNIUECAV3UB30CAT2R50CCA7Q1CJ4CA8PSAGVCAT05EYPCAXG4BL9CANP11C4CAK6QBAOCATFWJS6CA2IR93GCALKYN0ECA1ZRZ99.jpg"/>
          <p:cNvPicPr>
            <a:picLocks noChangeAspect="1" noChangeArrowheads="1"/>
          </p:cNvPicPr>
          <p:nvPr/>
        </p:nvPicPr>
        <p:blipFill>
          <a:blip r:embed="rId3" cstate="print"/>
          <a:srcRect/>
          <a:stretch>
            <a:fillRect/>
          </a:stretch>
        </p:blipFill>
        <p:spPr bwMode="auto">
          <a:xfrm>
            <a:off x="6324600" y="3581400"/>
            <a:ext cx="2286000" cy="2286000"/>
          </a:xfrm>
          <a:prstGeom prst="rect">
            <a:avLst/>
          </a:prstGeom>
          <a:noFill/>
        </p:spPr>
      </p:pic>
      <p:pic>
        <p:nvPicPr>
          <p:cNvPr id="1028" name="Picture 4" descr="G:\Share\Infection Control\D's pictures\bilde.gif"/>
          <p:cNvPicPr>
            <a:picLocks noChangeAspect="1" noChangeArrowheads="1"/>
          </p:cNvPicPr>
          <p:nvPr/>
        </p:nvPicPr>
        <p:blipFill>
          <a:blip r:embed="rId4" cstate="print"/>
          <a:srcRect/>
          <a:stretch>
            <a:fillRect/>
          </a:stretch>
        </p:blipFill>
        <p:spPr bwMode="auto">
          <a:xfrm>
            <a:off x="3505200" y="3733800"/>
            <a:ext cx="2438400" cy="1828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629400" cy="60960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dirty="0" smtClean="0"/>
              <a:t>QUALITY TOOLS</a:t>
            </a:r>
            <a:endParaRPr lang="en-US" dirty="0"/>
          </a:p>
        </p:txBody>
      </p:sp>
      <p:sp>
        <p:nvSpPr>
          <p:cNvPr id="3" name="Content Placeholder 2"/>
          <p:cNvSpPr>
            <a:spLocks noGrp="1"/>
          </p:cNvSpPr>
          <p:nvPr>
            <p:ph idx="1"/>
          </p:nvPr>
        </p:nvSpPr>
        <p:spPr>
          <a:xfrm>
            <a:off x="381000" y="990600"/>
            <a:ext cx="8305800" cy="4876801"/>
          </a:xfrm>
        </p:spPr>
        <p:style>
          <a:lnRef idx="3">
            <a:schemeClr val="lt1"/>
          </a:lnRef>
          <a:fillRef idx="1">
            <a:schemeClr val="accent1"/>
          </a:fillRef>
          <a:effectRef idx="1">
            <a:schemeClr val="accent1"/>
          </a:effectRef>
          <a:fontRef idx="minor">
            <a:schemeClr val="lt1"/>
          </a:fontRef>
        </p:style>
        <p:txBody>
          <a:bodyPr>
            <a:normAutofit/>
          </a:bodyPr>
          <a:lstStyle/>
          <a:p>
            <a:r>
              <a:rPr lang="en-US" sz="2400" dirty="0" smtClean="0"/>
              <a:t>Brainstorming</a:t>
            </a:r>
          </a:p>
          <a:p>
            <a:pPr>
              <a:buNone/>
            </a:pPr>
            <a:endParaRPr lang="en-US" sz="2400" dirty="0" smtClean="0"/>
          </a:p>
          <a:p>
            <a:r>
              <a:rPr lang="en-US" sz="2400" dirty="0" smtClean="0"/>
              <a:t>Process Mapping</a:t>
            </a:r>
          </a:p>
          <a:p>
            <a:pPr>
              <a:buNone/>
            </a:pPr>
            <a:endParaRPr lang="en-US" sz="2400" dirty="0" smtClean="0"/>
          </a:p>
          <a:p>
            <a:r>
              <a:rPr lang="en-US" sz="2400" dirty="0" smtClean="0"/>
              <a:t>SWOT</a:t>
            </a:r>
          </a:p>
          <a:p>
            <a:pPr>
              <a:buNone/>
            </a:pPr>
            <a:endParaRPr lang="en-US" sz="2400" dirty="0" smtClean="0"/>
          </a:p>
          <a:p>
            <a:r>
              <a:rPr lang="en-US" sz="2400" dirty="0" smtClean="0"/>
              <a:t>Checklists</a:t>
            </a:r>
          </a:p>
          <a:p>
            <a:pPr>
              <a:buNone/>
            </a:pPr>
            <a:endParaRPr lang="en-US" sz="2400" dirty="0" smtClean="0"/>
          </a:p>
          <a:p>
            <a:r>
              <a:rPr lang="en-US" sz="2400" dirty="0" smtClean="0"/>
              <a:t>Charts – </a:t>
            </a:r>
            <a:r>
              <a:rPr lang="en-US" sz="2000" dirty="0" smtClean="0"/>
              <a:t>Data measurement, collection &amp; analysis</a:t>
            </a:r>
          </a:p>
          <a:p>
            <a:pPr>
              <a:buNone/>
            </a:pPr>
            <a:endParaRPr lang="en-US" sz="2400" dirty="0" smtClean="0"/>
          </a:p>
          <a:p>
            <a:r>
              <a:rPr lang="en-US" sz="2400" dirty="0" smtClean="0"/>
              <a:t>Survey of Environmental Services Staff</a:t>
            </a:r>
            <a:endParaRPr lang="en-US" sz="2400" dirty="0"/>
          </a:p>
        </p:txBody>
      </p:sp>
      <p:pic>
        <p:nvPicPr>
          <p:cNvPr id="1026" name="Picture 2" descr="C:\Documents and Settings\DAROCH\Local Settings\Temporary Internet Files\Content.IE5\3REHWZ98\MP900433057[1].jpg"/>
          <p:cNvPicPr>
            <a:picLocks noChangeAspect="1" noChangeArrowheads="1"/>
          </p:cNvPicPr>
          <p:nvPr/>
        </p:nvPicPr>
        <p:blipFill>
          <a:blip r:embed="rId2" cstate="print"/>
          <a:srcRect/>
          <a:stretch>
            <a:fillRect/>
          </a:stretch>
        </p:blipFill>
        <p:spPr bwMode="auto">
          <a:xfrm>
            <a:off x="7010400" y="1143000"/>
            <a:ext cx="1143000" cy="914400"/>
          </a:xfrm>
          <a:prstGeom prst="rect">
            <a:avLst/>
          </a:prstGeom>
          <a:noFill/>
        </p:spPr>
      </p:pic>
      <p:pic>
        <p:nvPicPr>
          <p:cNvPr id="1027" name="Picture 3" descr="C:\Documents and Settings\DAROCH\Local Settings\Temporary Internet Files\Content.IE5\3REHWZ98\MC900250922[1].wmf"/>
          <p:cNvPicPr>
            <a:picLocks noChangeAspect="1" noChangeArrowheads="1"/>
          </p:cNvPicPr>
          <p:nvPr/>
        </p:nvPicPr>
        <p:blipFill>
          <a:blip r:embed="rId3" cstate="print"/>
          <a:srcRect/>
          <a:stretch>
            <a:fillRect/>
          </a:stretch>
        </p:blipFill>
        <p:spPr bwMode="auto">
          <a:xfrm>
            <a:off x="3581400" y="3200400"/>
            <a:ext cx="866869" cy="914399"/>
          </a:xfrm>
          <a:prstGeom prst="rect">
            <a:avLst/>
          </a:prstGeom>
          <a:noFill/>
        </p:spPr>
      </p:pic>
      <p:pic>
        <p:nvPicPr>
          <p:cNvPr id="1028" name="Picture 4" descr="C:\Documents and Settings\DAROCH\Local Settings\Temporary Internet Files\Content.IE5\3REHWZ98\MC900442020[1].wmf"/>
          <p:cNvPicPr>
            <a:picLocks noChangeAspect="1" noChangeArrowheads="1"/>
          </p:cNvPicPr>
          <p:nvPr/>
        </p:nvPicPr>
        <p:blipFill>
          <a:blip r:embed="rId4" cstate="print"/>
          <a:srcRect/>
          <a:stretch>
            <a:fillRect/>
          </a:stretch>
        </p:blipFill>
        <p:spPr bwMode="auto">
          <a:xfrm>
            <a:off x="7315200" y="3886200"/>
            <a:ext cx="1149350" cy="950913"/>
          </a:xfrm>
          <a:prstGeom prst="rect">
            <a:avLst/>
          </a:prstGeom>
          <a:noFill/>
        </p:spPr>
      </p:pic>
      <p:pic>
        <p:nvPicPr>
          <p:cNvPr id="1033" name="Picture 9" descr="C:\Documents and Settings\DAROCH\Local Settings\Temporary Internet Files\Content.IE5\3REHWZ98\MC900297567[1].wmf"/>
          <p:cNvPicPr>
            <a:picLocks noChangeAspect="1" noChangeArrowheads="1"/>
          </p:cNvPicPr>
          <p:nvPr/>
        </p:nvPicPr>
        <p:blipFill>
          <a:blip r:embed="rId5" cstate="print"/>
          <a:srcRect/>
          <a:stretch>
            <a:fillRect/>
          </a:stretch>
        </p:blipFill>
        <p:spPr bwMode="auto">
          <a:xfrm>
            <a:off x="6781800" y="5029200"/>
            <a:ext cx="1066799" cy="685800"/>
          </a:xfrm>
          <a:prstGeom prst="rect">
            <a:avLst/>
          </a:prstGeom>
          <a:noFill/>
        </p:spPr>
      </p:pic>
      <p:pic>
        <p:nvPicPr>
          <p:cNvPr id="12" name="Picture 2" descr="http://www.learning3pointzero.com/wp-content/uploads/2011/01/swot_img2.gif"/>
          <p:cNvPicPr>
            <a:picLocks noChangeAspect="1" noChangeArrowheads="1"/>
          </p:cNvPicPr>
          <p:nvPr/>
        </p:nvPicPr>
        <p:blipFill>
          <a:blip r:embed="rId6" cstate="print"/>
          <a:srcRect/>
          <a:stretch>
            <a:fillRect/>
          </a:stretch>
        </p:blipFill>
        <p:spPr bwMode="auto">
          <a:xfrm>
            <a:off x="7010400" y="2362200"/>
            <a:ext cx="1219200" cy="1143000"/>
          </a:xfrm>
          <a:prstGeom prst="rect">
            <a:avLst/>
          </a:prstGeom>
          <a:noFill/>
        </p:spPr>
      </p:pic>
      <p:pic>
        <p:nvPicPr>
          <p:cNvPr id="1035" name="Picture 11" descr="C:\Documents and Settings\DAROCH\Local Settings\Temporary Internet Files\Content.IE5\5JEWRY1A\MC910216365[1].png"/>
          <p:cNvPicPr>
            <a:picLocks noChangeAspect="1" noChangeArrowheads="1"/>
          </p:cNvPicPr>
          <p:nvPr/>
        </p:nvPicPr>
        <p:blipFill>
          <a:blip r:embed="rId7" cstate="print"/>
          <a:srcRect/>
          <a:stretch>
            <a:fillRect/>
          </a:stretch>
        </p:blipFill>
        <p:spPr bwMode="auto">
          <a:xfrm>
            <a:off x="3352800" y="1752600"/>
            <a:ext cx="1295400" cy="990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066800"/>
          <a:ext cx="1981200" cy="1676400"/>
        </p:xfrm>
        <a:graphic>
          <a:graphicData uri="http://schemas.openxmlformats.org/drawingml/2006/table">
            <a:tbl>
              <a:tblPr firstRow="1" bandRow="1">
                <a:tableStyleId>{5C22544A-7EE6-4342-B048-85BDC9FD1C3A}</a:tableStyleId>
              </a:tblPr>
              <a:tblGrid>
                <a:gridCol w="1981200"/>
              </a:tblGrid>
              <a:tr h="3844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bg2">
                              <a:lumMod val="75000"/>
                            </a:schemeClr>
                          </a:solidFill>
                          <a:latin typeface="Arial" pitchFamily="34" charset="0"/>
                          <a:cs typeface="Arial" pitchFamily="34" charset="0"/>
                        </a:rPr>
                        <a:t>SUPPLIERS</a:t>
                      </a:r>
                      <a:endParaRPr lang="en-US" u="none" dirty="0" smtClean="0"/>
                    </a:p>
                  </a:txBody>
                  <a:tcPr/>
                </a:tc>
              </a:tr>
              <a:tr h="1291905">
                <a:tc>
                  <a:txBody>
                    <a:bodyPr/>
                    <a:lstStyle/>
                    <a:p>
                      <a:pPr lvl="0"/>
                      <a:r>
                        <a:rPr lang="en-US" sz="1200" dirty="0" smtClean="0">
                          <a:solidFill>
                            <a:schemeClr val="bg1"/>
                          </a:solidFill>
                          <a:latin typeface="Arial" pitchFamily="34" charset="0"/>
                          <a:cs typeface="Arial" pitchFamily="34" charset="0"/>
                        </a:rPr>
                        <a:t>Environmental Services</a:t>
                      </a:r>
                    </a:p>
                    <a:p>
                      <a:pPr lvl="0"/>
                      <a:r>
                        <a:rPr lang="en-US" sz="1200" dirty="0" smtClean="0">
                          <a:solidFill>
                            <a:schemeClr val="bg1"/>
                          </a:solidFill>
                          <a:latin typeface="Arial" pitchFamily="34" charset="0"/>
                          <a:cs typeface="Arial" pitchFamily="34" charset="0"/>
                        </a:rPr>
                        <a:t>Infection Prevention</a:t>
                      </a:r>
                    </a:p>
                    <a:p>
                      <a:pPr lvl="0"/>
                      <a:r>
                        <a:rPr lang="en-US" sz="1200" dirty="0" smtClean="0">
                          <a:solidFill>
                            <a:schemeClr val="bg1"/>
                          </a:solidFill>
                          <a:latin typeface="Arial" pitchFamily="34" charset="0"/>
                          <a:cs typeface="Arial" pitchFamily="34" charset="0"/>
                        </a:rPr>
                        <a:t>Nursing</a:t>
                      </a:r>
                    </a:p>
                    <a:p>
                      <a:pPr lvl="0"/>
                      <a:r>
                        <a:rPr lang="en-US" sz="1200" dirty="0" smtClean="0">
                          <a:solidFill>
                            <a:schemeClr val="bg1"/>
                          </a:solidFill>
                          <a:latin typeface="Arial" pitchFamily="34" charset="0"/>
                          <a:cs typeface="Arial" pitchFamily="34" charset="0"/>
                        </a:rPr>
                        <a:t>Infections/Diseases</a:t>
                      </a:r>
                    </a:p>
                    <a:p>
                      <a:pPr lvl="0"/>
                      <a:r>
                        <a:rPr lang="en-US" sz="1200" dirty="0" smtClean="0">
                          <a:solidFill>
                            <a:schemeClr val="bg1"/>
                          </a:solidFill>
                          <a:latin typeface="Arial" pitchFamily="34" charset="0"/>
                          <a:cs typeface="Arial" pitchFamily="34" charset="0"/>
                        </a:rPr>
                        <a:t>Patient Rooms</a:t>
                      </a:r>
                    </a:p>
                    <a:p>
                      <a:endParaRPr lang="en-US" dirty="0" smtClean="0">
                        <a:solidFill>
                          <a:schemeClr val="bg1"/>
                        </a:solidFill>
                      </a:endParaRPr>
                    </a:p>
                  </a:txBody>
                  <a:tcPr/>
                </a:tc>
              </a:tr>
            </a:tbl>
          </a:graphicData>
        </a:graphic>
      </p:graphicFrame>
      <p:graphicFrame>
        <p:nvGraphicFramePr>
          <p:cNvPr id="4" name="Table 3"/>
          <p:cNvGraphicFramePr>
            <a:graphicFrameLocks noGrp="1"/>
          </p:cNvGraphicFramePr>
          <p:nvPr/>
        </p:nvGraphicFramePr>
        <p:xfrm>
          <a:off x="152400" y="3505200"/>
          <a:ext cx="2057400" cy="2011680"/>
        </p:xfrm>
        <a:graphic>
          <a:graphicData uri="http://schemas.openxmlformats.org/drawingml/2006/table">
            <a:tbl>
              <a:tblPr firstRow="1" bandRow="1">
                <a:tableStyleId>{5C22544A-7EE6-4342-B048-85BDC9FD1C3A}</a:tableStyleId>
              </a:tblPr>
              <a:tblGrid>
                <a:gridCol w="2057400"/>
              </a:tblGrid>
              <a:tr h="152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dirty="0" smtClean="0">
                          <a:solidFill>
                            <a:schemeClr val="bg2">
                              <a:lumMod val="75000"/>
                            </a:schemeClr>
                          </a:solidFill>
                          <a:latin typeface="Arial" pitchFamily="34" charset="0"/>
                          <a:cs typeface="Arial" pitchFamily="34" charset="0"/>
                        </a:rPr>
                        <a:t>INPUTS</a:t>
                      </a:r>
                      <a:endParaRPr lang="en-US" sz="1200" u="none" dirty="0"/>
                    </a:p>
                  </a:txBody>
                  <a:tcPr/>
                </a:tc>
              </a:tr>
              <a:tr h="1447800">
                <a:tc>
                  <a:txBody>
                    <a:bodyPr/>
                    <a:lstStyle/>
                    <a:p>
                      <a:pPr lvl="0"/>
                      <a:r>
                        <a:rPr lang="en-US" sz="1200" dirty="0" smtClean="0">
                          <a:latin typeface="Arial" pitchFamily="34" charset="0"/>
                          <a:cs typeface="Arial" pitchFamily="34" charset="0"/>
                        </a:rPr>
                        <a:t>ATP</a:t>
                      </a:r>
                    </a:p>
                    <a:p>
                      <a:pPr lvl="0"/>
                      <a:r>
                        <a:rPr lang="en-US" sz="1200" dirty="0" smtClean="0">
                          <a:latin typeface="Arial" pitchFamily="34" charset="0"/>
                          <a:cs typeface="Arial" pitchFamily="34" charset="0"/>
                        </a:rPr>
                        <a:t>Fluorescent Marking Gel Applicators (DAZO)</a:t>
                      </a:r>
                    </a:p>
                    <a:p>
                      <a:pPr lvl="0"/>
                      <a:r>
                        <a:rPr lang="en-US" sz="1200" dirty="0" smtClean="0">
                          <a:latin typeface="Arial" pitchFamily="34" charset="0"/>
                          <a:cs typeface="Arial" pitchFamily="34" charset="0"/>
                        </a:rPr>
                        <a:t>UV light</a:t>
                      </a:r>
                    </a:p>
                    <a:p>
                      <a:pPr lvl="0"/>
                      <a:r>
                        <a:rPr lang="en-US" sz="1200" dirty="0" smtClean="0">
                          <a:latin typeface="Arial" pitchFamily="34" charset="0"/>
                          <a:cs typeface="Arial" pitchFamily="34" charset="0"/>
                        </a:rPr>
                        <a:t>iPod</a:t>
                      </a:r>
                    </a:p>
                    <a:p>
                      <a:pPr lvl="0"/>
                      <a:r>
                        <a:rPr lang="en-US" sz="1200" dirty="0" smtClean="0">
                          <a:latin typeface="Arial" pitchFamily="34" charset="0"/>
                          <a:cs typeface="Arial" pitchFamily="34" charset="0"/>
                        </a:rPr>
                        <a:t>Cleaning Supplies</a:t>
                      </a:r>
                    </a:p>
                    <a:p>
                      <a:pPr lvl="0"/>
                      <a:r>
                        <a:rPr lang="en-US" sz="1200" dirty="0" smtClean="0">
                          <a:latin typeface="Arial" pitchFamily="34" charset="0"/>
                          <a:cs typeface="Arial" pitchFamily="34" charset="0"/>
                        </a:rPr>
                        <a:t>Family</a:t>
                      </a:r>
                    </a:p>
                    <a:p>
                      <a:pPr lvl="0"/>
                      <a:r>
                        <a:rPr lang="en-US" sz="1200" dirty="0" smtClean="0">
                          <a:latin typeface="Arial" pitchFamily="34" charset="0"/>
                          <a:cs typeface="Arial" pitchFamily="34" charset="0"/>
                        </a:rPr>
                        <a:t>Patients</a:t>
                      </a:r>
                    </a:p>
                    <a:p>
                      <a:endParaRPr lang="en-US" sz="1200" dirty="0"/>
                    </a:p>
                  </a:txBody>
                  <a:tcPr/>
                </a:tc>
              </a:tr>
            </a:tbl>
          </a:graphicData>
        </a:graphic>
      </p:graphicFrame>
      <p:graphicFrame>
        <p:nvGraphicFramePr>
          <p:cNvPr id="5" name="Table 4"/>
          <p:cNvGraphicFramePr>
            <a:graphicFrameLocks noGrp="1"/>
          </p:cNvGraphicFramePr>
          <p:nvPr/>
        </p:nvGraphicFramePr>
        <p:xfrm>
          <a:off x="2667000" y="1066800"/>
          <a:ext cx="5029201" cy="2988076"/>
        </p:xfrm>
        <a:graphic>
          <a:graphicData uri="http://schemas.openxmlformats.org/drawingml/2006/table">
            <a:tbl>
              <a:tblPr firstRow="1" bandRow="1">
                <a:tableStyleId>{5C22544A-7EE6-4342-B048-85BDC9FD1C3A}</a:tableStyleId>
              </a:tblPr>
              <a:tblGrid>
                <a:gridCol w="1083718"/>
                <a:gridCol w="1161126"/>
                <a:gridCol w="982852"/>
                <a:gridCol w="825689"/>
                <a:gridCol w="975816"/>
              </a:tblGrid>
              <a:tr h="288524">
                <a:tc gridSpan="5">
                  <a:txBody>
                    <a:bodyPr/>
                    <a:lstStyle/>
                    <a:p>
                      <a:pPr algn="ctr"/>
                      <a:r>
                        <a:rPr lang="en-US" sz="1400" dirty="0" smtClean="0">
                          <a:solidFill>
                            <a:schemeClr val="bg2">
                              <a:lumMod val="75000"/>
                            </a:schemeClr>
                          </a:solidFill>
                          <a:latin typeface="Arial" pitchFamily="34" charset="0"/>
                          <a:cs typeface="Arial" pitchFamily="34" charset="0"/>
                        </a:rPr>
                        <a:t>PROCESSES</a:t>
                      </a:r>
                      <a:endParaRPr lang="en-US" sz="1400" dirty="0">
                        <a:solidFill>
                          <a:schemeClr val="bg2">
                            <a:lumMod val="75000"/>
                          </a:schemeClr>
                        </a:solidFill>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r>
              <a:tr h="2683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Patient</a:t>
                      </a:r>
                      <a:r>
                        <a:rPr lang="en-US" sz="1200" baseline="0" dirty="0" smtClean="0">
                          <a:solidFill>
                            <a:schemeClr val="bg1"/>
                          </a:solidFill>
                          <a:latin typeface="Arial" pitchFamily="34" charset="0"/>
                          <a:cs typeface="Arial" pitchFamily="34" charset="0"/>
                        </a:rPr>
                        <a:t> Admit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solidFill>
                            <a:schemeClr val="bg1"/>
                          </a:solidFill>
                          <a:latin typeface="Arial" pitchFamily="34" charset="0"/>
                          <a:cs typeface="Arial" pitchFamily="34" charset="0"/>
                        </a:rPr>
                        <a:t>Notification of patient</a:t>
                      </a:r>
                      <a:r>
                        <a:rPr lang="en-US" sz="1200" b="0" u="none" baseline="0" dirty="0" smtClean="0">
                          <a:solidFill>
                            <a:schemeClr val="bg1"/>
                          </a:solidFill>
                          <a:latin typeface="Arial" pitchFamily="34" charset="0"/>
                          <a:cs typeface="Arial" pitchFamily="34" charset="0"/>
                        </a:rPr>
                        <a:t> discharge from unit. (15 min. prior)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smtClean="0">
                        <a:solidFill>
                          <a:schemeClr val="bg2">
                            <a:lumMod val="7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Mark 17 high touch areas in patient room with Fluorescent Marking Gel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solidFill>
                            <a:schemeClr val="bg1"/>
                          </a:solidFill>
                          <a:latin typeface="Arial" pitchFamily="34" charset="0"/>
                          <a:cs typeface="Arial" pitchFamily="34" charset="0"/>
                        </a:rPr>
                        <a:t>Environmental Services cleans the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smtClean="0">
                        <a:solidFill>
                          <a:schemeClr val="bg2">
                            <a:lumMod val="7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smtClean="0">
                        <a:solidFill>
                          <a:schemeClr val="bg2">
                            <a:lumMod val="75000"/>
                          </a:schemeClr>
                        </a:solidFill>
                        <a:latin typeface="Arial" pitchFamily="34" charset="0"/>
                        <a:cs typeface="Arial" pitchFamily="34" charset="0"/>
                      </a:endParaRPr>
                    </a:p>
                    <a:p>
                      <a:r>
                        <a:rPr lang="en-US" sz="1200" dirty="0" smtClean="0">
                          <a:latin typeface="Arial" pitchFamily="34" charset="0"/>
                          <a:cs typeface="Arial" pitchFamily="34" charset="0"/>
                        </a:rPr>
                        <a:t>Inspection team notified within 5 minutes</a:t>
                      </a:r>
                      <a:endParaRPr lang="en-US" sz="12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Rooms checked with UV light to determine how effectively the rooms were cleaned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Immediate feedback to</a:t>
                      </a:r>
                      <a:r>
                        <a:rPr lang="en-US" sz="1200" baseline="0" dirty="0" smtClean="0">
                          <a:latin typeface="Arial" pitchFamily="34" charset="0"/>
                          <a:cs typeface="Arial" pitchFamily="34" charset="0"/>
                        </a:rPr>
                        <a:t> ES</a:t>
                      </a:r>
                      <a:endParaRPr lang="en-US" sz="1200" dirty="0" smtClean="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Record results in the iPod mobile device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Data will be transferred to a database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Summary</a:t>
                      </a:r>
                      <a:r>
                        <a:rPr lang="en-US" sz="1200" baseline="0" dirty="0" smtClean="0">
                          <a:latin typeface="Arial" pitchFamily="34" charset="0"/>
                          <a:cs typeface="Arial" pitchFamily="34" charset="0"/>
                        </a:rPr>
                        <a:t> &amp; </a:t>
                      </a:r>
                      <a:r>
                        <a:rPr lang="en-US" sz="1200" dirty="0" smtClean="0">
                          <a:latin typeface="Arial" pitchFamily="34" charset="0"/>
                          <a:cs typeface="Arial" pitchFamily="34" charset="0"/>
                        </a:rPr>
                        <a:t>Graphs will be created based on data collected</a:t>
                      </a:r>
                    </a:p>
                  </a:txBody>
                  <a:tcPr/>
                </a:tc>
              </a:tr>
            </a:tbl>
          </a:graphicData>
        </a:graphic>
      </p:graphicFrame>
      <p:graphicFrame>
        <p:nvGraphicFramePr>
          <p:cNvPr id="6" name="Table 5"/>
          <p:cNvGraphicFramePr>
            <a:graphicFrameLocks noGrp="1"/>
          </p:cNvGraphicFramePr>
          <p:nvPr/>
        </p:nvGraphicFramePr>
        <p:xfrm>
          <a:off x="2667000" y="4648200"/>
          <a:ext cx="4648200" cy="1457131"/>
        </p:xfrm>
        <a:graphic>
          <a:graphicData uri="http://schemas.openxmlformats.org/drawingml/2006/table">
            <a:tbl>
              <a:tblPr firstRow="1" bandRow="1">
                <a:tableStyleId>{5C22544A-7EE6-4342-B048-85BDC9FD1C3A}</a:tableStyleId>
              </a:tblPr>
              <a:tblGrid>
                <a:gridCol w="1676400"/>
                <a:gridCol w="1524000"/>
                <a:gridCol w="1447800"/>
              </a:tblGrid>
              <a:tr h="295469">
                <a:tc gridSpan="3">
                  <a:txBody>
                    <a:bodyPr/>
                    <a:lstStyle/>
                    <a:p>
                      <a:pPr algn="ctr"/>
                      <a:r>
                        <a:rPr lang="en-US" sz="1400" dirty="0" smtClean="0">
                          <a:solidFill>
                            <a:schemeClr val="bg2">
                              <a:lumMod val="75000"/>
                            </a:schemeClr>
                          </a:solidFill>
                          <a:latin typeface="Arial" pitchFamily="34" charset="0"/>
                          <a:cs typeface="Arial" pitchFamily="34" charset="0"/>
                        </a:rPr>
                        <a:t>OUTPUT</a:t>
                      </a:r>
                      <a:endParaRPr lang="en-US" sz="1400" dirty="0">
                        <a:solidFill>
                          <a:schemeClr val="bg2">
                            <a:lumMod val="75000"/>
                          </a:schemeClr>
                        </a:solidFill>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r>
              <a:tr h="115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Obtain Monthly/Quarterly reports that will provide trend analysis</a:t>
                      </a:r>
                    </a:p>
                    <a:p>
                      <a:endParaRPr lang="en-US" sz="12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Benchmark against hospital baseline &amp; other hospitals nationwide</a:t>
                      </a:r>
                    </a:p>
                    <a:p>
                      <a:endParaRPr lang="en-US" sz="1200" dirty="0">
                        <a:latin typeface="Arial" pitchFamily="34" charset="0"/>
                        <a:cs typeface="Arial" pitchFamily="34" charset="0"/>
                      </a:endParaRPr>
                    </a:p>
                  </a:txBody>
                  <a:tcPr/>
                </a:tc>
                <a:tc>
                  <a:txBody>
                    <a:bodyPr/>
                    <a:lstStyle/>
                    <a:p>
                      <a:pPr lvl="0"/>
                      <a:r>
                        <a:rPr lang="en-US" sz="1200" dirty="0" smtClean="0">
                          <a:latin typeface="Arial" pitchFamily="34" charset="0"/>
                          <a:cs typeface="Arial" pitchFamily="34" charset="0"/>
                        </a:rPr>
                        <a:t>Improve patient satisfaction </a:t>
                      </a:r>
                    </a:p>
                    <a:p>
                      <a:pPr lvl="0"/>
                      <a:r>
                        <a:rPr lang="en-US" sz="1200" dirty="0" smtClean="0">
                          <a:latin typeface="Arial" pitchFamily="34" charset="0"/>
                          <a:cs typeface="Arial" pitchFamily="34" charset="0"/>
                        </a:rPr>
                        <a:t>Help reduce  infection rates</a:t>
                      </a:r>
                    </a:p>
                    <a:p>
                      <a:endParaRPr lang="en-US" sz="1200" dirty="0">
                        <a:latin typeface="Arial" pitchFamily="34" charset="0"/>
                        <a:cs typeface="Arial" pitchFamily="34" charset="0"/>
                      </a:endParaRPr>
                    </a:p>
                  </a:txBody>
                  <a:tcPr/>
                </a:tc>
              </a:tr>
            </a:tbl>
          </a:graphicData>
        </a:graphic>
      </p:graphicFrame>
      <p:graphicFrame>
        <p:nvGraphicFramePr>
          <p:cNvPr id="7" name="Table 6"/>
          <p:cNvGraphicFramePr>
            <a:graphicFrameLocks noGrp="1"/>
          </p:cNvGraphicFramePr>
          <p:nvPr/>
        </p:nvGraphicFramePr>
        <p:xfrm>
          <a:off x="7772400" y="2743200"/>
          <a:ext cx="1219200" cy="1093452"/>
        </p:xfrm>
        <a:graphic>
          <a:graphicData uri="http://schemas.openxmlformats.org/drawingml/2006/table">
            <a:tbl>
              <a:tblPr firstRow="1" bandRow="1">
                <a:tableStyleId>{5C22544A-7EE6-4342-B048-85BDC9FD1C3A}</a:tableStyleId>
              </a:tblPr>
              <a:tblGrid>
                <a:gridCol w="1219200"/>
              </a:tblGrid>
              <a:tr h="278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dirty="0" smtClean="0">
                          <a:solidFill>
                            <a:schemeClr val="bg2">
                              <a:lumMod val="75000"/>
                            </a:schemeClr>
                          </a:solidFill>
                          <a:latin typeface="Arial" pitchFamily="34" charset="0"/>
                          <a:cs typeface="Arial" pitchFamily="34" charset="0"/>
                        </a:rPr>
                        <a:t>CUSTOMER</a:t>
                      </a:r>
                      <a:endParaRPr lang="en-US" sz="1400" u="none" dirty="0">
                        <a:solidFill>
                          <a:schemeClr val="bg2">
                            <a:lumMod val="75000"/>
                          </a:schemeClr>
                        </a:solidFill>
                        <a:latin typeface="Arial" pitchFamily="34" charset="0"/>
                        <a:cs typeface="Arial" pitchFamily="34" charset="0"/>
                      </a:endParaRPr>
                    </a:p>
                  </a:txBody>
                  <a:tcPr/>
                </a:tc>
              </a:tr>
              <a:tr h="788652">
                <a:tc>
                  <a:txBody>
                    <a:bodyPr/>
                    <a:lstStyle/>
                    <a:p>
                      <a:pPr lvl="0" algn="ctr"/>
                      <a:r>
                        <a:rPr lang="en-US" sz="1400" dirty="0" smtClean="0">
                          <a:latin typeface="Arial" pitchFamily="34" charset="0"/>
                          <a:cs typeface="Arial" pitchFamily="34" charset="0"/>
                        </a:rPr>
                        <a:t>Patient</a:t>
                      </a:r>
                    </a:p>
                    <a:p>
                      <a:pPr lvl="0" algn="ctr"/>
                      <a:r>
                        <a:rPr lang="en-US" sz="1400" dirty="0" smtClean="0">
                          <a:latin typeface="Arial" pitchFamily="34" charset="0"/>
                          <a:cs typeface="Arial" pitchFamily="34" charset="0"/>
                        </a:rPr>
                        <a:t>Family</a:t>
                      </a:r>
                    </a:p>
                    <a:p>
                      <a:pPr lvl="0" algn="ctr"/>
                      <a:r>
                        <a:rPr lang="en-US" sz="1400" dirty="0" smtClean="0">
                          <a:latin typeface="Arial" pitchFamily="34" charset="0"/>
                          <a:cs typeface="Arial" pitchFamily="34" charset="0"/>
                        </a:rPr>
                        <a:t>Hospital</a:t>
                      </a:r>
                    </a:p>
                  </a:txBody>
                  <a:tcPr/>
                </a:tc>
              </a:tr>
            </a:tbl>
          </a:graphicData>
        </a:graphic>
      </p:graphicFrame>
      <p:sp>
        <p:nvSpPr>
          <p:cNvPr id="8" name="Title 1"/>
          <p:cNvSpPr>
            <a:spLocks noGrp="1"/>
          </p:cNvSpPr>
          <p:nvPr>
            <p:ph type="title"/>
          </p:nvPr>
        </p:nvSpPr>
        <p:spPr>
          <a:xfrm>
            <a:off x="457200" y="152400"/>
            <a:ext cx="8153400" cy="685800"/>
          </a:xfrm>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smtClean="0">
                <a:solidFill>
                  <a:schemeClr val="bg2">
                    <a:lumMod val="75000"/>
                  </a:schemeClr>
                </a:solidFill>
              </a:rPr>
              <a:t>Effectiveness of Cleaning</a:t>
            </a:r>
            <a:endParaRPr lang="en-US" dirty="0">
              <a:solidFill>
                <a:schemeClr val="bg2">
                  <a:lumMod val="75000"/>
                </a:schemeClr>
              </a:solidFill>
            </a:endParaRPr>
          </a:p>
        </p:txBody>
      </p:sp>
      <p:sp>
        <p:nvSpPr>
          <p:cNvPr id="9" name="Notched Right Arrow 8"/>
          <p:cNvSpPr/>
          <p:nvPr/>
        </p:nvSpPr>
        <p:spPr>
          <a:xfrm rot="5400000">
            <a:off x="4762500" y="4152900"/>
            <a:ext cx="457200" cy="381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otched Right Arrow 12"/>
          <p:cNvSpPr/>
          <p:nvPr/>
        </p:nvSpPr>
        <p:spPr>
          <a:xfrm rot="5400000">
            <a:off x="1028700" y="2933700"/>
            <a:ext cx="609600" cy="381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p:nvPr/>
        </p:nvCxnSpPr>
        <p:spPr>
          <a:xfrm>
            <a:off x="1371600" y="3429000"/>
            <a:ext cx="1219200"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800600" y="6400800"/>
            <a:ext cx="3352800"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Left-Up Arrow 23"/>
          <p:cNvSpPr/>
          <p:nvPr/>
        </p:nvSpPr>
        <p:spPr>
          <a:xfrm>
            <a:off x="8153400" y="3886200"/>
            <a:ext cx="304800" cy="27432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Elbow Connector 25"/>
          <p:cNvCxnSpPr/>
          <p:nvPr/>
        </p:nvCxnSpPr>
        <p:spPr>
          <a:xfrm rot="16200000" flipH="1">
            <a:off x="4495800" y="6096000"/>
            <a:ext cx="3048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Left-Up Arrow 27"/>
          <p:cNvSpPr/>
          <p:nvPr/>
        </p:nvSpPr>
        <p:spPr>
          <a:xfrm>
            <a:off x="2209800" y="3657600"/>
            <a:ext cx="228600" cy="12192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5400000">
            <a:off x="4000500" y="2324100"/>
            <a:ext cx="381794" cy="7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7048897" y="2247503"/>
            <a:ext cx="228600" cy="7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010297" y="1714103"/>
            <a:ext cx="228600" cy="7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3010297" y="2780903"/>
            <a:ext cx="228600" cy="7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143500" y="3390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533400"/>
          <a:ext cx="8763000" cy="6019800"/>
        </p:xfrm>
        <a:graphic>
          <a:graphicData uri="http://schemas.openxmlformats.org/drawingml/2006/table">
            <a:tbl>
              <a:tblPr/>
              <a:tblGrid>
                <a:gridCol w="4666540"/>
                <a:gridCol w="4096460"/>
              </a:tblGrid>
              <a:tr h="3136651">
                <a:tc>
                  <a:txBody>
                    <a:bodyPr/>
                    <a:lstStyle/>
                    <a:p>
                      <a:pPr marL="0" marR="0">
                        <a:lnSpc>
                          <a:spcPct val="115000"/>
                        </a:lnSpc>
                        <a:spcBef>
                          <a:spcPts val="0"/>
                        </a:spcBef>
                        <a:spcAft>
                          <a:spcPts val="0"/>
                        </a:spcAft>
                      </a:pPr>
                      <a:endParaRPr lang="en-US" sz="700" dirty="0">
                        <a:latin typeface="Calibri"/>
                        <a:ea typeface="Calibri"/>
                        <a:cs typeface="Times New Roman"/>
                      </a:endParaRPr>
                    </a:p>
                    <a:p>
                      <a:pPr marL="0" marR="0">
                        <a:lnSpc>
                          <a:spcPct val="115000"/>
                        </a:lnSpc>
                        <a:spcBef>
                          <a:spcPts val="0"/>
                        </a:spcBef>
                        <a:spcAft>
                          <a:spcPts val="0"/>
                        </a:spcAft>
                      </a:pPr>
                      <a:r>
                        <a:rPr lang="en-US" sz="1100" b="1" dirty="0">
                          <a:solidFill>
                            <a:schemeClr val="bg1"/>
                          </a:solidFill>
                          <a:latin typeface="Arial" pitchFamily="34" charset="0"/>
                          <a:ea typeface="Calibri"/>
                          <a:cs typeface="Arial" pitchFamily="34" charset="0"/>
                        </a:rPr>
                        <a:t>STRENGTHS</a:t>
                      </a:r>
                      <a:endParaRPr lang="en-US" sz="110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Adequate time to clean room (certain locations/time of day).</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Adequate supplies needed for the job (EPA registered disinfectants)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Quick response to failures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Policies and Procedures in place</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Environmental monitoring of cleaning activities to determine effectiveness.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Now have accurate methods of determining room cleanliness.</a:t>
                      </a:r>
                      <a:endParaRPr lang="en-US" sz="1050" dirty="0">
                        <a:solidFill>
                          <a:schemeClr val="bg1"/>
                        </a:solidFill>
                        <a:latin typeface="Arial" pitchFamily="34" charset="0"/>
                        <a:ea typeface="Calibri"/>
                        <a:cs typeface="Arial" pitchFamily="34" charset="0"/>
                      </a:endParaRPr>
                    </a:p>
                  </a:txBody>
                  <a:tcPr marL="40730" marR="4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Calibri"/>
                        <a:ea typeface="Calibri"/>
                        <a:cs typeface="Times New Roman"/>
                      </a:endParaRPr>
                    </a:p>
                    <a:p>
                      <a:pPr marL="0" marR="0">
                        <a:lnSpc>
                          <a:spcPct val="115000"/>
                        </a:lnSpc>
                        <a:spcBef>
                          <a:spcPts val="0"/>
                        </a:spcBef>
                        <a:spcAft>
                          <a:spcPts val="0"/>
                        </a:spcAft>
                      </a:pPr>
                      <a:r>
                        <a:rPr lang="en-US" sz="1100" b="1" dirty="0">
                          <a:solidFill>
                            <a:schemeClr val="bg1"/>
                          </a:solidFill>
                          <a:latin typeface="Arial" pitchFamily="34" charset="0"/>
                          <a:ea typeface="Calibri"/>
                          <a:cs typeface="Arial" pitchFamily="34" charset="0"/>
                        </a:rPr>
                        <a:t>WEAKNESSES</a:t>
                      </a:r>
                      <a:endParaRPr lang="en-US" sz="110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High employee turnover</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Inadequate training</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Lack of enthusiasm</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Failure to meet the standard for cleaning patient rooms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Rushing to complete task</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Cleaning schedule</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Cutting corners due to time constraints and workload</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Not enough versatile workers</a:t>
                      </a:r>
                      <a:endParaRPr lang="en-US" sz="1050" dirty="0">
                        <a:solidFill>
                          <a:schemeClr val="bg1"/>
                        </a:solidFill>
                        <a:latin typeface="Arial" pitchFamily="34" charset="0"/>
                        <a:ea typeface="Calibri"/>
                        <a:cs typeface="Arial" pitchFamily="34" charset="0"/>
                      </a:endParaRPr>
                    </a:p>
                  </a:txBody>
                  <a:tcPr marL="40730" marR="4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3149">
                <a:tc>
                  <a:txBody>
                    <a:bodyPr/>
                    <a:lstStyle/>
                    <a:p>
                      <a:pPr marL="0" marR="0">
                        <a:lnSpc>
                          <a:spcPct val="115000"/>
                        </a:lnSpc>
                        <a:spcBef>
                          <a:spcPts val="0"/>
                        </a:spcBef>
                        <a:spcAft>
                          <a:spcPts val="0"/>
                        </a:spcAft>
                      </a:pPr>
                      <a:endParaRPr lang="en-US" sz="700" dirty="0">
                        <a:latin typeface="Calibri"/>
                        <a:ea typeface="Calibri"/>
                        <a:cs typeface="Times New Roman"/>
                      </a:endParaRPr>
                    </a:p>
                    <a:p>
                      <a:pPr marL="0" marR="0">
                        <a:lnSpc>
                          <a:spcPct val="115000"/>
                        </a:lnSpc>
                        <a:spcBef>
                          <a:spcPts val="0"/>
                        </a:spcBef>
                        <a:spcAft>
                          <a:spcPts val="0"/>
                        </a:spcAft>
                      </a:pPr>
                      <a:r>
                        <a:rPr lang="en-US" sz="1100" b="1" dirty="0">
                          <a:solidFill>
                            <a:schemeClr val="bg1"/>
                          </a:solidFill>
                          <a:latin typeface="Arial" pitchFamily="34" charset="0"/>
                          <a:ea typeface="Calibri"/>
                          <a:cs typeface="Arial" pitchFamily="34" charset="0"/>
                        </a:rPr>
                        <a:t>OPPORTUNITIES</a:t>
                      </a:r>
                      <a:endParaRPr lang="en-US" sz="110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Re-train employees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Preceptor for new employees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Daily evaluation of cleanliness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When personnel need more time, it should be documented and improvements made.</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Facilitate realistic goal settings for turnaround time</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Increase staff</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Regular cleaning schedules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Outline effective cleaning methods</a:t>
                      </a:r>
                      <a:endParaRPr lang="en-US" sz="1050" dirty="0">
                        <a:solidFill>
                          <a:schemeClr val="bg1"/>
                        </a:solidFill>
                        <a:latin typeface="Arial" pitchFamily="34" charset="0"/>
                        <a:ea typeface="Calibri"/>
                        <a:cs typeface="Arial" pitchFamily="34" charset="0"/>
                      </a:endParaRP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US" sz="1050" b="1" dirty="0">
                          <a:solidFill>
                            <a:schemeClr val="bg1"/>
                          </a:solidFill>
                          <a:latin typeface="Arial" pitchFamily="34" charset="0"/>
                          <a:ea typeface="Calibri"/>
                          <a:cs typeface="Arial" pitchFamily="34" charset="0"/>
                        </a:rPr>
                        <a:t>Re-evaluate policies and </a:t>
                      </a:r>
                      <a:r>
                        <a:rPr lang="en-US" sz="1050" b="1" dirty="0" smtClean="0">
                          <a:solidFill>
                            <a:schemeClr val="bg1"/>
                          </a:solidFill>
                          <a:latin typeface="Arial" pitchFamily="34" charset="0"/>
                          <a:ea typeface="Calibri"/>
                          <a:cs typeface="Arial" pitchFamily="34" charset="0"/>
                        </a:rPr>
                        <a:t>procedures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Increase education/In-services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Include Infection Prevention as a partner.</a:t>
                      </a:r>
                      <a:endParaRPr lang="en-US" sz="1050" dirty="0">
                        <a:solidFill>
                          <a:schemeClr val="bg1"/>
                        </a:solidFill>
                        <a:latin typeface="Arial" pitchFamily="34" charset="0"/>
                        <a:ea typeface="Calibri"/>
                        <a:cs typeface="Arial" pitchFamily="34" charset="0"/>
                      </a:endParaRPr>
                    </a:p>
                  </a:txBody>
                  <a:tcPr marL="40730" marR="4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Calibri"/>
                        <a:ea typeface="Calibri"/>
                        <a:cs typeface="Times New Roman"/>
                      </a:endParaRPr>
                    </a:p>
                    <a:p>
                      <a:pPr marL="0" marR="0">
                        <a:lnSpc>
                          <a:spcPct val="115000"/>
                        </a:lnSpc>
                        <a:spcBef>
                          <a:spcPts val="0"/>
                        </a:spcBef>
                        <a:spcAft>
                          <a:spcPts val="0"/>
                        </a:spcAft>
                      </a:pPr>
                      <a:r>
                        <a:rPr lang="en-US" sz="1100" b="1" dirty="0">
                          <a:solidFill>
                            <a:schemeClr val="bg1"/>
                          </a:solidFill>
                          <a:latin typeface="Arial" pitchFamily="34" charset="0"/>
                          <a:ea typeface="Calibri"/>
                          <a:cs typeface="Arial" pitchFamily="34" charset="0"/>
                        </a:rPr>
                        <a:t>THREATS</a:t>
                      </a:r>
                      <a:endParaRPr lang="en-US" sz="110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Increase infection rates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Increase hospital stay for patients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Increase cost for patient &amp; hospital</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Cross contamination between patients &amp; employees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Increase risk of outbreaks</a:t>
                      </a:r>
                      <a:endParaRPr lang="en-US" sz="1050" dirty="0">
                        <a:solidFill>
                          <a:schemeClr val="bg1"/>
                        </a:solidFill>
                        <a:latin typeface="Arial" pitchFamily="34" charset="0"/>
                        <a:ea typeface="Calibri"/>
                        <a:cs typeface="Arial" pitchFamily="34" charset="0"/>
                      </a:endParaRPr>
                    </a:p>
                    <a:p>
                      <a:pPr marL="342900" marR="0" lvl="0" indent="-342900">
                        <a:lnSpc>
                          <a:spcPct val="115000"/>
                        </a:lnSpc>
                        <a:spcBef>
                          <a:spcPts val="0"/>
                        </a:spcBef>
                        <a:spcAft>
                          <a:spcPts val="0"/>
                        </a:spcAft>
                        <a:buFont typeface="Symbol"/>
                        <a:buChar char=""/>
                      </a:pPr>
                      <a:r>
                        <a:rPr lang="en-US" sz="1050" b="1" dirty="0">
                          <a:solidFill>
                            <a:schemeClr val="bg1"/>
                          </a:solidFill>
                          <a:latin typeface="Arial" pitchFamily="34" charset="0"/>
                          <a:ea typeface="Calibri"/>
                          <a:cs typeface="Arial" pitchFamily="34" charset="0"/>
                        </a:rPr>
                        <a:t>Employee turnover rates increased</a:t>
                      </a:r>
                      <a:endParaRPr lang="en-US" sz="1050" dirty="0">
                        <a:solidFill>
                          <a:schemeClr val="bg1"/>
                        </a:solidFill>
                        <a:latin typeface="Arial" pitchFamily="34" charset="0"/>
                        <a:ea typeface="Calibri"/>
                        <a:cs typeface="Arial" pitchFamily="34" charset="0"/>
                      </a:endParaRPr>
                    </a:p>
                  </a:txBody>
                  <a:tcPr marL="40730" marR="40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652" name="Picture 4" descr="15254-Strong-Silhouetted-Man-Holding-Heavy-And-Bending-Barbell-Weights-Above-His-Head-In-A-Fitness-Gym-Clipart-Illustration-Image"/>
          <p:cNvPicPr>
            <a:picLocks noChangeAspect="1" noChangeArrowheads="1"/>
          </p:cNvPicPr>
          <p:nvPr/>
        </p:nvPicPr>
        <p:blipFill>
          <a:blip r:embed="rId2" cstate="print"/>
          <a:srcRect/>
          <a:stretch>
            <a:fillRect/>
          </a:stretch>
        </p:blipFill>
        <p:spPr bwMode="auto">
          <a:xfrm>
            <a:off x="2971800" y="2362200"/>
            <a:ext cx="1752600" cy="1304925"/>
          </a:xfrm>
          <a:prstGeom prst="rect">
            <a:avLst/>
          </a:prstGeom>
          <a:noFill/>
        </p:spPr>
      </p:pic>
      <p:pic>
        <p:nvPicPr>
          <p:cNvPr id="27651" name="Picture 3" descr="http://beautygirls.org/herbal/genral-weakness-fatigue-body-weakness.jpg"/>
          <p:cNvPicPr>
            <a:picLocks noChangeAspect="1" noChangeArrowheads="1"/>
          </p:cNvPicPr>
          <p:nvPr/>
        </p:nvPicPr>
        <p:blipFill>
          <a:blip r:embed="rId3" cstate="print"/>
          <a:srcRect/>
          <a:stretch>
            <a:fillRect/>
          </a:stretch>
        </p:blipFill>
        <p:spPr bwMode="auto">
          <a:xfrm>
            <a:off x="7543800" y="2133600"/>
            <a:ext cx="1228725" cy="1381125"/>
          </a:xfrm>
          <a:prstGeom prst="rect">
            <a:avLst/>
          </a:prstGeom>
          <a:noFill/>
        </p:spPr>
      </p:pic>
      <p:pic>
        <p:nvPicPr>
          <p:cNvPr id="27649" name="il_fi" descr="http://4.bp.blogspot.com/_m6OfkKr43AY/TPMqrMBzy-I/AAAAAAAAAC4/XywUc6BMwX4/s1600/finn_germs.jpg"/>
          <p:cNvPicPr>
            <a:picLocks noChangeAspect="1" noChangeArrowheads="1"/>
          </p:cNvPicPr>
          <p:nvPr/>
        </p:nvPicPr>
        <p:blipFill>
          <a:blip r:embed="rId4" cstate="print"/>
          <a:srcRect/>
          <a:stretch>
            <a:fillRect/>
          </a:stretch>
        </p:blipFill>
        <p:spPr bwMode="auto">
          <a:xfrm>
            <a:off x="6858000" y="5105400"/>
            <a:ext cx="1965273" cy="1362075"/>
          </a:xfrm>
          <a:prstGeom prst="rect">
            <a:avLst/>
          </a:prstGeom>
          <a:noFill/>
        </p:spPr>
      </p:pic>
      <p:sp>
        <p:nvSpPr>
          <p:cNvPr id="27653" name="Rectangle 5"/>
          <p:cNvSpPr>
            <a:spLocks noChangeArrowheads="1"/>
          </p:cNvSpPr>
          <p:nvPr/>
        </p:nvSpPr>
        <p:spPr bwMode="auto">
          <a:xfrm>
            <a:off x="3581400" y="152400"/>
            <a:ext cx="20785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Calibri" pitchFamily="34" charset="0"/>
                <a:cs typeface="Arial" pitchFamily="34" charset="0"/>
              </a:rPr>
              <a:t>SWOT ANALYSIS</a:t>
            </a:r>
            <a:endParaRPr kumimoji="0" lang="en-US" sz="1800" b="0" i="0" u="none" strike="noStrike" cap="none" normalizeH="0" baseline="0" dirty="0" smtClean="0">
              <a:ln>
                <a:noFill/>
              </a:ln>
              <a:solidFill>
                <a:schemeClr val="bg1"/>
              </a:solidFill>
              <a:effectLst/>
              <a:latin typeface="Arial" pitchFamily="34" charset="0"/>
            </a:endParaRPr>
          </a:p>
        </p:txBody>
      </p:sp>
      <p:pic>
        <p:nvPicPr>
          <p:cNvPr id="10" name="Picture 9" descr="http://www.learning3pointzero.com/wp-content/uploads/2011/01/swot_img2.gif"/>
          <p:cNvPicPr/>
          <p:nvPr/>
        </p:nvPicPr>
        <p:blipFill>
          <a:blip r:embed="rId5" cstate="print"/>
          <a:srcRect l="2404" t="63667" r="53045" b="3833"/>
          <a:stretch>
            <a:fillRect/>
          </a:stretch>
        </p:blipFill>
        <p:spPr bwMode="auto">
          <a:xfrm>
            <a:off x="3352800" y="5181600"/>
            <a:ext cx="1371600" cy="13096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533400"/>
            <a:ext cx="4343400" cy="2819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343400" y="533400"/>
            <a:ext cx="2819400" cy="2819400"/>
          </a:xfrm>
          <a:prstGeom prst="rect">
            <a:avLst/>
          </a:prstGeom>
          <a:solidFill>
            <a:schemeClr val="bg2">
              <a:lumMod val="90000"/>
            </a:schemeClr>
          </a:solid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086600" y="533400"/>
            <a:ext cx="2057400" cy="2819399"/>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0" y="3352800"/>
            <a:ext cx="3124200" cy="3505200"/>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3124200" y="3352800"/>
            <a:ext cx="3200400" cy="3505200"/>
          </a:xfrm>
          <a:prstGeom prst="rect">
            <a:avLst/>
          </a:prstGeom>
          <a:noFill/>
          <a:ln w="9525">
            <a:noFill/>
            <a:miter lim="800000"/>
            <a:headEnd/>
            <a:tailEnd/>
          </a:ln>
        </p:spPr>
      </p:pic>
      <p:sp>
        <p:nvSpPr>
          <p:cNvPr id="9" name="Title 8"/>
          <p:cNvSpPr>
            <a:spLocks noGrp="1"/>
          </p:cNvSpPr>
          <p:nvPr>
            <p:ph type="title"/>
          </p:nvPr>
        </p:nvSpPr>
        <p:spPr>
          <a:xfrm>
            <a:off x="0" y="0"/>
            <a:ext cx="9144000" cy="533400"/>
          </a:xfrm>
        </p:spPr>
        <p:style>
          <a:lnRef idx="2">
            <a:schemeClr val="accent6"/>
          </a:lnRef>
          <a:fillRef idx="1">
            <a:schemeClr val="lt1"/>
          </a:fillRef>
          <a:effectRef idx="0">
            <a:schemeClr val="accent6"/>
          </a:effectRef>
          <a:fontRef idx="minor">
            <a:schemeClr val="dk1"/>
          </a:fontRef>
        </p:style>
        <p:txBody>
          <a:bodyPr>
            <a:noAutofit/>
          </a:bodyPr>
          <a:lstStyle/>
          <a:p>
            <a:pPr algn="ctr"/>
            <a:r>
              <a:rPr lang="en-US" sz="3600" dirty="0" smtClean="0">
                <a:solidFill>
                  <a:schemeClr val="accent3">
                    <a:lumMod val="60000"/>
                    <a:lumOff val="40000"/>
                  </a:schemeClr>
                </a:solidFill>
                <a:latin typeface="Arial" pitchFamily="34" charset="0"/>
                <a:cs typeface="Arial" pitchFamily="34" charset="0"/>
              </a:rPr>
              <a:t>DAZO MONITORING SYSTEM</a:t>
            </a:r>
            <a:endParaRPr lang="en-US" sz="3600" dirty="0">
              <a:solidFill>
                <a:schemeClr val="accent3">
                  <a:lumMod val="60000"/>
                  <a:lumOff val="40000"/>
                </a:schemeClr>
              </a:solidFill>
              <a:latin typeface="Arial" pitchFamily="34" charset="0"/>
              <a:cs typeface="Arial" pitchFamily="34" charset="0"/>
            </a:endParaRPr>
          </a:p>
        </p:txBody>
      </p:sp>
      <p:pic>
        <p:nvPicPr>
          <p:cNvPr id="10" name="Picture 9"/>
          <p:cNvPicPr/>
          <p:nvPr/>
        </p:nvPicPr>
        <p:blipFill>
          <a:blip r:embed="rId8" cstate="print"/>
          <a:srcRect/>
          <a:stretch>
            <a:fillRect/>
          </a:stretch>
        </p:blipFill>
        <p:spPr bwMode="auto">
          <a:xfrm>
            <a:off x="6324600" y="3352800"/>
            <a:ext cx="2819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1091</TotalTime>
  <Words>1213</Words>
  <Application>Microsoft Office PowerPoint</Application>
  <PresentationFormat>On-screen Show (4:3)</PresentationFormat>
  <Paragraphs>374</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BUILDING THE BRIDGE Excellence through Innovation, Education &amp; Financial Stewardship</vt:lpstr>
      <vt:lpstr>Slide 2</vt:lpstr>
      <vt:lpstr>Slide 3</vt:lpstr>
      <vt:lpstr>Slide 4</vt:lpstr>
      <vt:lpstr>Slide 5</vt:lpstr>
      <vt:lpstr>QUALITY TOOLS</vt:lpstr>
      <vt:lpstr>Effectiveness of Cleaning</vt:lpstr>
      <vt:lpstr>Slide 8</vt:lpstr>
      <vt:lpstr>DAZO MONITORING SYSTEM</vt:lpstr>
      <vt:lpstr>Slide 10</vt:lpstr>
      <vt:lpstr>Slide 11</vt:lpstr>
      <vt:lpstr>Slide 12</vt:lpstr>
      <vt:lpstr>Slide 13</vt:lpstr>
      <vt:lpstr>Slide 14</vt:lpstr>
      <vt:lpstr>Slide 15</vt:lpstr>
      <vt:lpstr>UTSW– QUARTER 3 Results EnCompass™ Monitoring Program</vt:lpstr>
      <vt:lpstr>SUMMARY</vt:lpstr>
      <vt:lpstr>Slide 18</vt:lpstr>
    </vt:vector>
  </TitlesOfParts>
  <Company>UT Southwestern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Doramarie Arocha</dc:creator>
  <cp:lastModifiedBy>Susan Onion</cp:lastModifiedBy>
  <cp:revision>158</cp:revision>
  <dcterms:created xsi:type="dcterms:W3CDTF">2011-04-27T20:56:34Z</dcterms:created>
  <dcterms:modified xsi:type="dcterms:W3CDTF">2011-11-07T18:26:23Z</dcterms:modified>
</cp:coreProperties>
</file>