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7" r:id="rId2"/>
    <p:sldId id="286" r:id="rId3"/>
    <p:sldId id="275" r:id="rId4"/>
    <p:sldId id="258" r:id="rId5"/>
    <p:sldId id="263" r:id="rId6"/>
    <p:sldId id="256" r:id="rId7"/>
    <p:sldId id="274" r:id="rId8"/>
    <p:sldId id="278" r:id="rId9"/>
    <p:sldId id="259" r:id="rId10"/>
    <p:sldId id="260" r:id="rId11"/>
    <p:sldId id="279" r:id="rId12"/>
    <p:sldId id="273" r:id="rId13"/>
    <p:sldId id="261" r:id="rId14"/>
    <p:sldId id="262" r:id="rId15"/>
    <p:sldId id="264" r:id="rId16"/>
    <p:sldId id="265" r:id="rId17"/>
    <p:sldId id="280" r:id="rId18"/>
    <p:sldId id="281" r:id="rId19"/>
    <p:sldId id="282" r:id="rId20"/>
    <p:sldId id="277" r:id="rId21"/>
    <p:sldId id="285" r:id="rId22"/>
    <p:sldId id="270" r:id="rId23"/>
    <p:sldId id="269" r:id="rId24"/>
    <p:sldId id="283" r:id="rId25"/>
    <p:sldId id="271" r:id="rId26"/>
    <p:sldId id="272" r:id="rId27"/>
    <p:sldId id="266"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D105"/>
    <a:srgbClr val="4D3B1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5" autoAdjust="0"/>
    <p:restoredTop sz="77654" autoAdjust="0"/>
  </p:normalViewPr>
  <p:slideViewPr>
    <p:cSldViewPr>
      <p:cViewPr>
        <p:scale>
          <a:sx n="100" d="100"/>
          <a:sy n="100" d="100"/>
        </p:scale>
        <p:origin x="-300" y="840"/>
      </p:cViewPr>
      <p:guideLst>
        <p:guide orient="horz" pos="2160"/>
        <p:guide pos="2880"/>
      </p:guideLst>
    </p:cSldViewPr>
  </p:slideViewPr>
  <p:outlineViewPr>
    <p:cViewPr>
      <p:scale>
        <a:sx n="33" d="100"/>
        <a:sy n="33" d="100"/>
      </p:scale>
      <p:origin x="0" y="3066"/>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cpavfs1b\users3$\iaopuiyo\NIR%20Create%20SolutionsTeam%20Project%202011\2011%20Final_NIR_Submission_Documents\PROJECT_2011_FINAL_NEXTAVAILABLE_STA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cpavfs1b\users3$\iaopuiyo\CS&amp;%20E%202011\CS&amp;E_2011_%20ChartsGraphs\2011NIR%20CS&amp;E_Support_ElementsIAO\Pre_Post_HIGH%20VOLUMES%20Workboo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solidFill>
                  <a:schemeClr val="tx1"/>
                </a:solidFill>
              </a:rPr>
              <a:t>NUMBER</a:t>
            </a:r>
            <a:r>
              <a:rPr lang="en-US" baseline="0" dirty="0">
                <a:solidFill>
                  <a:schemeClr val="tx1"/>
                </a:solidFill>
              </a:rPr>
              <a:t> OF WORKDAYS FOR NEXT AVAILABLE APPOINTMENT</a:t>
            </a:r>
            <a:endParaRPr lang="en-US" dirty="0">
              <a:solidFill>
                <a:schemeClr val="tx1"/>
              </a:solidFill>
            </a:endParaRPr>
          </a:p>
        </c:rich>
      </c:tx>
      <c:layout/>
    </c:title>
    <c:plotArea>
      <c:layout/>
      <c:areaChart>
        <c:grouping val="stacked"/>
        <c:ser>
          <c:idx val="0"/>
          <c:order val="0"/>
          <c:tx>
            <c:strRef>
              <c:f>'ALL NEXT AVAILABLE STATS'!$A$9</c:f>
              <c:strCache>
                <c:ptCount val="1"/>
                <c:pt idx="0">
                  <c:v>Scan Only Template</c:v>
                </c:pt>
              </c:strCache>
            </c:strRef>
          </c:tx>
          <c:spPr>
            <a:solidFill>
              <a:schemeClr val="accent6">
                <a:lumMod val="75000"/>
              </a:schemeClr>
            </a:solidFill>
          </c:spPr>
          <c:cat>
            <c:strRef>
              <c:f>'ALL NEXT AVAILABLE STATS'!$B$8:$AH$8</c:f>
              <c:strCache>
                <c:ptCount val="33"/>
                <c:pt idx="0">
                  <c:v>1/13/2011</c:v>
                </c:pt>
                <c:pt idx="1">
                  <c:v>1/14/2011</c:v>
                </c:pt>
                <c:pt idx="2">
                  <c:v>1/18/2011</c:v>
                </c:pt>
                <c:pt idx="3">
                  <c:v>1/19/2011</c:v>
                </c:pt>
                <c:pt idx="4">
                  <c:v>1/21/2011</c:v>
                </c:pt>
                <c:pt idx="5">
                  <c:v>1/24/2011</c:v>
                </c:pt>
                <c:pt idx="6">
                  <c:v>1/25/2011</c:v>
                </c:pt>
                <c:pt idx="7">
                  <c:v>1/26/2011</c:v>
                </c:pt>
                <c:pt idx="8">
                  <c:v>1/27/2011</c:v>
                </c:pt>
                <c:pt idx="9">
                  <c:v>2/2/2011</c:v>
                </c:pt>
                <c:pt idx="10">
                  <c:v>2/4/2011</c:v>
                </c:pt>
                <c:pt idx="11">
                  <c:v>2/11/2011</c:v>
                </c:pt>
                <c:pt idx="12">
                  <c:v>2/18/2011</c:v>
                </c:pt>
                <c:pt idx="13">
                  <c:v>2/25/2011</c:v>
                </c:pt>
                <c:pt idx="14">
                  <c:v>3/4/2011</c:v>
                </c:pt>
                <c:pt idx="15">
                  <c:v>3/11/2011</c:v>
                </c:pt>
                <c:pt idx="16">
                  <c:v>3/18/2011</c:v>
                </c:pt>
                <c:pt idx="17">
                  <c:v>3/25/2011</c:v>
                </c:pt>
                <c:pt idx="18">
                  <c:v>4/1/2011</c:v>
                </c:pt>
                <c:pt idx="19">
                  <c:v>4/8/2011</c:v>
                </c:pt>
                <c:pt idx="20">
                  <c:v>4/15/2011</c:v>
                </c:pt>
                <c:pt idx="21">
                  <c:v>4/22/2011</c:v>
                </c:pt>
                <c:pt idx="22">
                  <c:v>4/29/2011</c:v>
                </c:pt>
                <c:pt idx="23">
                  <c:v>5/6/2011</c:v>
                </c:pt>
                <c:pt idx="24">
                  <c:v>5/13/2011</c:v>
                </c:pt>
                <c:pt idx="25">
                  <c:v> 5/20/2011</c:v>
                </c:pt>
                <c:pt idx="26">
                  <c:v>5/27/2011</c:v>
                </c:pt>
                <c:pt idx="27">
                  <c:v>6/3/2011</c:v>
                </c:pt>
                <c:pt idx="28">
                  <c:v>6/10/2011</c:v>
                </c:pt>
                <c:pt idx="29">
                  <c:v>6/17/2011</c:v>
                </c:pt>
                <c:pt idx="30">
                  <c:v>6/24/2011</c:v>
                </c:pt>
                <c:pt idx="31">
                  <c:v>7/1/2011</c:v>
                </c:pt>
                <c:pt idx="32">
                  <c:v>7/8/2011</c:v>
                </c:pt>
              </c:strCache>
            </c:strRef>
          </c:cat>
          <c:val>
            <c:numRef>
              <c:f>'ALL NEXT AVAILABLE STATS'!$B$9:$AH$9</c:f>
              <c:numCache>
                <c:formatCode>General</c:formatCode>
                <c:ptCount val="33"/>
                <c:pt idx="0">
                  <c:v>25</c:v>
                </c:pt>
                <c:pt idx="1">
                  <c:v>25</c:v>
                </c:pt>
                <c:pt idx="2">
                  <c:v>21</c:v>
                </c:pt>
                <c:pt idx="3">
                  <c:v>5</c:v>
                </c:pt>
                <c:pt idx="4">
                  <c:v>4</c:v>
                </c:pt>
                <c:pt idx="5">
                  <c:v>8</c:v>
                </c:pt>
                <c:pt idx="6">
                  <c:v>0</c:v>
                </c:pt>
                <c:pt idx="7">
                  <c:v>3</c:v>
                </c:pt>
                <c:pt idx="8">
                  <c:v>4</c:v>
                </c:pt>
                <c:pt idx="9">
                  <c:v>1</c:v>
                </c:pt>
                <c:pt idx="10">
                  <c:v>0</c:v>
                </c:pt>
                <c:pt idx="11">
                  <c:v>0</c:v>
                </c:pt>
                <c:pt idx="12">
                  <c:v>1</c:v>
                </c:pt>
                <c:pt idx="13">
                  <c:v>2</c:v>
                </c:pt>
                <c:pt idx="14">
                  <c:v>0</c:v>
                </c:pt>
                <c:pt idx="15">
                  <c:v>0</c:v>
                </c:pt>
                <c:pt idx="16">
                  <c:v>0</c:v>
                </c:pt>
                <c:pt idx="17">
                  <c:v>0</c:v>
                </c:pt>
                <c:pt idx="18">
                  <c:v>0</c:v>
                </c:pt>
                <c:pt idx="19">
                  <c:v>4</c:v>
                </c:pt>
                <c:pt idx="20">
                  <c:v>3</c:v>
                </c:pt>
                <c:pt idx="21">
                  <c:v>1</c:v>
                </c:pt>
                <c:pt idx="22">
                  <c:v>4</c:v>
                </c:pt>
                <c:pt idx="23">
                  <c:v>2</c:v>
                </c:pt>
                <c:pt idx="24">
                  <c:v>1</c:v>
                </c:pt>
                <c:pt idx="25">
                  <c:v>4</c:v>
                </c:pt>
                <c:pt idx="26">
                  <c:v>4</c:v>
                </c:pt>
                <c:pt idx="27">
                  <c:v>6</c:v>
                </c:pt>
                <c:pt idx="28">
                  <c:v>1</c:v>
                </c:pt>
                <c:pt idx="29">
                  <c:v>2</c:v>
                </c:pt>
                <c:pt idx="30">
                  <c:v>2</c:v>
                </c:pt>
                <c:pt idx="31">
                  <c:v>1</c:v>
                </c:pt>
                <c:pt idx="32">
                  <c:v>1</c:v>
                </c:pt>
              </c:numCache>
            </c:numRef>
          </c:val>
        </c:ser>
        <c:ser>
          <c:idx val="1"/>
          <c:order val="1"/>
          <c:tx>
            <c:strRef>
              <c:f>'ALL NEXT AVAILABLE STATS'!$A$10</c:f>
              <c:strCache>
                <c:ptCount val="1"/>
                <c:pt idx="0">
                  <c:v>Scan Only Overbook</c:v>
                </c:pt>
              </c:strCache>
            </c:strRef>
          </c:tx>
          <c:spPr>
            <a:solidFill>
              <a:schemeClr val="accent4">
                <a:lumMod val="40000"/>
                <a:lumOff val="60000"/>
              </a:schemeClr>
            </a:solidFill>
          </c:spPr>
          <c:cat>
            <c:strRef>
              <c:f>'ALL NEXT AVAILABLE STATS'!$B$8:$AH$8</c:f>
              <c:strCache>
                <c:ptCount val="33"/>
                <c:pt idx="0">
                  <c:v>1/13/2011</c:v>
                </c:pt>
                <c:pt idx="1">
                  <c:v>1/14/2011</c:v>
                </c:pt>
                <c:pt idx="2">
                  <c:v>1/18/2011</c:v>
                </c:pt>
                <c:pt idx="3">
                  <c:v>1/19/2011</c:v>
                </c:pt>
                <c:pt idx="4">
                  <c:v>1/21/2011</c:v>
                </c:pt>
                <c:pt idx="5">
                  <c:v>1/24/2011</c:v>
                </c:pt>
                <c:pt idx="6">
                  <c:v>1/25/2011</c:v>
                </c:pt>
                <c:pt idx="7">
                  <c:v>1/26/2011</c:v>
                </c:pt>
                <c:pt idx="8">
                  <c:v>1/27/2011</c:v>
                </c:pt>
                <c:pt idx="9">
                  <c:v>2/2/2011</c:v>
                </c:pt>
                <c:pt idx="10">
                  <c:v>2/4/2011</c:v>
                </c:pt>
                <c:pt idx="11">
                  <c:v>2/11/2011</c:v>
                </c:pt>
                <c:pt idx="12">
                  <c:v>2/18/2011</c:v>
                </c:pt>
                <c:pt idx="13">
                  <c:v>2/25/2011</c:v>
                </c:pt>
                <c:pt idx="14">
                  <c:v>3/4/2011</c:v>
                </c:pt>
                <c:pt idx="15">
                  <c:v>3/11/2011</c:v>
                </c:pt>
                <c:pt idx="16">
                  <c:v>3/18/2011</c:v>
                </c:pt>
                <c:pt idx="17">
                  <c:v>3/25/2011</c:v>
                </c:pt>
                <c:pt idx="18">
                  <c:v>4/1/2011</c:v>
                </c:pt>
                <c:pt idx="19">
                  <c:v>4/8/2011</c:v>
                </c:pt>
                <c:pt idx="20">
                  <c:v>4/15/2011</c:v>
                </c:pt>
                <c:pt idx="21">
                  <c:v>4/22/2011</c:v>
                </c:pt>
                <c:pt idx="22">
                  <c:v>4/29/2011</c:v>
                </c:pt>
                <c:pt idx="23">
                  <c:v>5/6/2011</c:v>
                </c:pt>
                <c:pt idx="24">
                  <c:v>5/13/2011</c:v>
                </c:pt>
                <c:pt idx="25">
                  <c:v> 5/20/2011</c:v>
                </c:pt>
                <c:pt idx="26">
                  <c:v>5/27/2011</c:v>
                </c:pt>
                <c:pt idx="27">
                  <c:v>6/3/2011</c:v>
                </c:pt>
                <c:pt idx="28">
                  <c:v>6/10/2011</c:v>
                </c:pt>
                <c:pt idx="29">
                  <c:v>6/17/2011</c:v>
                </c:pt>
                <c:pt idx="30">
                  <c:v>6/24/2011</c:v>
                </c:pt>
                <c:pt idx="31">
                  <c:v>7/1/2011</c:v>
                </c:pt>
                <c:pt idx="32">
                  <c:v>7/8/2011</c:v>
                </c:pt>
              </c:strCache>
            </c:strRef>
          </c:cat>
          <c:val>
            <c:numRef>
              <c:f>'ALL NEXT AVAILABLE STATS'!$B$10:$AH$10</c:f>
              <c:numCache>
                <c:formatCode>General</c:formatCode>
                <c:ptCount val="33"/>
                <c:pt idx="0">
                  <c:v>11</c:v>
                </c:pt>
                <c:pt idx="1">
                  <c:v>10</c:v>
                </c:pt>
                <c:pt idx="2">
                  <c:v>8</c:v>
                </c:pt>
                <c:pt idx="3">
                  <c:v>0</c:v>
                </c:pt>
                <c:pt idx="4">
                  <c:v>4</c:v>
                </c:pt>
                <c:pt idx="5">
                  <c:v>4</c:v>
                </c:pt>
                <c:pt idx="6">
                  <c:v>3</c:v>
                </c:pt>
                <c:pt idx="7">
                  <c:v>3</c:v>
                </c:pt>
                <c:pt idx="8">
                  <c:v>3</c:v>
                </c:pt>
                <c:pt idx="9">
                  <c:v>0</c:v>
                </c:pt>
                <c:pt idx="10">
                  <c:v>0</c:v>
                </c:pt>
                <c:pt idx="11">
                  <c:v>0</c:v>
                </c:pt>
                <c:pt idx="12">
                  <c:v>1</c:v>
                </c:pt>
                <c:pt idx="13">
                  <c:v>2</c:v>
                </c:pt>
                <c:pt idx="14">
                  <c:v>0</c:v>
                </c:pt>
                <c:pt idx="15">
                  <c:v>0</c:v>
                </c:pt>
                <c:pt idx="16">
                  <c:v>0</c:v>
                </c:pt>
                <c:pt idx="17">
                  <c:v>0</c:v>
                </c:pt>
                <c:pt idx="18">
                  <c:v>0</c:v>
                </c:pt>
                <c:pt idx="19">
                  <c:v>3</c:v>
                </c:pt>
                <c:pt idx="20">
                  <c:v>1</c:v>
                </c:pt>
                <c:pt idx="21">
                  <c:v>1</c:v>
                </c:pt>
                <c:pt idx="22">
                  <c:v>1</c:v>
                </c:pt>
                <c:pt idx="23">
                  <c:v>1</c:v>
                </c:pt>
                <c:pt idx="24">
                  <c:v>1</c:v>
                </c:pt>
                <c:pt idx="25">
                  <c:v>1</c:v>
                </c:pt>
                <c:pt idx="26">
                  <c:v>2</c:v>
                </c:pt>
                <c:pt idx="27">
                  <c:v>1</c:v>
                </c:pt>
                <c:pt idx="28">
                  <c:v>1</c:v>
                </c:pt>
                <c:pt idx="29">
                  <c:v>2</c:v>
                </c:pt>
                <c:pt idx="30">
                  <c:v>1</c:v>
                </c:pt>
                <c:pt idx="31">
                  <c:v>1</c:v>
                </c:pt>
                <c:pt idx="32">
                  <c:v>1</c:v>
                </c:pt>
              </c:numCache>
            </c:numRef>
          </c:val>
        </c:ser>
        <c:ser>
          <c:idx val="2"/>
          <c:order val="2"/>
          <c:tx>
            <c:strRef>
              <c:f>'ALL NEXT AVAILABLE STATS'!$A$11</c:f>
              <c:strCache>
                <c:ptCount val="1"/>
                <c:pt idx="0">
                  <c:v>Scan/Biopsy Template</c:v>
                </c:pt>
              </c:strCache>
            </c:strRef>
          </c:tx>
          <c:spPr>
            <a:solidFill>
              <a:srgbClr val="0070C0"/>
            </a:solidFill>
          </c:spPr>
          <c:cat>
            <c:strRef>
              <c:f>'ALL NEXT AVAILABLE STATS'!$B$8:$AH$8</c:f>
              <c:strCache>
                <c:ptCount val="33"/>
                <c:pt idx="0">
                  <c:v>1/13/2011</c:v>
                </c:pt>
                <c:pt idx="1">
                  <c:v>1/14/2011</c:v>
                </c:pt>
                <c:pt idx="2">
                  <c:v>1/18/2011</c:v>
                </c:pt>
                <c:pt idx="3">
                  <c:v>1/19/2011</c:v>
                </c:pt>
                <c:pt idx="4">
                  <c:v>1/21/2011</c:v>
                </c:pt>
                <c:pt idx="5">
                  <c:v>1/24/2011</c:v>
                </c:pt>
                <c:pt idx="6">
                  <c:v>1/25/2011</c:v>
                </c:pt>
                <c:pt idx="7">
                  <c:v>1/26/2011</c:v>
                </c:pt>
                <c:pt idx="8">
                  <c:v>1/27/2011</c:v>
                </c:pt>
                <c:pt idx="9">
                  <c:v>2/2/2011</c:v>
                </c:pt>
                <c:pt idx="10">
                  <c:v>2/4/2011</c:v>
                </c:pt>
                <c:pt idx="11">
                  <c:v>2/11/2011</c:v>
                </c:pt>
                <c:pt idx="12">
                  <c:v>2/18/2011</c:v>
                </c:pt>
                <c:pt idx="13">
                  <c:v>2/25/2011</c:v>
                </c:pt>
                <c:pt idx="14">
                  <c:v>3/4/2011</c:v>
                </c:pt>
                <c:pt idx="15">
                  <c:v>3/11/2011</c:v>
                </c:pt>
                <c:pt idx="16">
                  <c:v>3/18/2011</c:v>
                </c:pt>
                <c:pt idx="17">
                  <c:v>3/25/2011</c:v>
                </c:pt>
                <c:pt idx="18">
                  <c:v>4/1/2011</c:v>
                </c:pt>
                <c:pt idx="19">
                  <c:v>4/8/2011</c:v>
                </c:pt>
                <c:pt idx="20">
                  <c:v>4/15/2011</c:v>
                </c:pt>
                <c:pt idx="21">
                  <c:v>4/22/2011</c:v>
                </c:pt>
                <c:pt idx="22">
                  <c:v>4/29/2011</c:v>
                </c:pt>
                <c:pt idx="23">
                  <c:v>5/6/2011</c:v>
                </c:pt>
                <c:pt idx="24">
                  <c:v>5/13/2011</c:v>
                </c:pt>
                <c:pt idx="25">
                  <c:v> 5/20/2011</c:v>
                </c:pt>
                <c:pt idx="26">
                  <c:v>5/27/2011</c:v>
                </c:pt>
                <c:pt idx="27">
                  <c:v>6/3/2011</c:v>
                </c:pt>
                <c:pt idx="28">
                  <c:v>6/10/2011</c:v>
                </c:pt>
                <c:pt idx="29">
                  <c:v>6/17/2011</c:v>
                </c:pt>
                <c:pt idx="30">
                  <c:v>6/24/2011</c:v>
                </c:pt>
                <c:pt idx="31">
                  <c:v>7/1/2011</c:v>
                </c:pt>
                <c:pt idx="32">
                  <c:v>7/8/2011</c:v>
                </c:pt>
              </c:strCache>
            </c:strRef>
          </c:cat>
          <c:val>
            <c:numRef>
              <c:f>'ALL NEXT AVAILABLE STATS'!$B$11:$AH$11</c:f>
              <c:numCache>
                <c:formatCode>General</c:formatCode>
                <c:ptCount val="33"/>
                <c:pt idx="0">
                  <c:v>25</c:v>
                </c:pt>
                <c:pt idx="1">
                  <c:v>23</c:v>
                </c:pt>
                <c:pt idx="2">
                  <c:v>23</c:v>
                </c:pt>
                <c:pt idx="3">
                  <c:v>26</c:v>
                </c:pt>
                <c:pt idx="4">
                  <c:v>19</c:v>
                </c:pt>
                <c:pt idx="5">
                  <c:v>24</c:v>
                </c:pt>
                <c:pt idx="6">
                  <c:v>13</c:v>
                </c:pt>
                <c:pt idx="7">
                  <c:v>22</c:v>
                </c:pt>
                <c:pt idx="8">
                  <c:v>21</c:v>
                </c:pt>
                <c:pt idx="9">
                  <c:v>16</c:v>
                </c:pt>
                <c:pt idx="10">
                  <c:v>19</c:v>
                </c:pt>
                <c:pt idx="11">
                  <c:v>14</c:v>
                </c:pt>
                <c:pt idx="12">
                  <c:v>15</c:v>
                </c:pt>
                <c:pt idx="13">
                  <c:v>12</c:v>
                </c:pt>
                <c:pt idx="14">
                  <c:v>11</c:v>
                </c:pt>
                <c:pt idx="15">
                  <c:v>1</c:v>
                </c:pt>
                <c:pt idx="16">
                  <c:v>17</c:v>
                </c:pt>
                <c:pt idx="17">
                  <c:v>18</c:v>
                </c:pt>
                <c:pt idx="18">
                  <c:v>10</c:v>
                </c:pt>
                <c:pt idx="19">
                  <c:v>14</c:v>
                </c:pt>
                <c:pt idx="20">
                  <c:v>7</c:v>
                </c:pt>
                <c:pt idx="21">
                  <c:v>3</c:v>
                </c:pt>
                <c:pt idx="22">
                  <c:v>3</c:v>
                </c:pt>
                <c:pt idx="23">
                  <c:v>5</c:v>
                </c:pt>
                <c:pt idx="24">
                  <c:v>4</c:v>
                </c:pt>
                <c:pt idx="25">
                  <c:v>4</c:v>
                </c:pt>
                <c:pt idx="26">
                  <c:v>5</c:v>
                </c:pt>
                <c:pt idx="27">
                  <c:v>8</c:v>
                </c:pt>
                <c:pt idx="28">
                  <c:v>4</c:v>
                </c:pt>
                <c:pt idx="29">
                  <c:v>1</c:v>
                </c:pt>
                <c:pt idx="30">
                  <c:v>1</c:v>
                </c:pt>
                <c:pt idx="31">
                  <c:v>2</c:v>
                </c:pt>
                <c:pt idx="32">
                  <c:v>1</c:v>
                </c:pt>
              </c:numCache>
            </c:numRef>
          </c:val>
        </c:ser>
        <c:ser>
          <c:idx val="3"/>
          <c:order val="3"/>
          <c:tx>
            <c:strRef>
              <c:f>'ALL NEXT AVAILABLE STATS'!$A$12</c:f>
              <c:strCache>
                <c:ptCount val="1"/>
                <c:pt idx="0">
                  <c:v>Scan/Biopsy Overbook</c:v>
                </c:pt>
              </c:strCache>
            </c:strRef>
          </c:tx>
          <c:spPr>
            <a:solidFill>
              <a:schemeClr val="accent3">
                <a:lumMod val="40000"/>
                <a:lumOff val="60000"/>
              </a:schemeClr>
            </a:solidFill>
          </c:spPr>
          <c:cat>
            <c:strRef>
              <c:f>'ALL NEXT AVAILABLE STATS'!$B$8:$AH$8</c:f>
              <c:strCache>
                <c:ptCount val="33"/>
                <c:pt idx="0">
                  <c:v>1/13/2011</c:v>
                </c:pt>
                <c:pt idx="1">
                  <c:v>1/14/2011</c:v>
                </c:pt>
                <c:pt idx="2">
                  <c:v>1/18/2011</c:v>
                </c:pt>
                <c:pt idx="3">
                  <c:v>1/19/2011</c:v>
                </c:pt>
                <c:pt idx="4">
                  <c:v>1/21/2011</c:v>
                </c:pt>
                <c:pt idx="5">
                  <c:v>1/24/2011</c:v>
                </c:pt>
                <c:pt idx="6">
                  <c:v>1/25/2011</c:v>
                </c:pt>
                <c:pt idx="7">
                  <c:v>1/26/2011</c:v>
                </c:pt>
                <c:pt idx="8">
                  <c:v>1/27/2011</c:v>
                </c:pt>
                <c:pt idx="9">
                  <c:v>2/2/2011</c:v>
                </c:pt>
                <c:pt idx="10">
                  <c:v>2/4/2011</c:v>
                </c:pt>
                <c:pt idx="11">
                  <c:v>2/11/2011</c:v>
                </c:pt>
                <c:pt idx="12">
                  <c:v>2/18/2011</c:v>
                </c:pt>
                <c:pt idx="13">
                  <c:v>2/25/2011</c:v>
                </c:pt>
                <c:pt idx="14">
                  <c:v>3/4/2011</c:v>
                </c:pt>
                <c:pt idx="15">
                  <c:v>3/11/2011</c:v>
                </c:pt>
                <c:pt idx="16">
                  <c:v>3/18/2011</c:v>
                </c:pt>
                <c:pt idx="17">
                  <c:v>3/25/2011</c:v>
                </c:pt>
                <c:pt idx="18">
                  <c:v>4/1/2011</c:v>
                </c:pt>
                <c:pt idx="19">
                  <c:v>4/8/2011</c:v>
                </c:pt>
                <c:pt idx="20">
                  <c:v>4/15/2011</c:v>
                </c:pt>
                <c:pt idx="21">
                  <c:v>4/22/2011</c:v>
                </c:pt>
                <c:pt idx="22">
                  <c:v>4/29/2011</c:v>
                </c:pt>
                <c:pt idx="23">
                  <c:v>5/6/2011</c:v>
                </c:pt>
                <c:pt idx="24">
                  <c:v>5/13/2011</c:v>
                </c:pt>
                <c:pt idx="25">
                  <c:v> 5/20/2011</c:v>
                </c:pt>
                <c:pt idx="26">
                  <c:v>5/27/2011</c:v>
                </c:pt>
                <c:pt idx="27">
                  <c:v>6/3/2011</c:v>
                </c:pt>
                <c:pt idx="28">
                  <c:v>6/10/2011</c:v>
                </c:pt>
                <c:pt idx="29">
                  <c:v>6/17/2011</c:v>
                </c:pt>
                <c:pt idx="30">
                  <c:v>6/24/2011</c:v>
                </c:pt>
                <c:pt idx="31">
                  <c:v>7/1/2011</c:v>
                </c:pt>
                <c:pt idx="32">
                  <c:v>7/8/2011</c:v>
                </c:pt>
              </c:strCache>
            </c:strRef>
          </c:cat>
          <c:val>
            <c:numRef>
              <c:f>'ALL NEXT AVAILABLE STATS'!$B$12:$AH$12</c:f>
              <c:numCache>
                <c:formatCode>General</c:formatCode>
                <c:ptCount val="33"/>
                <c:pt idx="0">
                  <c:v>9</c:v>
                </c:pt>
                <c:pt idx="1">
                  <c:v>9</c:v>
                </c:pt>
                <c:pt idx="2">
                  <c:v>2</c:v>
                </c:pt>
                <c:pt idx="3">
                  <c:v>8</c:v>
                </c:pt>
                <c:pt idx="4">
                  <c:v>10</c:v>
                </c:pt>
                <c:pt idx="5">
                  <c:v>7</c:v>
                </c:pt>
                <c:pt idx="6">
                  <c:v>6</c:v>
                </c:pt>
                <c:pt idx="7">
                  <c:v>3</c:v>
                </c:pt>
                <c:pt idx="8">
                  <c:v>2</c:v>
                </c:pt>
                <c:pt idx="9">
                  <c:v>2</c:v>
                </c:pt>
                <c:pt idx="10">
                  <c:v>8</c:v>
                </c:pt>
                <c:pt idx="11">
                  <c:v>2</c:v>
                </c:pt>
                <c:pt idx="12">
                  <c:v>5</c:v>
                </c:pt>
                <c:pt idx="13">
                  <c:v>4</c:v>
                </c:pt>
                <c:pt idx="14">
                  <c:v>4</c:v>
                </c:pt>
                <c:pt idx="15">
                  <c:v>1</c:v>
                </c:pt>
                <c:pt idx="16">
                  <c:v>2</c:v>
                </c:pt>
                <c:pt idx="17">
                  <c:v>2</c:v>
                </c:pt>
                <c:pt idx="18">
                  <c:v>3</c:v>
                </c:pt>
                <c:pt idx="19">
                  <c:v>1</c:v>
                </c:pt>
                <c:pt idx="20">
                  <c:v>2</c:v>
                </c:pt>
                <c:pt idx="21">
                  <c:v>2</c:v>
                </c:pt>
                <c:pt idx="22">
                  <c:v>1</c:v>
                </c:pt>
                <c:pt idx="23">
                  <c:v>1</c:v>
                </c:pt>
                <c:pt idx="24">
                  <c:v>2</c:v>
                </c:pt>
                <c:pt idx="25">
                  <c:v>1</c:v>
                </c:pt>
                <c:pt idx="26">
                  <c:v>2</c:v>
                </c:pt>
                <c:pt idx="27">
                  <c:v>1</c:v>
                </c:pt>
                <c:pt idx="28">
                  <c:v>1</c:v>
                </c:pt>
                <c:pt idx="29">
                  <c:v>1</c:v>
                </c:pt>
                <c:pt idx="30">
                  <c:v>1</c:v>
                </c:pt>
                <c:pt idx="31">
                  <c:v>1</c:v>
                </c:pt>
                <c:pt idx="32">
                  <c:v>1</c:v>
                </c:pt>
              </c:numCache>
            </c:numRef>
          </c:val>
        </c:ser>
        <c:axId val="51228032"/>
        <c:axId val="50656768"/>
      </c:areaChart>
      <c:catAx>
        <c:axId val="51228032"/>
        <c:scaling>
          <c:orientation val="minMax"/>
        </c:scaling>
        <c:axPos val="b"/>
        <c:title>
          <c:tx>
            <c:rich>
              <a:bodyPr/>
              <a:lstStyle/>
              <a:p>
                <a:pPr>
                  <a:defRPr/>
                </a:pPr>
                <a:r>
                  <a:rPr lang="en-US" sz="1400" dirty="0"/>
                  <a:t>WORK</a:t>
                </a:r>
                <a:r>
                  <a:rPr lang="en-US" sz="1400" baseline="0" dirty="0"/>
                  <a:t> WEEK</a:t>
                </a:r>
                <a:endParaRPr lang="en-US" sz="1400" dirty="0"/>
              </a:p>
            </c:rich>
          </c:tx>
          <c:layout/>
        </c:title>
        <c:majorTickMark val="none"/>
        <c:tickLblPos val="nextTo"/>
        <c:crossAx val="50656768"/>
        <c:crosses val="autoZero"/>
        <c:auto val="1"/>
        <c:lblAlgn val="ctr"/>
        <c:lblOffset val="100"/>
      </c:catAx>
      <c:valAx>
        <c:axId val="50656768"/>
        <c:scaling>
          <c:orientation val="minMax"/>
        </c:scaling>
        <c:axPos val="l"/>
        <c:title>
          <c:tx>
            <c:rich>
              <a:bodyPr/>
              <a:lstStyle/>
              <a:p>
                <a:pPr>
                  <a:defRPr/>
                </a:pPr>
                <a:r>
                  <a:rPr lang="en-US" sz="1400" dirty="0"/>
                  <a:t>#</a:t>
                </a:r>
                <a:r>
                  <a:rPr lang="en-US" sz="1400" baseline="0" dirty="0"/>
                  <a:t> WORKDAYS</a:t>
                </a:r>
                <a:endParaRPr lang="en-US" sz="1400" dirty="0"/>
              </a:p>
            </c:rich>
          </c:tx>
          <c:layout/>
        </c:title>
        <c:numFmt formatCode="General" sourceLinked="1"/>
        <c:majorTickMark val="none"/>
        <c:tickLblPos val="nextTo"/>
        <c:crossAx val="51228032"/>
        <c:crosses val="autoZero"/>
        <c:crossBetween val="midCat"/>
      </c:valAx>
    </c:plotArea>
    <c:legend>
      <c:legendPos val="r"/>
      <c:layout/>
    </c:legend>
    <c:plotVisOnly val="1"/>
  </c:chart>
  <c:spPr>
    <a:noFill/>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7"/>
  <c:chart>
    <c:title>
      <c:tx>
        <c:rich>
          <a:bodyPr/>
          <a:lstStyle/>
          <a:p>
            <a:pPr>
              <a:defRPr/>
            </a:pPr>
            <a:r>
              <a:rPr lang="en-US"/>
              <a:t>90 Day NIR Room Utilization Times</a:t>
            </a:r>
          </a:p>
        </c:rich>
      </c:tx>
      <c:layout>
        <c:manualLayout>
          <c:xMode val="edge"/>
          <c:yMode val="edge"/>
          <c:x val="0.11174851269297335"/>
          <c:y val="1.8489984591679508E-2"/>
        </c:manualLayout>
      </c:layout>
    </c:title>
    <c:plotArea>
      <c:layout/>
      <c:lineChart>
        <c:grouping val="standard"/>
        <c:ser>
          <c:idx val="0"/>
          <c:order val="0"/>
          <c:tx>
            <c:strRef>
              <c:f>'C:\Documents and Settings\iaopuiyo\Desktop\[Total_High Volume_Utilization.xlsx]Utilization Outcome'!$A$4</c:f>
              <c:strCache>
                <c:ptCount val="1"/>
                <c:pt idx="0">
                  <c:v>Pre Template Room Utilization Times Jan 2011- Apr 2011</c:v>
                </c:pt>
              </c:strCache>
            </c:strRef>
          </c:tx>
          <c:val>
            <c:numRef>
              <c:f>'C:\Documents and Settings\iaopuiyo\Desktop\[Total_High Volume_Utilization.xlsx]Utilization Outcome'!$B$4:$V$4</c:f>
              <c:numCache>
                <c:formatCode>General</c:formatCode>
                <c:ptCount val="21"/>
                <c:pt idx="0">
                  <c:v>75.410000000000025</c:v>
                </c:pt>
                <c:pt idx="1">
                  <c:v>55.37</c:v>
                </c:pt>
                <c:pt idx="2">
                  <c:v>68.72</c:v>
                </c:pt>
                <c:pt idx="3">
                  <c:v>66.599999999999994</c:v>
                </c:pt>
                <c:pt idx="4">
                  <c:v>43.7</c:v>
                </c:pt>
                <c:pt idx="5">
                  <c:v>60.92</c:v>
                </c:pt>
                <c:pt idx="6">
                  <c:v>71.430000000000007</c:v>
                </c:pt>
                <c:pt idx="7">
                  <c:v>57.67</c:v>
                </c:pt>
                <c:pt idx="8">
                  <c:v>75.36999999999999</c:v>
                </c:pt>
                <c:pt idx="9">
                  <c:v>65.709999999999994</c:v>
                </c:pt>
                <c:pt idx="10">
                  <c:v>66.58</c:v>
                </c:pt>
                <c:pt idx="11">
                  <c:v>74.959999999999994</c:v>
                </c:pt>
                <c:pt idx="12">
                  <c:v>49.02</c:v>
                </c:pt>
                <c:pt idx="13">
                  <c:v>64.81</c:v>
                </c:pt>
                <c:pt idx="14">
                  <c:v>57.49</c:v>
                </c:pt>
                <c:pt idx="15">
                  <c:v>56.17</c:v>
                </c:pt>
                <c:pt idx="16">
                  <c:v>45.86</c:v>
                </c:pt>
                <c:pt idx="17">
                  <c:v>62.59</c:v>
                </c:pt>
                <c:pt idx="18">
                  <c:v>58.91</c:v>
                </c:pt>
                <c:pt idx="19">
                  <c:v>52.690000000000012</c:v>
                </c:pt>
                <c:pt idx="20">
                  <c:v>55.11</c:v>
                </c:pt>
              </c:numCache>
            </c:numRef>
          </c:val>
        </c:ser>
        <c:ser>
          <c:idx val="1"/>
          <c:order val="1"/>
          <c:tx>
            <c:strRef>
              <c:f>'C:\Documents and Settings\iaopuiyo\Desktop\[Total_High Volume_Utilization.xlsx]Utilization Outcome'!$A$5</c:f>
              <c:strCache>
                <c:ptCount val="1"/>
              </c:strCache>
            </c:strRef>
          </c:tx>
          <c:val>
            <c:numRef>
              <c:f>'C:\Documents and Settings\iaopuiyo\Desktop\[Total_High Volume_Utilization.xlsx]Utilization Outcome'!$B$5:$V$5</c:f>
              <c:numCache>
                <c:formatCode>General</c:formatCode>
                <c:ptCount val="21"/>
              </c:numCache>
            </c:numRef>
          </c:val>
        </c:ser>
        <c:ser>
          <c:idx val="2"/>
          <c:order val="2"/>
          <c:tx>
            <c:strRef>
              <c:f>'C:\Documents and Settings\iaopuiyo\Desktop\[Total_High Volume_Utilization.xlsx]Utilization Outcome'!$A$6</c:f>
              <c:strCache>
                <c:ptCount val="1"/>
                <c:pt idx="0">
                  <c:v>Post Template Room Utilization Times Apr 2011- July 2011</c:v>
                </c:pt>
              </c:strCache>
            </c:strRef>
          </c:tx>
          <c:val>
            <c:numRef>
              <c:f>'C:\Documents and Settings\iaopuiyo\Desktop\[Total_High Volume_Utilization.xlsx]Utilization Outcome'!$B$6:$V$6</c:f>
              <c:numCache>
                <c:formatCode>General</c:formatCode>
                <c:ptCount val="21"/>
                <c:pt idx="0">
                  <c:v>68.430000000000007</c:v>
                </c:pt>
                <c:pt idx="1">
                  <c:v>51.87</c:v>
                </c:pt>
                <c:pt idx="2">
                  <c:v>51.82</c:v>
                </c:pt>
                <c:pt idx="3">
                  <c:v>58.21</c:v>
                </c:pt>
                <c:pt idx="4">
                  <c:v>50.620000000000012</c:v>
                </c:pt>
                <c:pt idx="5">
                  <c:v>56.59</c:v>
                </c:pt>
                <c:pt idx="6">
                  <c:v>49.11</c:v>
                </c:pt>
                <c:pt idx="7">
                  <c:v>58.75</c:v>
                </c:pt>
                <c:pt idx="8">
                  <c:v>57.11</c:v>
                </c:pt>
                <c:pt idx="9">
                  <c:v>52.09</c:v>
                </c:pt>
                <c:pt idx="10">
                  <c:v>45.11</c:v>
                </c:pt>
                <c:pt idx="11">
                  <c:v>54.51</c:v>
                </c:pt>
                <c:pt idx="12">
                  <c:v>53.790000000000013</c:v>
                </c:pt>
                <c:pt idx="13">
                  <c:v>55.96</c:v>
                </c:pt>
                <c:pt idx="14">
                  <c:v>46.7</c:v>
                </c:pt>
                <c:pt idx="15">
                  <c:v>53.37</c:v>
                </c:pt>
                <c:pt idx="16">
                  <c:v>48.07</c:v>
                </c:pt>
                <c:pt idx="17">
                  <c:v>50.5</c:v>
                </c:pt>
                <c:pt idx="18">
                  <c:v>60.24</c:v>
                </c:pt>
                <c:pt idx="19">
                  <c:v>62.28</c:v>
                </c:pt>
                <c:pt idx="20">
                  <c:v>62.03</c:v>
                </c:pt>
              </c:numCache>
            </c:numRef>
          </c:val>
        </c:ser>
        <c:marker val="1"/>
        <c:axId val="52987008"/>
        <c:axId val="52988928"/>
      </c:lineChart>
      <c:catAx>
        <c:axId val="52987008"/>
        <c:scaling>
          <c:orientation val="minMax"/>
        </c:scaling>
        <c:delete val="1"/>
        <c:axPos val="b"/>
        <c:title>
          <c:tx>
            <c:rich>
              <a:bodyPr/>
              <a:lstStyle/>
              <a:p>
                <a:pPr>
                  <a:defRPr/>
                </a:pPr>
                <a:r>
                  <a:rPr lang="en-US"/>
                  <a:t>90 Day Period</a:t>
                </a:r>
              </a:p>
            </c:rich>
          </c:tx>
          <c:layout/>
        </c:title>
        <c:tickLblPos val="none"/>
        <c:crossAx val="52988928"/>
        <c:crosses val="autoZero"/>
        <c:auto val="1"/>
        <c:lblAlgn val="ctr"/>
        <c:lblOffset val="100"/>
      </c:catAx>
      <c:valAx>
        <c:axId val="52988928"/>
        <c:scaling>
          <c:orientation val="minMax"/>
        </c:scaling>
        <c:axPos val="l"/>
        <c:majorGridlines/>
        <c:title>
          <c:tx>
            <c:rich>
              <a:bodyPr rot="-5400000" vert="horz"/>
              <a:lstStyle/>
              <a:p>
                <a:pPr>
                  <a:defRPr/>
                </a:pPr>
                <a:r>
                  <a:rPr lang="en-US"/>
                  <a:t> Room Usage Per Patient Seen in Minutes</a:t>
                </a:r>
              </a:p>
            </c:rich>
          </c:tx>
          <c:layout/>
        </c:title>
        <c:numFmt formatCode="General" sourceLinked="1"/>
        <c:tickLblPos val="nextTo"/>
        <c:crossAx val="52987008"/>
        <c:crosses val="autoZero"/>
        <c:crossBetween val="between"/>
      </c:valAx>
    </c:plotArea>
    <c:legend>
      <c:legendPos val="r"/>
      <c:legendEntry>
        <c:idx val="1"/>
        <c:delete val="1"/>
      </c:legendEntry>
      <c:layout/>
    </c:legend>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jpe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jpeg"/></Relationships>
</file>

<file path=ppt/drawings/drawing1.xml><?xml version="1.0" encoding="utf-8"?>
<c:userShapes xmlns:c="http://schemas.openxmlformats.org/drawingml/2006/chart">
  <cdr:relSizeAnchor xmlns:cdr="http://schemas.openxmlformats.org/drawingml/2006/chartDrawing">
    <cdr:from>
      <cdr:x>0.525</cdr:x>
      <cdr:y>0.91176</cdr:y>
    </cdr:from>
    <cdr:to>
      <cdr:x>0.525</cdr:x>
      <cdr:y>0.97059</cdr:y>
    </cdr:to>
    <cdr:sp macro="" textlink="">
      <cdr:nvSpPr>
        <cdr:cNvPr id="3" name="Straight Connector 2"/>
        <cdr:cNvSpPr/>
      </cdr:nvSpPr>
      <cdr:spPr>
        <a:xfrm xmlns:a="http://schemas.openxmlformats.org/drawingml/2006/main">
          <a:off x="4800600" y="4724400"/>
          <a:ext cx="0" cy="304800"/>
        </a:xfrm>
        <a:prstGeom xmlns:a="http://schemas.openxmlformats.org/drawingml/2006/main" prst="line">
          <a:avLst/>
        </a:prstGeom>
        <a:ln xmlns:a="http://schemas.openxmlformats.org/drawingml/2006/main" w="5715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0.825</cdr:x>
      <cdr:y>0.91176</cdr:y>
    </cdr:from>
    <cdr:to>
      <cdr:x>0.825</cdr:x>
      <cdr:y>0.97059</cdr:y>
    </cdr:to>
    <cdr:sp macro="" textlink="">
      <cdr:nvSpPr>
        <cdr:cNvPr id="4" name="Straight Connector 3"/>
        <cdr:cNvSpPr/>
      </cdr:nvSpPr>
      <cdr:spPr>
        <a:xfrm xmlns:a="http://schemas.openxmlformats.org/drawingml/2006/main">
          <a:off x="7543800" y="4724400"/>
          <a:ext cx="0" cy="304800"/>
        </a:xfrm>
        <a:prstGeom xmlns:a="http://schemas.openxmlformats.org/drawingml/2006/main" prst="line">
          <a:avLst/>
        </a:prstGeom>
        <a:noFill xmlns:a="http://schemas.openxmlformats.org/drawingml/2006/main"/>
        <a:ln xmlns:a="http://schemas.openxmlformats.org/drawingml/2006/main" w="57150" cap="flat" cmpd="sng" algn="ctr">
          <a:solidFill>
            <a:srgbClr val="FF0000"/>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 lastClr="FFFFFF"/>
              </a:solidFill>
              <a:latin typeface="Arial"/>
            </a:defRPr>
          </a:lvl1pPr>
          <a:lvl2pPr marL="457200" indent="0">
            <a:defRPr sz="1100">
              <a:solidFill>
                <a:sysClr val="window" lastClr="FFFFFF"/>
              </a:solidFill>
              <a:latin typeface="Arial"/>
            </a:defRPr>
          </a:lvl2pPr>
          <a:lvl3pPr marL="914400" indent="0">
            <a:defRPr sz="1100">
              <a:solidFill>
                <a:sysClr val="window" lastClr="FFFFFF"/>
              </a:solidFill>
              <a:latin typeface="Arial"/>
            </a:defRPr>
          </a:lvl3pPr>
          <a:lvl4pPr marL="1371600" indent="0">
            <a:defRPr sz="1100">
              <a:solidFill>
                <a:sysClr val="window" lastClr="FFFFFF"/>
              </a:solidFill>
              <a:latin typeface="Arial"/>
            </a:defRPr>
          </a:lvl4pPr>
          <a:lvl5pPr marL="1828800" indent="0">
            <a:defRPr sz="1100">
              <a:solidFill>
                <a:sysClr val="window" lastClr="FFFFFF"/>
              </a:solidFill>
              <a:latin typeface="Arial"/>
            </a:defRPr>
          </a:lvl5pPr>
          <a:lvl6pPr marL="2286000" indent="0">
            <a:defRPr sz="1100">
              <a:solidFill>
                <a:sysClr val="window" lastClr="FFFFFF"/>
              </a:solidFill>
              <a:latin typeface="Arial"/>
            </a:defRPr>
          </a:lvl6pPr>
          <a:lvl7pPr marL="2743200" indent="0">
            <a:defRPr sz="1100">
              <a:solidFill>
                <a:sysClr val="window" lastClr="FFFFFF"/>
              </a:solidFill>
              <a:latin typeface="Arial"/>
            </a:defRPr>
          </a:lvl7pPr>
          <a:lvl8pPr marL="3200400" indent="0">
            <a:defRPr sz="1100">
              <a:solidFill>
                <a:sysClr val="window" lastClr="FFFFFF"/>
              </a:solidFill>
              <a:latin typeface="Arial"/>
            </a:defRPr>
          </a:lvl8pPr>
          <a:lvl9pPr marL="3657600" indent="0">
            <a:defRPr sz="1100">
              <a:solidFill>
                <a:sysClr val="window" lastClr="FFFFFF"/>
              </a:solidFill>
              <a:latin typeface="Arial"/>
            </a:defRPr>
          </a:lvl9pPr>
        </a:lstStyle>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384252-4CDD-4E66-A918-BDBBC4875979}" type="datetimeFigureOut">
              <a:rPr lang="en-US" smtClean="0"/>
              <a:pPr/>
              <a:t>10/28/2011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B8C087-DFDB-4BF7-B56A-D638CDA0964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Neuro</a:t>
            </a:r>
            <a:r>
              <a:rPr lang="en-US" baseline="0" dirty="0" smtClean="0"/>
              <a:t> Interventional Ultrasound is  a section of M D Anderson’s Division of Diagnostic Radiology that performs ultrasound examinations and Fine Needle Aspirations related to the thyroid, cervical or neck lymph nodes and scalp regions.</a:t>
            </a:r>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in our baseline data collection we focused on the key</a:t>
            </a:r>
            <a:r>
              <a:rPr lang="en-US" baseline="0" dirty="0" smtClean="0"/>
              <a:t> </a:t>
            </a:r>
            <a:r>
              <a:rPr lang="en-US" dirty="0" smtClean="0"/>
              <a:t>problem areas identified by the fishbone</a:t>
            </a:r>
            <a:r>
              <a:rPr lang="en-US" baseline="0" dirty="0" smtClean="0"/>
              <a:t> diagram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This data was collected over a 30 day period from Jan 2011 to Feb 2011</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t">
              <a:buFont typeface="Arial" pitchFamily="34" charset="0"/>
              <a:buChar char="•"/>
            </a:pPr>
            <a:r>
              <a:rPr lang="en-US" sz="1200" b="1" dirty="0" smtClean="0"/>
              <a:t>SCHEDULING LIMITATIONS</a:t>
            </a:r>
          </a:p>
          <a:p>
            <a:pPr fontAlgn="t">
              <a:buFont typeface="Arial" pitchFamily="34" charset="0"/>
              <a:buChar char="•"/>
            </a:pPr>
            <a:endParaRPr lang="en-US" sz="1200" b="1" dirty="0" smtClean="0"/>
          </a:p>
          <a:p>
            <a:endParaRPr lang="en-US" dirty="0" smtClean="0"/>
          </a:p>
          <a:p>
            <a:r>
              <a:rPr lang="en-US" dirty="0" smtClean="0"/>
              <a:t>A</a:t>
            </a:r>
            <a:r>
              <a:rPr lang="en-US" baseline="0" dirty="0" smtClean="0"/>
              <a:t> CLOSER LOOK AT  the  CONCEPT OF S</a:t>
            </a:r>
            <a:r>
              <a:rPr lang="en-US" dirty="0" smtClean="0"/>
              <a:t>CHEDULING</a:t>
            </a:r>
            <a:r>
              <a:rPr lang="en-US" baseline="0" dirty="0" smtClean="0"/>
              <a:t> TEMPLATE and it’s inherent limitations exposed</a:t>
            </a:r>
            <a:endParaRPr lang="en-US" sz="1200" dirty="0" smtClean="0"/>
          </a:p>
          <a:p>
            <a:pPr fontAlgn="t"/>
            <a:endParaRPr lang="en-US" sz="1200" b="1" dirty="0" smtClean="0"/>
          </a:p>
          <a:p>
            <a:pPr fontAlgn="t"/>
            <a:r>
              <a:rPr lang="en-US" sz="1200" b="1" dirty="0" smtClean="0"/>
              <a:t>During the baseline assessment, we see days</a:t>
            </a:r>
            <a:r>
              <a:rPr lang="en-US" sz="1200" b="1" baseline="0" dirty="0" smtClean="0"/>
              <a:t> until the next available appointment at 26 days at one point</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Arial" pitchFamily="34" charset="0"/>
                <a:cs typeface="Arial" pitchFamily="34" charset="0"/>
              </a:rPr>
              <a:t>The limited appointment slots allotted by the scheduling template only revealed a piece of the whole picture.</a:t>
            </a:r>
          </a:p>
          <a:p>
            <a:endParaRPr lang="en-US" sz="1200" dirty="0" smtClean="0">
              <a:latin typeface="Arial" pitchFamily="34" charset="0"/>
              <a:cs typeface="Arial" pitchFamily="34" charset="0"/>
            </a:endParaRP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The process for obtaining and</a:t>
            </a:r>
            <a:r>
              <a:rPr lang="en-US" sz="1200" baseline="0" dirty="0" smtClean="0">
                <a:latin typeface="Arial" pitchFamily="34" charset="0"/>
                <a:cs typeface="Arial" pitchFamily="34" charset="0"/>
              </a:rPr>
              <a:t> or scheduling appointments was not very clear until the team assessed it with a process flowchart.</a:t>
            </a: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Let me just add……</a:t>
            </a:r>
          </a:p>
          <a:p>
            <a:endParaRPr lang="en-US" sz="1200" baseline="0" dirty="0" smtClean="0">
              <a:latin typeface="Arial" pitchFamily="34" charset="0"/>
              <a:cs typeface="Arial" pitchFamily="34" charset="0"/>
            </a:endParaRP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A well done, and redone and redone flowchart is an invaluable tool in exposing redundancies and misappropriated use of personnel</a:t>
            </a:r>
          </a:p>
          <a:p>
            <a:endParaRPr lang="en-US" sz="1200" baseline="0" dirty="0" smtClean="0">
              <a:latin typeface="Arial" pitchFamily="34" charset="0"/>
              <a:cs typeface="Arial" pitchFamily="34" charset="0"/>
            </a:endParaRPr>
          </a:p>
          <a:p>
            <a:endParaRPr lang="en-US" sz="1200"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B8C087-DFDB-4BF7-B56A-D638CDA0964E}"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flowchart also revealed   departmental processes or lack thereof</a:t>
            </a:r>
            <a:endParaRPr lang="en-US" baseline="0" dirty="0" smtClean="0"/>
          </a:p>
          <a:p>
            <a:endParaRPr lang="en-US" baseline="0" dirty="0" smtClean="0"/>
          </a:p>
          <a:p>
            <a:r>
              <a:rPr lang="en-US" baseline="0" dirty="0" smtClean="0"/>
              <a:t> -Various workflow scenarios  needed attention .</a:t>
            </a:r>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Baseline data was also collected over 3 months on high-volume</a:t>
            </a:r>
            <a:r>
              <a:rPr lang="en-US" baseline="0" dirty="0" smtClean="0"/>
              <a:t> or full schedule days to measure </a:t>
            </a:r>
            <a:r>
              <a:rPr lang="en-US" dirty="0" smtClean="0"/>
              <a:t>Room</a:t>
            </a:r>
            <a:r>
              <a:rPr lang="en-US" baseline="0" dirty="0" smtClean="0"/>
              <a:t> / Asset utilization.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Addressing  room utilization EXPOSED a lot of issues with workflow as we found that many activities were taking place in the ultrasound rooms.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baseline="0" dirty="0" smtClean="0"/>
              <a:t>With respect to addressing the earlier defined problems of scheduling and operations ,the team worked very closely with management, department personnel and faculty to address the problems with a tiered or phased approach to implementation.</a:t>
            </a:r>
          </a:p>
          <a:p>
            <a:pPr fontAlgn="t"/>
            <a:endParaRPr lang="en-US" baseline="0" dirty="0" smtClean="0"/>
          </a:p>
          <a:p>
            <a:pPr fontAlgn="t"/>
            <a:r>
              <a:rPr lang="en-US" baseline="0" dirty="0" smtClean="0"/>
              <a:t>This method allowed NIR to </a:t>
            </a:r>
            <a:r>
              <a:rPr lang="en-US" b="1" baseline="0" dirty="0" smtClean="0"/>
              <a:t>prioritize  and meet immediate needs </a:t>
            </a:r>
            <a:r>
              <a:rPr lang="en-US" baseline="0" dirty="0" smtClean="0"/>
              <a:t>and simultaneous work on integration  of  ongoing improvements.</a:t>
            </a:r>
          </a:p>
          <a:p>
            <a:pPr fontAlgn="t"/>
            <a:endParaRPr lang="en-US" baseline="0" dirty="0" smtClean="0"/>
          </a:p>
          <a:p>
            <a:pPr fontAlgn="t"/>
            <a:r>
              <a:rPr lang="en-US" baseline="0" dirty="0" smtClean="0"/>
              <a:t>The following sections will demonstrate how the problems with</a:t>
            </a:r>
          </a:p>
          <a:p>
            <a:pPr fontAlgn="t"/>
            <a:endParaRPr lang="en-US" baseline="0" dirty="0" smtClean="0"/>
          </a:p>
          <a:p>
            <a:pPr fontAlgn="t">
              <a:buFontTx/>
              <a:buChar char="-"/>
            </a:pPr>
            <a:r>
              <a:rPr lang="en-US" baseline="0" dirty="0" smtClean="0"/>
              <a:t> </a:t>
            </a:r>
            <a:r>
              <a:rPr lang="en-US" b="1" baseline="0" dirty="0" smtClean="0"/>
              <a:t>scheduling access </a:t>
            </a:r>
          </a:p>
          <a:p>
            <a:pPr fontAlgn="t">
              <a:buFontTx/>
              <a:buNone/>
            </a:pPr>
            <a:endParaRPr lang="en-US" b="1" baseline="0" dirty="0" smtClean="0"/>
          </a:p>
          <a:p>
            <a:pPr fontAlgn="t">
              <a:buFontTx/>
              <a:buChar char="-"/>
            </a:pPr>
            <a:r>
              <a:rPr lang="en-US" b="1" baseline="0" dirty="0" smtClean="0"/>
              <a:t> operational processes</a:t>
            </a:r>
          </a:p>
          <a:p>
            <a:pPr fontAlgn="t">
              <a:buFontTx/>
              <a:buChar char="-"/>
            </a:pPr>
            <a:endParaRPr lang="en-US" b="1" baseline="0" dirty="0" smtClean="0"/>
          </a:p>
          <a:p>
            <a:pPr fontAlgn="t">
              <a:buFontTx/>
              <a:buNone/>
            </a:pPr>
            <a:r>
              <a:rPr lang="en-US" b="0" baseline="0" dirty="0" smtClean="0"/>
              <a:t>Were met with sustainable interventions</a:t>
            </a:r>
            <a:endParaRPr lang="en-US" b="0" dirty="0" smtClean="0"/>
          </a:p>
        </p:txBody>
      </p:sp>
      <p:sp>
        <p:nvSpPr>
          <p:cNvPr id="4" name="Slide Number Placeholder 3"/>
          <p:cNvSpPr>
            <a:spLocks noGrp="1"/>
          </p:cNvSpPr>
          <p:nvPr>
            <p:ph type="sldNum" sz="quarter" idx="10"/>
          </p:nvPr>
        </p:nvSpPr>
        <p:spPr/>
        <p:txBody>
          <a:bodyPr/>
          <a:lstStyle/>
          <a:p>
            <a:fld id="{9FB8C087-DFDB-4BF7-B56A-D638CDA0964E}"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t"/>
            <a:endParaRPr lang="en-US" b="1" baseline="0" dirty="0" smtClean="0"/>
          </a:p>
          <a:p>
            <a:pPr fontAlgn="t"/>
            <a:endParaRPr lang="en-US" b="1" baseline="0" dirty="0" smtClean="0"/>
          </a:p>
          <a:p>
            <a:pPr fontAlgn="t"/>
            <a:r>
              <a:rPr lang="en-US" b="1" baseline="0" dirty="0" smtClean="0"/>
              <a:t>-The </a:t>
            </a:r>
            <a:r>
              <a:rPr lang="en-US" b="0" baseline="0" dirty="0" smtClean="0"/>
              <a:t>BASELINE scheduling backlog DATA  showing a 25 day wait for an appointment  met with immediate action in phase I</a:t>
            </a:r>
            <a:endParaRPr lang="en-US" b="1" dirty="0" smtClean="0"/>
          </a:p>
          <a:p>
            <a:pPr fontAlgn="t"/>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fontAlgn="t"/>
            <a:r>
              <a:rPr lang="en-US" b="1" dirty="0" smtClean="0"/>
              <a:t>Stage II: March 11 – April 14 2011</a:t>
            </a:r>
            <a:endParaRPr lang="en-US" dirty="0" smtClean="0"/>
          </a:p>
          <a:p>
            <a:pPr fontAlgn="t"/>
            <a:endParaRPr lang="en-US" b="1" dirty="0" smtClean="0"/>
          </a:p>
          <a:p>
            <a:pPr fontAlgn="t"/>
            <a:r>
              <a:rPr lang="en-US" b="1" dirty="0" smtClean="0"/>
              <a:t>A. Scheduling</a:t>
            </a:r>
            <a:r>
              <a:rPr lang="en-US" b="1" baseline="0" dirty="0" smtClean="0"/>
              <a:t> process </a:t>
            </a:r>
            <a:r>
              <a:rPr lang="en-US" dirty="0" smtClean="0"/>
              <a:t>changed to streamline procedures needing same day diagnostic scans/biopsies or both. This eliminated the communication lag between servicing clinics and schedulers by providing a definite protocol for add-ons and kept patients requiring a same day appointment from being denied that request.</a:t>
            </a:r>
          </a:p>
          <a:p>
            <a:pPr fontAlgn="t"/>
            <a:endParaRPr lang="en-US" dirty="0" smtClean="0"/>
          </a:p>
          <a:p>
            <a:pPr fontAlgn="t"/>
            <a:r>
              <a:rPr lang="en-US" b="1" dirty="0" smtClean="0"/>
              <a:t>B</a:t>
            </a:r>
            <a:r>
              <a:rPr lang="en-US" dirty="0" smtClean="0"/>
              <a:t>. Departmental hours extended</a:t>
            </a:r>
          </a:p>
          <a:p>
            <a:pPr fontAlgn="t">
              <a:buNone/>
            </a:pPr>
            <a:r>
              <a:rPr lang="en-US" dirty="0" smtClean="0"/>
              <a:t>     In order to accommodate the proposed expanded schedule the hours of operation were changed from</a:t>
            </a:r>
          </a:p>
          <a:p>
            <a:pPr fontAlgn="t">
              <a:buNone/>
            </a:pPr>
            <a:r>
              <a:rPr lang="en-US" dirty="0" smtClean="0"/>
              <a:t> 7:30a -  4:00pm to 7:00 am – 5:00 pm.</a:t>
            </a:r>
          </a:p>
          <a:p>
            <a:pPr fontAlgn="t"/>
            <a:endParaRPr lang="en-US" dirty="0" smtClean="0"/>
          </a:p>
          <a:p>
            <a:pPr fontAlgn="t"/>
            <a:endParaRPr lang="en-US" dirty="0" smtClean="0"/>
          </a:p>
          <a:p>
            <a:pPr fontAlgn="t"/>
            <a:r>
              <a:rPr lang="en-US" b="1" dirty="0" smtClean="0"/>
              <a:t>Focused on Qualitative improvement strategies </a:t>
            </a:r>
            <a:r>
              <a:rPr lang="en-US" dirty="0" smtClean="0"/>
              <a:t>to  address aspects of process that dealt with</a:t>
            </a:r>
          </a:p>
          <a:p>
            <a:pPr fontAlgn="t"/>
            <a:r>
              <a:rPr lang="en-US" dirty="0" smtClean="0"/>
              <a:t>Scheduling add- on patients/procedures by defined persons within the department</a:t>
            </a:r>
          </a:p>
          <a:p>
            <a:pPr fontAlgn="t"/>
            <a:r>
              <a:rPr lang="en-US" dirty="0" smtClean="0"/>
              <a:t>Patient education and pre-assessment before appointment time</a:t>
            </a:r>
          </a:p>
          <a:p>
            <a:pPr fontAlgn="t"/>
            <a:r>
              <a:rPr lang="en-US" dirty="0" smtClean="0"/>
              <a:t>Changed hours of operations</a:t>
            </a:r>
          </a:p>
          <a:p>
            <a:pPr fontAlgn="t"/>
            <a:endParaRPr lang="en-US" dirty="0" smtClean="0"/>
          </a:p>
          <a:p>
            <a:pPr fontAlgn="t"/>
            <a:endParaRPr lang="en-US" dirty="0" smtClean="0"/>
          </a:p>
          <a:p>
            <a:pPr fontAlgn="t"/>
            <a:r>
              <a:rPr lang="en-US" b="1" dirty="0" smtClean="0"/>
              <a:t>Changed shifts for Technologists, Patient Service Coordinators and </a:t>
            </a:r>
          </a:p>
          <a:p>
            <a:pPr fontAlgn="t"/>
            <a:r>
              <a:rPr lang="en-US" b="1" dirty="0" smtClean="0"/>
              <a:t>Imaging-Assistants </a:t>
            </a:r>
            <a:r>
              <a:rPr lang="en-US" dirty="0" smtClean="0"/>
              <a:t>to stagger so that continuous workflow could occur</a:t>
            </a:r>
          </a:p>
          <a:p>
            <a:pPr fontAlgn="t"/>
            <a:r>
              <a:rPr lang="en-US" dirty="0" smtClean="0"/>
              <a:t>Staggered biopsy slots so as to not have all 6 rooms potentially having biopsies done at the same time.</a:t>
            </a:r>
          </a:p>
          <a:p>
            <a:pPr fontAlgn="t"/>
            <a:r>
              <a:rPr lang="en-US" dirty="0" smtClean="0"/>
              <a:t>Used average patient waiting time once in NIR as a window for a 15 minute check in time. Patients requiring biopsy are also pre-assessed </a:t>
            </a:r>
          </a:p>
          <a:p>
            <a:pPr fontAlgn="t"/>
            <a:r>
              <a:rPr lang="en-US" dirty="0" smtClean="0"/>
              <a:t>Implemented Lead Tech rotation to guarantee technologist availability when lunches and staffing deviations occur</a:t>
            </a:r>
          </a:p>
          <a:p>
            <a:r>
              <a:rPr lang="en-US" dirty="0" smtClean="0"/>
              <a:t>Graphic to transition into interventions</a:t>
            </a:r>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Template </a:t>
            </a:r>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a:t>
            </a:r>
            <a:r>
              <a:rPr lang="en-US" baseline="0" dirty="0" smtClean="0"/>
              <a:t> Background on our department:</a:t>
            </a:r>
          </a:p>
          <a:p>
            <a:endParaRPr lang="en-US" b="1" baseline="0" dirty="0" smtClean="0"/>
          </a:p>
          <a:p>
            <a:r>
              <a:rPr lang="en-US" b="1" baseline="0" dirty="0" smtClean="0"/>
              <a:t>(Refer to bulleted points)</a:t>
            </a:r>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department’s growth and the need for the specialized ultrasounds offered can be directly attributed to the improvements in clinical protocols that have increased awareness of the diagnostic scans and biopsies provided in identification of certain cancers that effect the head and neck.</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00050" indent="-400050">
              <a:buClr>
                <a:schemeClr val="accent1"/>
              </a:buClr>
              <a:buFont typeface="Wingdings" pitchFamily="2" charset="2"/>
              <a:buChar char="v"/>
            </a:pPr>
            <a:r>
              <a:rPr lang="en-US" dirty="0" smtClean="0">
                <a:latin typeface="Arial" pitchFamily="34" charset="0"/>
                <a:cs typeface="Arial" pitchFamily="34" charset="0"/>
              </a:rPr>
              <a:t>The new scheduling template </a:t>
            </a:r>
          </a:p>
          <a:p>
            <a:pPr marL="400050" indent="-400050">
              <a:buClr>
                <a:schemeClr val="accent1"/>
              </a:buClr>
              <a:buFont typeface="Wingdings" pitchFamily="2" charset="2"/>
              <a:buNone/>
            </a:pPr>
            <a:endParaRPr lang="en-US" dirty="0" smtClean="0">
              <a:latin typeface="Arial" pitchFamily="34" charset="0"/>
              <a:cs typeface="Arial" pitchFamily="34" charset="0"/>
            </a:endParaRPr>
          </a:p>
          <a:p>
            <a:pPr marL="400050" indent="-400050">
              <a:buClr>
                <a:schemeClr val="accent1"/>
              </a:buClr>
              <a:buFont typeface="Wingdings" pitchFamily="2" charset="2"/>
              <a:buAutoNum type="arabicParenR"/>
            </a:pPr>
            <a:r>
              <a:rPr lang="en-US" dirty="0" smtClean="0">
                <a:latin typeface="Arial" pitchFamily="34" charset="0"/>
                <a:cs typeface="Arial" pitchFamily="34" charset="0"/>
              </a:rPr>
              <a:t>adds an additional  17 appointment</a:t>
            </a:r>
            <a:r>
              <a:rPr lang="en-US" baseline="0" dirty="0" smtClean="0">
                <a:latin typeface="Arial" pitchFamily="34" charset="0"/>
                <a:cs typeface="Arial" pitchFamily="34" charset="0"/>
              </a:rPr>
              <a:t> slots</a:t>
            </a:r>
          </a:p>
          <a:p>
            <a:pPr marL="400050" indent="-400050">
              <a:buClr>
                <a:schemeClr val="accent1"/>
              </a:buClr>
              <a:buFont typeface="Wingdings" pitchFamily="2" charset="2"/>
              <a:buNone/>
            </a:pPr>
            <a:endParaRPr lang="en-US" baseline="0" dirty="0" smtClean="0">
              <a:latin typeface="Arial" pitchFamily="34" charset="0"/>
              <a:cs typeface="Arial" pitchFamily="34" charset="0"/>
            </a:endParaRPr>
          </a:p>
          <a:p>
            <a:pPr marL="400050" indent="-400050">
              <a:buClr>
                <a:schemeClr val="accent1"/>
              </a:buClr>
              <a:buFont typeface="Wingdings" pitchFamily="2" charset="2"/>
              <a:buAutoNum type="arabicParenR" startAt="2"/>
            </a:pPr>
            <a:r>
              <a:rPr lang="en-US" baseline="0" dirty="0" smtClean="0">
                <a:latin typeface="Arial" pitchFamily="34" charset="0"/>
                <a:cs typeface="Arial" pitchFamily="34" charset="0"/>
              </a:rPr>
              <a:t>Clearly defines scheduling protocols for all with scheduling access</a:t>
            </a:r>
          </a:p>
          <a:p>
            <a:pPr marL="400050" indent="-400050">
              <a:buClr>
                <a:schemeClr val="accent1"/>
              </a:buClr>
              <a:buFont typeface="Wingdings" pitchFamily="2" charset="2"/>
              <a:buNone/>
            </a:pPr>
            <a:endParaRPr lang="en-US" baseline="0" dirty="0" smtClean="0">
              <a:latin typeface="Arial" pitchFamily="34" charset="0"/>
              <a:cs typeface="Arial" pitchFamily="34" charset="0"/>
            </a:endParaRPr>
          </a:p>
          <a:p>
            <a:pPr marL="400050" indent="-400050">
              <a:buClr>
                <a:schemeClr val="accent1"/>
              </a:buClr>
              <a:buFont typeface="Wingdings" pitchFamily="2" charset="2"/>
              <a:buAutoNum type="arabicParenR" startAt="3"/>
            </a:pPr>
            <a:r>
              <a:rPr lang="en-US" dirty="0" smtClean="0">
                <a:latin typeface="Arial" pitchFamily="34" charset="0"/>
                <a:cs typeface="Arial" pitchFamily="34" charset="0"/>
              </a:rPr>
              <a:t>staggers timeslots for biopsies</a:t>
            </a:r>
            <a:r>
              <a:rPr lang="en-US" baseline="0" dirty="0" smtClean="0">
                <a:latin typeface="Arial" pitchFamily="34" charset="0"/>
                <a:cs typeface="Arial" pitchFamily="34" charset="0"/>
              </a:rPr>
              <a:t> and scans</a:t>
            </a:r>
            <a:r>
              <a:rPr lang="en-US" dirty="0" smtClean="0">
                <a:latin typeface="Arial" pitchFamily="34" charset="0"/>
                <a:cs typeface="Arial" pitchFamily="34" charset="0"/>
              </a:rPr>
              <a:t> to assure</a:t>
            </a:r>
            <a:r>
              <a:rPr lang="en-US" baseline="0" dirty="0" smtClean="0">
                <a:latin typeface="Arial" pitchFamily="34" charset="0"/>
                <a:cs typeface="Arial" pitchFamily="34" charset="0"/>
              </a:rPr>
              <a:t> continuous workflow</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Complete</a:t>
            </a:r>
            <a:r>
              <a:rPr lang="en-US" baseline="0" dirty="0" smtClean="0"/>
              <a:t> restructuring of </a:t>
            </a:r>
            <a:r>
              <a:rPr lang="en-US" dirty="0" smtClean="0"/>
              <a:t>the scheduling template increased potential</a:t>
            </a:r>
            <a:r>
              <a:rPr lang="en-US" baseline="0" dirty="0" smtClean="0"/>
              <a:t> </a:t>
            </a:r>
            <a:r>
              <a:rPr lang="en-US" dirty="0" smtClean="0"/>
              <a:t>slots for daily appointments from 38 to 55. This created greater</a:t>
            </a:r>
            <a:r>
              <a:rPr lang="en-US" baseline="0" dirty="0" smtClean="0"/>
              <a:t> actual access for referring services to obtain timely exams for patients needing NIR US services.</a:t>
            </a:r>
            <a:endParaRPr lang="en-US" dirty="0" smtClean="0"/>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Success of the overall</a:t>
            </a:r>
            <a:r>
              <a:rPr lang="en-US" baseline="0" dirty="0" smtClean="0"/>
              <a:t> </a:t>
            </a:r>
            <a:r>
              <a:rPr lang="en-US" dirty="0" smtClean="0"/>
              <a:t>goals and AIM of the project are evidenced by the dramatic drop in the average time</a:t>
            </a:r>
            <a:endParaRPr lang="en-US" baseline="0" dirty="0" smtClean="0"/>
          </a:p>
          <a:p>
            <a:r>
              <a:rPr lang="en-US" dirty="0" smtClean="0"/>
              <a:t>to next appointment across all types of requested</a:t>
            </a:r>
            <a:r>
              <a:rPr lang="en-US" baseline="0" dirty="0" smtClean="0"/>
              <a:t> NIR exams.</a:t>
            </a:r>
          </a:p>
          <a:p>
            <a:endParaRPr lang="en-US" baseline="0" dirty="0" smtClean="0"/>
          </a:p>
          <a:p>
            <a:r>
              <a:rPr lang="en-US" baseline="0" dirty="0" smtClean="0"/>
              <a:t>Since the conclusion of the project, we are down to a wait of  1 day or less </a:t>
            </a:r>
          </a:p>
          <a:p>
            <a:endParaRPr lang="en-US" baseline="0" dirty="0" smtClean="0"/>
          </a:p>
          <a:p>
            <a:r>
              <a:rPr lang="en-US" baseline="0" dirty="0" smtClean="0"/>
              <a:t>Referring service </a:t>
            </a:r>
            <a:r>
              <a:rPr lang="en-US" baseline="0" dirty="0" err="1" smtClean="0"/>
              <a:t>physcians</a:t>
            </a:r>
            <a:r>
              <a:rPr lang="en-US" baseline="0" dirty="0" smtClean="0"/>
              <a:t> are VERY happy with this!!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00050" indent="-400050">
              <a:buClr>
                <a:schemeClr val="accent1"/>
              </a:buClr>
              <a:buFont typeface="Wingdings" pitchFamily="2" charset="2"/>
              <a:buNone/>
            </a:pPr>
            <a:endParaRPr lang="en-US" dirty="0" smtClean="0">
              <a:latin typeface="Arial" pitchFamily="34" charset="0"/>
              <a:cs typeface="Arial" pitchFamily="34" charset="0"/>
            </a:endParaRPr>
          </a:p>
          <a:p>
            <a:pPr marL="400050" indent="-400050">
              <a:buClr>
                <a:schemeClr val="accent1"/>
              </a:buClr>
              <a:buFont typeface="Wingdings" pitchFamily="2" charset="2"/>
              <a:buNone/>
            </a:pPr>
            <a:endParaRPr lang="en-US" dirty="0" smtClean="0">
              <a:latin typeface="Arial" pitchFamily="34" charset="0"/>
              <a:cs typeface="Arial" pitchFamily="34" charset="0"/>
            </a:endParaRPr>
          </a:p>
          <a:p>
            <a:pPr marL="400050" indent="-400050">
              <a:buClr>
                <a:schemeClr val="accent1"/>
              </a:buClr>
              <a:buFont typeface="Wingdings" pitchFamily="2" charset="2"/>
              <a:buChar char="v"/>
              <a:defRPr/>
            </a:pPr>
            <a:r>
              <a:rPr lang="en-US" dirty="0" smtClean="0">
                <a:latin typeface="Arial" pitchFamily="34" charset="0"/>
                <a:cs typeface="Arial" pitchFamily="34" charset="0"/>
              </a:rPr>
              <a:t>Pre assessments to minimize delays once need for biopsy is established</a:t>
            </a:r>
          </a:p>
          <a:p>
            <a:pPr marL="400050" indent="-400050">
              <a:buClr>
                <a:schemeClr val="accent1"/>
              </a:buClr>
              <a:buFont typeface="Wingdings" pitchFamily="2" charset="2"/>
              <a:buChar char="v"/>
              <a:defRPr/>
            </a:pPr>
            <a:endParaRPr lang="en-US" dirty="0" smtClean="0">
              <a:latin typeface="Arial" pitchFamily="34" charset="0"/>
              <a:cs typeface="Arial" pitchFamily="34" charset="0"/>
            </a:endParaRPr>
          </a:p>
          <a:p>
            <a:pPr marL="400050" lvl="0" indent="-400050">
              <a:buClr>
                <a:schemeClr val="accent1"/>
              </a:buClr>
              <a:buFont typeface="Wingdings" pitchFamily="2" charset="2"/>
              <a:buChar char="v"/>
            </a:pPr>
            <a:r>
              <a:rPr lang="en-US" dirty="0" smtClean="0">
                <a:latin typeface="Arial" pitchFamily="34" charset="0"/>
                <a:cs typeface="Arial" pitchFamily="34" charset="0"/>
              </a:rPr>
              <a:t>Extended department hours of operation to accommodate new schedule template</a:t>
            </a:r>
          </a:p>
          <a:p>
            <a:pPr marL="400050" lvl="0" indent="-400050">
              <a:buClr>
                <a:schemeClr val="accent1"/>
              </a:buClr>
              <a:buFont typeface="Wingdings" pitchFamily="2" charset="2"/>
              <a:buChar char="v"/>
            </a:pPr>
            <a:endParaRPr lang="en-US" dirty="0" smtClean="0">
              <a:latin typeface="Arial" pitchFamily="34" charset="0"/>
              <a:cs typeface="Arial" pitchFamily="34" charset="0"/>
            </a:endParaRPr>
          </a:p>
          <a:p>
            <a:pPr marL="400050" lvl="0" indent="-400050">
              <a:buClr>
                <a:schemeClr val="accent1"/>
              </a:buClr>
              <a:buFont typeface="Wingdings" pitchFamily="2" charset="2"/>
              <a:buChar char="v"/>
            </a:pPr>
            <a:r>
              <a:rPr lang="en-US" dirty="0" smtClean="0">
                <a:latin typeface="Arial" pitchFamily="34" charset="0"/>
                <a:cs typeface="Arial" pitchFamily="34" charset="0"/>
              </a:rPr>
              <a:t>Change in personnel (tech/MD) schedules</a:t>
            </a:r>
          </a:p>
          <a:p>
            <a:pPr marL="400050" lvl="0" indent="-400050">
              <a:buClr>
                <a:schemeClr val="accent1"/>
              </a:buClr>
              <a:buFont typeface="Wingdings" pitchFamily="2" charset="2"/>
              <a:buChar char="v"/>
            </a:pPr>
            <a:endParaRPr lang="en-US" dirty="0" smtClean="0">
              <a:latin typeface="Arial" pitchFamily="34" charset="0"/>
              <a:cs typeface="Arial" pitchFamily="34" charset="0"/>
            </a:endParaRPr>
          </a:p>
          <a:p>
            <a:pPr marL="400050" lvl="0" indent="-400050">
              <a:buClr>
                <a:schemeClr val="accent1"/>
              </a:buClr>
              <a:buFont typeface="Wingdings" pitchFamily="2" charset="2"/>
              <a:buChar char="v"/>
            </a:pPr>
            <a:r>
              <a:rPr lang="en-US" dirty="0" smtClean="0">
                <a:latin typeface="Arial" pitchFamily="34" charset="0"/>
                <a:cs typeface="Arial" pitchFamily="34" charset="0"/>
              </a:rPr>
              <a:t>Additional Di-A (personnel changes)</a:t>
            </a:r>
          </a:p>
          <a:p>
            <a:pPr marL="400050" lvl="0" indent="-400050">
              <a:buClr>
                <a:schemeClr val="accent1"/>
              </a:buClr>
              <a:buFont typeface="Wingdings" pitchFamily="2" charset="2"/>
              <a:buChar char="v"/>
            </a:pPr>
            <a:endParaRPr lang="en-US" dirty="0" smtClean="0">
              <a:latin typeface="Arial" pitchFamily="34" charset="0"/>
              <a:cs typeface="Arial" pitchFamily="34" charset="0"/>
            </a:endParaRPr>
          </a:p>
          <a:p>
            <a:pPr marL="400050" lvl="0" indent="-400050">
              <a:buClr>
                <a:schemeClr val="accent1"/>
              </a:buClr>
              <a:buFont typeface="Wingdings" pitchFamily="2" charset="2"/>
              <a:buChar char="v"/>
            </a:pPr>
            <a:r>
              <a:rPr lang="en-US" dirty="0" smtClean="0">
                <a:latin typeface="Arial" pitchFamily="34" charset="0"/>
                <a:cs typeface="Arial" pitchFamily="34" charset="0"/>
              </a:rPr>
              <a:t>Lead tech training to have all techs privy to processes that streamline tech availability </a:t>
            </a:r>
          </a:p>
          <a:p>
            <a:pPr marL="400050" lvl="0" indent="-400050">
              <a:buClr>
                <a:schemeClr val="accent1"/>
              </a:buClr>
            </a:pPr>
            <a:r>
              <a:rPr lang="en-US" dirty="0" smtClean="0">
                <a:latin typeface="Arial" pitchFamily="34" charset="0"/>
                <a:cs typeface="Arial" pitchFamily="34" charset="0"/>
              </a:rPr>
              <a:t>	and patient  times in rooms</a:t>
            </a:r>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 result of  changes in departmental</a:t>
            </a:r>
            <a:r>
              <a:rPr lang="en-US" baseline="0" dirty="0" smtClean="0"/>
              <a:t>  workflow, including adjustments in personnel – Post implementation  room utilization </a:t>
            </a:r>
            <a:r>
              <a:rPr lang="en-US" dirty="0" smtClean="0"/>
              <a:t>improved with a decrease in procedure time of almost 7 minutes (11%)</a:t>
            </a:r>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In respect to Return in Investment from the financial side, the project also yielded</a:t>
            </a:r>
            <a:r>
              <a:rPr lang="en-US" baseline="0" dirty="0" smtClean="0"/>
              <a:t> impressive results.</a:t>
            </a:r>
          </a:p>
          <a:p>
            <a:endParaRPr lang="en-US" baseline="0" dirty="0" smtClean="0"/>
          </a:p>
          <a:p>
            <a:r>
              <a:rPr lang="en-US" baseline="0" dirty="0" smtClean="0"/>
              <a:t> Net Present Value of the project  is over $275K</a:t>
            </a:r>
          </a:p>
          <a:p>
            <a:endParaRPr lang="en-US" baseline="0" dirty="0" smtClean="0"/>
          </a:p>
          <a:p>
            <a:r>
              <a:rPr lang="en-US" sz="1200" kern="1200" dirty="0" smtClean="0">
                <a:solidFill>
                  <a:schemeClr val="tx1"/>
                </a:solidFill>
                <a:latin typeface="+mn-lt"/>
                <a:ea typeface="+mn-ea"/>
                <a:cs typeface="+mn-cs"/>
              </a:rPr>
              <a:t>The total effort of the team members was analyzed using a time-driven based costing methodology. Initial project development labor cost was $3905.85 with sustainment personnel costs of $0.</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Project improvements resulted in 4 additional procedures in the current year and calculations have increased those numbers based on the projected growth of the clinic as well as capability to absorb additional volume due to efficiency gains. Numerical contribution to the margin is based on the Diagnostic Imaging Cost Center Analysis for the NIR clinic.</a:t>
            </a:r>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200" algn="ctr"/>
            <a:r>
              <a:rPr lang="en-US" sz="1200" b="1" dirty="0" smtClean="0">
                <a:latin typeface="Arial" pitchFamily="34" charset="0"/>
                <a:cs typeface="Arial" pitchFamily="34" charset="0"/>
              </a:rPr>
              <a:t>Conclusions and Next Steps:  Sustainability</a:t>
            </a:r>
            <a:r>
              <a:rPr lang="en-US" sz="1200" b="1" baseline="0" dirty="0" smtClean="0">
                <a:latin typeface="Arial" pitchFamily="34" charset="0"/>
                <a:cs typeface="Arial" pitchFamily="34" charset="0"/>
              </a:rPr>
              <a:t>, </a:t>
            </a:r>
            <a:r>
              <a:rPr lang="en-US" sz="1200" b="1" dirty="0" smtClean="0">
                <a:latin typeface="Arial" pitchFamily="34" charset="0"/>
                <a:cs typeface="Arial" pitchFamily="34" charset="0"/>
              </a:rPr>
              <a:t> Adaptability, Expansion</a:t>
            </a:r>
          </a:p>
          <a:p>
            <a:pPr indent="457200"/>
            <a:endParaRPr lang="en-US" sz="1200" b="1" dirty="0" smtClean="0">
              <a:latin typeface="Arial" pitchFamily="34" charset="0"/>
              <a:cs typeface="Arial" pitchFamily="34" charset="0"/>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sum of these changes has aligned NIR with the section and division goals of attainable process improvement initiatives and overall, has improved the level of service and care provided to our patients.</a:t>
            </a:r>
          </a:p>
          <a:p>
            <a:pPr marL="0" marR="0" lvl="0" indent="45720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indent="457200"/>
            <a:r>
              <a:rPr lang="en-US" sz="1200" b="0" dirty="0" smtClean="0">
                <a:latin typeface="Arial" pitchFamily="34" charset="0"/>
                <a:cs typeface="Arial" pitchFamily="34" charset="0"/>
              </a:rPr>
              <a:t>By modifying the scheduling template, increasing the number of available timeslots, and changing process flow, this project resulted in improved access and efficiency. </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The NIR US team is excited about the results that were achieved through change methodology. The team is currently prioritizing additional  improvement initiatives that will build upon the foundational scheduling and operational changes already implemented</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 Great opportunity for  once the department moves to its newly constructed clinical area in the MDACC Mays Clinic. </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-We intend on holding the gains by:</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1) maximizing quality and efficiencies in patient care and experience</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2) continued development of the team  and all department personnel</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DISCUSS  LESSONS LEARNED:</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Help exists, you just have to have a well defined goal</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Narrowing down causes and data is interesting to say the LEAST </a:t>
            </a:r>
            <a:r>
              <a:rPr kumimoji="0" lang="en-US" sz="1200" b="0" i="0" u="none" strike="noStrike" cap="none" normalizeH="0" baseline="0" dirty="0" smtClean="0">
                <a:ln>
                  <a:noFill/>
                </a:ln>
                <a:solidFill>
                  <a:schemeClr val="tx1"/>
                </a:solidFill>
                <a:effectLst/>
                <a:latin typeface="Arial" pitchFamily="34" charset="0"/>
                <a:cs typeface="Arial" pitchFamily="34" charset="0"/>
                <a:sym typeface="Wingdings" pitchFamily="2" charset="2"/>
              </a:rPr>
              <a:t></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Change is fun for some, scary for others and tedious for all!!</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Perseverance and a good attitude do wonders!!</a:t>
            </a:r>
          </a:p>
          <a:p>
            <a:pPr marL="0" marR="0" lvl="0" indent="457200" algn="l" defTabSz="914400" rtl="0" eaLnBrk="1" fontAlgn="base" latinLnBrk="0" hangingPunct="1">
              <a:lnSpc>
                <a:spcPct val="100000"/>
              </a:lnSpc>
              <a:spcBef>
                <a:spcPct val="0"/>
              </a:spcBef>
              <a:spcAft>
                <a:spcPct val="0"/>
              </a:spcAft>
              <a:buClrTx/>
              <a:buSzTx/>
              <a:buFontTx/>
              <a:buChar char="-"/>
              <a:tabLst/>
            </a:pPr>
            <a:endParaRPr lang="en-US" b="0"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27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So, what was the problem? </a:t>
            </a:r>
            <a:r>
              <a:rPr lang="en-US" b="1" baseline="0" dirty="0" smtClean="0"/>
              <a:t>( Click Mouse)</a:t>
            </a:r>
          </a:p>
          <a:p>
            <a:endParaRPr lang="en-US" b="1" baseline="0" dirty="0" smtClean="0"/>
          </a:p>
          <a:p>
            <a:r>
              <a:rPr lang="en-US" b="1" baseline="0" dirty="0" smtClean="0"/>
              <a:t>Clinical processes improved but operational processes remained the same.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same referring clinics</a:t>
            </a:r>
            <a:r>
              <a:rPr lang="en-US" baseline="0" dirty="0" smtClean="0"/>
              <a:t> and services throughout the institution  that needed NIR’s services were now encountering a backlog to get appointments for their patients.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In essence what we had here was a classic “ bottle neck” on our hands.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Increased volume was not being met with increased access.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“Houston- we have a problem!”</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FB8C087-DFDB-4BF7-B56A-D638CDA0964E}"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 and “What” impacted</a:t>
            </a:r>
          </a:p>
          <a:p>
            <a:endParaRPr lang="en-US" dirty="0" smtClean="0"/>
          </a:p>
          <a:p>
            <a:r>
              <a:rPr lang="en-US" b="1" dirty="0" smtClean="0"/>
              <a:t>-So,</a:t>
            </a:r>
            <a:r>
              <a:rPr lang="en-US" b="1" baseline="0" dirty="0" smtClean="0"/>
              <a:t> NIR US, </a:t>
            </a:r>
            <a:r>
              <a:rPr lang="en-US" dirty="0" smtClean="0"/>
              <a:t> a small area in DI,</a:t>
            </a:r>
            <a:r>
              <a:rPr lang="en-US" baseline="0" dirty="0" smtClean="0"/>
              <a:t> was producing a </a:t>
            </a:r>
            <a:r>
              <a:rPr lang="en-US" b="1" baseline="0" dirty="0" smtClean="0"/>
              <a:t>major</a:t>
            </a:r>
            <a:r>
              <a:rPr lang="en-US" baseline="0" dirty="0" smtClean="0"/>
              <a:t> </a:t>
            </a:r>
            <a:r>
              <a:rPr lang="en-US" dirty="0" smtClean="0"/>
              <a:t> upstream impact. </a:t>
            </a:r>
          </a:p>
          <a:p>
            <a:endParaRPr lang="en-US" dirty="0" smtClean="0"/>
          </a:p>
          <a:p>
            <a:r>
              <a:rPr lang="en-US" dirty="0" smtClean="0"/>
              <a:t>-Our</a:t>
            </a:r>
            <a:r>
              <a:rPr lang="en-US" baseline="0" dirty="0" smtClean="0"/>
              <a:t> department was now being recognized as a</a:t>
            </a:r>
            <a:r>
              <a:rPr lang="en-US" dirty="0" smtClean="0"/>
              <a:t> “bottle neck” for multiple clinics.</a:t>
            </a:r>
          </a:p>
          <a:p>
            <a:endParaRPr lang="en-US" baseline="0" dirty="0" smtClean="0"/>
          </a:p>
          <a:p>
            <a:r>
              <a:rPr lang="en-US" baseline="0" dirty="0" smtClean="0"/>
              <a:t>-This problem of</a:t>
            </a:r>
            <a:r>
              <a:rPr lang="en-US" dirty="0" smtClean="0"/>
              <a:t> limited access DELAYED TREATMENT for multiple large centers as treatment</a:t>
            </a:r>
            <a:r>
              <a:rPr lang="en-US" baseline="0" dirty="0" smtClean="0"/>
              <a:t> plans </a:t>
            </a:r>
            <a:endParaRPr lang="en-US" b="1" dirty="0" smtClean="0"/>
          </a:p>
          <a:p>
            <a:endParaRPr lang="en-US" dirty="0" smtClean="0"/>
          </a:p>
          <a:p>
            <a:pPr fontAlgn="t">
              <a:buFont typeface="Arial" pitchFamily="34" charset="0"/>
              <a:buNone/>
            </a:pPr>
            <a:r>
              <a:rPr lang="en-US" sz="1200" b="0" dirty="0" smtClean="0"/>
              <a:t>An</a:t>
            </a:r>
            <a:r>
              <a:rPr lang="en-US" sz="1200" b="0" baseline="0" dirty="0" smtClean="0"/>
              <a:t> </a:t>
            </a:r>
            <a:r>
              <a:rPr lang="en-US" sz="1200" b="1" baseline="0" dirty="0" smtClean="0"/>
              <a:t>actionable goal </a:t>
            </a:r>
            <a:r>
              <a:rPr lang="en-US" sz="1200" b="0" baseline="0" dirty="0" smtClean="0"/>
              <a:t>needed to be set and it was done by asking </a:t>
            </a:r>
            <a:r>
              <a:rPr lang="en-US" sz="1200" b="1" baseline="0" dirty="0" smtClean="0"/>
              <a:t>:</a:t>
            </a:r>
          </a:p>
          <a:p>
            <a:pPr fontAlgn="t">
              <a:buFont typeface="Arial" pitchFamily="34" charset="0"/>
              <a:buNone/>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 What was the source of the backlog?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2)How should we address the problem immediately and in the case that  demand were to  increase again?</a:t>
            </a:r>
            <a:endParaRPr lang="en-US" dirty="0" smtClean="0"/>
          </a:p>
          <a:p>
            <a:endParaRPr lang="en-US" dirty="0" smtClean="0"/>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9FB8C087-DFDB-4BF7-B56A-D638CDA0964E}"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sz="1200" dirty="0" smtClean="0">
              <a:latin typeface="Arial" pitchFamily="34" charset="0"/>
              <a:cs typeface="Arial" pitchFamily="34" charset="0"/>
            </a:endParaRP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The goal was to modify existing departmental processes to accommodate increased access to patients requiring diagnostic scans and biopsies in Neuro Interventional Ultrasound with minimal additional cost. </a:t>
            </a:r>
          </a:p>
          <a:p>
            <a:endParaRPr lang="en-US" sz="1200" dirty="0" smtClean="0">
              <a:latin typeface="Arial" pitchFamily="34" charset="0"/>
              <a:cs typeface="Arial" pitchFamily="34" charset="0"/>
            </a:endParaRP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 </a:t>
            </a:r>
          </a:p>
          <a:p>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NIR</a:t>
            </a:r>
            <a:r>
              <a:rPr lang="en-US" baseline="0" dirty="0" smtClean="0"/>
              <a:t> Team’s</a:t>
            </a:r>
            <a:r>
              <a:rPr lang="en-US" dirty="0" smtClean="0"/>
              <a:t> Aim statement set</a:t>
            </a:r>
            <a:r>
              <a:rPr lang="en-US" baseline="0" dirty="0" smtClean="0"/>
              <a:t> the </a:t>
            </a:r>
            <a:r>
              <a:rPr lang="en-US" dirty="0" smtClean="0"/>
              <a:t>mark for achieving that</a:t>
            </a:r>
            <a:r>
              <a:rPr lang="en-US" baseline="0" dirty="0" smtClean="0"/>
              <a:t> goal. </a:t>
            </a:r>
          </a:p>
          <a:p>
            <a:endParaRPr lang="en-US" baseline="0" dirty="0" smtClean="0"/>
          </a:p>
          <a:p>
            <a:r>
              <a:rPr lang="en-US" baseline="0" dirty="0" smtClean="0"/>
              <a:t>Simply put, address the “time to next appointment” </a:t>
            </a:r>
          </a:p>
          <a:p>
            <a:endParaRPr lang="en-US" baseline="0" dirty="0" smtClean="0"/>
          </a:p>
          <a:p>
            <a:r>
              <a:rPr lang="en-US" baseline="0" dirty="0" smtClean="0"/>
              <a:t>Because the needs were immediate, we set our focus on achieving a substantial decrease in the backlog within  a six month period.</a:t>
            </a:r>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how cause analysis began and narrowed down.</a:t>
            </a:r>
            <a:endParaRPr lang="en-US"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r>
              <a:rPr lang="en-US" dirty="0" smtClean="0"/>
              <a:t>The team took the feedback</a:t>
            </a:r>
            <a:r>
              <a:rPr lang="en-US" baseline="0" dirty="0" smtClean="0"/>
              <a:t>  and</a:t>
            </a:r>
            <a:r>
              <a:rPr lang="en-US" dirty="0" smtClean="0"/>
              <a:t> ultimately utilized the</a:t>
            </a:r>
            <a:r>
              <a:rPr lang="en-US" baseline="0" dirty="0" smtClean="0"/>
              <a:t> Ishikawa Fishbone to expose the contributing factors to the problem.</a:t>
            </a:r>
          </a:p>
          <a:p>
            <a:endParaRPr lang="en-US" baseline="0" dirty="0" smtClean="0"/>
          </a:p>
          <a:p>
            <a:r>
              <a:rPr lang="en-US" baseline="0" dirty="0" smtClean="0"/>
              <a:t>- Broadly speaking, scheduling, department environment,  and personnel  were heavy </a:t>
            </a:r>
            <a:r>
              <a:rPr lang="en-US" baseline="0" dirty="0" err="1" smtClean="0"/>
              <a:t>contributers</a:t>
            </a:r>
            <a:endParaRPr lang="en-US" baseline="0" dirty="0" smtClean="0"/>
          </a:p>
          <a:p>
            <a:endParaRPr lang="en-US" baseline="0" dirty="0" smtClean="0"/>
          </a:p>
          <a:p>
            <a:endParaRPr lang="en-US" sz="1600" b="1" dirty="0"/>
          </a:p>
        </p:txBody>
      </p:sp>
      <p:sp>
        <p:nvSpPr>
          <p:cNvPr id="4" name="Slide Number Placeholder 3"/>
          <p:cNvSpPr>
            <a:spLocks noGrp="1"/>
          </p:cNvSpPr>
          <p:nvPr>
            <p:ph type="sldNum" sz="quarter" idx="10"/>
          </p:nvPr>
        </p:nvSpPr>
        <p:spPr/>
        <p:txBody>
          <a:bodyPr/>
          <a:lstStyle/>
          <a:p>
            <a:fld id="{9FB8C087-DFDB-4BF7-B56A-D638CDA0964E}"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i="0" u="none" strike="noStrike" cap="none" normalizeH="0" baseline="0" dirty="0" smtClean="0">
                <a:ln>
                  <a:noFill/>
                </a:ln>
                <a:solidFill>
                  <a:schemeClr val="tx1"/>
                </a:solidFill>
                <a:effectLst/>
                <a:latin typeface="Arial" pitchFamily="34" charset="0"/>
                <a:ea typeface="Calibri" pitchFamily="34" charset="0"/>
                <a:cs typeface="Arial" pitchFamily="34" charset="0"/>
              </a:rPr>
              <a:t>So with  a general consensus on what we thought needed to be addressed, we then  needed to gather data </a:t>
            </a:r>
          </a:p>
          <a:p>
            <a:pPr>
              <a:buFontTx/>
              <a:buChar char="-"/>
            </a:pPr>
            <a:endParaRPr lang="en-US" sz="1200" b="1" baseline="0" dirty="0" smtClean="0"/>
          </a:p>
          <a:p>
            <a:pPr>
              <a:buFontTx/>
              <a:buChar char="-"/>
            </a:pPr>
            <a:r>
              <a:rPr lang="en-US" sz="1200" b="1" baseline="0" dirty="0" smtClean="0"/>
              <a:t>Scheduling and </a:t>
            </a:r>
            <a:r>
              <a:rPr lang="en-US" sz="1200" b="1" baseline="0" dirty="0" err="1" smtClean="0"/>
              <a:t>limitatations</a:t>
            </a:r>
            <a:r>
              <a:rPr lang="en-US" sz="1200" b="1" baseline="0" dirty="0" smtClean="0"/>
              <a:t> caused by:</a:t>
            </a:r>
          </a:p>
          <a:p>
            <a:pPr>
              <a:buFontTx/>
              <a:buChar char="-"/>
            </a:pPr>
            <a:endParaRPr lang="en-US" sz="1200" b="0" baseline="0" dirty="0" smtClean="0"/>
          </a:p>
          <a:p>
            <a:pPr>
              <a:buFontTx/>
              <a:buChar char="-"/>
            </a:pPr>
            <a:r>
              <a:rPr lang="en-US" sz="1200" b="0" baseline="0" dirty="0" smtClean="0"/>
              <a:t>Current scheduling template</a:t>
            </a:r>
          </a:p>
          <a:p>
            <a:pPr>
              <a:buFontTx/>
              <a:buChar char="-"/>
            </a:pPr>
            <a:r>
              <a:rPr lang="en-US" sz="1200" b="0" baseline="0" dirty="0" smtClean="0"/>
              <a:t> process to schedule patients</a:t>
            </a:r>
          </a:p>
          <a:p>
            <a:pPr>
              <a:buFontTx/>
              <a:buChar char="-"/>
            </a:pPr>
            <a:endParaRPr lang="en-US" sz="1200" b="0" baseline="0" dirty="0" smtClean="0"/>
          </a:p>
          <a:p>
            <a:pPr>
              <a:buFontTx/>
              <a:buChar char="-"/>
            </a:pPr>
            <a:r>
              <a:rPr lang="en-US" sz="1200" b="1" baseline="0" dirty="0" smtClean="0"/>
              <a:t>NIR Operations</a:t>
            </a:r>
          </a:p>
          <a:p>
            <a:pPr>
              <a:buFontTx/>
              <a:buChar char="-"/>
            </a:pPr>
            <a:endParaRPr lang="en-US" sz="1200" b="0" baseline="0" dirty="0" smtClean="0"/>
          </a:p>
          <a:p>
            <a:pPr>
              <a:buFontTx/>
              <a:buChar char="-"/>
            </a:pPr>
            <a:r>
              <a:rPr lang="en-US" sz="1200" b="0" baseline="0" dirty="0" smtClean="0"/>
              <a:t>Workflow</a:t>
            </a:r>
          </a:p>
          <a:p>
            <a:pPr>
              <a:buFontTx/>
              <a:buChar char="-"/>
            </a:pPr>
            <a:r>
              <a:rPr lang="en-US" sz="1200" b="0" baseline="0" dirty="0" smtClean="0"/>
              <a:t>Asset </a:t>
            </a:r>
            <a:r>
              <a:rPr lang="en-US" sz="1200" b="0" baseline="0" smtClean="0"/>
              <a:t>ustilization</a:t>
            </a:r>
            <a:endParaRPr lang="en-US" sz="1200" b="0" baseline="0" dirty="0" smtClean="0"/>
          </a:p>
        </p:txBody>
      </p:sp>
      <p:sp>
        <p:nvSpPr>
          <p:cNvPr id="4" name="Slide Number Placeholder 3"/>
          <p:cNvSpPr>
            <a:spLocks noGrp="1"/>
          </p:cNvSpPr>
          <p:nvPr>
            <p:ph type="sldNum" sz="quarter" idx="10"/>
          </p:nvPr>
        </p:nvSpPr>
        <p:spPr/>
        <p:txBody>
          <a:bodyPr/>
          <a:lstStyle/>
          <a:p>
            <a:fld id="{9FB8C087-DFDB-4BF7-B56A-D638CDA0964E}"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3539E1-C2FC-4BDC-933C-D404AC0FBA3D}" type="datetimeFigureOut">
              <a:rPr lang="en-US" smtClean="0"/>
              <a:pPr/>
              <a:t>10/28/2011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6A20564-CEBA-4D02-93B9-609C1EC7DF2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539E1-C2FC-4BDC-933C-D404AC0FBA3D}" type="datetimeFigureOut">
              <a:rPr lang="en-US" smtClean="0"/>
              <a:pPr/>
              <a:t>10/28/2011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A20564-CEBA-4D02-93B9-609C1EC7DF2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539E1-C2FC-4BDC-933C-D404AC0FBA3D}" type="datetimeFigureOut">
              <a:rPr lang="en-US" smtClean="0"/>
              <a:pPr/>
              <a:t>10/28/2011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A20564-CEBA-4D02-93B9-609C1EC7DF2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539E1-C2FC-4BDC-933C-D404AC0FBA3D}" type="datetimeFigureOut">
              <a:rPr lang="en-US" smtClean="0"/>
              <a:pPr/>
              <a:t>10/28/2011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A20564-CEBA-4D02-93B9-609C1EC7DF2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3539E1-C2FC-4BDC-933C-D404AC0FBA3D}" type="datetimeFigureOut">
              <a:rPr lang="en-US" smtClean="0"/>
              <a:pPr/>
              <a:t>10/28/2011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A20564-CEBA-4D02-93B9-609C1EC7DF2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3539E1-C2FC-4BDC-933C-D404AC0FBA3D}" type="datetimeFigureOut">
              <a:rPr lang="en-US" smtClean="0"/>
              <a:pPr/>
              <a:t>10/28/2011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A20564-CEBA-4D02-93B9-609C1EC7DF2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3539E1-C2FC-4BDC-933C-D404AC0FBA3D}" type="datetimeFigureOut">
              <a:rPr lang="en-US" smtClean="0"/>
              <a:pPr/>
              <a:t>10/28/2011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A20564-CEBA-4D02-93B9-609C1EC7DF2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33539E1-C2FC-4BDC-933C-D404AC0FBA3D}" type="datetimeFigureOut">
              <a:rPr lang="en-US" smtClean="0"/>
              <a:pPr/>
              <a:t>10/28/2011</a:t>
            </a:fld>
            <a:endParaRPr lang="en-US" dirty="0"/>
          </a:p>
        </p:txBody>
      </p:sp>
      <p:sp>
        <p:nvSpPr>
          <p:cNvPr id="8" name="Slide Number Placeholder 7"/>
          <p:cNvSpPr>
            <a:spLocks noGrp="1"/>
          </p:cNvSpPr>
          <p:nvPr>
            <p:ph type="sldNum" sz="quarter" idx="11"/>
          </p:nvPr>
        </p:nvSpPr>
        <p:spPr/>
        <p:txBody>
          <a:bodyPr/>
          <a:lstStyle/>
          <a:p>
            <a:fld id="{86A20564-CEBA-4D02-93B9-609C1EC7DF25}"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539E1-C2FC-4BDC-933C-D404AC0FBA3D}" type="datetimeFigureOut">
              <a:rPr lang="en-US" smtClean="0"/>
              <a:pPr/>
              <a:t>10/28/2011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A20564-CEBA-4D02-93B9-609C1EC7DF2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3539E1-C2FC-4BDC-933C-D404AC0FBA3D}" type="datetimeFigureOut">
              <a:rPr lang="en-US" smtClean="0"/>
              <a:pPr/>
              <a:t>10/28/2011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86A20564-CEBA-4D02-93B9-609C1EC7DF2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33539E1-C2FC-4BDC-933C-D404AC0FBA3D}" type="datetimeFigureOut">
              <a:rPr lang="en-US" smtClean="0"/>
              <a:pPr/>
              <a:t>10/28/2011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A20564-CEBA-4D02-93B9-609C1EC7DF2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33539E1-C2FC-4BDC-933C-D404AC0FBA3D}" type="datetimeFigureOut">
              <a:rPr lang="en-US" smtClean="0"/>
              <a:pPr/>
              <a:t>10/28/2011</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6A20564-CEBA-4D02-93B9-609C1EC7DF2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oleObject" Target="file:///\\dcpavfs1b\users3$\iaopuiyo\2011%20CREATE%20%20SOLUTIONS%20CSE_%20ALL%20DATA\NIR%20Create%20SolutionsTeam%20Project%202011\CS&amp;E_2011_%20ChartsGraphs\2011%2008%2004%20%20Diagnostic%20Imaging%20Neuro%20US%20PRE%20PI%20LK%20v%207.vsd\Drawing\~Neuo%20us%20p1\Blunt%20starburst" TargetMode="Externa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package" Target="../embeddings/Microsoft_Office_Excel_Worksheet2.xlsx"/></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noFill/>
          </a:ln>
        </p:spPr>
        <p:txBody>
          <a:bodyPr>
            <a:normAutofit fontScale="90000"/>
          </a:bodyPr>
          <a:lstStyle/>
          <a:p>
            <a:r>
              <a:rPr lang="en-US" dirty="0" err="1" smtClean="0">
                <a:ln w="5000" cmpd="sng">
                  <a:noFill/>
                  <a:prstDash val="solid"/>
                </a:ln>
                <a:solidFill>
                  <a:schemeClr val="tx1">
                    <a:lumMod val="85000"/>
                  </a:schemeClr>
                </a:solidFill>
                <a:effectLst/>
              </a:rPr>
              <a:t>Neuro</a:t>
            </a:r>
            <a:r>
              <a:rPr lang="en-US" dirty="0" smtClean="0">
                <a:ln w="5000" cmpd="sng">
                  <a:noFill/>
                  <a:prstDash val="solid"/>
                </a:ln>
                <a:solidFill>
                  <a:schemeClr val="tx1">
                    <a:lumMod val="85000"/>
                  </a:schemeClr>
                </a:solidFill>
                <a:effectLst/>
              </a:rPr>
              <a:t>-interventional ultrasound</a:t>
            </a:r>
            <a:br>
              <a:rPr lang="en-US" dirty="0" smtClean="0">
                <a:ln w="5000" cmpd="sng">
                  <a:noFill/>
                  <a:prstDash val="solid"/>
                </a:ln>
                <a:solidFill>
                  <a:schemeClr val="tx1">
                    <a:lumMod val="85000"/>
                  </a:schemeClr>
                </a:solidFill>
                <a:effectLst/>
              </a:rPr>
            </a:br>
            <a:r>
              <a:rPr lang="en-US" sz="2700" dirty="0" smtClean="0">
                <a:ln w="5000" cmpd="sng">
                  <a:noFill/>
                  <a:prstDash val="solid"/>
                </a:ln>
                <a:solidFill>
                  <a:schemeClr val="tx1">
                    <a:lumMod val="85000"/>
                  </a:schemeClr>
                </a:solidFill>
                <a:effectLst/>
              </a:rPr>
              <a:t>Ibi </a:t>
            </a:r>
            <a:r>
              <a:rPr lang="en-US" sz="2700" dirty="0" err="1" smtClean="0">
                <a:ln w="5000" cmpd="sng">
                  <a:noFill/>
                  <a:prstDash val="solid"/>
                </a:ln>
                <a:solidFill>
                  <a:schemeClr val="tx1">
                    <a:lumMod val="85000"/>
                  </a:schemeClr>
                </a:solidFill>
                <a:effectLst/>
              </a:rPr>
              <a:t>Opuiyo,rdms</a:t>
            </a:r>
            <a:r>
              <a:rPr lang="en-US" sz="2700" dirty="0" smtClean="0">
                <a:ln w="5000" cmpd="sng">
                  <a:noFill/>
                  <a:prstDash val="solid"/>
                </a:ln>
                <a:solidFill>
                  <a:schemeClr val="tx1">
                    <a:lumMod val="85000"/>
                  </a:schemeClr>
                </a:solidFill>
                <a:effectLst/>
              </a:rPr>
              <a:t> </a:t>
            </a:r>
            <a:br>
              <a:rPr lang="en-US" sz="2700" dirty="0" smtClean="0">
                <a:ln w="5000" cmpd="sng">
                  <a:noFill/>
                  <a:prstDash val="solid"/>
                </a:ln>
                <a:solidFill>
                  <a:schemeClr val="tx1">
                    <a:lumMod val="85000"/>
                  </a:schemeClr>
                </a:solidFill>
                <a:effectLst/>
              </a:rPr>
            </a:br>
            <a:r>
              <a:rPr lang="en-US" sz="2700" dirty="0" smtClean="0">
                <a:ln w="5000" cmpd="sng">
                  <a:noFill/>
                  <a:prstDash val="solid"/>
                </a:ln>
                <a:solidFill>
                  <a:schemeClr val="tx1">
                    <a:lumMod val="85000"/>
                  </a:schemeClr>
                </a:solidFill>
                <a:effectLst/>
              </a:rPr>
              <a:t>executive </a:t>
            </a:r>
            <a:r>
              <a:rPr lang="en-US" sz="2700" dirty="0" smtClean="0">
                <a:ln w="5000" cmpd="sng">
                  <a:noFill/>
                  <a:prstDash val="solid"/>
                </a:ln>
                <a:solidFill>
                  <a:schemeClr val="tx1">
                    <a:lumMod val="85000"/>
                  </a:schemeClr>
                </a:solidFill>
                <a:effectLst/>
              </a:rPr>
              <a:t>sponsor - </a:t>
            </a:r>
            <a:r>
              <a:rPr lang="en-US" sz="2700" dirty="0" err="1" smtClean="0">
                <a:ln w="5000" cmpd="sng">
                  <a:noFill/>
                  <a:prstDash val="solid"/>
                </a:ln>
                <a:solidFill>
                  <a:schemeClr val="tx1">
                    <a:lumMod val="85000"/>
                  </a:schemeClr>
                </a:solidFill>
                <a:effectLst/>
              </a:rPr>
              <a:t>joseph</a:t>
            </a:r>
            <a:r>
              <a:rPr lang="en-US" sz="2700" dirty="0" smtClean="0">
                <a:ln w="5000" cmpd="sng">
                  <a:noFill/>
                  <a:prstDash val="solid"/>
                </a:ln>
                <a:solidFill>
                  <a:schemeClr val="tx1">
                    <a:lumMod val="85000"/>
                  </a:schemeClr>
                </a:solidFill>
                <a:effectLst/>
              </a:rPr>
              <a:t> </a:t>
            </a:r>
            <a:r>
              <a:rPr lang="en-US" sz="2700" dirty="0" err="1" smtClean="0">
                <a:ln w="5000" cmpd="sng">
                  <a:noFill/>
                  <a:prstDash val="solid"/>
                </a:ln>
                <a:solidFill>
                  <a:schemeClr val="tx1">
                    <a:lumMod val="85000"/>
                  </a:schemeClr>
                </a:solidFill>
                <a:effectLst/>
              </a:rPr>
              <a:t>steele</a:t>
            </a:r>
            <a:r>
              <a:rPr sz="2700" smtClean="0">
                <a:ln w="5000" cmpd="sng">
                  <a:noFill/>
                  <a:prstDash val="solid"/>
                </a:ln>
                <a:solidFill>
                  <a:schemeClr val="tx1">
                    <a:lumMod val="85000"/>
                  </a:schemeClr>
                </a:solidFill>
                <a:effectLst/>
              </a:rPr>
              <a:t>,md</a:t>
            </a:r>
            <a:endParaRPr lang="en-US" sz="2700" dirty="0">
              <a:ln w="5000" cmpd="sng">
                <a:noFill/>
                <a:prstDash val="solid"/>
              </a:ln>
              <a:solidFill>
                <a:schemeClr val="tx1">
                  <a:lumMod val="85000"/>
                </a:schemeClr>
              </a:solidFill>
              <a:effectLst/>
            </a:endParaRPr>
          </a:p>
        </p:txBody>
      </p:sp>
      <p:sp>
        <p:nvSpPr>
          <p:cNvPr id="3" name="Subtitle 2"/>
          <p:cNvSpPr>
            <a:spLocks noGrp="1"/>
          </p:cNvSpPr>
          <p:nvPr>
            <p:ph type="subTitle" idx="1"/>
          </p:nvPr>
        </p:nvSpPr>
        <p:spPr/>
        <p:txBody>
          <a:bodyPr/>
          <a:lstStyle/>
          <a:p>
            <a:r>
              <a:rPr lang="en-US" dirty="0" smtClean="0"/>
              <a:t>Streamlining Patient Access</a:t>
            </a:r>
            <a:endParaRPr lang="en-US" dirty="0"/>
          </a:p>
        </p:txBody>
      </p:sp>
      <p:pic>
        <p:nvPicPr>
          <p:cNvPr id="4" name="Picture 3" descr="Picture1.jpg"/>
          <p:cNvPicPr>
            <a:picLocks noChangeAspect="1"/>
          </p:cNvPicPr>
          <p:nvPr/>
        </p:nvPicPr>
        <p:blipFill>
          <a:blip r:embed="rId3" cstate="print"/>
          <a:stretch>
            <a:fillRect/>
          </a:stretch>
        </p:blipFill>
        <p:spPr>
          <a:xfrm>
            <a:off x="0" y="0"/>
            <a:ext cx="4267200" cy="2286000"/>
          </a:xfrm>
          <a:prstGeom prst="rect">
            <a:avLst/>
          </a:prstGeom>
          <a:effectLst>
            <a:outerShdw blurRad="368300" dist="241300" dir="2760000" algn="tl" rotWithShape="0">
              <a:prstClr val="black">
                <a:alpha val="40000"/>
              </a:prstClr>
            </a:outerShdw>
          </a:effectLst>
        </p:spPr>
      </p:pic>
      <p:pic>
        <p:nvPicPr>
          <p:cNvPr id="7" name="Picture 6" descr="White logo Tag_Vert.eps"/>
          <p:cNvPicPr>
            <a:picLocks noChangeAspect="1"/>
          </p:cNvPicPr>
          <p:nvPr/>
        </p:nvPicPr>
        <p:blipFill>
          <a:blip r:embed="rId4" cstate="print"/>
          <a:stretch>
            <a:fillRect/>
          </a:stretch>
        </p:blipFill>
        <p:spPr>
          <a:xfrm>
            <a:off x="5715000" y="489595"/>
            <a:ext cx="2895601" cy="141540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000" dirty="0" smtClean="0">
                <a:solidFill>
                  <a:schemeClr val="tx1"/>
                </a:solidFill>
              </a:rPr>
              <a:t>KEY ISSUES</a:t>
            </a:r>
            <a:endParaRPr lang="en-US" sz="4000" dirty="0">
              <a:solidFill>
                <a:schemeClr val="tx1"/>
              </a:solidFill>
            </a:endParaRPr>
          </a:p>
        </p:txBody>
      </p:sp>
      <p:pic>
        <p:nvPicPr>
          <p:cNvPr id="6" name="Picture Placeholder 5" descr="Picture4.jpg"/>
          <p:cNvPicPr>
            <a:picLocks noGrp="1" noChangeAspect="1"/>
          </p:cNvPicPr>
          <p:nvPr>
            <p:ph type="pic" idx="1"/>
          </p:nvPr>
        </p:nvPicPr>
        <p:blipFill>
          <a:blip r:embed="rId3" cstate="print"/>
          <a:srcRect l="16589" r="16589"/>
          <a:stretch>
            <a:fillRect/>
          </a:stretch>
        </p:blipFill>
        <p:spPr/>
      </p:pic>
      <p:sp>
        <p:nvSpPr>
          <p:cNvPr id="7" name="Text Placeholder 1"/>
          <p:cNvSpPr>
            <a:spLocks noGrp="1"/>
          </p:cNvSpPr>
          <p:nvPr>
            <p:ph type="body" sz="half" idx="2"/>
          </p:nvPr>
        </p:nvSpPr>
        <p:spPr>
          <a:xfrm>
            <a:off x="5556734" y="2998764"/>
            <a:ext cx="3053866" cy="3249635"/>
          </a:xfrm>
        </p:spPr>
        <p:txBody>
          <a:bodyPr>
            <a:normAutofit fontScale="25000" lnSpcReduction="20000"/>
          </a:bodyPr>
          <a:lstStyle/>
          <a:p>
            <a:pPr fontAlgn="t">
              <a:buFont typeface="Arial" pitchFamily="34" charset="0"/>
              <a:buChar char="•"/>
            </a:pPr>
            <a:endParaRPr lang="en-US" sz="1800" b="1" dirty="0" smtClean="0"/>
          </a:p>
          <a:p>
            <a:pPr fontAlgn="t">
              <a:buFont typeface="Wingdings" pitchFamily="2" charset="2"/>
              <a:buChar char="v"/>
            </a:pPr>
            <a:r>
              <a:rPr lang="en-US" sz="8000" b="1" dirty="0" smtClean="0"/>
              <a:t>  SCHEDULING</a:t>
            </a:r>
          </a:p>
          <a:p>
            <a:pPr fontAlgn="t">
              <a:buFont typeface="Wingdings" pitchFamily="2" charset="2"/>
              <a:buChar char="v"/>
            </a:pPr>
            <a:endParaRPr lang="en-US" sz="8000" b="1" dirty="0" smtClean="0"/>
          </a:p>
          <a:p>
            <a:pPr algn="ctr" fontAlgn="t">
              <a:buFont typeface="Wingdings" pitchFamily="2" charset="2"/>
              <a:buChar char="v"/>
            </a:pPr>
            <a:r>
              <a:rPr lang="en-US" sz="8000" b="1" dirty="0" smtClean="0"/>
              <a:t>  LIMITATIONS</a:t>
            </a:r>
          </a:p>
          <a:p>
            <a:pPr fontAlgn="t"/>
            <a:endParaRPr lang="en-US" sz="8000" b="1" dirty="0" smtClean="0"/>
          </a:p>
          <a:p>
            <a:pPr fontAlgn="t">
              <a:buFont typeface="Wingdings" pitchFamily="2" charset="2"/>
              <a:buChar char="v"/>
            </a:pPr>
            <a:r>
              <a:rPr lang="en-US" sz="8000" b="1" dirty="0" smtClean="0"/>
              <a:t>  OPERATIONS  </a:t>
            </a:r>
          </a:p>
          <a:p>
            <a:pPr fontAlgn="t"/>
            <a:endParaRPr lang="en-US" sz="8000" b="1" dirty="0" smtClean="0"/>
          </a:p>
          <a:p>
            <a:pPr algn="ctr" fontAlgn="t">
              <a:buFont typeface="Wingdings" pitchFamily="2" charset="2"/>
              <a:buChar char="v"/>
            </a:pPr>
            <a:r>
              <a:rPr lang="en-US" sz="8000" b="1" dirty="0" smtClean="0"/>
              <a:t>  PROCESSES </a:t>
            </a:r>
          </a:p>
          <a:p>
            <a:pPr algn="ctr" fontAlgn="t"/>
            <a:endParaRPr lang="en-US" sz="8000" b="1" dirty="0" smtClean="0"/>
          </a:p>
          <a:p>
            <a:pPr algn="ctr" fontAlgn="t">
              <a:buFont typeface="Wingdings" pitchFamily="2" charset="2"/>
              <a:buChar char="v"/>
            </a:pPr>
            <a:r>
              <a:rPr lang="en-US" sz="8000" b="1" dirty="0" smtClean="0"/>
              <a:t>  WORKFLOW</a:t>
            </a:r>
          </a:p>
          <a:p>
            <a:pPr fontAlgn="t"/>
            <a:endParaRPr lang="en-US" sz="8000" b="1" dirty="0" smtClean="0"/>
          </a:p>
          <a:p>
            <a:pPr>
              <a:buFont typeface="Wingdings" pitchFamily="2" charset="2"/>
              <a:buChar char="v"/>
            </a:pPr>
            <a:endParaRPr lang="en-US"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2000"/>
                                        <p:tgtEl>
                                          <p:spTgt spid="7">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animEffect transition="in" filter="fade">
                                      <p:cBhvr>
                                        <p:cTn id="11" dur="2000"/>
                                        <p:tgtEl>
                                          <p:spTgt spid="7">
                                            <p:txEl>
                                              <p:pRg st="3" end="3"/>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animEffect transition="in" filter="fade">
                                      <p:cBhvr>
                                        <p:cTn id="15" dur="2000"/>
                                        <p:tgtEl>
                                          <p:spTgt spid="7">
                                            <p:txEl>
                                              <p:pRg st="5" end="5"/>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animEffect transition="in" filter="fade">
                                      <p:cBhvr>
                                        <p:cTn id="19" dur="2000"/>
                                        <p:tgtEl>
                                          <p:spTgt spid="7">
                                            <p:txEl>
                                              <p:pRg st="7" end="7"/>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animEffect transition="in" filter="fade">
                                      <p:cBhvr>
                                        <p:cTn id="23" dur="20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n w="5000" cmpd="sng">
                  <a:noFill/>
                  <a:prstDash val="solid"/>
                </a:ln>
                <a:solidFill>
                  <a:schemeClr val="tx1"/>
                </a:solidFill>
              </a:rPr>
              <a:t>BASELINE DATA</a:t>
            </a:r>
            <a:endParaRPr lang="en-US" dirty="0">
              <a:ln w="5000" cmpd="sng">
                <a:noFill/>
                <a:prstDash val="solid"/>
              </a:ln>
              <a:solidFill>
                <a:schemeClr val="tx1"/>
              </a:solidFill>
            </a:endParaRPr>
          </a:p>
        </p:txBody>
      </p:sp>
      <p:sp>
        <p:nvSpPr>
          <p:cNvPr id="3" name="Text Placeholder 2"/>
          <p:cNvSpPr>
            <a:spLocks noGrp="1"/>
          </p:cNvSpPr>
          <p:nvPr>
            <p:ph type="body" idx="1"/>
          </p:nvPr>
        </p:nvSpPr>
        <p:spPr/>
        <p:txBody>
          <a:bodyPr/>
          <a:lstStyle/>
          <a:p>
            <a:r>
              <a:rPr lang="en-US" dirty="0" smtClean="0"/>
              <a:t>PERFORMANCE ASSESSED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Capacity Backlog : </a:t>
            </a:r>
            <a:r>
              <a:rPr lang="en-US" i="1" u="sng" dirty="0" smtClean="0"/>
              <a:t>Scheduling</a:t>
            </a:r>
            <a:endParaRPr lang="en-US" i="1" u="sng" dirty="0"/>
          </a:p>
        </p:txBody>
      </p:sp>
      <p:pic>
        <p:nvPicPr>
          <p:cNvPr id="4" name="Content Placeholder 3" descr="Picture5.png"/>
          <p:cNvPicPr>
            <a:picLocks noGrp="1" noChangeAspect="1"/>
          </p:cNvPicPr>
          <p:nvPr>
            <p:ph idx="1"/>
          </p:nvPr>
        </p:nvPicPr>
        <p:blipFill>
          <a:blip r:embed="rId3" cstate="print"/>
          <a:stretch>
            <a:fillRect/>
          </a:stretch>
        </p:blipFill>
        <p:spPr>
          <a:xfrm>
            <a:off x="4800600" y="1371600"/>
            <a:ext cx="4006514" cy="5059363"/>
          </a:xfrm>
          <a:blipFill>
            <a:blip r:embed="rId4" cstate="print"/>
            <a:tile tx="0" ty="0" sx="100000" sy="100000" flip="none" algn="tl"/>
          </a:blipFill>
          <a:ln w="38100">
            <a:solidFill>
              <a:schemeClr val="bg1"/>
            </a:solidFill>
          </a:ln>
          <a:effectLst>
            <a:outerShdw blurRad="190500" dist="190500" dir="2700000" algn="tl" rotWithShape="0">
              <a:prstClr val="black">
                <a:alpha val="40000"/>
              </a:prstClr>
            </a:outerShdw>
          </a:effectLst>
        </p:spPr>
      </p:pic>
      <p:sp>
        <p:nvSpPr>
          <p:cNvPr id="6" name="TextBox 5"/>
          <p:cNvSpPr txBox="1"/>
          <p:nvPr/>
        </p:nvSpPr>
        <p:spPr>
          <a:xfrm>
            <a:off x="0" y="1828800"/>
            <a:ext cx="4419600" cy="2677656"/>
          </a:xfrm>
          <a:prstGeom prst="rect">
            <a:avLst/>
          </a:prstGeom>
          <a:noFill/>
        </p:spPr>
        <p:txBody>
          <a:bodyPr wrap="square" rtlCol="0">
            <a:spAutoFit/>
          </a:bodyPr>
          <a:lstStyle/>
          <a:p>
            <a:pPr>
              <a:buClr>
                <a:schemeClr val="accent1"/>
              </a:buClr>
              <a:buFont typeface="Wingdings" pitchFamily="2" charset="2"/>
              <a:buChar char="v"/>
            </a:pPr>
            <a:r>
              <a:rPr lang="en-US" sz="2800" dirty="0" smtClean="0"/>
              <a:t> Max 38 potential      appointment slots/day</a:t>
            </a:r>
          </a:p>
          <a:p>
            <a:pPr>
              <a:buClr>
                <a:schemeClr val="accent1"/>
              </a:buClr>
            </a:pPr>
            <a:endParaRPr lang="en-US" sz="2800" dirty="0" smtClean="0"/>
          </a:p>
          <a:p>
            <a:pPr>
              <a:buClr>
                <a:schemeClr val="accent1"/>
              </a:buClr>
              <a:buFont typeface="Wingdings" pitchFamily="2" charset="2"/>
              <a:buChar char="v"/>
            </a:pPr>
            <a:r>
              <a:rPr lang="en-US" sz="2800" dirty="0" smtClean="0"/>
              <a:t> 25 day delay for next   available appointment</a:t>
            </a:r>
          </a:p>
          <a:p>
            <a:endParaRPr lang="en-US" sz="2800" dirty="0" smtClean="0"/>
          </a:p>
        </p:txBody>
      </p:sp>
      <p:sp>
        <p:nvSpPr>
          <p:cNvPr id="7" name="Oval 6"/>
          <p:cNvSpPr/>
          <p:nvPr/>
        </p:nvSpPr>
        <p:spPr>
          <a:xfrm>
            <a:off x="5410200" y="4572000"/>
            <a:ext cx="3733800" cy="609600"/>
          </a:xfrm>
          <a:prstGeom prst="ellipse">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p:cNvPicPr>
            <a:picLocks noChangeAspect="1" noChangeArrowheads="1"/>
          </p:cNvPicPr>
          <p:nvPr/>
        </p:nvPicPr>
        <p:blipFill>
          <a:blip r:embed="rId4" cstate="print">
            <a:clrChange>
              <a:clrFrom>
                <a:srgbClr val="FFFFFF"/>
              </a:clrFrom>
              <a:clrTo>
                <a:srgbClr val="FFFFFF">
                  <a:alpha val="0"/>
                </a:srgbClr>
              </a:clrTo>
            </a:clrChange>
            <a:lum bright="-4000" contrast="29000"/>
          </a:blip>
          <a:srcRect t="4917" r="54597"/>
          <a:stretch>
            <a:fillRect/>
          </a:stretch>
        </p:blipFill>
        <p:spPr bwMode="auto">
          <a:xfrm>
            <a:off x="152400" y="1600200"/>
            <a:ext cx="4419600" cy="5105400"/>
          </a:xfrm>
          <a:prstGeom prst="rect">
            <a:avLst/>
          </a:prstGeom>
          <a:solidFill>
            <a:schemeClr val="tx2"/>
          </a:solidFill>
          <a:ln w="38100">
            <a:solidFill>
              <a:schemeClr val="bg1"/>
            </a:solidFill>
          </a:ln>
          <a:effectLst>
            <a:outerShdw blurRad="190500" dist="190500" dir="2700000" algn="tl" rotWithShape="0">
              <a:prstClr val="black">
                <a:alpha val="40000"/>
              </a:prstClr>
            </a:outerShdw>
          </a:effectLst>
        </p:spPr>
      </p:pic>
      <p:sp>
        <p:nvSpPr>
          <p:cNvPr id="3" name="Title 2"/>
          <p:cNvSpPr>
            <a:spLocks noGrp="1"/>
          </p:cNvSpPr>
          <p:nvPr>
            <p:ph type="title"/>
          </p:nvPr>
        </p:nvSpPr>
        <p:spPr/>
        <p:txBody>
          <a:bodyPr/>
          <a:lstStyle/>
          <a:p>
            <a:r>
              <a:rPr lang="en-US" dirty="0" smtClean="0"/>
              <a:t>Process Analysis: </a:t>
            </a:r>
            <a:r>
              <a:rPr lang="en-US" i="1" u="sng" dirty="0" smtClean="0"/>
              <a:t>Scheduling</a:t>
            </a:r>
            <a:endParaRPr lang="en-US" i="1" u="sng" dirty="0"/>
          </a:p>
        </p:txBody>
      </p:sp>
      <p:graphicFrame>
        <p:nvGraphicFramePr>
          <p:cNvPr id="44033" name="Object 1"/>
          <p:cNvGraphicFramePr>
            <a:graphicFrameLocks noChangeAspect="1"/>
          </p:cNvGraphicFramePr>
          <p:nvPr/>
        </p:nvGraphicFramePr>
        <p:xfrm>
          <a:off x="4343400" y="1219200"/>
          <a:ext cx="4343400" cy="3960813"/>
        </p:xfrm>
        <a:graphic>
          <a:graphicData uri="http://schemas.openxmlformats.org/presentationml/2006/ole">
            <p:oleObj spid="_x0000_s44033" name="Visio" r:id="rId5" imgW="1163880" imgH="958680" progId="Visio.Drawing.11">
              <p:link updateAutomatic="1"/>
            </p:oleObj>
          </a:graphicData>
        </a:graphic>
      </p:graphicFrame>
      <p:cxnSp>
        <p:nvCxnSpPr>
          <p:cNvPr id="8" name="Straight Arrow Connector 7"/>
          <p:cNvCxnSpPr/>
          <p:nvPr/>
        </p:nvCxnSpPr>
        <p:spPr>
          <a:xfrm flipV="1">
            <a:off x="3124200" y="3505200"/>
            <a:ext cx="2057400" cy="533400"/>
          </a:xfrm>
          <a:prstGeom prst="straightConnector1">
            <a:avLst/>
          </a:prstGeom>
          <a:ln w="1270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4033"/>
                                        </p:tgtEl>
                                        <p:attrNameLst>
                                          <p:attrName>style.visibility</p:attrName>
                                        </p:attrNameLst>
                                      </p:cBhvr>
                                      <p:to>
                                        <p:strVal val="visible"/>
                                      </p:to>
                                    </p:set>
                                    <p:anim calcmode="lin" valueType="num">
                                      <p:cBhvr>
                                        <p:cTn id="7" dur="3000" fill="hold"/>
                                        <p:tgtEl>
                                          <p:spTgt spid="44033"/>
                                        </p:tgtEl>
                                        <p:attrNameLst>
                                          <p:attrName>ppt_w</p:attrName>
                                        </p:attrNameLst>
                                      </p:cBhvr>
                                      <p:tavLst>
                                        <p:tav tm="0">
                                          <p:val>
                                            <p:strVal val="#ppt_w*0.70"/>
                                          </p:val>
                                        </p:tav>
                                        <p:tav tm="100000">
                                          <p:val>
                                            <p:strVal val="#ppt_w"/>
                                          </p:val>
                                        </p:tav>
                                      </p:tavLst>
                                    </p:anim>
                                    <p:anim calcmode="lin" valueType="num">
                                      <p:cBhvr>
                                        <p:cTn id="8" dur="3000" fill="hold"/>
                                        <p:tgtEl>
                                          <p:spTgt spid="44033"/>
                                        </p:tgtEl>
                                        <p:attrNameLst>
                                          <p:attrName>ppt_h</p:attrName>
                                        </p:attrNameLst>
                                      </p:cBhvr>
                                      <p:tavLst>
                                        <p:tav tm="0">
                                          <p:val>
                                            <p:strVal val="#ppt_h"/>
                                          </p:val>
                                        </p:tav>
                                        <p:tav tm="100000">
                                          <p:val>
                                            <p:strVal val="#ppt_h"/>
                                          </p:val>
                                        </p:tav>
                                      </p:tavLst>
                                    </p:anim>
                                    <p:animEffect transition="in" filter="fade">
                                      <p:cBhvr>
                                        <p:cTn id="9" dur="3000"/>
                                        <p:tgtEl>
                                          <p:spTgt spid="44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Operations: </a:t>
            </a:r>
            <a:r>
              <a:rPr lang="en-US" i="1" u="sng" dirty="0" smtClean="0"/>
              <a:t>Processes</a:t>
            </a:r>
            <a:endParaRPr lang="en-US" i="1" u="sng" dirty="0"/>
          </a:p>
        </p:txBody>
      </p:sp>
      <p:sp>
        <p:nvSpPr>
          <p:cNvPr id="4" name="TextBox 3"/>
          <p:cNvSpPr txBox="1"/>
          <p:nvPr/>
        </p:nvSpPr>
        <p:spPr>
          <a:xfrm>
            <a:off x="1981200" y="2133600"/>
            <a:ext cx="4038600" cy="4832092"/>
          </a:xfrm>
          <a:prstGeom prst="rect">
            <a:avLst/>
          </a:prstGeom>
          <a:noFill/>
        </p:spPr>
        <p:txBody>
          <a:bodyPr wrap="square" rtlCol="0">
            <a:spAutoFit/>
          </a:bodyPr>
          <a:lstStyle/>
          <a:p>
            <a:pPr>
              <a:buClr>
                <a:schemeClr val="accent1"/>
              </a:buClr>
              <a:buFont typeface="Wingdings" pitchFamily="2" charset="2"/>
              <a:buChar char="v"/>
            </a:pPr>
            <a:r>
              <a:rPr lang="en-US" sz="2800" dirty="0" smtClean="0"/>
              <a:t>Workflow</a:t>
            </a:r>
          </a:p>
          <a:p>
            <a:pPr>
              <a:buClr>
                <a:schemeClr val="accent1"/>
              </a:buClr>
              <a:buFont typeface="Wingdings" pitchFamily="2" charset="2"/>
              <a:buChar char="v"/>
            </a:pPr>
            <a:endParaRPr lang="en-US" sz="2800" dirty="0" smtClean="0"/>
          </a:p>
          <a:p>
            <a:pPr lvl="1">
              <a:buClr>
                <a:schemeClr val="accent1"/>
              </a:buClr>
              <a:buFont typeface="Wingdings" pitchFamily="2" charset="2"/>
              <a:buChar char="v"/>
            </a:pPr>
            <a:r>
              <a:rPr lang="en-US" sz="2800" dirty="0" smtClean="0"/>
              <a:t> Personnel</a:t>
            </a:r>
          </a:p>
          <a:p>
            <a:pPr>
              <a:buClr>
                <a:schemeClr val="accent1"/>
              </a:buClr>
              <a:buFont typeface="Wingdings" pitchFamily="2" charset="2"/>
              <a:buChar char="v"/>
            </a:pPr>
            <a:endParaRPr lang="en-US" sz="2800" dirty="0" smtClean="0"/>
          </a:p>
          <a:p>
            <a:pPr lvl="1">
              <a:buClr>
                <a:schemeClr val="accent1"/>
              </a:buClr>
              <a:buFont typeface="Wingdings" pitchFamily="2" charset="2"/>
              <a:buChar char="v"/>
            </a:pPr>
            <a:r>
              <a:rPr lang="en-US" sz="2800" dirty="0" smtClean="0"/>
              <a:t> Situational</a:t>
            </a:r>
          </a:p>
          <a:p>
            <a:pPr lvl="1">
              <a:buClr>
                <a:schemeClr val="accent1"/>
              </a:buClr>
            </a:pPr>
            <a:r>
              <a:rPr lang="en-US" sz="2800" dirty="0" smtClean="0"/>
              <a:t>    Processes</a:t>
            </a:r>
          </a:p>
          <a:p>
            <a:pPr>
              <a:buClr>
                <a:schemeClr val="accent1"/>
              </a:buClr>
              <a:buFont typeface="Wingdings" pitchFamily="2" charset="2"/>
              <a:buChar char="v"/>
            </a:pPr>
            <a:endParaRPr lang="en-US" sz="2800" dirty="0" smtClean="0"/>
          </a:p>
          <a:p>
            <a:pPr lvl="1">
              <a:buClr>
                <a:schemeClr val="accent1"/>
              </a:buClr>
              <a:buFont typeface="Wingdings" pitchFamily="2" charset="2"/>
              <a:buChar char="v"/>
            </a:pPr>
            <a:r>
              <a:rPr lang="en-US" sz="2800" dirty="0" smtClean="0"/>
              <a:t> 	Practical</a:t>
            </a:r>
          </a:p>
          <a:p>
            <a:pPr lvl="1">
              <a:buClr>
                <a:schemeClr val="accent1"/>
              </a:buClr>
            </a:pPr>
            <a:r>
              <a:rPr lang="en-US" sz="2800" dirty="0" smtClean="0"/>
              <a:t>    Processes</a:t>
            </a:r>
          </a:p>
          <a:p>
            <a:pPr>
              <a:buClr>
                <a:schemeClr val="accent1"/>
              </a:buClr>
              <a:buFont typeface="Wingdings" pitchFamily="2" charset="2"/>
              <a:buChar char="v"/>
            </a:pPr>
            <a:endParaRPr lang="en-US" sz="2800" dirty="0" smtClean="0"/>
          </a:p>
          <a:p>
            <a:pPr>
              <a:buClr>
                <a:schemeClr val="accent1"/>
              </a:buClr>
            </a:pP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28600" y="304800"/>
            <a:ext cx="7467600" cy="1143000"/>
          </a:xfrm>
        </p:spPr>
        <p:txBody>
          <a:bodyPr>
            <a:normAutofit fontScale="90000"/>
          </a:bodyPr>
          <a:lstStyle/>
          <a:p>
            <a:r>
              <a:rPr lang="en-US" dirty="0" smtClean="0"/>
              <a:t>Operations: </a:t>
            </a:r>
            <a:br>
              <a:rPr lang="en-US" dirty="0" smtClean="0"/>
            </a:br>
            <a:r>
              <a:rPr lang="en-US" i="1" u="sng" dirty="0" smtClean="0"/>
              <a:t>Asset Utilization</a:t>
            </a:r>
            <a:endParaRPr lang="en-US" i="1" u="sng" dirty="0"/>
          </a:p>
        </p:txBody>
      </p:sp>
      <p:graphicFrame>
        <p:nvGraphicFramePr>
          <p:cNvPr id="39937" name="Object 1"/>
          <p:cNvGraphicFramePr>
            <a:graphicFrameLocks noChangeAspect="1"/>
          </p:cNvGraphicFramePr>
          <p:nvPr/>
        </p:nvGraphicFramePr>
        <p:xfrm>
          <a:off x="2286000" y="1752600"/>
          <a:ext cx="4572000" cy="4620491"/>
        </p:xfrm>
        <a:graphic>
          <a:graphicData uri="http://schemas.openxmlformats.org/presentationml/2006/ole">
            <p:oleObj spid="_x0000_s39937" name="Worksheet" r:id="rId4" imgW="5219700" imgH="9477375" progId="Excel.Sheet.12">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ln w="5000" cmpd="sng">
                  <a:noFill/>
                  <a:prstDash val="solid"/>
                </a:ln>
                <a:solidFill>
                  <a:schemeClr val="tx1"/>
                </a:solidFill>
              </a:rPr>
              <a:t>INTERVENTIONS</a:t>
            </a:r>
            <a:endParaRPr lang="en-US" dirty="0">
              <a:ln w="5000" cmpd="sng">
                <a:noFill/>
                <a:prstDash val="solid"/>
              </a:ln>
              <a:solidFill>
                <a:schemeClr val="tx1"/>
              </a:solidFill>
            </a:endParaRPr>
          </a:p>
        </p:txBody>
      </p:sp>
      <p:sp>
        <p:nvSpPr>
          <p:cNvPr id="4" name="TextBox 3"/>
          <p:cNvSpPr txBox="1"/>
          <p:nvPr/>
        </p:nvSpPr>
        <p:spPr>
          <a:xfrm>
            <a:off x="685800" y="3200400"/>
            <a:ext cx="2743200" cy="400110"/>
          </a:xfrm>
          <a:prstGeom prst="rect">
            <a:avLst/>
          </a:prstGeom>
          <a:noFill/>
        </p:spPr>
        <p:txBody>
          <a:bodyPr wrap="square" rtlCol="0">
            <a:spAutoFit/>
          </a:bodyPr>
          <a:lstStyle/>
          <a:p>
            <a:r>
              <a:rPr lang="en-US" sz="2000" dirty="0" smtClean="0"/>
              <a:t>PHASED APPROACH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533400" y="2133600"/>
            <a:ext cx="7086600" cy="4419600"/>
          </a:xfrm>
        </p:spPr>
        <p:txBody>
          <a:bodyPr>
            <a:normAutofit fontScale="70000" lnSpcReduction="20000"/>
          </a:bodyPr>
          <a:lstStyle/>
          <a:p>
            <a:pPr fontAlgn="t">
              <a:buNone/>
            </a:pPr>
            <a:r>
              <a:rPr lang="en-US" dirty="0" smtClean="0"/>
              <a:t>SCHEDULE</a:t>
            </a:r>
          </a:p>
          <a:p>
            <a:pPr fontAlgn="t">
              <a:buNone/>
            </a:pPr>
            <a:endParaRPr lang="en-US" dirty="0" smtClean="0"/>
          </a:p>
          <a:p>
            <a:pPr fontAlgn="t">
              <a:buFont typeface="Wingdings" pitchFamily="2" charset="2"/>
              <a:buChar char="v"/>
            </a:pPr>
            <a:r>
              <a:rPr lang="en-US" dirty="0" smtClean="0"/>
              <a:t>Management team began complete restructuring of scheduling template</a:t>
            </a:r>
          </a:p>
          <a:p>
            <a:pPr fontAlgn="t">
              <a:buFont typeface="Wingdings" pitchFamily="2" charset="2"/>
              <a:buChar char="v"/>
            </a:pPr>
            <a:endParaRPr lang="en-US" dirty="0" smtClean="0"/>
          </a:p>
          <a:p>
            <a:pPr marL="342900" indent="-342900" fontAlgn="t">
              <a:buFont typeface="Wingdings" pitchFamily="2" charset="2"/>
              <a:buChar char="v"/>
            </a:pPr>
            <a:r>
              <a:rPr lang="en-US" dirty="0" smtClean="0"/>
              <a:t>Opening of initial set of additional scheduling slots for servicing clinics. This addressed immediate bottleneck issues.</a:t>
            </a:r>
          </a:p>
          <a:p>
            <a:pPr marL="342900" indent="-342900" fontAlgn="t">
              <a:buNone/>
            </a:pPr>
            <a:endParaRPr lang="en-US" dirty="0" smtClean="0"/>
          </a:p>
          <a:p>
            <a:pPr marL="342900" indent="-342900" fontAlgn="t">
              <a:buNone/>
            </a:pPr>
            <a:r>
              <a:rPr lang="en-US" dirty="0" smtClean="0"/>
              <a:t>OPERATIONS</a:t>
            </a:r>
          </a:p>
          <a:p>
            <a:pPr marL="342900" indent="-342900" fontAlgn="t">
              <a:buNone/>
            </a:pPr>
            <a:endParaRPr lang="en-US" dirty="0" smtClean="0"/>
          </a:p>
          <a:p>
            <a:pPr marL="400050" indent="-400050" fontAlgn="t">
              <a:buFont typeface="Wingdings" pitchFamily="2" charset="2"/>
              <a:buChar char="v"/>
              <a:tabLst>
                <a:tab pos="400050" algn="l"/>
              </a:tabLst>
            </a:pPr>
            <a:r>
              <a:rPr lang="en-US" dirty="0" smtClean="0"/>
              <a:t>Personnel changes to accommodate expanded schedule.</a:t>
            </a:r>
          </a:p>
          <a:p>
            <a:pPr marL="400050" indent="-400050" fontAlgn="t">
              <a:buFont typeface="Wingdings" pitchFamily="2" charset="2"/>
              <a:buChar char="v"/>
              <a:tabLst>
                <a:tab pos="400050" algn="l"/>
              </a:tabLst>
            </a:pPr>
            <a:endParaRPr lang="en-US" dirty="0" smtClean="0"/>
          </a:p>
          <a:p>
            <a:pPr marL="400050" indent="-400050" fontAlgn="t">
              <a:buNone/>
              <a:tabLst>
                <a:tab pos="400050" algn="l"/>
              </a:tabLst>
            </a:pPr>
            <a:r>
              <a:rPr lang="en-US" dirty="0" smtClean="0"/>
              <a:t>         1. New technologist schedule</a:t>
            </a:r>
          </a:p>
          <a:p>
            <a:pPr marL="400050" indent="-400050" fontAlgn="t">
              <a:buNone/>
              <a:tabLst>
                <a:tab pos="400050" algn="l"/>
              </a:tabLst>
            </a:pPr>
            <a:r>
              <a:rPr lang="en-US" dirty="0" smtClean="0"/>
              <a:t>         2. New temporary Imaging Assistant</a:t>
            </a:r>
          </a:p>
          <a:p>
            <a:pPr marL="342900" indent="-342900" fontAlgn="t">
              <a:buFont typeface="Wingdings" pitchFamily="2" charset="2"/>
              <a:buChar char="v"/>
            </a:pPr>
            <a:endParaRPr lang="en-US" dirty="0" smtClean="0"/>
          </a:p>
          <a:p>
            <a:pPr marL="342900" indent="-342900" fontAlgn="t">
              <a:buNone/>
            </a:pPr>
            <a:endParaRPr lang="en-US" dirty="0" smtClean="0"/>
          </a:p>
          <a:p>
            <a:endParaRPr lang="en-US" dirty="0"/>
          </a:p>
        </p:txBody>
      </p:sp>
      <p:sp>
        <p:nvSpPr>
          <p:cNvPr id="6" name="Title 5"/>
          <p:cNvSpPr>
            <a:spLocks noGrp="1"/>
          </p:cNvSpPr>
          <p:nvPr>
            <p:ph type="title"/>
          </p:nvPr>
        </p:nvSpPr>
        <p:spPr>
          <a:xfrm>
            <a:off x="457200" y="1066800"/>
            <a:ext cx="7543800" cy="848978"/>
          </a:xfrm>
          <a:custGeom>
            <a:avLst/>
            <a:gdLst>
              <a:gd name="connsiteX0" fmla="*/ 187156 w 1122913"/>
              <a:gd name="connsiteY0" fmla="*/ 0 h 6258308"/>
              <a:gd name="connsiteX1" fmla="*/ 935757 w 1122913"/>
              <a:gd name="connsiteY1" fmla="*/ 0 h 6258308"/>
              <a:gd name="connsiteX2" fmla="*/ 1068096 w 1122913"/>
              <a:gd name="connsiteY2" fmla="*/ 54817 h 6258308"/>
              <a:gd name="connsiteX3" fmla="*/ 1122913 w 1122913"/>
              <a:gd name="connsiteY3" fmla="*/ 187156 h 6258308"/>
              <a:gd name="connsiteX4" fmla="*/ 1122913 w 1122913"/>
              <a:gd name="connsiteY4" fmla="*/ 6258308 h 6258308"/>
              <a:gd name="connsiteX5" fmla="*/ 1122913 w 1122913"/>
              <a:gd name="connsiteY5" fmla="*/ 6258308 h 6258308"/>
              <a:gd name="connsiteX6" fmla="*/ 1122913 w 1122913"/>
              <a:gd name="connsiteY6" fmla="*/ 6258308 h 6258308"/>
              <a:gd name="connsiteX7" fmla="*/ 0 w 1122913"/>
              <a:gd name="connsiteY7" fmla="*/ 6258308 h 6258308"/>
              <a:gd name="connsiteX8" fmla="*/ 0 w 1122913"/>
              <a:gd name="connsiteY8" fmla="*/ 6258308 h 6258308"/>
              <a:gd name="connsiteX9" fmla="*/ 0 w 1122913"/>
              <a:gd name="connsiteY9" fmla="*/ 6258308 h 6258308"/>
              <a:gd name="connsiteX10" fmla="*/ 0 w 1122913"/>
              <a:gd name="connsiteY10" fmla="*/ 187156 h 6258308"/>
              <a:gd name="connsiteX11" fmla="*/ 54817 w 1122913"/>
              <a:gd name="connsiteY11" fmla="*/ 54817 h 6258308"/>
              <a:gd name="connsiteX12" fmla="*/ 187156 w 1122913"/>
              <a:gd name="connsiteY12" fmla="*/ 0 h 6258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2913" h="6258308">
                <a:moveTo>
                  <a:pt x="1122913" y="1043075"/>
                </a:moveTo>
                <a:lnTo>
                  <a:pt x="1122913" y="5215233"/>
                </a:lnTo>
                <a:cubicBezTo>
                  <a:pt x="1122913" y="5491874"/>
                  <a:pt x="1119375" y="5757184"/>
                  <a:pt x="1113077" y="5952795"/>
                </a:cubicBezTo>
                <a:cubicBezTo>
                  <a:pt x="1106780" y="6148411"/>
                  <a:pt x="1098238" y="6258305"/>
                  <a:pt x="1089332" y="6258305"/>
                </a:cubicBezTo>
                <a:lnTo>
                  <a:pt x="0" y="6258305"/>
                </a:lnTo>
                <a:lnTo>
                  <a:pt x="0" y="6258305"/>
                </a:lnTo>
                <a:lnTo>
                  <a:pt x="0" y="6258305"/>
                </a:lnTo>
                <a:lnTo>
                  <a:pt x="0" y="3"/>
                </a:lnTo>
                <a:lnTo>
                  <a:pt x="0" y="3"/>
                </a:lnTo>
                <a:lnTo>
                  <a:pt x="0" y="3"/>
                </a:lnTo>
                <a:lnTo>
                  <a:pt x="1089332" y="3"/>
                </a:lnTo>
                <a:cubicBezTo>
                  <a:pt x="1098238" y="3"/>
                  <a:pt x="1106780" y="109897"/>
                  <a:pt x="1113077" y="305513"/>
                </a:cubicBezTo>
                <a:cubicBezTo>
                  <a:pt x="1119375" y="501129"/>
                  <a:pt x="1122913" y="766440"/>
                  <a:pt x="1122913" y="1043075"/>
                </a:cubicBezTo>
                <a:close/>
              </a:path>
            </a:pathLst>
          </a:custGeom>
          <a:scene3d>
            <a:camera prst="orthographicFront"/>
            <a:lightRig rig="flat" dir="t"/>
          </a:scene3d>
          <a:sp3d extrusionH="12700" prstMaterial="plastic">
            <a:bevelT w="50800" h="50800"/>
          </a:sp3d>
        </p:spPr>
        <p:style>
          <a:lnRef idx="1">
            <a:schemeClr val="accent6">
              <a:hueOff val="0"/>
              <a:satOff val="0"/>
              <a:lumOff val="0"/>
              <a:alphaOff val="0"/>
            </a:schemeClr>
          </a:lnRef>
          <a:fillRef idx="1">
            <a:schemeClr val="accent6">
              <a:alpha val="90000"/>
              <a:tint val="40000"/>
              <a:hueOff val="0"/>
              <a:satOff val="0"/>
              <a:lumOff val="0"/>
              <a:alphaOff val="0"/>
            </a:schemeClr>
          </a:fillRef>
          <a:effectRef idx="2">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92025" tIns="71961" rIns="71961" bIns="71962" numCol="1" spcCol="1270" anchor="ctr" anchorCtr="0">
            <a:noAutofit/>
          </a:bodyPr>
          <a:lstStyle/>
          <a:p>
            <a:pPr marL="228600" lvl="1" indent="-228600" algn="ctr" defTabSz="1200150">
              <a:lnSpc>
                <a:spcPct val="90000"/>
              </a:lnSpc>
              <a:spcBef>
                <a:spcPct val="0"/>
              </a:spcBef>
              <a:spcAft>
                <a:spcPct val="15000"/>
              </a:spcAft>
              <a:buChar char="••"/>
            </a:pPr>
            <a:r>
              <a:rPr lang="en-US" sz="2700" b="1" i="1" kern="1200" dirty="0" smtClean="0"/>
              <a:t>Phase I</a:t>
            </a:r>
            <a:endParaRPr lang="en-US" sz="2700" b="1" i="1" kern="1200" dirty="0"/>
          </a:p>
          <a:p>
            <a:pPr marL="228600" lvl="1" indent="-228600" algn="ctr" defTabSz="1200150">
              <a:lnSpc>
                <a:spcPct val="90000"/>
              </a:lnSpc>
              <a:spcBef>
                <a:spcPct val="0"/>
              </a:spcBef>
              <a:spcAft>
                <a:spcPct val="15000"/>
              </a:spcAft>
              <a:buChar char="••"/>
            </a:pPr>
            <a:r>
              <a:rPr lang="en-US" sz="2700" b="0" kern="1200" dirty="0" smtClean="0">
                <a:solidFill>
                  <a:schemeClr val="bg1"/>
                </a:solidFill>
              </a:rPr>
              <a:t>Feb 1, 2011 to March 10, 2011</a:t>
            </a:r>
            <a:endParaRPr lang="en-US" sz="2700" b="0" kern="1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0" y="2438400"/>
            <a:ext cx="7086600" cy="4191000"/>
          </a:xfrm>
        </p:spPr>
        <p:txBody>
          <a:bodyPr>
            <a:normAutofit fontScale="85000" lnSpcReduction="20000"/>
          </a:bodyPr>
          <a:lstStyle/>
          <a:p>
            <a:pPr fontAlgn="t">
              <a:buNone/>
            </a:pPr>
            <a:r>
              <a:rPr lang="en-US" dirty="0" smtClean="0"/>
              <a:t>SCHEDULE </a:t>
            </a:r>
          </a:p>
          <a:p>
            <a:pPr fontAlgn="t">
              <a:buNone/>
            </a:pPr>
            <a:endParaRPr lang="en-US" dirty="0" smtClean="0"/>
          </a:p>
          <a:p>
            <a:pPr fontAlgn="t">
              <a:buFont typeface="Wingdings" pitchFamily="2" charset="2"/>
              <a:buChar char="v"/>
            </a:pPr>
            <a:r>
              <a:rPr lang="en-US" dirty="0" smtClean="0"/>
              <a:t>Process changed for ordering diagnostic scans/biopsies </a:t>
            </a:r>
          </a:p>
          <a:p>
            <a:pPr fontAlgn="t">
              <a:buFont typeface="Wingdings" pitchFamily="2" charset="2"/>
              <a:buChar char="v"/>
            </a:pPr>
            <a:endParaRPr lang="en-US" dirty="0" smtClean="0"/>
          </a:p>
          <a:p>
            <a:pPr fontAlgn="t">
              <a:buFont typeface="Wingdings" pitchFamily="2" charset="2"/>
              <a:buChar char="v"/>
            </a:pPr>
            <a:r>
              <a:rPr lang="en-US" dirty="0" smtClean="0"/>
              <a:t>Communications and education of referring service Clinical Coordinators on forthcoming schedule template usage</a:t>
            </a:r>
          </a:p>
          <a:p>
            <a:pPr fontAlgn="t">
              <a:buNone/>
            </a:pPr>
            <a:endParaRPr lang="en-US" dirty="0" smtClean="0"/>
          </a:p>
          <a:p>
            <a:pPr fontAlgn="t">
              <a:buNone/>
            </a:pPr>
            <a:r>
              <a:rPr lang="en-US" dirty="0" smtClean="0"/>
              <a:t>OPERATIONS</a:t>
            </a:r>
          </a:p>
          <a:p>
            <a:pPr fontAlgn="t">
              <a:buNone/>
            </a:pPr>
            <a:endParaRPr lang="en-US" dirty="0" smtClean="0"/>
          </a:p>
          <a:p>
            <a:pPr fontAlgn="t">
              <a:buFont typeface="Wingdings" pitchFamily="2" charset="2"/>
              <a:buChar char="v"/>
            </a:pPr>
            <a:r>
              <a:rPr lang="en-US" dirty="0" smtClean="0"/>
              <a:t>Departmental operational hours expanded </a:t>
            </a:r>
          </a:p>
          <a:p>
            <a:pPr fontAlgn="t"/>
            <a:endParaRPr lang="en-US" dirty="0" smtClean="0"/>
          </a:p>
          <a:p>
            <a:endParaRPr lang="en-US" dirty="0"/>
          </a:p>
        </p:txBody>
      </p:sp>
      <p:sp>
        <p:nvSpPr>
          <p:cNvPr id="6" name="Title 5"/>
          <p:cNvSpPr>
            <a:spLocks noGrp="1"/>
          </p:cNvSpPr>
          <p:nvPr>
            <p:ph type="title"/>
          </p:nvPr>
        </p:nvSpPr>
        <p:spPr>
          <a:xfrm>
            <a:off x="457200" y="990600"/>
            <a:ext cx="7391400" cy="925178"/>
          </a:xfrm>
          <a:custGeom>
            <a:avLst/>
            <a:gdLst>
              <a:gd name="connsiteX0" fmla="*/ 187156 w 1122913"/>
              <a:gd name="connsiteY0" fmla="*/ 0 h 6258308"/>
              <a:gd name="connsiteX1" fmla="*/ 935757 w 1122913"/>
              <a:gd name="connsiteY1" fmla="*/ 0 h 6258308"/>
              <a:gd name="connsiteX2" fmla="*/ 1068096 w 1122913"/>
              <a:gd name="connsiteY2" fmla="*/ 54817 h 6258308"/>
              <a:gd name="connsiteX3" fmla="*/ 1122913 w 1122913"/>
              <a:gd name="connsiteY3" fmla="*/ 187156 h 6258308"/>
              <a:gd name="connsiteX4" fmla="*/ 1122913 w 1122913"/>
              <a:gd name="connsiteY4" fmla="*/ 6258308 h 6258308"/>
              <a:gd name="connsiteX5" fmla="*/ 1122913 w 1122913"/>
              <a:gd name="connsiteY5" fmla="*/ 6258308 h 6258308"/>
              <a:gd name="connsiteX6" fmla="*/ 1122913 w 1122913"/>
              <a:gd name="connsiteY6" fmla="*/ 6258308 h 6258308"/>
              <a:gd name="connsiteX7" fmla="*/ 0 w 1122913"/>
              <a:gd name="connsiteY7" fmla="*/ 6258308 h 6258308"/>
              <a:gd name="connsiteX8" fmla="*/ 0 w 1122913"/>
              <a:gd name="connsiteY8" fmla="*/ 6258308 h 6258308"/>
              <a:gd name="connsiteX9" fmla="*/ 0 w 1122913"/>
              <a:gd name="connsiteY9" fmla="*/ 6258308 h 6258308"/>
              <a:gd name="connsiteX10" fmla="*/ 0 w 1122913"/>
              <a:gd name="connsiteY10" fmla="*/ 187156 h 6258308"/>
              <a:gd name="connsiteX11" fmla="*/ 54817 w 1122913"/>
              <a:gd name="connsiteY11" fmla="*/ 54817 h 6258308"/>
              <a:gd name="connsiteX12" fmla="*/ 187156 w 1122913"/>
              <a:gd name="connsiteY12" fmla="*/ 0 h 6258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2913" h="6258308">
                <a:moveTo>
                  <a:pt x="1122913" y="1043075"/>
                </a:moveTo>
                <a:lnTo>
                  <a:pt x="1122913" y="5215233"/>
                </a:lnTo>
                <a:cubicBezTo>
                  <a:pt x="1122913" y="5491874"/>
                  <a:pt x="1119375" y="5757184"/>
                  <a:pt x="1113077" y="5952795"/>
                </a:cubicBezTo>
                <a:cubicBezTo>
                  <a:pt x="1106780" y="6148411"/>
                  <a:pt x="1098238" y="6258305"/>
                  <a:pt x="1089332" y="6258305"/>
                </a:cubicBezTo>
                <a:lnTo>
                  <a:pt x="0" y="6258305"/>
                </a:lnTo>
                <a:lnTo>
                  <a:pt x="0" y="6258305"/>
                </a:lnTo>
                <a:lnTo>
                  <a:pt x="0" y="6258305"/>
                </a:lnTo>
                <a:lnTo>
                  <a:pt x="0" y="3"/>
                </a:lnTo>
                <a:lnTo>
                  <a:pt x="0" y="3"/>
                </a:lnTo>
                <a:lnTo>
                  <a:pt x="0" y="3"/>
                </a:lnTo>
                <a:lnTo>
                  <a:pt x="1089332" y="3"/>
                </a:lnTo>
                <a:cubicBezTo>
                  <a:pt x="1098238" y="3"/>
                  <a:pt x="1106780" y="109897"/>
                  <a:pt x="1113077" y="305513"/>
                </a:cubicBezTo>
                <a:cubicBezTo>
                  <a:pt x="1119375" y="501129"/>
                  <a:pt x="1122913" y="766440"/>
                  <a:pt x="1122913" y="1043075"/>
                </a:cubicBezTo>
                <a:close/>
              </a:path>
            </a:pathLst>
          </a:custGeom>
          <a:scene3d>
            <a:camera prst="orthographicFront"/>
            <a:lightRig rig="flat" dir="t"/>
          </a:scene3d>
          <a:sp3d extrusionH="12700" prstMaterial="plastic">
            <a:bevelT w="50800" h="50800"/>
          </a:sp3d>
        </p:spPr>
        <p:style>
          <a:lnRef idx="1">
            <a:schemeClr val="accent6">
              <a:hueOff val="0"/>
              <a:satOff val="0"/>
              <a:lumOff val="0"/>
              <a:alphaOff val="0"/>
            </a:schemeClr>
          </a:lnRef>
          <a:fillRef idx="1">
            <a:schemeClr val="accent6">
              <a:alpha val="90000"/>
              <a:tint val="40000"/>
              <a:hueOff val="0"/>
              <a:satOff val="0"/>
              <a:lumOff val="0"/>
              <a:alphaOff val="0"/>
            </a:schemeClr>
          </a:fillRef>
          <a:effectRef idx="2">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92025" tIns="71961" rIns="71961" bIns="71962" numCol="1" spcCol="1270" anchor="ctr" anchorCtr="0">
            <a:noAutofit/>
          </a:bodyPr>
          <a:lstStyle/>
          <a:p>
            <a:pPr marL="228600" lvl="1" indent="-228600" algn="ctr" defTabSz="1200150">
              <a:lnSpc>
                <a:spcPct val="90000"/>
              </a:lnSpc>
              <a:spcBef>
                <a:spcPct val="0"/>
              </a:spcBef>
              <a:spcAft>
                <a:spcPct val="15000"/>
              </a:spcAft>
              <a:buChar char="••"/>
            </a:pPr>
            <a:r>
              <a:rPr lang="en-US" sz="2700" b="1" i="1" kern="1200" dirty="0" smtClean="0"/>
              <a:t>Phase II</a:t>
            </a:r>
            <a:endParaRPr lang="en-US" sz="2700" b="1" i="1" kern="1200" dirty="0"/>
          </a:p>
          <a:p>
            <a:pPr marL="228600" lvl="1" indent="-228600" algn="ctr" defTabSz="1200150">
              <a:lnSpc>
                <a:spcPct val="90000"/>
              </a:lnSpc>
              <a:spcBef>
                <a:spcPct val="0"/>
              </a:spcBef>
              <a:spcAft>
                <a:spcPct val="15000"/>
              </a:spcAft>
              <a:buChar char="••"/>
            </a:pPr>
            <a:r>
              <a:rPr lang="en-US" sz="2700" kern="1200" dirty="0" smtClean="0"/>
              <a:t>March 11, 2011 to April 14, 2011</a:t>
            </a:r>
            <a:endParaRPr lang="en-US" sz="2700" b="1" i="1" kern="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2209800"/>
            <a:ext cx="7086600" cy="3810000"/>
          </a:xfrm>
        </p:spPr>
        <p:txBody>
          <a:bodyPr/>
          <a:lstStyle/>
          <a:p>
            <a:pPr>
              <a:buNone/>
            </a:pPr>
            <a:endParaRPr lang="en-US" dirty="0" smtClean="0"/>
          </a:p>
          <a:p>
            <a:pPr>
              <a:buFont typeface="Wingdings" pitchFamily="2" charset="2"/>
              <a:buChar char="v"/>
            </a:pPr>
            <a:r>
              <a:rPr lang="en-US" dirty="0" smtClean="0"/>
              <a:t> Go Live: opening of  restructured scheduling template </a:t>
            </a:r>
          </a:p>
          <a:p>
            <a:pPr>
              <a:buNone/>
            </a:pPr>
            <a:endParaRPr lang="en-US" dirty="0" smtClean="0"/>
          </a:p>
          <a:p>
            <a:pPr>
              <a:buFont typeface="Wingdings" pitchFamily="2" charset="2"/>
              <a:buChar char="v"/>
            </a:pPr>
            <a:r>
              <a:rPr lang="en-US" dirty="0" smtClean="0"/>
              <a:t>Data gathered for 90 day assessment of combined changes</a:t>
            </a:r>
          </a:p>
          <a:p>
            <a:pPr>
              <a:buNone/>
            </a:pPr>
            <a:endParaRPr lang="en-US" dirty="0"/>
          </a:p>
        </p:txBody>
      </p:sp>
      <p:sp>
        <p:nvSpPr>
          <p:cNvPr id="5" name="Title 4"/>
          <p:cNvSpPr>
            <a:spLocks noGrp="1"/>
          </p:cNvSpPr>
          <p:nvPr>
            <p:ph type="title"/>
          </p:nvPr>
        </p:nvSpPr>
        <p:spPr>
          <a:xfrm>
            <a:off x="457200" y="1066800"/>
            <a:ext cx="7391400" cy="848978"/>
          </a:xfrm>
          <a:custGeom>
            <a:avLst/>
            <a:gdLst>
              <a:gd name="connsiteX0" fmla="*/ 187156 w 1122913"/>
              <a:gd name="connsiteY0" fmla="*/ 0 h 6258308"/>
              <a:gd name="connsiteX1" fmla="*/ 935757 w 1122913"/>
              <a:gd name="connsiteY1" fmla="*/ 0 h 6258308"/>
              <a:gd name="connsiteX2" fmla="*/ 1068096 w 1122913"/>
              <a:gd name="connsiteY2" fmla="*/ 54817 h 6258308"/>
              <a:gd name="connsiteX3" fmla="*/ 1122913 w 1122913"/>
              <a:gd name="connsiteY3" fmla="*/ 187156 h 6258308"/>
              <a:gd name="connsiteX4" fmla="*/ 1122913 w 1122913"/>
              <a:gd name="connsiteY4" fmla="*/ 6258308 h 6258308"/>
              <a:gd name="connsiteX5" fmla="*/ 1122913 w 1122913"/>
              <a:gd name="connsiteY5" fmla="*/ 6258308 h 6258308"/>
              <a:gd name="connsiteX6" fmla="*/ 1122913 w 1122913"/>
              <a:gd name="connsiteY6" fmla="*/ 6258308 h 6258308"/>
              <a:gd name="connsiteX7" fmla="*/ 0 w 1122913"/>
              <a:gd name="connsiteY7" fmla="*/ 6258308 h 6258308"/>
              <a:gd name="connsiteX8" fmla="*/ 0 w 1122913"/>
              <a:gd name="connsiteY8" fmla="*/ 6258308 h 6258308"/>
              <a:gd name="connsiteX9" fmla="*/ 0 w 1122913"/>
              <a:gd name="connsiteY9" fmla="*/ 6258308 h 6258308"/>
              <a:gd name="connsiteX10" fmla="*/ 0 w 1122913"/>
              <a:gd name="connsiteY10" fmla="*/ 187156 h 6258308"/>
              <a:gd name="connsiteX11" fmla="*/ 54817 w 1122913"/>
              <a:gd name="connsiteY11" fmla="*/ 54817 h 6258308"/>
              <a:gd name="connsiteX12" fmla="*/ 187156 w 1122913"/>
              <a:gd name="connsiteY12" fmla="*/ 0 h 6258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2913" h="6258308">
                <a:moveTo>
                  <a:pt x="1122913" y="1043075"/>
                </a:moveTo>
                <a:lnTo>
                  <a:pt x="1122913" y="5215233"/>
                </a:lnTo>
                <a:cubicBezTo>
                  <a:pt x="1122913" y="5491874"/>
                  <a:pt x="1119375" y="5757184"/>
                  <a:pt x="1113077" y="5952795"/>
                </a:cubicBezTo>
                <a:cubicBezTo>
                  <a:pt x="1106780" y="6148411"/>
                  <a:pt x="1098238" y="6258305"/>
                  <a:pt x="1089332" y="6258305"/>
                </a:cubicBezTo>
                <a:lnTo>
                  <a:pt x="0" y="6258305"/>
                </a:lnTo>
                <a:lnTo>
                  <a:pt x="0" y="6258305"/>
                </a:lnTo>
                <a:lnTo>
                  <a:pt x="0" y="6258305"/>
                </a:lnTo>
                <a:lnTo>
                  <a:pt x="0" y="3"/>
                </a:lnTo>
                <a:lnTo>
                  <a:pt x="0" y="3"/>
                </a:lnTo>
                <a:lnTo>
                  <a:pt x="0" y="3"/>
                </a:lnTo>
                <a:lnTo>
                  <a:pt x="1089332" y="3"/>
                </a:lnTo>
                <a:cubicBezTo>
                  <a:pt x="1098238" y="3"/>
                  <a:pt x="1106780" y="109897"/>
                  <a:pt x="1113077" y="305513"/>
                </a:cubicBezTo>
                <a:cubicBezTo>
                  <a:pt x="1119375" y="501129"/>
                  <a:pt x="1122913" y="766440"/>
                  <a:pt x="1122913" y="1043075"/>
                </a:cubicBezTo>
                <a:close/>
              </a:path>
            </a:pathLst>
          </a:custGeom>
          <a:scene3d>
            <a:camera prst="orthographicFront"/>
            <a:lightRig rig="flat" dir="t"/>
          </a:scene3d>
          <a:sp3d extrusionH="12700" prstMaterial="plastic">
            <a:bevelT w="50800" h="50800"/>
          </a:sp3d>
        </p:spPr>
        <p:style>
          <a:lnRef idx="1">
            <a:schemeClr val="accent6">
              <a:hueOff val="0"/>
              <a:satOff val="0"/>
              <a:lumOff val="0"/>
              <a:alphaOff val="0"/>
            </a:schemeClr>
          </a:lnRef>
          <a:fillRef idx="1">
            <a:schemeClr val="accent6">
              <a:alpha val="90000"/>
              <a:tint val="40000"/>
              <a:hueOff val="0"/>
              <a:satOff val="0"/>
              <a:lumOff val="0"/>
              <a:alphaOff val="0"/>
            </a:schemeClr>
          </a:fillRef>
          <a:effectRef idx="2">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92025" tIns="71961" rIns="71961" bIns="71962" numCol="1" spcCol="1270" anchor="ctr" anchorCtr="0">
            <a:noAutofit/>
          </a:bodyPr>
          <a:lstStyle/>
          <a:p>
            <a:pPr marL="228600" lvl="1" indent="-228600" algn="ctr" defTabSz="1200150">
              <a:lnSpc>
                <a:spcPct val="90000"/>
              </a:lnSpc>
              <a:spcBef>
                <a:spcPct val="0"/>
              </a:spcBef>
              <a:spcAft>
                <a:spcPct val="15000"/>
              </a:spcAft>
              <a:buChar char="••"/>
            </a:pPr>
            <a:r>
              <a:rPr lang="en-US" sz="2700" b="1" i="1" kern="1200" dirty="0" smtClean="0"/>
              <a:t>Phase III</a:t>
            </a:r>
            <a:endParaRPr lang="en-US" sz="2700" b="1" i="1" kern="1200" dirty="0"/>
          </a:p>
          <a:p>
            <a:pPr marL="228600" lvl="1" indent="-228600" algn="ctr" defTabSz="1200150">
              <a:lnSpc>
                <a:spcPct val="90000"/>
              </a:lnSpc>
              <a:spcBef>
                <a:spcPct val="0"/>
              </a:spcBef>
              <a:spcAft>
                <a:spcPct val="15000"/>
              </a:spcAft>
              <a:buChar char="••"/>
            </a:pPr>
            <a:r>
              <a:rPr lang="en-US" sz="2700" b="0" i="0" kern="1200" dirty="0" smtClean="0"/>
              <a:t>April 15,2011 to July 15, 2011</a:t>
            </a:r>
            <a:endParaRPr lang="en-US" sz="2700" b="0" i="0" kern="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The project was a collaboration with ICCE, OPI, NIR Ultrasound technologists, nurses and faculty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The success of the project was measured using two metrics </a:t>
            </a:r>
            <a:br>
              <a:rPr lang="en-US" dirty="0" smtClean="0"/>
            </a:br>
            <a:r>
              <a:rPr lang="en-US" dirty="0" smtClean="0"/>
              <a:t/>
            </a:r>
            <a:br>
              <a:rPr lang="en-US" dirty="0" smtClean="0"/>
            </a:br>
            <a:r>
              <a:rPr lang="en-US" dirty="0" smtClean="0"/>
              <a:t/>
            </a:r>
            <a:br>
              <a:rPr lang="en-US" dirty="0" smtClean="0"/>
            </a:br>
            <a:endParaRPr lang="en-US" dirty="0"/>
          </a:p>
        </p:txBody>
      </p:sp>
      <p:sp>
        <p:nvSpPr>
          <p:cNvPr id="16" name="Content Placeholder 15"/>
          <p:cNvSpPr>
            <a:spLocks noGrp="1"/>
          </p:cNvSpPr>
          <p:nvPr>
            <p:ph sz="quarter" idx="4"/>
          </p:nvPr>
        </p:nvSpPr>
        <p:spPr>
          <a:xfrm>
            <a:off x="838200" y="3962400"/>
            <a:ext cx="6781799" cy="2667000"/>
          </a:xfrm>
        </p:spPr>
        <p:txBody>
          <a:bodyPr/>
          <a:lstStyle/>
          <a:p>
            <a:pPr marL="420624" lvl="1" indent="-384048">
              <a:buSzPct val="80000"/>
              <a:buFont typeface="Wingdings" pitchFamily="2" charset="2"/>
              <a:buChar char="v"/>
            </a:pPr>
            <a:r>
              <a:rPr lang="en-US" sz="2400" dirty="0" smtClean="0"/>
              <a:t>The number of available daily slots for procedures or scans.</a:t>
            </a:r>
          </a:p>
          <a:p>
            <a:pPr marL="420624" lvl="1" indent="-384048">
              <a:buSzPct val="80000"/>
              <a:buNone/>
            </a:pPr>
            <a:endParaRPr lang="en-US" sz="2400" dirty="0" smtClean="0"/>
          </a:p>
          <a:p>
            <a:pPr marL="420624" lvl="1" indent="-384048">
              <a:buSzPct val="80000"/>
              <a:buFont typeface="Wingdings" pitchFamily="2" charset="2"/>
              <a:buChar char="v"/>
            </a:pPr>
            <a:r>
              <a:rPr lang="en-US" sz="2400" dirty="0" smtClean="0"/>
              <a:t>The time to next appointment for a diagnostic ultrasound and biopsy</a:t>
            </a:r>
          </a:p>
          <a:p>
            <a:pPr>
              <a:buNone/>
            </a:pPr>
            <a:endParaRPr lang="en-US" dirty="0" smtClean="0"/>
          </a:p>
        </p:txBody>
      </p:sp>
      <p:sp>
        <p:nvSpPr>
          <p:cNvPr id="19" name="Subtitle 2"/>
          <p:cNvSpPr>
            <a:spLocks noGrp="1"/>
          </p:cNvSpPr>
          <p:nvPr>
            <p:ph type="body" idx="1"/>
          </p:nvPr>
        </p:nvSpPr>
        <p:spPr>
          <a:xfrm>
            <a:off x="228600" y="762000"/>
            <a:ext cx="4040188" cy="838200"/>
          </a:xfrm>
          <a:effectLst>
            <a:innerShdw blurRad="63500" dist="50800" dir="2700000">
              <a:prstClr val="black">
                <a:alpha val="50000"/>
              </a:prstClr>
            </a:innerShdw>
          </a:effectLst>
        </p:spPr>
        <p:txBody>
          <a:bodyPr>
            <a:normAutofit/>
          </a:bodyPr>
          <a:lstStyle/>
          <a:p>
            <a:r>
              <a:rPr lang="en-US" sz="4400" b="0" smtClean="0">
                <a:solidFill>
                  <a:schemeClr val="tx1"/>
                </a:solidFill>
              </a:rPr>
              <a:t>Results</a:t>
            </a:r>
            <a:endParaRPr lang="en-US" sz="4400" b="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51344"/>
            <a:ext cx="6324600" cy="2831544"/>
          </a:xfrm>
          <a:prstGeom prst="rect">
            <a:avLst/>
          </a:prstGeom>
        </p:spPr>
        <p:txBody>
          <a:bodyPr wrap="square">
            <a:spAutoFit/>
          </a:bodyPr>
          <a:lstStyle/>
          <a:p>
            <a:pPr algn="ctr"/>
            <a:r>
              <a:rPr lang="en-US" sz="2400" b="1" dirty="0" smtClean="0">
                <a:latin typeface="Arial" pitchFamily="34" charset="0"/>
                <a:cs typeface="Arial" pitchFamily="34" charset="0"/>
              </a:rPr>
              <a:t>The data reveals that  measured improvements are attributed to :</a:t>
            </a:r>
          </a:p>
          <a:p>
            <a:endParaRPr lang="en-US" dirty="0" smtClean="0">
              <a:latin typeface="Arial" pitchFamily="34" charset="0"/>
              <a:cs typeface="Arial" pitchFamily="34" charset="0"/>
            </a:endParaRPr>
          </a:p>
          <a:p>
            <a:r>
              <a:rPr lang="en-US" sz="2800" dirty="0" smtClean="0">
                <a:latin typeface="Arial" pitchFamily="34" charset="0"/>
                <a:cs typeface="Arial" pitchFamily="34" charset="0"/>
              </a:rPr>
              <a:t>SCHEDULE</a:t>
            </a:r>
          </a:p>
          <a:p>
            <a:endParaRPr lang="en-US" sz="2400" dirty="0" smtClean="0">
              <a:latin typeface="Arial" pitchFamily="34" charset="0"/>
              <a:cs typeface="Arial" pitchFamily="34" charset="0"/>
            </a:endParaRPr>
          </a:p>
          <a:p>
            <a:pPr marL="400050" indent="-400050">
              <a:buClr>
                <a:schemeClr val="accent1"/>
              </a:buClr>
              <a:buFont typeface="Wingdings" pitchFamily="2" charset="2"/>
              <a:buChar char="v"/>
            </a:pPr>
            <a:r>
              <a:rPr lang="en-US" sz="2400" dirty="0" smtClean="0">
                <a:latin typeface="Arial" pitchFamily="34" charset="0"/>
                <a:cs typeface="Arial" pitchFamily="34" charset="0"/>
              </a:rPr>
              <a:t>The new scheduling template</a:t>
            </a:r>
          </a:p>
          <a:p>
            <a:pPr marL="400050" indent="-400050">
              <a:buClr>
                <a:schemeClr val="accent1"/>
              </a:buClr>
            </a:pPr>
            <a:endParaRPr lang="en-US" dirty="0" smtClean="0">
              <a:latin typeface="Arial" pitchFamily="34" charset="0"/>
              <a:cs typeface="Arial" pitchFamily="34" charset="0"/>
            </a:endParaRPr>
          </a:p>
          <a:p>
            <a:pPr marL="400050" lvl="0" indent="-400050">
              <a:buClr>
                <a:schemeClr val="accent1"/>
              </a:buClr>
            </a:pPr>
            <a:r>
              <a:rPr lang="en-US"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1371600"/>
          <a:ext cx="7086597" cy="4571999"/>
        </p:xfrm>
        <a:graphic>
          <a:graphicData uri="http://schemas.openxmlformats.org/drawingml/2006/table">
            <a:tbl>
              <a:tblPr/>
              <a:tblGrid>
                <a:gridCol w="1017203"/>
                <a:gridCol w="1016021"/>
                <a:gridCol w="1272390"/>
                <a:gridCol w="428186"/>
                <a:gridCol w="533400"/>
                <a:gridCol w="685800"/>
                <a:gridCol w="533397"/>
                <a:gridCol w="521123"/>
                <a:gridCol w="545680"/>
                <a:gridCol w="533397"/>
              </a:tblGrid>
              <a:tr h="1203234">
                <a:tc gridSpan="10">
                  <a:txBody>
                    <a:bodyPr/>
                    <a:lstStyle/>
                    <a:p>
                      <a:pPr marL="0" marR="0">
                        <a:spcBef>
                          <a:spcPts val="0"/>
                        </a:spcBef>
                        <a:spcAft>
                          <a:spcPts val="0"/>
                        </a:spcAft>
                      </a:pPr>
                      <a:endParaRPr lang="en-US" sz="1200" dirty="0">
                        <a:latin typeface="Cambria"/>
                        <a:ea typeface="Cambria"/>
                        <a:cs typeface="Times New Roman"/>
                      </a:endParaRPr>
                    </a:p>
                    <a:p>
                      <a:pPr marL="0" marR="0" algn="ctr">
                        <a:spcBef>
                          <a:spcPts val="0"/>
                        </a:spcBef>
                        <a:spcAft>
                          <a:spcPts val="0"/>
                        </a:spcAft>
                      </a:pPr>
                      <a:r>
                        <a:rPr lang="en-US" sz="2800" b="1" dirty="0">
                          <a:solidFill>
                            <a:srgbClr val="000000"/>
                          </a:solidFill>
                          <a:latin typeface="Calibri"/>
                          <a:ea typeface="Times New Roman"/>
                          <a:cs typeface="Times New Roman"/>
                        </a:rPr>
                        <a:t>NIR Clinical Operations Report Summary</a:t>
                      </a:r>
                      <a:endParaRPr lang="en-US" sz="2800" b="1" dirty="0">
                        <a:latin typeface="Cambria"/>
                        <a:ea typeface="Cambria"/>
                        <a:cs typeface="Times New Roman"/>
                      </a:endParaRPr>
                    </a:p>
                  </a:txBody>
                  <a:tcPr marL="68580" marR="68580" marT="0" marB="0" anchor="ctr">
                    <a:lnL>
                      <a:noFill/>
                    </a:lnL>
                    <a:lnR>
                      <a:noFill/>
                    </a:lnR>
                    <a:lnT>
                      <a:noFill/>
                    </a:lnT>
                    <a:lnB>
                      <a:noFill/>
                    </a:lnB>
                    <a:blipFill>
                      <a:blip r:embed="rId3"/>
                      <a:tile tx="0" ty="0" sx="100000" sy="100000" flip="none" algn="tl"/>
                    </a:blip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9080">
                <a:tc>
                  <a:txBody>
                    <a:bodyPr/>
                    <a:lstStyle/>
                    <a:p>
                      <a:endParaRPr lang="en-US" sz="1100" dirty="0">
                        <a:latin typeface="Calibri"/>
                        <a:ea typeface="Times New Roman"/>
                        <a:cs typeface="Times New Roman"/>
                      </a:endParaRPr>
                    </a:p>
                  </a:txBody>
                  <a:tcPr marL="68580" marR="68580"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580" marR="68580"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580" marR="68580"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580" marR="68580"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580" marR="68580"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580" marR="68580"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580" marR="68580"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580" marR="68580"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580" marR="68580"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580" marR="68580" marT="0" marB="0" anchor="b">
                    <a:lnL>
                      <a:noFill/>
                    </a:lnL>
                    <a:lnR>
                      <a:noFill/>
                    </a:lnR>
                    <a:lnT>
                      <a:noFill/>
                    </a:lnT>
                    <a:lnB>
                      <a:noFill/>
                    </a:lnB>
                  </a:tcPr>
                </a:tc>
              </a:tr>
              <a:tr h="842264">
                <a:tc gridSpan="3">
                  <a:txBody>
                    <a:bodyPr/>
                    <a:lstStyle/>
                    <a:p>
                      <a:pPr marL="0" marR="0" algn="ctr">
                        <a:spcBef>
                          <a:spcPts val="0"/>
                        </a:spcBef>
                        <a:spcAft>
                          <a:spcPts val="0"/>
                        </a:spcAft>
                      </a:pPr>
                      <a:r>
                        <a:rPr lang="en-US" sz="1800" b="1" dirty="0">
                          <a:solidFill>
                            <a:srgbClr val="000000"/>
                          </a:solidFill>
                          <a:latin typeface="Calibri"/>
                          <a:ea typeface="Times New Roman"/>
                          <a:cs typeface="Times New Roman"/>
                        </a:rPr>
                        <a:t>Template Timeslots Available</a:t>
                      </a:r>
                      <a:endParaRPr lang="en-US" sz="1800" dirty="0">
                        <a:latin typeface="Cambria"/>
                        <a:ea typeface="Cambria"/>
                        <a:cs typeface="Times New Roman"/>
                      </a:endParaRPr>
                    </a:p>
                  </a:txBody>
                  <a:tcPr marL="68580" marR="68580" marT="0" marB="0" anchor="ctr">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a:txBody>
                    <a:bodyPr/>
                    <a:lstStyle/>
                    <a:p>
                      <a:pPr marL="0" marR="0" algn="ctr" rtl="0" eaLnBrk="1" latinLnBrk="0" hangingPunct="1">
                        <a:spcBef>
                          <a:spcPts val="0"/>
                        </a:spcBef>
                        <a:spcAft>
                          <a:spcPts val="0"/>
                        </a:spcAft>
                      </a:pPr>
                      <a:r>
                        <a:rPr kumimoji="0" lang="en-US" sz="1400" b="1" kern="1200" dirty="0">
                          <a:solidFill>
                            <a:srgbClr val="000000"/>
                          </a:solidFill>
                          <a:latin typeface="Calibri"/>
                          <a:ea typeface="Times New Roman"/>
                          <a:cs typeface="Times New Roman"/>
                        </a:rPr>
                        <a:t>Jan.</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rtl="0" eaLnBrk="1" latinLnBrk="0" hangingPunct="1">
                        <a:spcBef>
                          <a:spcPts val="0"/>
                        </a:spcBef>
                        <a:spcAft>
                          <a:spcPts val="0"/>
                        </a:spcAft>
                      </a:pPr>
                      <a:r>
                        <a:rPr kumimoji="0" lang="en-US" sz="1400" b="1" kern="1200" dirty="0" smtClean="0">
                          <a:solidFill>
                            <a:srgbClr val="000000"/>
                          </a:solidFill>
                          <a:latin typeface="Calibri"/>
                          <a:ea typeface="Times New Roman"/>
                          <a:cs typeface="Times New Roman"/>
                        </a:rPr>
                        <a:t>Feb.</a:t>
                      </a:r>
                      <a:endParaRPr kumimoji="0" lang="en-US" sz="1400" b="1" kern="1200" dirty="0">
                        <a:solidFill>
                          <a:srgbClr val="000000"/>
                        </a:solidFill>
                        <a:latin typeface="Calibri"/>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kumimoji="0" lang="en-US" sz="1400" b="1" kern="1200" dirty="0" smtClean="0">
                          <a:solidFill>
                            <a:srgbClr val="000000"/>
                          </a:solidFill>
                          <a:latin typeface="Calibri"/>
                          <a:ea typeface="Times New Roman"/>
                          <a:cs typeface="Times New Roman"/>
                        </a:rPr>
                        <a:t>March</a:t>
                      </a:r>
                      <a:endParaRPr kumimoji="0" lang="en-US" sz="1400" b="1" kern="1200" dirty="0">
                        <a:solidFill>
                          <a:srgbClr val="000000"/>
                        </a:solidFill>
                        <a:latin typeface="Calibri"/>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rtl="0" eaLnBrk="1" latinLnBrk="0" hangingPunct="1">
                        <a:spcBef>
                          <a:spcPts val="0"/>
                        </a:spcBef>
                        <a:spcAft>
                          <a:spcPts val="0"/>
                        </a:spcAft>
                      </a:pPr>
                      <a:r>
                        <a:rPr kumimoji="0" lang="en-US" sz="1400" b="1" kern="1200" dirty="0">
                          <a:solidFill>
                            <a:srgbClr val="000000"/>
                          </a:solidFill>
                          <a:latin typeface="Calibri"/>
                          <a:ea typeface="Times New Roman"/>
                          <a:cs typeface="Times New Roman"/>
                        </a:rPr>
                        <a:t>April</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rtl="0" eaLnBrk="1" latinLnBrk="0" hangingPunct="1">
                        <a:spcBef>
                          <a:spcPts val="0"/>
                        </a:spcBef>
                        <a:spcAft>
                          <a:spcPts val="0"/>
                        </a:spcAft>
                      </a:pPr>
                      <a:r>
                        <a:rPr kumimoji="0" lang="en-US" sz="1400" b="1" kern="1200" dirty="0">
                          <a:solidFill>
                            <a:srgbClr val="000000"/>
                          </a:solidFill>
                          <a:latin typeface="Calibri"/>
                          <a:ea typeface="Times New Roman"/>
                          <a:cs typeface="Times New Roman"/>
                        </a:rPr>
                        <a:t>May</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rtl="0" eaLnBrk="1" latinLnBrk="0" hangingPunct="1">
                        <a:spcBef>
                          <a:spcPts val="0"/>
                        </a:spcBef>
                        <a:spcAft>
                          <a:spcPts val="0"/>
                        </a:spcAft>
                      </a:pPr>
                      <a:r>
                        <a:rPr kumimoji="0" lang="en-US" sz="1400" b="1" kern="1200" dirty="0">
                          <a:solidFill>
                            <a:srgbClr val="000000"/>
                          </a:solidFill>
                          <a:latin typeface="Calibri"/>
                          <a:ea typeface="Times New Roman"/>
                          <a:cs typeface="Times New Roman"/>
                        </a:rPr>
                        <a:t>June</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400" b="1" dirty="0">
                          <a:solidFill>
                            <a:srgbClr val="000000"/>
                          </a:solidFill>
                          <a:latin typeface="Calibri"/>
                          <a:ea typeface="Times New Roman"/>
                          <a:cs typeface="Times New Roman"/>
                        </a:rPr>
                        <a:t>July</a:t>
                      </a:r>
                      <a:endParaRPr lang="en-US" sz="1400" dirty="0">
                        <a:latin typeface="Cambria"/>
                        <a:ea typeface="Cambria"/>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BE5F1"/>
                    </a:solidFill>
                  </a:tcPr>
                </a:tc>
              </a:tr>
              <a:tr h="577294">
                <a:tc gridSpan="3">
                  <a:txBody>
                    <a:bodyPr/>
                    <a:lstStyle/>
                    <a:p>
                      <a:pPr marL="0" marR="0" indent="114300">
                        <a:spcBef>
                          <a:spcPts val="0"/>
                        </a:spcBef>
                        <a:spcAft>
                          <a:spcPts val="0"/>
                        </a:spcAft>
                      </a:pPr>
                      <a:r>
                        <a:rPr lang="en-US" sz="1200" b="1" dirty="0">
                          <a:solidFill>
                            <a:srgbClr val="000000"/>
                          </a:solidFill>
                          <a:latin typeface="Calibri"/>
                          <a:ea typeface="Times New Roman"/>
                          <a:cs typeface="Times New Roman"/>
                        </a:rPr>
                        <a:t>Scan w/biopsy timeslots</a:t>
                      </a:r>
                      <a:endParaRPr lang="en-US" sz="1200" b="1" dirty="0">
                        <a:latin typeface="Cambria"/>
                        <a:ea typeface="Cambria"/>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blipFill>
                      <a:blip r:embed="rId3"/>
                      <a:tile tx="0" ty="0" sx="100000" sy="100000" flip="none" algn="tl"/>
                    </a:blipFill>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10</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10</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10</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14</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16</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16</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16</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r>
              <a:tr h="577294">
                <a:tc gridSpan="3">
                  <a:txBody>
                    <a:bodyPr/>
                    <a:lstStyle/>
                    <a:p>
                      <a:pPr marL="0" marR="0" indent="114300">
                        <a:spcBef>
                          <a:spcPts val="0"/>
                        </a:spcBef>
                        <a:spcAft>
                          <a:spcPts val="0"/>
                        </a:spcAft>
                      </a:pPr>
                      <a:r>
                        <a:rPr lang="en-US" sz="1200" b="1" dirty="0">
                          <a:solidFill>
                            <a:srgbClr val="000000"/>
                          </a:solidFill>
                          <a:latin typeface="Calibri"/>
                          <a:ea typeface="Times New Roman"/>
                          <a:cs typeface="Times New Roman"/>
                        </a:rPr>
                        <a:t>Scan only timeslots</a:t>
                      </a:r>
                      <a:endParaRPr lang="en-US" sz="1200" b="1" dirty="0">
                        <a:latin typeface="Cambria"/>
                        <a:ea typeface="Cambria"/>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blipFill>
                      <a:blip r:embed="rId3"/>
                      <a:tile tx="0" ty="0" sx="100000" sy="100000" flip="none" algn="tl"/>
                    </a:blipFill>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18</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18</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23</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24</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25</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25</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25</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r>
              <a:tr h="577294">
                <a:tc gridSpan="3">
                  <a:txBody>
                    <a:bodyPr/>
                    <a:lstStyle/>
                    <a:p>
                      <a:pPr marL="0" marR="0" indent="114300">
                        <a:spcBef>
                          <a:spcPts val="0"/>
                        </a:spcBef>
                        <a:spcAft>
                          <a:spcPts val="0"/>
                        </a:spcAft>
                      </a:pPr>
                      <a:r>
                        <a:rPr lang="en-US" sz="1200" b="1" dirty="0">
                          <a:solidFill>
                            <a:srgbClr val="000000"/>
                          </a:solidFill>
                          <a:latin typeface="Calibri"/>
                          <a:ea typeface="Times New Roman"/>
                          <a:cs typeface="Times New Roman"/>
                        </a:rPr>
                        <a:t>Overbook timeslots</a:t>
                      </a:r>
                      <a:endParaRPr lang="en-US" sz="1200" b="1" dirty="0">
                        <a:latin typeface="Cambria"/>
                        <a:ea typeface="Cambria"/>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blipFill>
                      <a:blip r:embed="rId3"/>
                      <a:tile tx="0" ty="0" sx="100000" sy="100000" flip="none" algn="tl"/>
                    </a:blipFill>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10</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10</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10</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12</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14</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14</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14</a:t>
                      </a:r>
                      <a:endParaRPr lang="en-US" sz="12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r>
              <a:tr h="605539">
                <a:tc gridSpan="3">
                  <a:txBody>
                    <a:bodyPr/>
                    <a:lstStyle/>
                    <a:p>
                      <a:pPr marL="0" marR="0" indent="114935">
                        <a:spcBef>
                          <a:spcPts val="0"/>
                        </a:spcBef>
                        <a:spcAft>
                          <a:spcPts val="0"/>
                        </a:spcAft>
                      </a:pPr>
                      <a:r>
                        <a:rPr lang="en-US" sz="2000" b="1" dirty="0">
                          <a:solidFill>
                            <a:srgbClr val="000000"/>
                          </a:solidFill>
                          <a:latin typeface="Calibri"/>
                          <a:ea typeface="Times New Roman"/>
                          <a:cs typeface="Times New Roman"/>
                        </a:rPr>
                        <a:t>Total Timeslots</a:t>
                      </a:r>
                      <a:endParaRPr lang="en-US" sz="2000" dirty="0">
                        <a:latin typeface="Cambria"/>
                        <a:ea typeface="Cambria"/>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blipFill>
                      <a:blip r:embed="rId3"/>
                      <a:tile tx="0" ty="0" sx="100000" sy="100000" flip="none" algn="tl"/>
                    </a:blipFill>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38</a:t>
                      </a:r>
                      <a:endParaRPr lang="en-US" sz="14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38</a:t>
                      </a:r>
                      <a:endParaRPr lang="en-US" sz="14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43</a:t>
                      </a:r>
                      <a:endParaRPr lang="en-US" sz="14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50</a:t>
                      </a:r>
                      <a:endParaRPr lang="en-US" sz="1400"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marL="0" marR="0" algn="ctr">
                        <a:spcBef>
                          <a:spcPts val="0"/>
                        </a:spcBef>
                        <a:spcAft>
                          <a:spcPts val="0"/>
                        </a:spcAft>
                      </a:pPr>
                      <a:r>
                        <a:rPr lang="en-US" sz="1400" b="1" dirty="0">
                          <a:solidFill>
                            <a:srgbClr val="000000"/>
                          </a:solidFill>
                          <a:latin typeface="Calibri"/>
                          <a:ea typeface="Times New Roman"/>
                          <a:cs typeface="Times New Roman"/>
                        </a:rPr>
                        <a:t>55</a:t>
                      </a:r>
                      <a:endParaRPr lang="en-US" sz="1400" b="1"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c>
                  <a:txBody>
                    <a:bodyPr/>
                    <a:lstStyle/>
                    <a:p>
                      <a:pPr marL="0" marR="0" algn="ctr">
                        <a:spcBef>
                          <a:spcPts val="0"/>
                        </a:spcBef>
                        <a:spcAft>
                          <a:spcPts val="0"/>
                        </a:spcAft>
                      </a:pPr>
                      <a:r>
                        <a:rPr lang="en-US" sz="1400" b="1" dirty="0">
                          <a:solidFill>
                            <a:srgbClr val="000000"/>
                          </a:solidFill>
                          <a:latin typeface="Calibri"/>
                          <a:ea typeface="Times New Roman"/>
                          <a:cs typeface="Times New Roman"/>
                        </a:rPr>
                        <a:t>55</a:t>
                      </a:r>
                      <a:endParaRPr lang="en-US" sz="1400" b="1"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c>
                  <a:txBody>
                    <a:bodyPr/>
                    <a:lstStyle/>
                    <a:p>
                      <a:pPr marL="0" marR="0" algn="ctr">
                        <a:spcBef>
                          <a:spcPts val="0"/>
                        </a:spcBef>
                        <a:spcAft>
                          <a:spcPts val="0"/>
                        </a:spcAft>
                      </a:pPr>
                      <a:r>
                        <a:rPr lang="en-US" sz="1400" b="1" dirty="0">
                          <a:solidFill>
                            <a:srgbClr val="000000"/>
                          </a:solidFill>
                          <a:latin typeface="Calibri"/>
                          <a:ea typeface="Times New Roman"/>
                          <a:cs typeface="Times New Roman"/>
                        </a:rPr>
                        <a:t>55</a:t>
                      </a:r>
                      <a:endParaRPr lang="en-US" sz="1400" b="1" dirty="0">
                        <a:latin typeface="Cambria"/>
                        <a:ea typeface="Cambria"/>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r>
            </a:tbl>
          </a:graphicData>
        </a:graphic>
      </p:graphicFrame>
      <p:sp>
        <p:nvSpPr>
          <p:cNvPr id="26625" name="Rectangle 1"/>
          <p:cNvSpPr>
            <a:spLocks noChangeArrowheads="1"/>
          </p:cNvSpPr>
          <p:nvPr/>
        </p:nvSpPr>
        <p:spPr bwMode="auto">
          <a:xfrm>
            <a:off x="681448" y="415193"/>
            <a:ext cx="7781105"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pitchFamily="34" charset="0"/>
                <a:ea typeface="Cambria" pitchFamily="18" charset="0"/>
                <a:cs typeface="Arial" pitchFamily="34" charset="0"/>
              </a:rPr>
              <a:t>Available appointment slots increased </a:t>
            </a:r>
            <a:r>
              <a:rPr kumimoji="0" lang="en-US" sz="2400" b="1" i="1" u="sng" strike="noStrike" cap="none" normalizeH="0" baseline="0" dirty="0" smtClean="0">
                <a:ln>
                  <a:noFill/>
                </a:ln>
                <a:effectLst/>
                <a:latin typeface="Arial" pitchFamily="34" charset="0"/>
                <a:ea typeface="Cambria" pitchFamily="18" charset="0"/>
                <a:cs typeface="Arial" pitchFamily="34" charset="0"/>
              </a:rPr>
              <a:t>from 38 to 55</a:t>
            </a:r>
            <a:endParaRPr kumimoji="0" lang="en-US" sz="2400" b="1" i="1" u="sng" strike="noStrike" cap="none" normalizeH="0" baseline="0" dirty="0" smtClean="0">
              <a:ln>
                <a:noFill/>
              </a:ln>
              <a:effectLst/>
              <a:latin typeface="Arial" pitchFamily="34" charset="0"/>
            </a:endParaRPr>
          </a:p>
        </p:txBody>
      </p:sp>
      <p:sp>
        <p:nvSpPr>
          <p:cNvPr id="5" name="Oval 4"/>
          <p:cNvSpPr/>
          <p:nvPr/>
        </p:nvSpPr>
        <p:spPr>
          <a:xfrm>
            <a:off x="6096000" y="5410200"/>
            <a:ext cx="2057400" cy="838200"/>
          </a:xfrm>
          <a:prstGeom prst="ellipse">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chemeClr val="tx1"/>
                </a:solidFill>
              </a:rPr>
              <a:t>Scheduling Template</a:t>
            </a:r>
            <a:endParaRPr lang="en-US" sz="2400" dirty="0">
              <a:solidFill>
                <a:schemeClr val="tx1"/>
              </a:solidFill>
            </a:endParaRPr>
          </a:p>
        </p:txBody>
      </p:sp>
      <p:sp>
        <p:nvSpPr>
          <p:cNvPr id="3" name="Text Placeholder 2"/>
          <p:cNvSpPr>
            <a:spLocks noGrp="1"/>
          </p:cNvSpPr>
          <p:nvPr>
            <p:ph type="body" idx="2"/>
          </p:nvPr>
        </p:nvSpPr>
        <p:spPr/>
        <p:txBody>
          <a:bodyPr>
            <a:normAutofit/>
          </a:bodyPr>
          <a:lstStyle/>
          <a:p>
            <a:r>
              <a:rPr lang="en-US" sz="4400" dirty="0" smtClean="0"/>
              <a:t>Results</a:t>
            </a:r>
            <a:endParaRPr lang="en-US" sz="4400" dirty="0"/>
          </a:p>
        </p:txBody>
      </p:sp>
      <p:graphicFrame>
        <p:nvGraphicFramePr>
          <p:cNvPr id="6" name="Content Placeholder 5"/>
          <p:cNvGraphicFramePr>
            <a:graphicFrameLocks noGrp="1"/>
          </p:cNvGraphicFramePr>
          <p:nvPr>
            <p:ph sz="half" idx="1"/>
          </p:nvPr>
        </p:nvGraphicFramePr>
        <p:xfrm>
          <a:off x="0" y="1676400"/>
          <a:ext cx="9144000" cy="5181600"/>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p:cNvCxnSpPr/>
          <p:nvPr/>
        </p:nvCxnSpPr>
        <p:spPr>
          <a:xfrm>
            <a:off x="4800600" y="6553200"/>
            <a:ext cx="2743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3000" tmFilter="0, 0; .2, .5; .8, .5; 1, 0"/>
                                        <p:tgtEl>
                                          <p:spTgt spid="7"/>
                                        </p:tgtEl>
                                      </p:cBhvr>
                                    </p:animEffect>
                                    <p:animScale>
                                      <p:cBhvr>
                                        <p:cTn id="7" dur="150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51344"/>
            <a:ext cx="6324600" cy="6032421"/>
          </a:xfrm>
          <a:prstGeom prst="rect">
            <a:avLst/>
          </a:prstGeom>
        </p:spPr>
        <p:txBody>
          <a:bodyPr wrap="square">
            <a:spAutoFit/>
          </a:bodyPr>
          <a:lstStyle/>
          <a:p>
            <a:pPr algn="ctr"/>
            <a:r>
              <a:rPr lang="en-US" sz="2400" b="1" dirty="0" smtClean="0">
                <a:latin typeface="Arial" pitchFamily="34" charset="0"/>
                <a:cs typeface="Arial" pitchFamily="34" charset="0"/>
              </a:rPr>
              <a:t>The data reveals that  measured improvements are attributed to :</a:t>
            </a:r>
          </a:p>
          <a:p>
            <a:pPr marL="400050" indent="-400050">
              <a:buClr>
                <a:schemeClr val="accent1"/>
              </a:buClr>
            </a:pPr>
            <a:endParaRPr lang="en-US" sz="2800" dirty="0" smtClean="0">
              <a:latin typeface="Arial" pitchFamily="34" charset="0"/>
              <a:cs typeface="Arial" pitchFamily="34" charset="0"/>
            </a:endParaRPr>
          </a:p>
          <a:p>
            <a:pPr marL="400050" indent="-400050">
              <a:buClr>
                <a:schemeClr val="accent1"/>
              </a:buClr>
            </a:pPr>
            <a:r>
              <a:rPr lang="en-US" sz="2800" dirty="0" smtClean="0">
                <a:latin typeface="Arial" pitchFamily="34" charset="0"/>
                <a:cs typeface="Arial" pitchFamily="34" charset="0"/>
              </a:rPr>
              <a:t>OPERATIONS</a:t>
            </a:r>
          </a:p>
          <a:p>
            <a:pPr marL="400050" indent="-400050">
              <a:buClr>
                <a:schemeClr val="accent1"/>
              </a:buClr>
            </a:pPr>
            <a:endParaRPr lang="en-US" sz="2400" dirty="0" smtClean="0">
              <a:latin typeface="Arial" pitchFamily="34" charset="0"/>
              <a:cs typeface="Arial" pitchFamily="34" charset="0"/>
            </a:endParaRPr>
          </a:p>
          <a:p>
            <a:pPr marL="400050" indent="-400050">
              <a:buClr>
                <a:schemeClr val="accent1"/>
              </a:buClr>
              <a:buFont typeface="Wingdings" pitchFamily="2" charset="2"/>
              <a:buChar char="v"/>
              <a:defRPr/>
            </a:pPr>
            <a:r>
              <a:rPr lang="en-US" sz="2400" dirty="0" smtClean="0">
                <a:latin typeface="Arial" pitchFamily="34" charset="0"/>
                <a:cs typeface="Arial" pitchFamily="34" charset="0"/>
              </a:rPr>
              <a:t>Pre assessments </a:t>
            </a:r>
          </a:p>
          <a:p>
            <a:pPr marL="400050" indent="-400050">
              <a:buClr>
                <a:schemeClr val="accent1"/>
              </a:buClr>
              <a:buFont typeface="Wingdings" pitchFamily="2" charset="2"/>
              <a:buChar char="v"/>
              <a:defRPr/>
            </a:pPr>
            <a:endParaRPr lang="en-US" sz="2400" dirty="0" smtClean="0">
              <a:latin typeface="Arial" pitchFamily="34" charset="0"/>
              <a:cs typeface="Arial" pitchFamily="34" charset="0"/>
            </a:endParaRPr>
          </a:p>
          <a:p>
            <a:pPr marL="400050" lvl="0" indent="-400050">
              <a:buClr>
                <a:schemeClr val="accent1"/>
              </a:buClr>
              <a:buFont typeface="Wingdings" pitchFamily="2" charset="2"/>
              <a:buChar char="v"/>
            </a:pPr>
            <a:r>
              <a:rPr lang="en-US" sz="2400" dirty="0" smtClean="0">
                <a:latin typeface="Arial" pitchFamily="34" charset="0"/>
                <a:cs typeface="Arial" pitchFamily="34" charset="0"/>
              </a:rPr>
              <a:t>Extended department hours of operation </a:t>
            </a:r>
          </a:p>
          <a:p>
            <a:pPr marL="400050" lvl="0" indent="-400050">
              <a:buClr>
                <a:schemeClr val="accent1"/>
              </a:buClr>
              <a:buFont typeface="Wingdings" pitchFamily="2" charset="2"/>
              <a:buChar char="v"/>
            </a:pPr>
            <a:endParaRPr lang="en-US" sz="2400" dirty="0" smtClean="0">
              <a:latin typeface="Arial" pitchFamily="34" charset="0"/>
              <a:cs typeface="Arial" pitchFamily="34" charset="0"/>
            </a:endParaRPr>
          </a:p>
          <a:p>
            <a:pPr marL="400050" lvl="0" indent="-400050">
              <a:buClr>
                <a:schemeClr val="accent1"/>
              </a:buClr>
              <a:buFont typeface="Wingdings" pitchFamily="2" charset="2"/>
              <a:buChar char="v"/>
            </a:pPr>
            <a:r>
              <a:rPr lang="en-US" sz="2400" dirty="0" smtClean="0">
                <a:latin typeface="Arial" pitchFamily="34" charset="0"/>
                <a:cs typeface="Arial" pitchFamily="34" charset="0"/>
              </a:rPr>
              <a:t>Change in personnel (tech/MD) schedules</a:t>
            </a:r>
          </a:p>
          <a:p>
            <a:pPr marL="400050" lvl="0" indent="-400050">
              <a:buClr>
                <a:schemeClr val="accent1"/>
              </a:buClr>
              <a:buFont typeface="Wingdings" pitchFamily="2" charset="2"/>
              <a:buChar char="v"/>
            </a:pPr>
            <a:endParaRPr lang="en-US" sz="2400" dirty="0" smtClean="0">
              <a:latin typeface="Arial" pitchFamily="34" charset="0"/>
              <a:cs typeface="Arial" pitchFamily="34" charset="0"/>
            </a:endParaRPr>
          </a:p>
          <a:p>
            <a:pPr marL="400050" lvl="0" indent="-400050">
              <a:buClr>
                <a:schemeClr val="accent1"/>
              </a:buClr>
              <a:buFont typeface="Wingdings" pitchFamily="2" charset="2"/>
              <a:buChar char="v"/>
            </a:pPr>
            <a:r>
              <a:rPr lang="en-US" sz="2400" dirty="0" smtClean="0">
                <a:latin typeface="Arial" pitchFamily="34" charset="0"/>
                <a:cs typeface="Arial" pitchFamily="34" charset="0"/>
              </a:rPr>
              <a:t>Additional Imaging Assistant (personnel changes)</a:t>
            </a:r>
          </a:p>
          <a:p>
            <a:pPr marL="400050" lvl="0" indent="-400050">
              <a:buClr>
                <a:schemeClr val="accent1"/>
              </a:buClr>
              <a:buFont typeface="Wingdings" pitchFamily="2" charset="2"/>
              <a:buChar char="v"/>
            </a:pPr>
            <a:endParaRPr lang="en-US" sz="2400" dirty="0" smtClean="0">
              <a:latin typeface="Arial" pitchFamily="34" charset="0"/>
              <a:cs typeface="Arial" pitchFamily="34" charset="0"/>
            </a:endParaRPr>
          </a:p>
          <a:p>
            <a:pPr marL="400050" lvl="0" indent="-400050">
              <a:buClr>
                <a:schemeClr val="accent1"/>
              </a:buClr>
              <a:buFont typeface="Wingdings" pitchFamily="2" charset="2"/>
              <a:buChar char="v"/>
            </a:pPr>
            <a:r>
              <a:rPr lang="en-US" sz="2400" dirty="0" smtClean="0">
                <a:latin typeface="Arial" pitchFamily="34" charset="0"/>
                <a:cs typeface="Arial" pitchFamily="34" charset="0"/>
              </a:rPr>
              <a:t>New lead technologist role</a:t>
            </a:r>
          </a:p>
          <a:p>
            <a:pPr marL="400050" lvl="0" indent="-400050">
              <a:buClr>
                <a:schemeClr val="accent1"/>
              </a:buClr>
            </a:pPr>
            <a:r>
              <a:rPr lang="en-US"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4"/>
          </p:nvPr>
        </p:nvSpPr>
        <p:spPr>
          <a:xfrm>
            <a:off x="225425" y="152401"/>
            <a:ext cx="8613775" cy="2362199"/>
          </a:xfrm>
          <a:solidFill>
            <a:schemeClr val="tx2"/>
          </a:solidFill>
        </p:spPr>
        <p:txBody>
          <a:bodyPr>
            <a:normAutofit fontScale="85000" lnSpcReduction="20000"/>
          </a:bodyPr>
          <a:lstStyle/>
          <a:p>
            <a:pPr algn="ctr">
              <a:buNone/>
            </a:pPr>
            <a:r>
              <a:rPr lang="en-US" b="1" dirty="0" smtClean="0">
                <a:solidFill>
                  <a:schemeClr val="bg1"/>
                </a:solidFill>
              </a:rPr>
              <a:t>AVERAGE TIME IN MINUTES:</a:t>
            </a:r>
          </a:p>
          <a:p>
            <a:pPr>
              <a:buNone/>
            </a:pPr>
            <a:endParaRPr lang="en-US" dirty="0" smtClean="0">
              <a:solidFill>
                <a:schemeClr val="bg1"/>
              </a:solidFill>
            </a:endParaRPr>
          </a:p>
          <a:p>
            <a:pPr algn="ctr">
              <a:buNone/>
            </a:pPr>
            <a:r>
              <a:rPr lang="en-US" dirty="0" smtClean="0">
                <a:solidFill>
                  <a:schemeClr val="bg1"/>
                </a:solidFill>
              </a:rPr>
              <a:t>Pre Template        Post Template</a:t>
            </a:r>
          </a:p>
          <a:p>
            <a:pPr algn="ctr">
              <a:buNone/>
            </a:pPr>
            <a:r>
              <a:rPr lang="en-US" b="1" i="1" dirty="0" smtClean="0">
                <a:solidFill>
                  <a:schemeClr val="bg1"/>
                </a:solidFill>
              </a:rPr>
              <a:t>61.19 minutes      54.63 minutes</a:t>
            </a:r>
            <a:endParaRPr lang="en-US" i="1" dirty="0" smtClean="0">
              <a:solidFill>
                <a:schemeClr val="bg1"/>
              </a:solidFill>
            </a:endParaRPr>
          </a:p>
          <a:p>
            <a:pPr>
              <a:buNone/>
            </a:pPr>
            <a:r>
              <a:rPr lang="en-US" dirty="0" smtClean="0">
                <a:solidFill>
                  <a:schemeClr val="bg1"/>
                </a:solidFill>
              </a:rPr>
              <a:t> </a:t>
            </a:r>
          </a:p>
          <a:p>
            <a:pPr marL="0" indent="285750">
              <a:buNone/>
            </a:pPr>
            <a:r>
              <a:rPr lang="en-US" dirty="0" smtClean="0">
                <a:solidFill>
                  <a:schemeClr val="bg1"/>
                </a:solidFill>
              </a:rPr>
              <a:t>Room utilization improved. The time to perform one complete procedure (time from patient entering the room to exiting the room) decreased </a:t>
            </a:r>
            <a:r>
              <a:rPr lang="en-US" b="1" dirty="0" smtClean="0">
                <a:solidFill>
                  <a:schemeClr val="bg1"/>
                </a:solidFill>
              </a:rPr>
              <a:t>6.6 minutes</a:t>
            </a:r>
            <a:r>
              <a:rPr lang="en-US" dirty="0" smtClean="0">
                <a:solidFill>
                  <a:schemeClr val="bg1"/>
                </a:solidFill>
              </a:rPr>
              <a:t>.</a:t>
            </a:r>
          </a:p>
          <a:p>
            <a:endParaRPr lang="en-US" dirty="0"/>
          </a:p>
        </p:txBody>
      </p:sp>
      <p:graphicFrame>
        <p:nvGraphicFramePr>
          <p:cNvPr id="7" name="Content Placeholder 6"/>
          <p:cNvGraphicFramePr>
            <a:graphicFrameLocks noGrp="1"/>
          </p:cNvGraphicFramePr>
          <p:nvPr>
            <p:ph sz="quarter" idx="2"/>
          </p:nvPr>
        </p:nvGraphicFramePr>
        <p:xfrm>
          <a:off x="225425" y="2590800"/>
          <a:ext cx="8610600" cy="41211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1371600"/>
          <a:ext cx="9143998" cy="4395414"/>
        </p:xfrm>
        <a:graphic>
          <a:graphicData uri="http://schemas.openxmlformats.org/drawingml/2006/table">
            <a:tbl>
              <a:tblPr/>
              <a:tblGrid>
                <a:gridCol w="3622287"/>
                <a:gridCol w="710492"/>
                <a:gridCol w="710492"/>
                <a:gridCol w="710492"/>
                <a:gridCol w="723237"/>
                <a:gridCol w="697747"/>
                <a:gridCol w="541039"/>
                <a:gridCol w="209014"/>
                <a:gridCol w="1219198"/>
              </a:tblGrid>
              <a:tr h="292174">
                <a:tc>
                  <a:txBody>
                    <a:bodyPr/>
                    <a:lstStyle/>
                    <a:p>
                      <a:pPr marL="0" marR="0">
                        <a:spcBef>
                          <a:spcPts val="0"/>
                        </a:spcBef>
                        <a:spcAft>
                          <a:spcPts val="0"/>
                        </a:spcAft>
                      </a:pPr>
                      <a:r>
                        <a:rPr lang="en-US" sz="2400" b="1" kern="1200" dirty="0" smtClean="0">
                          <a:solidFill>
                            <a:schemeClr val="tx2">
                              <a:lumMod val="25000"/>
                            </a:schemeClr>
                          </a:solidFill>
                          <a:latin typeface="Arial" pitchFamily="34" charset="0"/>
                          <a:ea typeface="ＭＳ Ｐゴシック" charset="-128"/>
                          <a:cs typeface="Arial" pitchFamily="34" charset="0"/>
                        </a:rPr>
                        <a:t>Calculation Summary / ROI</a:t>
                      </a:r>
                    </a:p>
                  </a:txBody>
                  <a:tcPr marL="119060" marR="119060" marT="0" marB="0" anchor="b">
                    <a:lnL>
                      <a:noFill/>
                    </a:lnL>
                    <a:lnR>
                      <a:noFill/>
                    </a:lnR>
                    <a:lnT>
                      <a:noFill/>
                    </a:lnT>
                    <a:lnB>
                      <a:noFill/>
                    </a:lnB>
                    <a:solidFill>
                      <a:schemeClr val="tx2"/>
                    </a:solidFill>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r>
              <a:tr h="237766">
                <a:tc>
                  <a:txBody>
                    <a:bodyPr/>
                    <a:lstStyle/>
                    <a:p>
                      <a:endParaRPr lang="en-US" sz="1400" dirty="0">
                        <a:latin typeface="Calibri"/>
                        <a:ea typeface="Times New Roman"/>
                        <a:cs typeface="Times New Roman"/>
                      </a:endParaRPr>
                    </a:p>
                  </a:txBody>
                  <a:tcPr marL="119060" marR="11906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gridSpan="2">
                  <a:txBody>
                    <a:bodyPr/>
                    <a:lstStyle/>
                    <a:p>
                      <a:pPr marL="0" marR="0" algn="ctr">
                        <a:spcBef>
                          <a:spcPts val="0"/>
                        </a:spcBef>
                        <a:spcAft>
                          <a:spcPts val="0"/>
                        </a:spcAft>
                      </a:pPr>
                      <a:r>
                        <a:rPr lang="en-US" sz="1400" dirty="0">
                          <a:solidFill>
                            <a:srgbClr val="000000"/>
                          </a:solidFill>
                          <a:latin typeface="Arial"/>
                          <a:ea typeface="Times New Roman"/>
                          <a:cs typeface="Times New Roman"/>
                        </a:rPr>
                        <a:t>Year 0</a:t>
                      </a:r>
                      <a:endParaRPr lang="en-US" sz="1600" dirty="0">
                        <a:latin typeface="Cambria"/>
                        <a:ea typeface="Cambria"/>
                        <a:cs typeface="Times New Roman"/>
                      </a:endParaRPr>
                    </a:p>
                  </a:txBody>
                  <a:tcPr marL="119060" marR="119060" marT="0" marB="0" anchor="ctr">
                    <a:lnL>
                      <a:noFill/>
                    </a:lnL>
                    <a:lnR>
                      <a:noFill/>
                    </a:lnR>
                    <a:lnT>
                      <a:noFill/>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pPr marL="0" marR="0" algn="ctr">
                        <a:spcBef>
                          <a:spcPts val="0"/>
                        </a:spcBef>
                        <a:spcAft>
                          <a:spcPts val="0"/>
                        </a:spcAft>
                      </a:pPr>
                      <a:r>
                        <a:rPr lang="en-US" sz="1400" dirty="0">
                          <a:solidFill>
                            <a:srgbClr val="000000"/>
                          </a:solidFill>
                          <a:latin typeface="Arial"/>
                          <a:ea typeface="Times New Roman"/>
                          <a:cs typeface="Times New Roman"/>
                        </a:rPr>
                        <a:t>Year 1</a:t>
                      </a:r>
                      <a:endParaRPr lang="en-US" sz="1600" dirty="0">
                        <a:latin typeface="Cambria"/>
                        <a:ea typeface="Cambria"/>
                        <a:cs typeface="Times New Roman"/>
                      </a:endParaRPr>
                    </a:p>
                  </a:txBody>
                  <a:tcPr marL="119060" marR="119060" marT="0" marB="0" anchor="ctr">
                    <a:lnL>
                      <a:noFill/>
                    </a:lnL>
                    <a:lnR>
                      <a:noFill/>
                    </a:lnR>
                    <a:lnT>
                      <a:noFill/>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pPr marL="0" marR="0" algn="ctr">
                        <a:spcBef>
                          <a:spcPts val="0"/>
                        </a:spcBef>
                        <a:spcAft>
                          <a:spcPts val="0"/>
                        </a:spcAft>
                      </a:pPr>
                      <a:r>
                        <a:rPr lang="en-US" sz="1400" dirty="0">
                          <a:solidFill>
                            <a:srgbClr val="000000"/>
                          </a:solidFill>
                          <a:latin typeface="Arial"/>
                          <a:ea typeface="Times New Roman"/>
                          <a:cs typeface="Times New Roman"/>
                        </a:rPr>
                        <a:t>Year 2</a:t>
                      </a:r>
                      <a:endParaRPr lang="en-US" sz="1600" dirty="0">
                        <a:latin typeface="Cambria"/>
                        <a:ea typeface="Cambria"/>
                        <a:cs typeface="Times New Roman"/>
                      </a:endParaRPr>
                    </a:p>
                  </a:txBody>
                  <a:tcPr marL="119060" marR="119060" marT="0" marB="0" anchor="ctr">
                    <a:lnL>
                      <a:noFill/>
                    </a:lnL>
                    <a:lnR>
                      <a:noFill/>
                    </a:lnR>
                    <a:lnT>
                      <a:noFill/>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pPr marL="0" marR="0" algn="ctr">
                        <a:spcBef>
                          <a:spcPts val="0"/>
                        </a:spcBef>
                        <a:spcAft>
                          <a:spcPts val="0"/>
                        </a:spcAft>
                      </a:pPr>
                      <a:r>
                        <a:rPr lang="en-US" sz="1400" dirty="0">
                          <a:solidFill>
                            <a:srgbClr val="000000"/>
                          </a:solidFill>
                          <a:latin typeface="Arial"/>
                          <a:ea typeface="Times New Roman"/>
                          <a:cs typeface="Times New Roman"/>
                        </a:rPr>
                        <a:t>  Year 3</a:t>
                      </a:r>
                      <a:endParaRPr lang="en-US" sz="1600" dirty="0">
                        <a:latin typeface="Cambria"/>
                        <a:ea typeface="Cambria"/>
                        <a:cs typeface="Times New Roman"/>
                      </a:endParaRPr>
                    </a:p>
                  </a:txBody>
                  <a:tcPr marL="119060" marR="119060" marT="0" marB="0" anchor="ctr">
                    <a:lnL>
                      <a:noFill/>
                    </a:lnL>
                    <a:lnR>
                      <a:noFill/>
                    </a:lnR>
                    <a:lnT>
                      <a:noFill/>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r>
              <a:tr h="237766">
                <a:tc>
                  <a:txBody>
                    <a:bodyPr/>
                    <a:lstStyle/>
                    <a:p>
                      <a:pPr marL="0" marR="0">
                        <a:spcBef>
                          <a:spcPts val="0"/>
                        </a:spcBef>
                        <a:spcAft>
                          <a:spcPts val="0"/>
                        </a:spcAft>
                      </a:pPr>
                      <a:r>
                        <a:rPr lang="en-US" sz="1400" dirty="0">
                          <a:solidFill>
                            <a:srgbClr val="000000"/>
                          </a:solidFill>
                          <a:latin typeface="Arial"/>
                          <a:ea typeface="Times New Roman"/>
                          <a:cs typeface="Times New Roman"/>
                        </a:rPr>
                        <a:t>Cost of Capital</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gridSpan="2">
                  <a:txBody>
                    <a:bodyPr/>
                    <a:lstStyle/>
                    <a:p>
                      <a:pPr marL="0" marR="0" algn="r">
                        <a:spcBef>
                          <a:spcPts val="0"/>
                        </a:spcBef>
                        <a:spcAft>
                          <a:spcPts val="0"/>
                        </a:spcAft>
                      </a:pPr>
                      <a:r>
                        <a:rPr lang="en-US" sz="1200" dirty="0">
                          <a:solidFill>
                            <a:srgbClr val="000000"/>
                          </a:solidFill>
                          <a:latin typeface="Arial"/>
                          <a:ea typeface="Times New Roman"/>
                          <a:cs typeface="Times New Roman"/>
                        </a:rPr>
                        <a:t>9.20%</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endParaRPr lang="en-US" sz="1400" dirty="0">
                        <a:latin typeface="Calibri"/>
                        <a:ea typeface="Times New Roman"/>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3">
                  <a:txBody>
                    <a:bodyPr/>
                    <a:lstStyle/>
                    <a:p>
                      <a:endParaRPr lang="en-US" sz="1400" dirty="0">
                        <a:latin typeface="Calibri"/>
                        <a:ea typeface="Times New Roman"/>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c>
                  <a:txBody>
                    <a:bodyPr/>
                    <a:lstStyle/>
                    <a:p>
                      <a:endParaRPr lang="en-US" sz="1400" dirty="0">
                        <a:latin typeface="Calibri"/>
                        <a:ea typeface="Times New Roman"/>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237766">
                <a:tc>
                  <a:txBody>
                    <a:bodyPr/>
                    <a:lstStyle/>
                    <a:p>
                      <a:pPr marL="0" marR="0">
                        <a:spcBef>
                          <a:spcPts val="0"/>
                        </a:spcBef>
                        <a:spcAft>
                          <a:spcPts val="0"/>
                        </a:spcAft>
                      </a:pPr>
                      <a:r>
                        <a:rPr lang="en-US" sz="1400" dirty="0">
                          <a:solidFill>
                            <a:srgbClr val="000000"/>
                          </a:solidFill>
                          <a:latin typeface="Arial"/>
                          <a:ea typeface="Times New Roman"/>
                          <a:cs typeface="Times New Roman"/>
                        </a:rPr>
                        <a:t>Investments/Costs</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gridSpan="2">
                  <a:txBody>
                    <a:bodyPr/>
                    <a:lstStyle/>
                    <a:p>
                      <a:pPr marL="0" marR="0" algn="r">
                        <a:spcBef>
                          <a:spcPts val="0"/>
                        </a:spcBef>
                        <a:spcAft>
                          <a:spcPts val="0"/>
                        </a:spcAft>
                      </a:pPr>
                      <a:r>
                        <a:rPr lang="en-US" sz="1200" dirty="0">
                          <a:solidFill>
                            <a:srgbClr val="FF0000"/>
                          </a:solidFill>
                          <a:latin typeface="Arial"/>
                          <a:ea typeface="Times New Roman"/>
                          <a:cs typeface="Times New Roman"/>
                        </a:rPr>
                        <a:t>(3,906)</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pPr marL="0" marR="0" algn="r">
                        <a:spcBef>
                          <a:spcPts val="0"/>
                        </a:spcBef>
                        <a:spcAft>
                          <a:spcPts val="0"/>
                        </a:spcAft>
                      </a:pPr>
                      <a:r>
                        <a:rPr lang="en-US" sz="1200" dirty="0">
                          <a:solidFill>
                            <a:srgbClr val="000000"/>
                          </a:solidFill>
                          <a:latin typeface="Arial"/>
                          <a:ea typeface="Times New Roman"/>
                          <a:cs typeface="Times New Roman"/>
                        </a:rPr>
                        <a:t>0</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3">
                  <a:txBody>
                    <a:bodyPr/>
                    <a:lstStyle/>
                    <a:p>
                      <a:pPr marL="0" marR="0" algn="r">
                        <a:spcBef>
                          <a:spcPts val="0"/>
                        </a:spcBef>
                        <a:spcAft>
                          <a:spcPts val="0"/>
                        </a:spcAft>
                      </a:pPr>
                      <a:r>
                        <a:rPr lang="en-US" sz="1200" dirty="0">
                          <a:solidFill>
                            <a:srgbClr val="000000"/>
                          </a:solidFill>
                          <a:latin typeface="Arial"/>
                          <a:ea typeface="Times New Roman"/>
                          <a:cs typeface="Times New Roman"/>
                        </a:rPr>
                        <a:t>0</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200" dirty="0">
                          <a:solidFill>
                            <a:srgbClr val="000000"/>
                          </a:solidFill>
                          <a:latin typeface="Arial"/>
                          <a:ea typeface="Times New Roman"/>
                          <a:cs typeface="Times New Roman"/>
                        </a:rPr>
                        <a:t>0</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237766">
                <a:tc>
                  <a:txBody>
                    <a:bodyPr/>
                    <a:lstStyle/>
                    <a:p>
                      <a:pPr marL="0" marR="0">
                        <a:spcBef>
                          <a:spcPts val="0"/>
                        </a:spcBef>
                        <a:spcAft>
                          <a:spcPts val="0"/>
                        </a:spcAft>
                      </a:pPr>
                      <a:r>
                        <a:rPr lang="en-US" sz="1400" dirty="0">
                          <a:solidFill>
                            <a:srgbClr val="000000"/>
                          </a:solidFill>
                          <a:latin typeface="Arial"/>
                          <a:ea typeface="Times New Roman"/>
                          <a:cs typeface="Times New Roman"/>
                        </a:rPr>
                        <a:t>Benefit/Revenue</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gridSpan="2">
                  <a:txBody>
                    <a:bodyPr/>
                    <a:lstStyle/>
                    <a:p>
                      <a:endParaRPr lang="en-US" sz="1400" dirty="0">
                        <a:latin typeface="Calibri"/>
                        <a:ea typeface="Times New Roman"/>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3">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237766">
                <a:tc>
                  <a:txBody>
                    <a:bodyPr/>
                    <a:lstStyle/>
                    <a:p>
                      <a:pPr marL="0" marR="0">
                        <a:spcBef>
                          <a:spcPts val="0"/>
                        </a:spcBef>
                        <a:spcAft>
                          <a:spcPts val="0"/>
                        </a:spcAft>
                      </a:pPr>
                      <a:r>
                        <a:rPr lang="en-US" sz="1400" dirty="0">
                          <a:solidFill>
                            <a:srgbClr val="000000"/>
                          </a:solidFill>
                          <a:latin typeface="Arial"/>
                          <a:ea typeface="Times New Roman"/>
                          <a:cs typeface="Times New Roman"/>
                        </a:rPr>
                        <a:t>Annual Net Benefit/Revenue(Costs)</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gridSpan="2">
                  <a:txBody>
                    <a:bodyPr/>
                    <a:lstStyle/>
                    <a:p>
                      <a:pPr marL="0" marR="0" algn="r">
                        <a:spcBef>
                          <a:spcPts val="0"/>
                        </a:spcBef>
                        <a:spcAft>
                          <a:spcPts val="0"/>
                        </a:spcAft>
                      </a:pPr>
                      <a:r>
                        <a:rPr lang="en-US" sz="1200" dirty="0">
                          <a:solidFill>
                            <a:srgbClr val="FF0000"/>
                          </a:solidFill>
                          <a:latin typeface="Arial"/>
                          <a:ea typeface="Times New Roman"/>
                          <a:cs typeface="Times New Roman"/>
                        </a:rPr>
                        <a:t>(3,906)</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3">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237766">
                <a:tc>
                  <a:txBody>
                    <a:bodyPr/>
                    <a:lstStyle/>
                    <a:p>
                      <a:pPr marL="0" marR="0">
                        <a:spcBef>
                          <a:spcPts val="0"/>
                        </a:spcBef>
                        <a:spcAft>
                          <a:spcPts val="0"/>
                        </a:spcAft>
                      </a:pPr>
                      <a:r>
                        <a:rPr lang="en-US" sz="1400" dirty="0">
                          <a:solidFill>
                            <a:srgbClr val="000000"/>
                          </a:solidFill>
                          <a:latin typeface="Arial"/>
                          <a:ea typeface="Times New Roman"/>
                          <a:cs typeface="Times New Roman"/>
                        </a:rPr>
                        <a:t> </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gridSpan="2">
                  <a:txBody>
                    <a:bodyPr/>
                    <a:lstStyle/>
                    <a:p>
                      <a:endParaRPr lang="en-US" sz="1400" dirty="0">
                        <a:latin typeface="Calibri"/>
                        <a:ea typeface="Times New Roman"/>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endParaRPr lang="en-US" sz="1400" dirty="0">
                        <a:latin typeface="Calibri"/>
                        <a:ea typeface="Times New Roman"/>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3">
                  <a:txBody>
                    <a:bodyPr/>
                    <a:lstStyle/>
                    <a:p>
                      <a:endParaRPr lang="en-US" sz="1400" dirty="0">
                        <a:latin typeface="Calibri"/>
                        <a:ea typeface="Times New Roman"/>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c>
                  <a:txBody>
                    <a:bodyPr/>
                    <a:lstStyle/>
                    <a:p>
                      <a:endParaRPr lang="en-US" sz="1400" dirty="0">
                        <a:latin typeface="Calibri"/>
                        <a:ea typeface="Times New Roman"/>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237766">
                <a:tc>
                  <a:txBody>
                    <a:bodyPr/>
                    <a:lstStyle/>
                    <a:p>
                      <a:pPr marL="0" marR="0">
                        <a:spcBef>
                          <a:spcPts val="0"/>
                        </a:spcBef>
                        <a:spcAft>
                          <a:spcPts val="0"/>
                        </a:spcAft>
                      </a:pPr>
                      <a:r>
                        <a:rPr lang="en-US" sz="1400" dirty="0">
                          <a:solidFill>
                            <a:srgbClr val="000000"/>
                          </a:solidFill>
                          <a:latin typeface="Arial"/>
                          <a:ea typeface="Times New Roman"/>
                          <a:cs typeface="Times New Roman"/>
                        </a:rPr>
                        <a:t>Benefit/Revenue Including Soft Savings</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gridSpan="2">
                  <a:txBody>
                    <a:bodyPr/>
                    <a:lstStyle/>
                    <a:p>
                      <a:endParaRPr lang="en-US" sz="1400" dirty="0">
                        <a:latin typeface="Calibri"/>
                        <a:ea typeface="Times New Roman"/>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3">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237766">
                <a:tc>
                  <a:txBody>
                    <a:bodyPr/>
                    <a:lstStyle/>
                    <a:p>
                      <a:pPr marL="0" marR="0">
                        <a:spcBef>
                          <a:spcPts val="0"/>
                        </a:spcBef>
                        <a:spcAft>
                          <a:spcPts val="0"/>
                        </a:spcAft>
                      </a:pPr>
                      <a:r>
                        <a:rPr lang="en-US" sz="1400" dirty="0">
                          <a:solidFill>
                            <a:srgbClr val="000000"/>
                          </a:solidFill>
                          <a:latin typeface="Arial"/>
                          <a:ea typeface="Times New Roman"/>
                          <a:cs typeface="Times New Roman"/>
                        </a:rPr>
                        <a:t>Annual Net Benefit (Costs) Including soft Savings</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gridSpan="2">
                  <a:txBody>
                    <a:bodyPr/>
                    <a:lstStyle/>
                    <a:p>
                      <a:pPr marL="0" marR="0" algn="r">
                        <a:spcBef>
                          <a:spcPts val="0"/>
                        </a:spcBef>
                        <a:spcAft>
                          <a:spcPts val="0"/>
                        </a:spcAft>
                      </a:pPr>
                      <a:r>
                        <a:rPr lang="en-US" sz="1200" dirty="0">
                          <a:solidFill>
                            <a:srgbClr val="FF0000"/>
                          </a:solidFill>
                          <a:latin typeface="Arial"/>
                          <a:ea typeface="Times New Roman"/>
                          <a:cs typeface="Times New Roman"/>
                        </a:rPr>
                        <a:t>(3,906)</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2">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gridSpan="3">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200" dirty="0">
                          <a:solidFill>
                            <a:srgbClr val="000000"/>
                          </a:solidFill>
                          <a:latin typeface="Arial"/>
                          <a:ea typeface="Times New Roman"/>
                          <a:cs typeface="Times New Roman"/>
                        </a:rPr>
                        <a:t>120,919</a:t>
                      </a:r>
                      <a:endParaRPr lang="en-US" sz="1600" dirty="0">
                        <a:latin typeface="Cambria"/>
                        <a:ea typeface="Cambria"/>
                        <a:cs typeface="Times New Roman"/>
                      </a:endParaRPr>
                    </a:p>
                  </a:txBody>
                  <a:tcPr marL="119060" marR="11906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438261">
                <a:tc gridSpan="7">
                  <a:txBody>
                    <a:bodyPr/>
                    <a:lstStyle/>
                    <a:p>
                      <a:pPr marL="0" marR="0" indent="140335">
                        <a:spcBef>
                          <a:spcPts val="0"/>
                        </a:spcBef>
                        <a:spcAft>
                          <a:spcPts val="0"/>
                        </a:spcAft>
                      </a:pPr>
                      <a:endParaRPr lang="en-US" sz="1600" dirty="0">
                        <a:latin typeface="Cambria"/>
                        <a:ea typeface="Cambria"/>
                        <a:cs typeface="Times New Roman"/>
                      </a:endParaRPr>
                    </a:p>
                    <a:p>
                      <a:pPr marL="0" marR="0">
                        <a:spcBef>
                          <a:spcPts val="0"/>
                        </a:spcBef>
                        <a:spcAft>
                          <a:spcPts val="0"/>
                        </a:spcAft>
                      </a:pPr>
                      <a:r>
                        <a:rPr lang="en-US" sz="1400" b="1" dirty="0">
                          <a:solidFill>
                            <a:srgbClr val="494949"/>
                          </a:solidFill>
                          <a:latin typeface="Arial"/>
                          <a:ea typeface="Times New Roman"/>
                          <a:cs typeface="Times New Roman"/>
                        </a:rPr>
                        <a:t>Risk Adjusted ROI</a:t>
                      </a:r>
                      <a:r>
                        <a:rPr lang="en-US" sz="1400" dirty="0">
                          <a:solidFill>
                            <a:srgbClr val="494949"/>
                          </a:solidFill>
                          <a:latin typeface="Arial"/>
                          <a:ea typeface="Times New Roman"/>
                          <a:cs typeface="Times New Roman"/>
                        </a:rPr>
                        <a:t> = Net Present Value of Cumulative Net Benefit / Net Present Value of Total Costs</a:t>
                      </a:r>
                      <a:endParaRPr lang="en-US" sz="1600" dirty="0">
                        <a:latin typeface="Cambria"/>
                        <a:ea typeface="Cambria"/>
                        <a:cs typeface="Times New Roman"/>
                      </a:endParaRPr>
                    </a:p>
                  </a:txBody>
                  <a:tcPr marL="119060" marR="119060" marT="0" marB="0" anchor="b">
                    <a:lnL>
                      <a:noFill/>
                    </a:lnL>
                    <a:lnR>
                      <a:noFill/>
                    </a:lnR>
                    <a:lnT w="12700" cap="flat" cmpd="sng" algn="ctr">
                      <a:solidFill>
                        <a:srgbClr val="000000"/>
                      </a:solidFill>
                      <a:prstDash val="solid"/>
                      <a:round/>
                      <a:headEnd type="none" w="med" len="med"/>
                      <a:tailEnd type="none" w="med" len="med"/>
                    </a:lnT>
                    <a:lnB>
                      <a:noFill/>
                    </a:lnB>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w="12700" cap="flat" cmpd="sng" algn="ctr">
                      <a:solidFill>
                        <a:srgbClr val="000000"/>
                      </a:solidFill>
                      <a:prstDash val="solid"/>
                      <a:round/>
                      <a:headEnd type="none" w="med" len="med"/>
                      <a:tailEnd type="none" w="med" len="med"/>
                    </a:lnT>
                    <a:lnB>
                      <a:noFill/>
                    </a:lnB>
                    <a:solidFill>
                      <a:schemeClr val="tx2"/>
                    </a:solidFill>
                  </a:tcPr>
                </a:tc>
                <a:tc hMerge="1">
                  <a:txBody>
                    <a:bodyPr/>
                    <a:lstStyle/>
                    <a:p>
                      <a:endParaRPr lang="en-US"/>
                    </a:p>
                  </a:txBody>
                  <a:tcPr/>
                </a:tc>
              </a:tr>
              <a:tr h="418469">
                <a:tc gridSpan="2">
                  <a:txBody>
                    <a:bodyPr/>
                    <a:lstStyle/>
                    <a:p>
                      <a:pPr marL="0" marR="0">
                        <a:spcBef>
                          <a:spcPts val="0"/>
                        </a:spcBef>
                        <a:spcAft>
                          <a:spcPts val="0"/>
                        </a:spcAft>
                      </a:pPr>
                      <a:r>
                        <a:rPr lang="en-US" sz="1400" dirty="0">
                          <a:solidFill>
                            <a:srgbClr val="000000"/>
                          </a:solidFill>
                          <a:latin typeface="Arial"/>
                          <a:ea typeface="Times New Roman"/>
                          <a:cs typeface="Times New Roman"/>
                        </a:rPr>
                        <a:t>RA ROI</a:t>
                      </a:r>
                      <a:endParaRPr lang="en-US" sz="1600" dirty="0">
                        <a:latin typeface="Cambria"/>
                        <a:ea typeface="Cambria"/>
                        <a:cs typeface="Times New Roman"/>
                      </a:endParaRPr>
                    </a:p>
                    <a:p>
                      <a:pPr marL="0" marR="0">
                        <a:spcBef>
                          <a:spcPts val="0"/>
                        </a:spcBef>
                        <a:spcAft>
                          <a:spcPts val="0"/>
                        </a:spcAft>
                      </a:pPr>
                      <a:r>
                        <a:rPr lang="en-US" sz="1400" dirty="0">
                          <a:solidFill>
                            <a:srgbClr val="000000"/>
                          </a:solidFill>
                          <a:latin typeface="Arial"/>
                          <a:ea typeface="Times New Roman"/>
                          <a:cs typeface="Times New Roman"/>
                        </a:rPr>
                        <a:t>(Margin for yrs 1-3 discounted @ Cost of Capital %)</a:t>
                      </a:r>
                      <a:endParaRPr lang="en-US" sz="1600" dirty="0">
                        <a:latin typeface="Cambria"/>
                        <a:ea typeface="Cambria"/>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gridSpan="2">
                  <a:txBody>
                    <a:bodyPr/>
                    <a:lstStyle/>
                    <a:p>
                      <a:pPr marL="0" marR="0" algn="r">
                        <a:spcBef>
                          <a:spcPts val="0"/>
                        </a:spcBef>
                        <a:spcAft>
                          <a:spcPts val="0"/>
                        </a:spcAft>
                      </a:pPr>
                      <a:r>
                        <a:rPr lang="en-US" sz="1400" dirty="0">
                          <a:solidFill>
                            <a:srgbClr val="000000"/>
                          </a:solidFill>
                          <a:latin typeface="Arial"/>
                          <a:ea typeface="Times New Roman"/>
                          <a:cs typeface="Times New Roman"/>
                        </a:rPr>
                        <a:t>6959%</a:t>
                      </a:r>
                      <a:endParaRPr lang="en-US" sz="1600" dirty="0">
                        <a:latin typeface="Cambria"/>
                        <a:ea typeface="Cambria"/>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r>
              <a:tr h="237766">
                <a:tc gridSpan="2">
                  <a:txBody>
                    <a:bodyPr/>
                    <a:lstStyle/>
                    <a:p>
                      <a:pPr marL="0" marR="0">
                        <a:spcBef>
                          <a:spcPts val="0"/>
                        </a:spcBef>
                        <a:spcAft>
                          <a:spcPts val="0"/>
                        </a:spcAft>
                      </a:pPr>
                      <a:r>
                        <a:rPr lang="en-US" sz="1400" dirty="0">
                          <a:solidFill>
                            <a:srgbClr val="000000"/>
                          </a:solidFill>
                          <a:latin typeface="Arial"/>
                          <a:ea typeface="Times New Roman"/>
                          <a:cs typeface="Times New Roman"/>
                        </a:rPr>
                        <a:t>Net Present Value</a:t>
                      </a:r>
                      <a:endParaRPr lang="en-US" sz="1600" dirty="0">
                        <a:latin typeface="Cambria"/>
                        <a:ea typeface="Cambria"/>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gridSpan="2">
                  <a:txBody>
                    <a:bodyPr/>
                    <a:lstStyle/>
                    <a:p>
                      <a:pPr marL="0" marR="0" algn="r">
                        <a:spcBef>
                          <a:spcPts val="0"/>
                        </a:spcBef>
                        <a:spcAft>
                          <a:spcPts val="0"/>
                        </a:spcAft>
                      </a:pPr>
                      <a:r>
                        <a:rPr lang="en-US" sz="1400" dirty="0">
                          <a:solidFill>
                            <a:srgbClr val="FF0000"/>
                          </a:solidFill>
                          <a:latin typeface="Arial"/>
                          <a:ea typeface="Times New Roman"/>
                          <a:cs typeface="Times New Roman"/>
                        </a:rPr>
                        <a:t>$275,722.78</a:t>
                      </a:r>
                      <a:endParaRPr lang="en-US" sz="1600" dirty="0">
                        <a:solidFill>
                          <a:srgbClr val="FF0000"/>
                        </a:solidFill>
                        <a:latin typeface="Cambria"/>
                        <a:ea typeface="Cambria"/>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r>
              <a:tr h="237766">
                <a:tc gridSpan="2">
                  <a:txBody>
                    <a:bodyPr/>
                    <a:lstStyle/>
                    <a:p>
                      <a:pPr marL="0" marR="0">
                        <a:spcBef>
                          <a:spcPts val="0"/>
                        </a:spcBef>
                        <a:spcAft>
                          <a:spcPts val="0"/>
                        </a:spcAft>
                      </a:pPr>
                      <a:r>
                        <a:rPr lang="en-US" sz="1400" dirty="0">
                          <a:solidFill>
                            <a:srgbClr val="000000"/>
                          </a:solidFill>
                          <a:latin typeface="Arial"/>
                          <a:ea typeface="Times New Roman"/>
                          <a:cs typeface="Times New Roman"/>
                        </a:rPr>
                        <a:t>Internal Rate of Return (Expected Return)</a:t>
                      </a:r>
                      <a:endParaRPr lang="en-US" sz="1600" dirty="0">
                        <a:latin typeface="Cambria"/>
                        <a:ea typeface="Cambria"/>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gridSpan="2">
                  <a:txBody>
                    <a:bodyPr/>
                    <a:lstStyle/>
                    <a:p>
                      <a:pPr marL="0" marR="0" algn="r">
                        <a:spcBef>
                          <a:spcPts val="0"/>
                        </a:spcBef>
                        <a:spcAft>
                          <a:spcPts val="0"/>
                        </a:spcAft>
                      </a:pPr>
                      <a:r>
                        <a:rPr lang="en-US" sz="1400" dirty="0">
                          <a:solidFill>
                            <a:srgbClr val="000000"/>
                          </a:solidFill>
                          <a:latin typeface="Arial"/>
                          <a:ea typeface="Times New Roman"/>
                          <a:cs typeface="Times New Roman"/>
                        </a:rPr>
                        <a:t>3096%</a:t>
                      </a:r>
                      <a:endParaRPr lang="en-US" sz="1600" dirty="0">
                        <a:latin typeface="Cambria"/>
                        <a:ea typeface="Cambria"/>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c>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gridSpan="2">
                  <a:txBody>
                    <a:bodyPr/>
                    <a:lstStyle/>
                    <a:p>
                      <a:endParaRPr lang="en-US" sz="1400" dirty="0">
                        <a:latin typeface="Calibri"/>
                        <a:ea typeface="Times New Roman"/>
                        <a:cs typeface="Times New Roman"/>
                      </a:endParaRPr>
                    </a:p>
                  </a:txBody>
                  <a:tcPr marL="119060" marR="119060" marT="0" marB="0" anchor="b">
                    <a:lnL>
                      <a:noFill/>
                    </a:lnL>
                    <a:lnR>
                      <a:noFill/>
                    </a:lnR>
                    <a:lnT>
                      <a:noFill/>
                    </a:lnT>
                    <a:lnB>
                      <a:noFill/>
                    </a:lnB>
                    <a:solidFill>
                      <a:schemeClr val="tx2"/>
                    </a:solidFill>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NEXT STEPS</a:t>
            </a:r>
            <a:endParaRPr lang="en-US" b="1" dirty="0"/>
          </a:p>
        </p:txBody>
      </p:sp>
      <p:pic>
        <p:nvPicPr>
          <p:cNvPr id="33793" name="Picture 1" descr="C:\Documents and Settings\iaopuiyo\Local Settings\Temporary Internet Files\Content.IE5\YMDGIX2T\MP900442251[1].jpg"/>
          <p:cNvPicPr>
            <a:picLocks noGrp="1" noChangeAspect="1" noChangeArrowheads="1"/>
          </p:cNvPicPr>
          <p:nvPr>
            <p:ph idx="1"/>
          </p:nvPr>
        </p:nvPicPr>
        <p:blipFill>
          <a:blip r:embed="rId3" cstate="print"/>
          <a:srcRect/>
          <a:stretch>
            <a:fillRect/>
          </a:stretch>
        </p:blipFill>
        <p:spPr bwMode="auto">
          <a:xfrm>
            <a:off x="762000" y="1600200"/>
            <a:ext cx="7543800" cy="4876800"/>
          </a:xfrm>
          <a:prstGeom prst="rect">
            <a:avLst/>
          </a:prstGeom>
          <a:noFill/>
          <a:effectLst>
            <a:outerShdw blurRad="266700" dist="368300" dir="2700000" algn="tl" rotWithShape="0">
              <a:prstClr val="black">
                <a:alpha val="40000"/>
              </a:prstClr>
            </a:outerShdw>
          </a:effectLst>
          <a:scene3d>
            <a:camera prst="orthographicFront"/>
            <a:lightRig rig="threePt" dir="t"/>
          </a:scene3d>
          <a:sp3d>
            <a:bevelT w="139700" h="139700" prst="divot"/>
          </a:sp3d>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NIR US Process Improvement </a:t>
            </a:r>
            <a:r>
              <a:rPr lang="en-US" dirty="0" smtClean="0"/>
              <a:t>Teams</a:t>
            </a:r>
          </a:p>
          <a:p>
            <a:r>
              <a:rPr lang="en-US" dirty="0" smtClean="0"/>
              <a:t>NIR US Manager Tonya </a:t>
            </a:r>
            <a:r>
              <a:rPr lang="en-US" dirty="0" err="1" smtClean="0"/>
              <a:t>Brightmon</a:t>
            </a:r>
            <a:endParaRPr lang="en-US" dirty="0" smtClean="0"/>
          </a:p>
          <a:p>
            <a:r>
              <a:rPr lang="en-US" dirty="0" smtClean="0"/>
              <a:t>Executive Sponsor Dr. Steele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Neuro-Interventional Ultrasound</a:t>
            </a:r>
            <a:endParaRPr lang="en-US" dirty="0"/>
          </a:p>
        </p:txBody>
      </p:sp>
      <p:sp>
        <p:nvSpPr>
          <p:cNvPr id="3" name="TextBox 2"/>
          <p:cNvSpPr txBox="1"/>
          <p:nvPr/>
        </p:nvSpPr>
        <p:spPr>
          <a:xfrm>
            <a:off x="1066800" y="1600200"/>
            <a:ext cx="7391400" cy="4524315"/>
          </a:xfrm>
          <a:prstGeom prst="rect">
            <a:avLst/>
          </a:prstGeom>
          <a:noFill/>
        </p:spPr>
        <p:txBody>
          <a:bodyPr wrap="square" rtlCol="0">
            <a:spAutoFit/>
          </a:bodyPr>
          <a:lstStyle/>
          <a:p>
            <a:pPr marL="400050" indent="-400050">
              <a:buClr>
                <a:schemeClr val="accent1"/>
              </a:buClr>
              <a:buFont typeface="Wingdings" pitchFamily="2" charset="2"/>
              <a:buChar char="v"/>
            </a:pPr>
            <a:r>
              <a:rPr lang="en-US" sz="2400" dirty="0" smtClean="0"/>
              <a:t>Provide ultrasounds of the thyroid and neck regions</a:t>
            </a:r>
          </a:p>
          <a:p>
            <a:pPr marL="400050" indent="-400050">
              <a:buClr>
                <a:schemeClr val="accent1"/>
              </a:buClr>
              <a:buFont typeface="Wingdings" pitchFamily="2" charset="2"/>
              <a:buChar char="v"/>
            </a:pPr>
            <a:endParaRPr lang="en-US" sz="2400" dirty="0" smtClean="0"/>
          </a:p>
          <a:p>
            <a:pPr marL="400050" indent="-400050">
              <a:buClr>
                <a:schemeClr val="accent1"/>
              </a:buClr>
              <a:buFont typeface="Wingdings" pitchFamily="2" charset="2"/>
              <a:buChar char="v"/>
            </a:pPr>
            <a:r>
              <a:rPr lang="en-US" sz="2400" dirty="0" smtClean="0"/>
              <a:t>Referrals from various clinics throughout the institution including Endocrine, Melanoma, Head and Neck Surgery, and Lymphoma services</a:t>
            </a:r>
          </a:p>
          <a:p>
            <a:pPr marL="400050" indent="-400050">
              <a:buClr>
                <a:schemeClr val="accent1"/>
              </a:buClr>
              <a:buFont typeface="Wingdings" pitchFamily="2" charset="2"/>
              <a:buChar char="v"/>
            </a:pPr>
            <a:endParaRPr lang="en-US" sz="2400" dirty="0" smtClean="0"/>
          </a:p>
          <a:p>
            <a:pPr marL="400050" indent="-400050">
              <a:buClr>
                <a:schemeClr val="accent1"/>
              </a:buClr>
              <a:buFont typeface="Wingdings" pitchFamily="2" charset="2"/>
              <a:buChar char="v"/>
            </a:pPr>
            <a:r>
              <a:rPr lang="en-US" sz="2400" dirty="0" smtClean="0"/>
              <a:t>Number of completed patient exams in NIR US   has grown in 5 year period </a:t>
            </a:r>
          </a:p>
          <a:p>
            <a:pPr marL="400050" indent="-400050">
              <a:buClr>
                <a:schemeClr val="accent1"/>
              </a:buClr>
            </a:pPr>
            <a:r>
              <a:rPr lang="en-US" sz="2400" dirty="0" smtClean="0"/>
              <a:t>     from just over 4,000 in FY06 to 10,000 exams and biopsies in FY11 </a:t>
            </a:r>
          </a:p>
          <a:p>
            <a:pPr marL="400050" indent="-400050"/>
            <a:r>
              <a:rPr lang="en-US" sz="2400"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0" y="2590800"/>
            <a:ext cx="3053868" cy="1253808"/>
          </a:xfrm>
        </p:spPr>
        <p:txBody>
          <a:bodyPr>
            <a:normAutofit/>
          </a:bodyPr>
          <a:lstStyle/>
          <a:p>
            <a:r>
              <a:rPr lang="en-US" sz="4800" dirty="0" smtClean="0">
                <a:solidFill>
                  <a:schemeClr val="tx1"/>
                </a:solidFill>
              </a:rPr>
              <a:t>PROBLEM</a:t>
            </a:r>
            <a:endParaRPr lang="en-US" sz="4800" dirty="0">
              <a:solidFill>
                <a:schemeClr val="tx1"/>
              </a:solidFill>
            </a:endParaRPr>
          </a:p>
        </p:txBody>
      </p:sp>
      <p:pic>
        <p:nvPicPr>
          <p:cNvPr id="9" name="Picture Placeholder 8" descr="Picture3.wmf"/>
          <p:cNvPicPr>
            <a:picLocks noGrp="1" noChangeAspect="1"/>
          </p:cNvPicPr>
          <p:nvPr>
            <p:ph type="pic" idx="1"/>
          </p:nvPr>
        </p:nvPicPr>
        <p:blipFill>
          <a:blip r:embed="rId3" cstate="print"/>
          <a:srcRect l="510" r="510"/>
          <a:stretch>
            <a:fillRect/>
          </a:stretch>
        </p:blip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strVal val="#ppt_w*0.70"/>
                                          </p:val>
                                        </p:tav>
                                        <p:tav tm="100000">
                                          <p:val>
                                            <p:strVal val="#ppt_w"/>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animEffect transition="in" filter="fade">
                                      <p:cBhvr>
                                        <p:cTn id="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381000" y="609600"/>
            <a:ext cx="3581400" cy="914400"/>
          </a:xfrm>
        </p:spPr>
        <p:txBody>
          <a:bodyPr/>
          <a:lstStyle/>
          <a:p>
            <a:r>
              <a:rPr lang="en-US" sz="2800" dirty="0" smtClean="0"/>
              <a:t>Who Is Impacted ?</a:t>
            </a:r>
          </a:p>
          <a:p>
            <a:endParaRPr lang="en-US" dirty="0"/>
          </a:p>
        </p:txBody>
      </p:sp>
      <p:sp>
        <p:nvSpPr>
          <p:cNvPr id="20" name="Left Arrow 19"/>
          <p:cNvSpPr/>
          <p:nvPr/>
        </p:nvSpPr>
        <p:spPr>
          <a:xfrm rot="10800000">
            <a:off x="914400" y="3505200"/>
            <a:ext cx="1247168" cy="589955"/>
          </a:xfrm>
          <a:prstGeom prst="leftArrow">
            <a:avLst>
              <a:gd name="adj1" fmla="val 60000"/>
              <a:gd name="adj2" fmla="val 50000"/>
            </a:avLst>
          </a:prstGeom>
          <a:solidFill>
            <a:schemeClr val="tx2">
              <a:lumMod val="10000"/>
            </a:schemeClr>
          </a:solidFill>
          <a:ln w="57150"/>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3" name="Freeform 12"/>
          <p:cNvSpPr/>
          <p:nvPr/>
        </p:nvSpPr>
        <p:spPr>
          <a:xfrm>
            <a:off x="4419600" y="1752600"/>
            <a:ext cx="1828800" cy="1524000"/>
          </a:xfrm>
          <a:custGeom>
            <a:avLst/>
            <a:gdLst>
              <a:gd name="connsiteX0" fmla="*/ 0 w 2013165"/>
              <a:gd name="connsiteY0" fmla="*/ 161053 h 1610532"/>
              <a:gd name="connsiteX1" fmla="*/ 47171 w 2013165"/>
              <a:gd name="connsiteY1" fmla="*/ 47171 h 1610532"/>
              <a:gd name="connsiteX2" fmla="*/ 161053 w 2013165"/>
              <a:gd name="connsiteY2" fmla="*/ 0 h 1610532"/>
              <a:gd name="connsiteX3" fmla="*/ 1852112 w 2013165"/>
              <a:gd name="connsiteY3" fmla="*/ 0 h 1610532"/>
              <a:gd name="connsiteX4" fmla="*/ 1965994 w 2013165"/>
              <a:gd name="connsiteY4" fmla="*/ 47171 h 1610532"/>
              <a:gd name="connsiteX5" fmla="*/ 2013165 w 2013165"/>
              <a:gd name="connsiteY5" fmla="*/ 161053 h 1610532"/>
              <a:gd name="connsiteX6" fmla="*/ 2013165 w 2013165"/>
              <a:gd name="connsiteY6" fmla="*/ 1449479 h 1610532"/>
              <a:gd name="connsiteX7" fmla="*/ 1965994 w 2013165"/>
              <a:gd name="connsiteY7" fmla="*/ 1563361 h 1610532"/>
              <a:gd name="connsiteX8" fmla="*/ 1852112 w 2013165"/>
              <a:gd name="connsiteY8" fmla="*/ 1610532 h 1610532"/>
              <a:gd name="connsiteX9" fmla="*/ 161053 w 2013165"/>
              <a:gd name="connsiteY9" fmla="*/ 1610532 h 1610532"/>
              <a:gd name="connsiteX10" fmla="*/ 47171 w 2013165"/>
              <a:gd name="connsiteY10" fmla="*/ 1563361 h 1610532"/>
              <a:gd name="connsiteX11" fmla="*/ 0 w 2013165"/>
              <a:gd name="connsiteY11" fmla="*/ 1449479 h 1610532"/>
              <a:gd name="connsiteX12" fmla="*/ 0 w 2013165"/>
              <a:gd name="connsiteY12" fmla="*/ 161053 h 161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13165" h="1610532">
                <a:moveTo>
                  <a:pt x="0" y="161053"/>
                </a:moveTo>
                <a:cubicBezTo>
                  <a:pt x="0" y="118339"/>
                  <a:pt x="16968" y="77375"/>
                  <a:pt x="47171" y="47171"/>
                </a:cubicBezTo>
                <a:cubicBezTo>
                  <a:pt x="77374" y="16968"/>
                  <a:pt x="118339" y="0"/>
                  <a:pt x="161053" y="0"/>
                </a:cubicBezTo>
                <a:lnTo>
                  <a:pt x="1852112" y="0"/>
                </a:lnTo>
                <a:cubicBezTo>
                  <a:pt x="1894826" y="0"/>
                  <a:pt x="1935790" y="16968"/>
                  <a:pt x="1965994" y="47171"/>
                </a:cubicBezTo>
                <a:cubicBezTo>
                  <a:pt x="1996197" y="77374"/>
                  <a:pt x="2013165" y="118339"/>
                  <a:pt x="2013165" y="161053"/>
                </a:cubicBezTo>
                <a:lnTo>
                  <a:pt x="2013165" y="1449479"/>
                </a:lnTo>
                <a:cubicBezTo>
                  <a:pt x="2013165" y="1492193"/>
                  <a:pt x="1996197" y="1533157"/>
                  <a:pt x="1965994" y="1563361"/>
                </a:cubicBezTo>
                <a:cubicBezTo>
                  <a:pt x="1935791" y="1593564"/>
                  <a:pt x="1894826" y="1610532"/>
                  <a:pt x="1852112" y="1610532"/>
                </a:cubicBezTo>
                <a:lnTo>
                  <a:pt x="161053" y="1610532"/>
                </a:lnTo>
                <a:cubicBezTo>
                  <a:pt x="118339" y="1610532"/>
                  <a:pt x="77375" y="1593564"/>
                  <a:pt x="47171" y="1563361"/>
                </a:cubicBezTo>
                <a:cubicBezTo>
                  <a:pt x="16968" y="1533158"/>
                  <a:pt x="0" y="1492193"/>
                  <a:pt x="0" y="1449479"/>
                </a:cubicBezTo>
                <a:lnTo>
                  <a:pt x="0" y="161053"/>
                </a:lnTo>
                <a:close/>
              </a:path>
            </a:pathLst>
          </a:custGeom>
          <a:solidFill>
            <a:schemeClr val="tx2">
              <a:lumMod val="1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986" tIns="90986" rIns="90986" bIns="90986" numCol="1" spcCol="1270" anchor="ctr" anchorCtr="0">
            <a:noAutofit/>
          </a:bodyPr>
          <a:lstStyle/>
          <a:p>
            <a:pPr lvl="0" algn="ctr" defTabSz="1022350">
              <a:lnSpc>
                <a:spcPct val="90000"/>
              </a:lnSpc>
              <a:spcBef>
                <a:spcPct val="0"/>
              </a:spcBef>
              <a:spcAft>
                <a:spcPct val="35000"/>
              </a:spcAft>
            </a:pPr>
            <a:r>
              <a:rPr lang="en-US" sz="2300" dirty="0" smtClean="0"/>
              <a:t>Thoracic</a:t>
            </a:r>
            <a:endParaRPr lang="en-US" sz="2300" dirty="0"/>
          </a:p>
        </p:txBody>
      </p:sp>
      <p:sp>
        <p:nvSpPr>
          <p:cNvPr id="21" name="Freeform 20"/>
          <p:cNvSpPr/>
          <p:nvPr/>
        </p:nvSpPr>
        <p:spPr>
          <a:xfrm>
            <a:off x="5181600" y="5334000"/>
            <a:ext cx="2362200" cy="1219200"/>
          </a:xfrm>
          <a:custGeom>
            <a:avLst/>
            <a:gdLst>
              <a:gd name="connsiteX0" fmla="*/ 0 w 2013165"/>
              <a:gd name="connsiteY0" fmla="*/ 161053 h 1610532"/>
              <a:gd name="connsiteX1" fmla="*/ 47171 w 2013165"/>
              <a:gd name="connsiteY1" fmla="*/ 47171 h 1610532"/>
              <a:gd name="connsiteX2" fmla="*/ 161053 w 2013165"/>
              <a:gd name="connsiteY2" fmla="*/ 0 h 1610532"/>
              <a:gd name="connsiteX3" fmla="*/ 1852112 w 2013165"/>
              <a:gd name="connsiteY3" fmla="*/ 0 h 1610532"/>
              <a:gd name="connsiteX4" fmla="*/ 1965994 w 2013165"/>
              <a:gd name="connsiteY4" fmla="*/ 47171 h 1610532"/>
              <a:gd name="connsiteX5" fmla="*/ 2013165 w 2013165"/>
              <a:gd name="connsiteY5" fmla="*/ 161053 h 1610532"/>
              <a:gd name="connsiteX6" fmla="*/ 2013165 w 2013165"/>
              <a:gd name="connsiteY6" fmla="*/ 1449479 h 1610532"/>
              <a:gd name="connsiteX7" fmla="*/ 1965994 w 2013165"/>
              <a:gd name="connsiteY7" fmla="*/ 1563361 h 1610532"/>
              <a:gd name="connsiteX8" fmla="*/ 1852112 w 2013165"/>
              <a:gd name="connsiteY8" fmla="*/ 1610532 h 1610532"/>
              <a:gd name="connsiteX9" fmla="*/ 161053 w 2013165"/>
              <a:gd name="connsiteY9" fmla="*/ 1610532 h 1610532"/>
              <a:gd name="connsiteX10" fmla="*/ 47171 w 2013165"/>
              <a:gd name="connsiteY10" fmla="*/ 1563361 h 1610532"/>
              <a:gd name="connsiteX11" fmla="*/ 0 w 2013165"/>
              <a:gd name="connsiteY11" fmla="*/ 1449479 h 1610532"/>
              <a:gd name="connsiteX12" fmla="*/ 0 w 2013165"/>
              <a:gd name="connsiteY12" fmla="*/ 161053 h 161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13165" h="1610532">
                <a:moveTo>
                  <a:pt x="0" y="161053"/>
                </a:moveTo>
                <a:cubicBezTo>
                  <a:pt x="0" y="118339"/>
                  <a:pt x="16968" y="77375"/>
                  <a:pt x="47171" y="47171"/>
                </a:cubicBezTo>
                <a:cubicBezTo>
                  <a:pt x="77374" y="16968"/>
                  <a:pt x="118339" y="0"/>
                  <a:pt x="161053" y="0"/>
                </a:cubicBezTo>
                <a:lnTo>
                  <a:pt x="1852112" y="0"/>
                </a:lnTo>
                <a:cubicBezTo>
                  <a:pt x="1894826" y="0"/>
                  <a:pt x="1935790" y="16968"/>
                  <a:pt x="1965994" y="47171"/>
                </a:cubicBezTo>
                <a:cubicBezTo>
                  <a:pt x="1996197" y="77374"/>
                  <a:pt x="2013165" y="118339"/>
                  <a:pt x="2013165" y="161053"/>
                </a:cubicBezTo>
                <a:lnTo>
                  <a:pt x="2013165" y="1449479"/>
                </a:lnTo>
                <a:cubicBezTo>
                  <a:pt x="2013165" y="1492193"/>
                  <a:pt x="1996197" y="1533157"/>
                  <a:pt x="1965994" y="1563361"/>
                </a:cubicBezTo>
                <a:cubicBezTo>
                  <a:pt x="1935791" y="1593564"/>
                  <a:pt x="1894826" y="1610532"/>
                  <a:pt x="1852112" y="1610532"/>
                </a:cubicBezTo>
                <a:lnTo>
                  <a:pt x="161053" y="1610532"/>
                </a:lnTo>
                <a:cubicBezTo>
                  <a:pt x="118339" y="1610532"/>
                  <a:pt x="77375" y="1593564"/>
                  <a:pt x="47171" y="1563361"/>
                </a:cubicBezTo>
                <a:cubicBezTo>
                  <a:pt x="16968" y="1533158"/>
                  <a:pt x="0" y="1492193"/>
                  <a:pt x="0" y="1449479"/>
                </a:cubicBezTo>
                <a:lnTo>
                  <a:pt x="0" y="161053"/>
                </a:lnTo>
                <a:close/>
              </a:path>
            </a:pathLst>
          </a:custGeom>
          <a:solidFill>
            <a:schemeClr val="bg2"/>
          </a:solidFill>
          <a:ln w="76200"/>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986" tIns="90986" rIns="90986" bIns="90986" numCol="1" spcCol="1270" anchor="ctr" anchorCtr="0">
            <a:noAutofit/>
          </a:bodyPr>
          <a:lstStyle/>
          <a:p>
            <a:pPr algn="ctr" defTabSz="1022350">
              <a:lnSpc>
                <a:spcPct val="90000"/>
              </a:lnSpc>
              <a:spcBef>
                <a:spcPct val="0"/>
              </a:spcBef>
              <a:spcAft>
                <a:spcPct val="35000"/>
              </a:spcAft>
            </a:pPr>
            <a:r>
              <a:rPr lang="en-US" sz="2300" dirty="0" smtClean="0"/>
              <a:t>PATIENTS</a:t>
            </a:r>
            <a:endParaRPr lang="en-US" sz="2300" dirty="0"/>
          </a:p>
        </p:txBody>
      </p:sp>
      <p:sp>
        <p:nvSpPr>
          <p:cNvPr id="22" name="Freeform 21"/>
          <p:cNvSpPr/>
          <p:nvPr/>
        </p:nvSpPr>
        <p:spPr>
          <a:xfrm>
            <a:off x="457200" y="4343400"/>
            <a:ext cx="1828800" cy="1447800"/>
          </a:xfrm>
          <a:custGeom>
            <a:avLst/>
            <a:gdLst>
              <a:gd name="connsiteX0" fmla="*/ 0 w 2013165"/>
              <a:gd name="connsiteY0" fmla="*/ 161053 h 1610532"/>
              <a:gd name="connsiteX1" fmla="*/ 47171 w 2013165"/>
              <a:gd name="connsiteY1" fmla="*/ 47171 h 1610532"/>
              <a:gd name="connsiteX2" fmla="*/ 161053 w 2013165"/>
              <a:gd name="connsiteY2" fmla="*/ 0 h 1610532"/>
              <a:gd name="connsiteX3" fmla="*/ 1852112 w 2013165"/>
              <a:gd name="connsiteY3" fmla="*/ 0 h 1610532"/>
              <a:gd name="connsiteX4" fmla="*/ 1965994 w 2013165"/>
              <a:gd name="connsiteY4" fmla="*/ 47171 h 1610532"/>
              <a:gd name="connsiteX5" fmla="*/ 2013165 w 2013165"/>
              <a:gd name="connsiteY5" fmla="*/ 161053 h 1610532"/>
              <a:gd name="connsiteX6" fmla="*/ 2013165 w 2013165"/>
              <a:gd name="connsiteY6" fmla="*/ 1449479 h 1610532"/>
              <a:gd name="connsiteX7" fmla="*/ 1965994 w 2013165"/>
              <a:gd name="connsiteY7" fmla="*/ 1563361 h 1610532"/>
              <a:gd name="connsiteX8" fmla="*/ 1852112 w 2013165"/>
              <a:gd name="connsiteY8" fmla="*/ 1610532 h 1610532"/>
              <a:gd name="connsiteX9" fmla="*/ 161053 w 2013165"/>
              <a:gd name="connsiteY9" fmla="*/ 1610532 h 1610532"/>
              <a:gd name="connsiteX10" fmla="*/ 47171 w 2013165"/>
              <a:gd name="connsiteY10" fmla="*/ 1563361 h 1610532"/>
              <a:gd name="connsiteX11" fmla="*/ 0 w 2013165"/>
              <a:gd name="connsiteY11" fmla="*/ 1449479 h 1610532"/>
              <a:gd name="connsiteX12" fmla="*/ 0 w 2013165"/>
              <a:gd name="connsiteY12" fmla="*/ 161053 h 161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13165" h="1610532">
                <a:moveTo>
                  <a:pt x="0" y="161053"/>
                </a:moveTo>
                <a:cubicBezTo>
                  <a:pt x="0" y="118339"/>
                  <a:pt x="16968" y="77375"/>
                  <a:pt x="47171" y="47171"/>
                </a:cubicBezTo>
                <a:cubicBezTo>
                  <a:pt x="77374" y="16968"/>
                  <a:pt x="118339" y="0"/>
                  <a:pt x="161053" y="0"/>
                </a:cubicBezTo>
                <a:lnTo>
                  <a:pt x="1852112" y="0"/>
                </a:lnTo>
                <a:cubicBezTo>
                  <a:pt x="1894826" y="0"/>
                  <a:pt x="1935790" y="16968"/>
                  <a:pt x="1965994" y="47171"/>
                </a:cubicBezTo>
                <a:cubicBezTo>
                  <a:pt x="1996197" y="77374"/>
                  <a:pt x="2013165" y="118339"/>
                  <a:pt x="2013165" y="161053"/>
                </a:cubicBezTo>
                <a:lnTo>
                  <a:pt x="2013165" y="1449479"/>
                </a:lnTo>
                <a:cubicBezTo>
                  <a:pt x="2013165" y="1492193"/>
                  <a:pt x="1996197" y="1533157"/>
                  <a:pt x="1965994" y="1563361"/>
                </a:cubicBezTo>
                <a:cubicBezTo>
                  <a:pt x="1935791" y="1593564"/>
                  <a:pt x="1894826" y="1610532"/>
                  <a:pt x="1852112" y="1610532"/>
                </a:cubicBezTo>
                <a:lnTo>
                  <a:pt x="161053" y="1610532"/>
                </a:lnTo>
                <a:cubicBezTo>
                  <a:pt x="118339" y="1610532"/>
                  <a:pt x="77375" y="1593564"/>
                  <a:pt x="47171" y="1563361"/>
                </a:cubicBezTo>
                <a:cubicBezTo>
                  <a:pt x="16968" y="1533158"/>
                  <a:pt x="0" y="1492193"/>
                  <a:pt x="0" y="1449479"/>
                </a:cubicBezTo>
                <a:lnTo>
                  <a:pt x="0" y="161053"/>
                </a:lnTo>
                <a:close/>
              </a:path>
            </a:pathLst>
          </a:custGeom>
          <a:solidFill>
            <a:schemeClr val="tx2">
              <a:lumMod val="1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986" tIns="90986" rIns="90986" bIns="90986" numCol="1" spcCol="1270" anchor="ctr" anchorCtr="0">
            <a:noAutofit/>
          </a:bodyPr>
          <a:lstStyle/>
          <a:p>
            <a:pPr algn="ctr" defTabSz="1022350">
              <a:lnSpc>
                <a:spcPct val="90000"/>
              </a:lnSpc>
              <a:spcBef>
                <a:spcPct val="0"/>
              </a:spcBef>
              <a:spcAft>
                <a:spcPct val="35000"/>
              </a:spcAft>
            </a:pPr>
            <a:r>
              <a:rPr lang="en-US" sz="2300" dirty="0" smtClean="0"/>
              <a:t>Melanoma</a:t>
            </a:r>
            <a:endParaRPr lang="en-US" sz="2300" dirty="0"/>
          </a:p>
        </p:txBody>
      </p:sp>
      <p:sp>
        <p:nvSpPr>
          <p:cNvPr id="23" name="Freeform 22"/>
          <p:cNvSpPr/>
          <p:nvPr/>
        </p:nvSpPr>
        <p:spPr>
          <a:xfrm>
            <a:off x="2514600" y="1752600"/>
            <a:ext cx="1752600" cy="1447800"/>
          </a:xfrm>
          <a:custGeom>
            <a:avLst/>
            <a:gdLst>
              <a:gd name="connsiteX0" fmla="*/ 0 w 2013165"/>
              <a:gd name="connsiteY0" fmla="*/ 161053 h 1610532"/>
              <a:gd name="connsiteX1" fmla="*/ 47171 w 2013165"/>
              <a:gd name="connsiteY1" fmla="*/ 47171 h 1610532"/>
              <a:gd name="connsiteX2" fmla="*/ 161053 w 2013165"/>
              <a:gd name="connsiteY2" fmla="*/ 0 h 1610532"/>
              <a:gd name="connsiteX3" fmla="*/ 1852112 w 2013165"/>
              <a:gd name="connsiteY3" fmla="*/ 0 h 1610532"/>
              <a:gd name="connsiteX4" fmla="*/ 1965994 w 2013165"/>
              <a:gd name="connsiteY4" fmla="*/ 47171 h 1610532"/>
              <a:gd name="connsiteX5" fmla="*/ 2013165 w 2013165"/>
              <a:gd name="connsiteY5" fmla="*/ 161053 h 1610532"/>
              <a:gd name="connsiteX6" fmla="*/ 2013165 w 2013165"/>
              <a:gd name="connsiteY6" fmla="*/ 1449479 h 1610532"/>
              <a:gd name="connsiteX7" fmla="*/ 1965994 w 2013165"/>
              <a:gd name="connsiteY7" fmla="*/ 1563361 h 1610532"/>
              <a:gd name="connsiteX8" fmla="*/ 1852112 w 2013165"/>
              <a:gd name="connsiteY8" fmla="*/ 1610532 h 1610532"/>
              <a:gd name="connsiteX9" fmla="*/ 161053 w 2013165"/>
              <a:gd name="connsiteY9" fmla="*/ 1610532 h 1610532"/>
              <a:gd name="connsiteX10" fmla="*/ 47171 w 2013165"/>
              <a:gd name="connsiteY10" fmla="*/ 1563361 h 1610532"/>
              <a:gd name="connsiteX11" fmla="*/ 0 w 2013165"/>
              <a:gd name="connsiteY11" fmla="*/ 1449479 h 1610532"/>
              <a:gd name="connsiteX12" fmla="*/ 0 w 2013165"/>
              <a:gd name="connsiteY12" fmla="*/ 161053 h 161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13165" h="1610532">
                <a:moveTo>
                  <a:pt x="0" y="161053"/>
                </a:moveTo>
                <a:cubicBezTo>
                  <a:pt x="0" y="118339"/>
                  <a:pt x="16968" y="77375"/>
                  <a:pt x="47171" y="47171"/>
                </a:cubicBezTo>
                <a:cubicBezTo>
                  <a:pt x="77374" y="16968"/>
                  <a:pt x="118339" y="0"/>
                  <a:pt x="161053" y="0"/>
                </a:cubicBezTo>
                <a:lnTo>
                  <a:pt x="1852112" y="0"/>
                </a:lnTo>
                <a:cubicBezTo>
                  <a:pt x="1894826" y="0"/>
                  <a:pt x="1935790" y="16968"/>
                  <a:pt x="1965994" y="47171"/>
                </a:cubicBezTo>
                <a:cubicBezTo>
                  <a:pt x="1996197" y="77374"/>
                  <a:pt x="2013165" y="118339"/>
                  <a:pt x="2013165" y="161053"/>
                </a:cubicBezTo>
                <a:lnTo>
                  <a:pt x="2013165" y="1449479"/>
                </a:lnTo>
                <a:cubicBezTo>
                  <a:pt x="2013165" y="1492193"/>
                  <a:pt x="1996197" y="1533157"/>
                  <a:pt x="1965994" y="1563361"/>
                </a:cubicBezTo>
                <a:cubicBezTo>
                  <a:pt x="1935791" y="1593564"/>
                  <a:pt x="1894826" y="1610532"/>
                  <a:pt x="1852112" y="1610532"/>
                </a:cubicBezTo>
                <a:lnTo>
                  <a:pt x="161053" y="1610532"/>
                </a:lnTo>
                <a:cubicBezTo>
                  <a:pt x="118339" y="1610532"/>
                  <a:pt x="77375" y="1593564"/>
                  <a:pt x="47171" y="1563361"/>
                </a:cubicBezTo>
                <a:cubicBezTo>
                  <a:pt x="16968" y="1533158"/>
                  <a:pt x="0" y="1492193"/>
                  <a:pt x="0" y="1449479"/>
                </a:cubicBezTo>
                <a:lnTo>
                  <a:pt x="0" y="161053"/>
                </a:lnTo>
                <a:close/>
              </a:path>
            </a:pathLst>
          </a:custGeom>
          <a:solidFill>
            <a:schemeClr val="tx2">
              <a:lumMod val="1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986" tIns="90986" rIns="90986" bIns="90986" numCol="1" spcCol="1270" anchor="ctr" anchorCtr="0">
            <a:noAutofit/>
          </a:bodyPr>
          <a:lstStyle/>
          <a:p>
            <a:pPr algn="ctr" defTabSz="1022350">
              <a:lnSpc>
                <a:spcPct val="90000"/>
              </a:lnSpc>
              <a:spcBef>
                <a:spcPct val="0"/>
              </a:spcBef>
              <a:spcAft>
                <a:spcPct val="35000"/>
              </a:spcAft>
            </a:pPr>
            <a:r>
              <a:rPr lang="en-US" sz="2300" dirty="0" smtClean="0"/>
              <a:t>Head and Neck Surgery</a:t>
            </a:r>
          </a:p>
        </p:txBody>
      </p:sp>
      <p:sp>
        <p:nvSpPr>
          <p:cNvPr id="24" name="Freeform 23"/>
          <p:cNvSpPr/>
          <p:nvPr/>
        </p:nvSpPr>
        <p:spPr>
          <a:xfrm>
            <a:off x="457200" y="1752600"/>
            <a:ext cx="1905000" cy="1447800"/>
          </a:xfrm>
          <a:custGeom>
            <a:avLst/>
            <a:gdLst>
              <a:gd name="connsiteX0" fmla="*/ 0 w 2013165"/>
              <a:gd name="connsiteY0" fmla="*/ 161053 h 1610532"/>
              <a:gd name="connsiteX1" fmla="*/ 47171 w 2013165"/>
              <a:gd name="connsiteY1" fmla="*/ 47171 h 1610532"/>
              <a:gd name="connsiteX2" fmla="*/ 161053 w 2013165"/>
              <a:gd name="connsiteY2" fmla="*/ 0 h 1610532"/>
              <a:gd name="connsiteX3" fmla="*/ 1852112 w 2013165"/>
              <a:gd name="connsiteY3" fmla="*/ 0 h 1610532"/>
              <a:gd name="connsiteX4" fmla="*/ 1965994 w 2013165"/>
              <a:gd name="connsiteY4" fmla="*/ 47171 h 1610532"/>
              <a:gd name="connsiteX5" fmla="*/ 2013165 w 2013165"/>
              <a:gd name="connsiteY5" fmla="*/ 161053 h 1610532"/>
              <a:gd name="connsiteX6" fmla="*/ 2013165 w 2013165"/>
              <a:gd name="connsiteY6" fmla="*/ 1449479 h 1610532"/>
              <a:gd name="connsiteX7" fmla="*/ 1965994 w 2013165"/>
              <a:gd name="connsiteY7" fmla="*/ 1563361 h 1610532"/>
              <a:gd name="connsiteX8" fmla="*/ 1852112 w 2013165"/>
              <a:gd name="connsiteY8" fmla="*/ 1610532 h 1610532"/>
              <a:gd name="connsiteX9" fmla="*/ 161053 w 2013165"/>
              <a:gd name="connsiteY9" fmla="*/ 1610532 h 1610532"/>
              <a:gd name="connsiteX10" fmla="*/ 47171 w 2013165"/>
              <a:gd name="connsiteY10" fmla="*/ 1563361 h 1610532"/>
              <a:gd name="connsiteX11" fmla="*/ 0 w 2013165"/>
              <a:gd name="connsiteY11" fmla="*/ 1449479 h 1610532"/>
              <a:gd name="connsiteX12" fmla="*/ 0 w 2013165"/>
              <a:gd name="connsiteY12" fmla="*/ 161053 h 161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13165" h="1610532">
                <a:moveTo>
                  <a:pt x="0" y="161053"/>
                </a:moveTo>
                <a:cubicBezTo>
                  <a:pt x="0" y="118339"/>
                  <a:pt x="16968" y="77375"/>
                  <a:pt x="47171" y="47171"/>
                </a:cubicBezTo>
                <a:cubicBezTo>
                  <a:pt x="77374" y="16968"/>
                  <a:pt x="118339" y="0"/>
                  <a:pt x="161053" y="0"/>
                </a:cubicBezTo>
                <a:lnTo>
                  <a:pt x="1852112" y="0"/>
                </a:lnTo>
                <a:cubicBezTo>
                  <a:pt x="1894826" y="0"/>
                  <a:pt x="1935790" y="16968"/>
                  <a:pt x="1965994" y="47171"/>
                </a:cubicBezTo>
                <a:cubicBezTo>
                  <a:pt x="1996197" y="77374"/>
                  <a:pt x="2013165" y="118339"/>
                  <a:pt x="2013165" y="161053"/>
                </a:cubicBezTo>
                <a:lnTo>
                  <a:pt x="2013165" y="1449479"/>
                </a:lnTo>
                <a:cubicBezTo>
                  <a:pt x="2013165" y="1492193"/>
                  <a:pt x="1996197" y="1533157"/>
                  <a:pt x="1965994" y="1563361"/>
                </a:cubicBezTo>
                <a:cubicBezTo>
                  <a:pt x="1935791" y="1593564"/>
                  <a:pt x="1894826" y="1610532"/>
                  <a:pt x="1852112" y="1610532"/>
                </a:cubicBezTo>
                <a:lnTo>
                  <a:pt x="161053" y="1610532"/>
                </a:lnTo>
                <a:cubicBezTo>
                  <a:pt x="118339" y="1610532"/>
                  <a:pt x="77375" y="1593564"/>
                  <a:pt x="47171" y="1563361"/>
                </a:cubicBezTo>
                <a:cubicBezTo>
                  <a:pt x="16968" y="1533158"/>
                  <a:pt x="0" y="1492193"/>
                  <a:pt x="0" y="1449479"/>
                </a:cubicBezTo>
                <a:lnTo>
                  <a:pt x="0" y="161053"/>
                </a:lnTo>
                <a:close/>
              </a:path>
            </a:pathLst>
          </a:custGeom>
          <a:solidFill>
            <a:schemeClr val="tx2">
              <a:lumMod val="1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986" tIns="90986" rIns="90986" bIns="90986" numCol="1" spcCol="1270" anchor="ctr" anchorCtr="0">
            <a:noAutofit/>
          </a:bodyPr>
          <a:lstStyle/>
          <a:p>
            <a:pPr algn="ctr" defTabSz="1022350">
              <a:lnSpc>
                <a:spcPct val="90000"/>
              </a:lnSpc>
              <a:spcBef>
                <a:spcPct val="0"/>
              </a:spcBef>
              <a:spcAft>
                <a:spcPct val="35000"/>
              </a:spcAft>
            </a:pPr>
            <a:r>
              <a:rPr lang="en-US" sz="2300" dirty="0" smtClean="0"/>
              <a:t>Endocrine</a:t>
            </a:r>
          </a:p>
        </p:txBody>
      </p:sp>
      <p:sp>
        <p:nvSpPr>
          <p:cNvPr id="26" name="Octagon 25"/>
          <p:cNvSpPr/>
          <p:nvPr/>
        </p:nvSpPr>
        <p:spPr>
          <a:xfrm>
            <a:off x="6172200" y="3505200"/>
            <a:ext cx="1371600" cy="1295400"/>
          </a:xfrm>
          <a:prstGeom prst="octagon">
            <a:avLst/>
          </a:prstGeom>
          <a:solidFill>
            <a:srgbClr val="FFC0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Calibri" pitchFamily="34" charset="0"/>
              </a:rPr>
              <a:t>NIR </a:t>
            </a:r>
            <a:endParaRPr lang="en-US" sz="2800" b="1" dirty="0">
              <a:solidFill>
                <a:schemeClr val="bg1"/>
              </a:solidFill>
              <a:latin typeface="Calibri" pitchFamily="34" charset="0"/>
            </a:endParaRPr>
          </a:p>
        </p:txBody>
      </p:sp>
      <p:sp>
        <p:nvSpPr>
          <p:cNvPr id="32" name="Freeform 31"/>
          <p:cNvSpPr/>
          <p:nvPr/>
        </p:nvSpPr>
        <p:spPr>
          <a:xfrm>
            <a:off x="2438400" y="4419600"/>
            <a:ext cx="1752600" cy="1447800"/>
          </a:xfrm>
          <a:custGeom>
            <a:avLst/>
            <a:gdLst>
              <a:gd name="connsiteX0" fmla="*/ 0 w 2013165"/>
              <a:gd name="connsiteY0" fmla="*/ 161053 h 1610532"/>
              <a:gd name="connsiteX1" fmla="*/ 47171 w 2013165"/>
              <a:gd name="connsiteY1" fmla="*/ 47171 h 1610532"/>
              <a:gd name="connsiteX2" fmla="*/ 161053 w 2013165"/>
              <a:gd name="connsiteY2" fmla="*/ 0 h 1610532"/>
              <a:gd name="connsiteX3" fmla="*/ 1852112 w 2013165"/>
              <a:gd name="connsiteY3" fmla="*/ 0 h 1610532"/>
              <a:gd name="connsiteX4" fmla="*/ 1965994 w 2013165"/>
              <a:gd name="connsiteY4" fmla="*/ 47171 h 1610532"/>
              <a:gd name="connsiteX5" fmla="*/ 2013165 w 2013165"/>
              <a:gd name="connsiteY5" fmla="*/ 161053 h 1610532"/>
              <a:gd name="connsiteX6" fmla="*/ 2013165 w 2013165"/>
              <a:gd name="connsiteY6" fmla="*/ 1449479 h 1610532"/>
              <a:gd name="connsiteX7" fmla="*/ 1965994 w 2013165"/>
              <a:gd name="connsiteY7" fmla="*/ 1563361 h 1610532"/>
              <a:gd name="connsiteX8" fmla="*/ 1852112 w 2013165"/>
              <a:gd name="connsiteY8" fmla="*/ 1610532 h 1610532"/>
              <a:gd name="connsiteX9" fmla="*/ 161053 w 2013165"/>
              <a:gd name="connsiteY9" fmla="*/ 1610532 h 1610532"/>
              <a:gd name="connsiteX10" fmla="*/ 47171 w 2013165"/>
              <a:gd name="connsiteY10" fmla="*/ 1563361 h 1610532"/>
              <a:gd name="connsiteX11" fmla="*/ 0 w 2013165"/>
              <a:gd name="connsiteY11" fmla="*/ 1449479 h 1610532"/>
              <a:gd name="connsiteX12" fmla="*/ 0 w 2013165"/>
              <a:gd name="connsiteY12" fmla="*/ 161053 h 161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13165" h="1610532">
                <a:moveTo>
                  <a:pt x="0" y="161053"/>
                </a:moveTo>
                <a:cubicBezTo>
                  <a:pt x="0" y="118339"/>
                  <a:pt x="16968" y="77375"/>
                  <a:pt x="47171" y="47171"/>
                </a:cubicBezTo>
                <a:cubicBezTo>
                  <a:pt x="77374" y="16968"/>
                  <a:pt x="118339" y="0"/>
                  <a:pt x="161053" y="0"/>
                </a:cubicBezTo>
                <a:lnTo>
                  <a:pt x="1852112" y="0"/>
                </a:lnTo>
                <a:cubicBezTo>
                  <a:pt x="1894826" y="0"/>
                  <a:pt x="1935790" y="16968"/>
                  <a:pt x="1965994" y="47171"/>
                </a:cubicBezTo>
                <a:cubicBezTo>
                  <a:pt x="1996197" y="77374"/>
                  <a:pt x="2013165" y="118339"/>
                  <a:pt x="2013165" y="161053"/>
                </a:cubicBezTo>
                <a:lnTo>
                  <a:pt x="2013165" y="1449479"/>
                </a:lnTo>
                <a:cubicBezTo>
                  <a:pt x="2013165" y="1492193"/>
                  <a:pt x="1996197" y="1533157"/>
                  <a:pt x="1965994" y="1563361"/>
                </a:cubicBezTo>
                <a:cubicBezTo>
                  <a:pt x="1935791" y="1593564"/>
                  <a:pt x="1894826" y="1610532"/>
                  <a:pt x="1852112" y="1610532"/>
                </a:cubicBezTo>
                <a:lnTo>
                  <a:pt x="161053" y="1610532"/>
                </a:lnTo>
                <a:cubicBezTo>
                  <a:pt x="118339" y="1610532"/>
                  <a:pt x="77375" y="1593564"/>
                  <a:pt x="47171" y="1563361"/>
                </a:cubicBezTo>
                <a:cubicBezTo>
                  <a:pt x="16968" y="1533158"/>
                  <a:pt x="0" y="1492193"/>
                  <a:pt x="0" y="1449479"/>
                </a:cubicBezTo>
                <a:lnTo>
                  <a:pt x="0" y="161053"/>
                </a:lnTo>
                <a:close/>
              </a:path>
            </a:pathLst>
          </a:custGeom>
          <a:solidFill>
            <a:schemeClr val="tx2">
              <a:lumMod val="1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0986" tIns="90986" rIns="90986" bIns="90986" numCol="1" spcCol="1270" anchor="ctr" anchorCtr="0">
            <a:noAutofit/>
          </a:bodyPr>
          <a:lstStyle/>
          <a:p>
            <a:pPr algn="ctr" defTabSz="1022350">
              <a:lnSpc>
                <a:spcPct val="90000"/>
              </a:lnSpc>
              <a:spcBef>
                <a:spcPct val="0"/>
              </a:spcBef>
              <a:spcAft>
                <a:spcPct val="35000"/>
              </a:spcAft>
            </a:pPr>
            <a:r>
              <a:rPr lang="en-US" sz="2300" dirty="0" smtClean="0"/>
              <a:t>Other Referring Services</a:t>
            </a:r>
            <a:endParaRPr lang="en-US" sz="2300" dirty="0"/>
          </a:p>
        </p:txBody>
      </p:sp>
      <p:sp>
        <p:nvSpPr>
          <p:cNvPr id="33" name="U-Turn Arrow 32"/>
          <p:cNvSpPr/>
          <p:nvPr/>
        </p:nvSpPr>
        <p:spPr>
          <a:xfrm rot="5400000">
            <a:off x="7442703" y="5009390"/>
            <a:ext cx="2057401" cy="877824"/>
          </a:xfrm>
          <a:prstGeom prst="uturnArrow">
            <a:avLst/>
          </a:prstGeom>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tx1"/>
              </a:solidFill>
            </a:endParaRPr>
          </a:p>
        </p:txBody>
      </p:sp>
      <p:sp>
        <p:nvSpPr>
          <p:cNvPr id="34" name="Left Arrow 33"/>
          <p:cNvSpPr/>
          <p:nvPr/>
        </p:nvSpPr>
        <p:spPr>
          <a:xfrm rot="10800000">
            <a:off x="2590800" y="3581400"/>
            <a:ext cx="1247168" cy="589955"/>
          </a:xfrm>
          <a:prstGeom prst="leftArrow">
            <a:avLst>
              <a:gd name="adj1" fmla="val 60000"/>
              <a:gd name="adj2" fmla="val 50000"/>
            </a:avLst>
          </a:prstGeom>
          <a:solidFill>
            <a:schemeClr val="tx2">
              <a:lumMod val="10000"/>
            </a:schemeClr>
          </a:solidFill>
          <a:ln w="57150"/>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35" name="Left Arrow 34"/>
          <p:cNvSpPr/>
          <p:nvPr/>
        </p:nvSpPr>
        <p:spPr>
          <a:xfrm rot="10800000">
            <a:off x="4343400" y="3581400"/>
            <a:ext cx="1247168" cy="589955"/>
          </a:xfrm>
          <a:prstGeom prst="leftArrow">
            <a:avLst>
              <a:gd name="adj1" fmla="val 60000"/>
              <a:gd name="adj2" fmla="val 50000"/>
            </a:avLst>
          </a:prstGeom>
          <a:solidFill>
            <a:schemeClr val="tx2">
              <a:lumMod val="10000"/>
            </a:schemeClr>
          </a:solidFill>
          <a:ln w="57150"/>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6">
                                            <p:bg/>
                                          </p:spTgt>
                                        </p:tgtEl>
                                        <p:attrNameLst>
                                          <p:attrName>style.visibility</p:attrName>
                                        </p:attrNameLst>
                                      </p:cBhvr>
                                      <p:to>
                                        <p:strVal val="visible"/>
                                      </p:to>
                                    </p:set>
                                    <p:anim calcmode="lin" valueType="num">
                                      <p:cBhvr>
                                        <p:cTn id="7" dur="5000" fill="hold"/>
                                        <p:tgtEl>
                                          <p:spTgt spid="26">
                                            <p:bg/>
                                          </p:spTgt>
                                        </p:tgtEl>
                                        <p:attrNameLst>
                                          <p:attrName>ppt_w</p:attrName>
                                        </p:attrNameLst>
                                      </p:cBhvr>
                                      <p:tavLst>
                                        <p:tav tm="0">
                                          <p:val>
                                            <p:strVal val="#ppt_w*0.70"/>
                                          </p:val>
                                        </p:tav>
                                        <p:tav tm="100000">
                                          <p:val>
                                            <p:strVal val="#ppt_w"/>
                                          </p:val>
                                        </p:tav>
                                      </p:tavLst>
                                    </p:anim>
                                    <p:anim calcmode="lin" valueType="num">
                                      <p:cBhvr>
                                        <p:cTn id="8" dur="5000" fill="hold"/>
                                        <p:tgtEl>
                                          <p:spTgt spid="26">
                                            <p:bg/>
                                          </p:spTgt>
                                        </p:tgtEl>
                                        <p:attrNameLst>
                                          <p:attrName>ppt_h</p:attrName>
                                        </p:attrNameLst>
                                      </p:cBhvr>
                                      <p:tavLst>
                                        <p:tav tm="0">
                                          <p:val>
                                            <p:strVal val="#ppt_h"/>
                                          </p:val>
                                        </p:tav>
                                        <p:tav tm="100000">
                                          <p:val>
                                            <p:strVal val="#ppt_h"/>
                                          </p:val>
                                        </p:tav>
                                      </p:tavLst>
                                    </p:anim>
                                    <p:animEffect transition="in" filter="fade">
                                      <p:cBhvr>
                                        <p:cTn id="9" dur="5000"/>
                                        <p:tgtEl>
                                          <p:spTgt spid="26">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6">
                                            <p:txEl>
                                              <p:pRg st="0" end="0"/>
                                            </p:txEl>
                                          </p:spTgt>
                                        </p:tgtEl>
                                        <p:attrNameLst>
                                          <p:attrName>style.visibility</p:attrName>
                                        </p:attrNameLst>
                                      </p:cBhvr>
                                      <p:to>
                                        <p:strVal val="visible"/>
                                      </p:to>
                                    </p:set>
                                    <p:anim calcmode="lin" valueType="num">
                                      <p:cBhvr>
                                        <p:cTn id="12" dur="5000" fill="hold"/>
                                        <p:tgtEl>
                                          <p:spTgt spid="26">
                                            <p:txEl>
                                              <p:pRg st="0" end="0"/>
                                            </p:txEl>
                                          </p:spTgt>
                                        </p:tgtEl>
                                        <p:attrNameLst>
                                          <p:attrName>ppt_w</p:attrName>
                                        </p:attrNameLst>
                                      </p:cBhvr>
                                      <p:tavLst>
                                        <p:tav tm="0">
                                          <p:val>
                                            <p:strVal val="#ppt_w*0.70"/>
                                          </p:val>
                                        </p:tav>
                                        <p:tav tm="100000">
                                          <p:val>
                                            <p:strVal val="#ppt_w"/>
                                          </p:val>
                                        </p:tav>
                                      </p:tavLst>
                                    </p:anim>
                                    <p:anim calcmode="lin" valueType="num">
                                      <p:cBhvr>
                                        <p:cTn id="13" dur="5000" fill="hold"/>
                                        <p:tgtEl>
                                          <p:spTgt spid="26">
                                            <p:txEl>
                                              <p:pRg st="0" end="0"/>
                                            </p:txEl>
                                          </p:spTgt>
                                        </p:tgtEl>
                                        <p:attrNameLst>
                                          <p:attrName>ppt_h</p:attrName>
                                        </p:attrNameLst>
                                      </p:cBhvr>
                                      <p:tavLst>
                                        <p:tav tm="0">
                                          <p:val>
                                            <p:strVal val="#ppt_h"/>
                                          </p:val>
                                        </p:tav>
                                        <p:tav tm="100000">
                                          <p:val>
                                            <p:strVal val="#ppt_h"/>
                                          </p:val>
                                        </p:tav>
                                      </p:tavLst>
                                    </p:anim>
                                    <p:animEffect transition="in" filter="fade">
                                      <p:cBhvr>
                                        <p:cTn id="14" dur="5000"/>
                                        <p:tgtEl>
                                          <p:spTgt spid="2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5000" fill="hold"/>
                                        <p:tgtEl>
                                          <p:spTgt spid="2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6"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NIR US Project Goal</a:t>
            </a:r>
            <a:endParaRPr lang="en-US" dirty="0"/>
          </a:p>
        </p:txBody>
      </p:sp>
      <p:sp>
        <p:nvSpPr>
          <p:cNvPr id="11" name="Minus 10"/>
          <p:cNvSpPr/>
          <p:nvPr/>
        </p:nvSpPr>
        <p:spPr>
          <a:xfrm rot="21300000">
            <a:off x="861115" y="3438229"/>
            <a:ext cx="7421768" cy="849904"/>
          </a:xfrm>
          <a:prstGeom prst="mathMinus">
            <a:avLst/>
          </a:prstGeom>
          <a:solidFill>
            <a:schemeClr val="accent3">
              <a:lumMod val="20000"/>
              <a:lumOff val="80000"/>
            </a:schemeClr>
          </a:solidFill>
          <a:ln w="38100"/>
        </p:spPr>
        <p:style>
          <a:lnRef idx="2">
            <a:schemeClr val="lt1">
              <a:hueOff val="0"/>
              <a:satOff val="0"/>
              <a:lumOff val="0"/>
              <a:alphaOff val="0"/>
            </a:schemeClr>
          </a:lnRef>
          <a:fillRef idx="1">
            <a:schemeClr val="accent1">
              <a:tint val="55000"/>
              <a:hueOff val="0"/>
              <a:satOff val="0"/>
              <a:lumOff val="0"/>
              <a:alphaOff val="0"/>
            </a:schemeClr>
          </a:fillRef>
          <a:effectRef idx="0">
            <a:schemeClr val="accent1">
              <a:tint val="55000"/>
              <a:hueOff val="0"/>
              <a:satOff val="0"/>
              <a:lumOff val="0"/>
              <a:alphaOff val="0"/>
            </a:schemeClr>
          </a:effectRef>
          <a:fontRef idx="minor">
            <a:schemeClr val="dk1">
              <a:hueOff val="0"/>
              <a:satOff val="0"/>
              <a:lumOff val="0"/>
              <a:alphaOff val="0"/>
            </a:schemeClr>
          </a:fontRef>
        </p:style>
      </p:sp>
      <p:sp>
        <p:nvSpPr>
          <p:cNvPr id="12" name="Down Arrow 11"/>
          <p:cNvSpPr/>
          <p:nvPr/>
        </p:nvSpPr>
        <p:spPr>
          <a:xfrm>
            <a:off x="1734312" y="1826498"/>
            <a:ext cx="2240280" cy="1810385"/>
          </a:xfrm>
          <a:prstGeom prst="downArrow">
            <a:avLst/>
          </a:prstGeom>
          <a:solidFill>
            <a:schemeClr val="tx2">
              <a:lumMod val="75000"/>
            </a:schemeClr>
          </a:solidFill>
        </p:spPr>
        <p:style>
          <a:lnRef idx="2">
            <a:schemeClr val="lt1">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sp>
      <p:sp>
        <p:nvSpPr>
          <p:cNvPr id="13" name="Freeform 12"/>
          <p:cNvSpPr/>
          <p:nvPr/>
        </p:nvSpPr>
        <p:spPr>
          <a:xfrm>
            <a:off x="4796028" y="1600200"/>
            <a:ext cx="2519172" cy="1900904"/>
          </a:xfrm>
          <a:custGeom>
            <a:avLst/>
            <a:gdLst>
              <a:gd name="connsiteX0" fmla="*/ 0 w 2389632"/>
              <a:gd name="connsiteY0" fmla="*/ 0 h 1900904"/>
              <a:gd name="connsiteX1" fmla="*/ 2389632 w 2389632"/>
              <a:gd name="connsiteY1" fmla="*/ 0 h 1900904"/>
              <a:gd name="connsiteX2" fmla="*/ 2389632 w 2389632"/>
              <a:gd name="connsiteY2" fmla="*/ 1900904 h 1900904"/>
              <a:gd name="connsiteX3" fmla="*/ 0 w 2389632"/>
              <a:gd name="connsiteY3" fmla="*/ 1900904 h 1900904"/>
              <a:gd name="connsiteX4" fmla="*/ 0 w 2389632"/>
              <a:gd name="connsiteY4" fmla="*/ 0 h 1900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9632" h="1900904">
                <a:moveTo>
                  <a:pt x="0" y="0"/>
                </a:moveTo>
                <a:lnTo>
                  <a:pt x="2389632" y="0"/>
                </a:lnTo>
                <a:lnTo>
                  <a:pt x="2389632" y="1900904"/>
                </a:lnTo>
                <a:lnTo>
                  <a:pt x="0" y="19009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n-US" sz="3400" b="1" kern="1200" dirty="0" smtClean="0">
                <a:solidFill>
                  <a:schemeClr val="tx1">
                    <a:lumMod val="95000"/>
                  </a:schemeClr>
                </a:solidFill>
              </a:rPr>
              <a:t>Decrease Delays</a:t>
            </a:r>
            <a:endParaRPr lang="en-US" sz="3400" b="1" kern="1200" dirty="0">
              <a:solidFill>
                <a:schemeClr val="tx1">
                  <a:lumMod val="95000"/>
                </a:schemeClr>
              </a:solidFill>
            </a:endParaRPr>
          </a:p>
        </p:txBody>
      </p:sp>
      <p:sp>
        <p:nvSpPr>
          <p:cNvPr id="14" name="Up Arrow 13"/>
          <p:cNvSpPr/>
          <p:nvPr/>
        </p:nvSpPr>
        <p:spPr>
          <a:xfrm>
            <a:off x="5169407" y="4089479"/>
            <a:ext cx="2240280" cy="1810385"/>
          </a:xfrm>
          <a:prstGeom prst="upArrow">
            <a:avLst/>
          </a:prstGeom>
          <a:solidFill>
            <a:schemeClr val="accent1">
              <a:lumMod val="75000"/>
            </a:schemeClr>
          </a:solidFill>
        </p:spPr>
        <p:style>
          <a:lnRef idx="2">
            <a:schemeClr val="lt1">
              <a:hueOff val="0"/>
              <a:satOff val="0"/>
              <a:lumOff val="0"/>
              <a:alphaOff val="0"/>
            </a:schemeClr>
          </a:lnRef>
          <a:fillRef idx="1">
            <a:scrgbClr r="0" g="0" b="0"/>
          </a:fillRef>
          <a:effectRef idx="0">
            <a:schemeClr val="accent1">
              <a:shade val="50000"/>
              <a:hueOff val="128995"/>
              <a:satOff val="17418"/>
              <a:lumOff val="34486"/>
              <a:alphaOff val="0"/>
            </a:schemeClr>
          </a:effectRef>
          <a:fontRef idx="minor">
            <a:schemeClr val="lt1"/>
          </a:fontRef>
        </p:style>
      </p:sp>
      <p:sp>
        <p:nvSpPr>
          <p:cNvPr id="15" name="Freeform 14"/>
          <p:cNvSpPr/>
          <p:nvPr/>
        </p:nvSpPr>
        <p:spPr>
          <a:xfrm>
            <a:off x="1958340" y="4225258"/>
            <a:ext cx="2389632" cy="1900904"/>
          </a:xfrm>
          <a:custGeom>
            <a:avLst/>
            <a:gdLst>
              <a:gd name="connsiteX0" fmla="*/ 0 w 2389632"/>
              <a:gd name="connsiteY0" fmla="*/ 0 h 1900904"/>
              <a:gd name="connsiteX1" fmla="*/ 2389632 w 2389632"/>
              <a:gd name="connsiteY1" fmla="*/ 0 h 1900904"/>
              <a:gd name="connsiteX2" fmla="*/ 2389632 w 2389632"/>
              <a:gd name="connsiteY2" fmla="*/ 1900904 h 1900904"/>
              <a:gd name="connsiteX3" fmla="*/ 0 w 2389632"/>
              <a:gd name="connsiteY3" fmla="*/ 1900904 h 1900904"/>
              <a:gd name="connsiteX4" fmla="*/ 0 w 2389632"/>
              <a:gd name="connsiteY4" fmla="*/ 0 h 1900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9632" h="1900904">
                <a:moveTo>
                  <a:pt x="0" y="0"/>
                </a:moveTo>
                <a:lnTo>
                  <a:pt x="2389632" y="0"/>
                </a:lnTo>
                <a:lnTo>
                  <a:pt x="2389632" y="1900904"/>
                </a:lnTo>
                <a:lnTo>
                  <a:pt x="0" y="19009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41808" tIns="241808" rIns="241808" bIns="241808" numCol="1" spcCol="1270" anchor="ctr" anchorCtr="0">
            <a:noAutofit/>
          </a:bodyPr>
          <a:lstStyle/>
          <a:p>
            <a:pPr algn="ctr" defTabSz="1511300">
              <a:lnSpc>
                <a:spcPct val="90000"/>
              </a:lnSpc>
              <a:spcBef>
                <a:spcPct val="0"/>
              </a:spcBef>
              <a:spcAft>
                <a:spcPct val="35000"/>
              </a:spcAft>
            </a:pPr>
            <a:r>
              <a:rPr lang="en-US" sz="3400" b="1" dirty="0" smtClean="0">
                <a:solidFill>
                  <a:schemeClr val="tx1">
                    <a:lumMod val="95000"/>
                  </a:schemeClr>
                </a:solidFill>
              </a:rPr>
              <a:t>Increase Access</a:t>
            </a:r>
            <a:endParaRPr lang="en-US" sz="3400" b="1" dirty="0">
              <a:solidFill>
                <a:schemeClr val="tx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par>
                          <p:cTn id="8" fill="hold">
                            <p:stCondLst>
                              <p:cond delay="2000"/>
                            </p:stCondLst>
                            <p:childTnLst>
                              <p:par>
                                <p:cTn id="9" presetID="2" presetClass="entr" presetSubtype="4" fill="hold" nodeType="afterEffect">
                                  <p:stCondLst>
                                    <p:cond delay="30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2000" fill="hold"/>
                                        <p:tgtEl>
                                          <p:spTgt spid="14"/>
                                        </p:tgtEl>
                                        <p:attrNameLst>
                                          <p:attrName>ppt_x</p:attrName>
                                        </p:attrNameLst>
                                      </p:cBhvr>
                                      <p:tavLst>
                                        <p:tav tm="0">
                                          <p:val>
                                            <p:strVal val="#ppt_x"/>
                                          </p:val>
                                        </p:tav>
                                        <p:tav tm="100000">
                                          <p:val>
                                            <p:strVal val="#ppt_x"/>
                                          </p:val>
                                        </p:tav>
                                      </p:tavLst>
                                    </p:anim>
                                    <p:anim calcmode="lin" valueType="num">
                                      <p:cBhvr additive="base">
                                        <p:cTn id="12" dur="20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4300"/>
                            </p:stCondLst>
                            <p:childTnLst>
                              <p:par>
                                <p:cTn id="14" presetID="10"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2000"/>
                                        <p:tgtEl>
                                          <p:spTgt spid="13"/>
                                        </p:tgtEl>
                                      </p:cBhvr>
                                    </p:animEffect>
                                  </p:childTnLst>
                                </p:cTn>
                              </p:par>
                            </p:childTnLst>
                          </p:cTn>
                        </p:par>
                        <p:par>
                          <p:cTn id="17" fill="hold">
                            <p:stCondLst>
                              <p:cond delay="6300"/>
                            </p:stCondLst>
                            <p:childTnLst>
                              <p:par>
                                <p:cTn id="18" presetID="2" presetClass="entr" presetSubtype="1"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2000" fill="hold"/>
                                        <p:tgtEl>
                                          <p:spTgt spid="12"/>
                                        </p:tgtEl>
                                        <p:attrNameLst>
                                          <p:attrName>ppt_x</p:attrName>
                                        </p:attrNameLst>
                                      </p:cBhvr>
                                      <p:tavLst>
                                        <p:tav tm="0">
                                          <p:val>
                                            <p:strVal val="#ppt_x"/>
                                          </p:val>
                                        </p:tav>
                                        <p:tav tm="100000">
                                          <p:val>
                                            <p:strVal val="#ppt_x"/>
                                          </p:val>
                                        </p:tav>
                                      </p:tavLst>
                                    </p:anim>
                                    <p:anim calcmode="lin" valueType="num">
                                      <p:cBhvr additive="base">
                                        <p:cTn id="21" dur="20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AIM</a:t>
            </a:r>
            <a:endParaRPr lang="en-US" b="0" cap="non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ubtitle 2"/>
          <p:cNvSpPr>
            <a:spLocks noGrp="1"/>
          </p:cNvSpPr>
          <p:nvPr>
            <p:ph type="subTitle" idx="1"/>
          </p:nvPr>
        </p:nvSpPr>
        <p:spPr>
          <a:xfrm>
            <a:off x="457200" y="685800"/>
            <a:ext cx="5281950" cy="5029200"/>
          </a:xfrm>
        </p:spPr>
        <p:txBody>
          <a:bodyPr>
            <a:normAutofit fontScale="40000" lnSpcReduction="20000"/>
          </a:bodyPr>
          <a:lstStyle/>
          <a:p>
            <a:pPr>
              <a:lnSpc>
                <a:spcPct val="170000"/>
              </a:lnSpc>
            </a:pPr>
            <a:endParaRPr lang="en-US" dirty="0" smtClean="0">
              <a:solidFill>
                <a:schemeClr val="tx2">
                  <a:lumMod val="75000"/>
                </a:schemeClr>
              </a:solidFill>
              <a:latin typeface="Arial" pitchFamily="34" charset="0"/>
              <a:cs typeface="Arial" pitchFamily="34" charset="0"/>
            </a:endParaRPr>
          </a:p>
          <a:p>
            <a:pPr algn="l">
              <a:lnSpc>
                <a:spcPct val="170000"/>
              </a:lnSpc>
            </a:pPr>
            <a:r>
              <a:rPr lang="en-US" sz="7000" dirty="0" smtClean="0">
                <a:solidFill>
                  <a:schemeClr val="tx1">
                    <a:lumMod val="95000"/>
                  </a:schemeClr>
                </a:solidFill>
                <a:latin typeface="Arial" pitchFamily="34" charset="0"/>
                <a:cs typeface="Arial" pitchFamily="34" charset="0"/>
              </a:rPr>
              <a:t>NIR will </a:t>
            </a:r>
            <a:r>
              <a:rPr lang="en-US" sz="7000" b="1" i="1" dirty="0" smtClean="0">
                <a:solidFill>
                  <a:schemeClr val="tx1">
                    <a:lumMod val="95000"/>
                  </a:schemeClr>
                </a:solidFill>
                <a:latin typeface="Arial" pitchFamily="34" charset="0"/>
                <a:cs typeface="Arial" pitchFamily="34" charset="0"/>
              </a:rPr>
              <a:t>decrease</a:t>
            </a:r>
            <a:r>
              <a:rPr lang="en-US" sz="7000" dirty="0" smtClean="0">
                <a:solidFill>
                  <a:schemeClr val="tx1">
                    <a:lumMod val="95000"/>
                  </a:schemeClr>
                </a:solidFill>
                <a:latin typeface="Arial" pitchFamily="34" charset="0"/>
                <a:cs typeface="Arial" pitchFamily="34" charset="0"/>
              </a:rPr>
              <a:t> the number of days for referring clinics to obtain diagnostic scans for patients </a:t>
            </a:r>
            <a:r>
              <a:rPr lang="en-US" sz="7000" b="1" i="1" dirty="0" smtClean="0">
                <a:solidFill>
                  <a:schemeClr val="tx1">
                    <a:lumMod val="95000"/>
                  </a:schemeClr>
                </a:solidFill>
                <a:latin typeface="Arial" pitchFamily="34" charset="0"/>
                <a:cs typeface="Arial" pitchFamily="34" charset="0"/>
              </a:rPr>
              <a:t>from 25 or more working days to less than 5 days by June 2011.</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5000" cmpd="sng">
                  <a:noFill/>
                  <a:prstDash val="solid"/>
                </a:ln>
                <a:solidFill>
                  <a:schemeClr val="tx1"/>
                </a:solidFill>
              </a:rPr>
              <a:t>CAUSE ANALYSIS</a:t>
            </a:r>
            <a:endParaRPr lang="en-US" dirty="0">
              <a:ln w="5000" cmpd="sng">
                <a:noFill/>
                <a:prstDash val="solid"/>
              </a:ln>
              <a:solidFill>
                <a:schemeClr val="tx1"/>
              </a:solidFill>
            </a:endParaRPr>
          </a:p>
        </p:txBody>
      </p:sp>
      <p:sp>
        <p:nvSpPr>
          <p:cNvPr id="3" name="Subtitle 2"/>
          <p:cNvSpPr>
            <a:spLocks noGrp="1"/>
          </p:cNvSpPr>
          <p:nvPr>
            <p:ph type="body" idx="1"/>
          </p:nvPr>
        </p:nvSpPr>
        <p:spPr/>
        <p:txBody>
          <a:bodyPr/>
          <a:lstStyle/>
          <a:p>
            <a:r>
              <a:rPr lang="en-US" dirty="0" smtClean="0"/>
              <a:t>IDENTIFYING  &amp;  ASSESSING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457200" y="609600"/>
          <a:ext cx="8077200" cy="5428181"/>
        </p:xfrm>
        <a:graphic>
          <a:graphicData uri="http://schemas.openxmlformats.org/presentationml/2006/ole">
            <p:oleObj spid="_x0000_s3074" name="Worksheet" r:id="rId4" imgW="10458450" imgH="6334125" progId="Excel.Sheet.12">
              <p:embed/>
            </p:oleObj>
          </a:graphicData>
        </a:graphic>
      </p:graphicFrame>
      <p:sp>
        <p:nvSpPr>
          <p:cNvPr id="3" name="Rounded Rectangle 2"/>
          <p:cNvSpPr/>
          <p:nvPr/>
        </p:nvSpPr>
        <p:spPr>
          <a:xfrm>
            <a:off x="1066800" y="1524000"/>
            <a:ext cx="1981200" cy="17526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ounded Rectangle 3"/>
          <p:cNvSpPr/>
          <p:nvPr/>
        </p:nvSpPr>
        <p:spPr>
          <a:xfrm>
            <a:off x="3733800" y="2057400"/>
            <a:ext cx="2362200" cy="8382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2895600" y="3657600"/>
            <a:ext cx="2286000" cy="9144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295400" y="1981200"/>
            <a:ext cx="2286000" cy="923330"/>
          </a:xfrm>
          <a:prstGeom prst="rect">
            <a:avLst/>
          </a:prstGeom>
          <a:noFill/>
        </p:spPr>
        <p:txBody>
          <a:bodyPr wrap="square" rtlCol="0">
            <a:spAutoFit/>
          </a:bodyPr>
          <a:lstStyle/>
          <a:p>
            <a:pPr>
              <a:buFont typeface="Wingdings" pitchFamily="2" charset="2"/>
              <a:buChar char="v"/>
            </a:pPr>
            <a:r>
              <a:rPr lang="en-US" b="1" dirty="0" smtClean="0">
                <a:solidFill>
                  <a:schemeClr val="bg2">
                    <a:lumMod val="50000"/>
                  </a:schemeClr>
                </a:solidFill>
              </a:rPr>
              <a:t>PATIENT        SCHEDULING TEMPLATE</a:t>
            </a:r>
            <a:endParaRPr lang="en-US" b="1" dirty="0">
              <a:solidFill>
                <a:schemeClr val="bg2">
                  <a:lumMod val="50000"/>
                </a:schemeClr>
              </a:solidFill>
            </a:endParaRPr>
          </a:p>
        </p:txBody>
      </p:sp>
      <p:sp>
        <p:nvSpPr>
          <p:cNvPr id="7" name="TextBox 6"/>
          <p:cNvSpPr txBox="1"/>
          <p:nvPr/>
        </p:nvSpPr>
        <p:spPr>
          <a:xfrm>
            <a:off x="3962400" y="2286000"/>
            <a:ext cx="2209800" cy="369332"/>
          </a:xfrm>
          <a:prstGeom prst="rect">
            <a:avLst/>
          </a:prstGeom>
          <a:noFill/>
        </p:spPr>
        <p:txBody>
          <a:bodyPr wrap="square" rtlCol="0">
            <a:spAutoFit/>
          </a:bodyPr>
          <a:lstStyle/>
          <a:p>
            <a:pPr>
              <a:buFont typeface="Wingdings" pitchFamily="2" charset="2"/>
              <a:buChar char="v"/>
            </a:pPr>
            <a:r>
              <a:rPr lang="en-US" b="1" dirty="0" smtClean="0">
                <a:solidFill>
                  <a:schemeClr val="bg2">
                    <a:lumMod val="50000"/>
                  </a:schemeClr>
                </a:solidFill>
              </a:rPr>
              <a:t>WORKFLOW</a:t>
            </a:r>
            <a:endParaRPr lang="en-US" b="1" dirty="0">
              <a:solidFill>
                <a:schemeClr val="bg2">
                  <a:lumMod val="50000"/>
                </a:schemeClr>
              </a:solidFill>
            </a:endParaRPr>
          </a:p>
        </p:txBody>
      </p:sp>
      <p:sp>
        <p:nvSpPr>
          <p:cNvPr id="8" name="TextBox 7"/>
          <p:cNvSpPr txBox="1"/>
          <p:nvPr/>
        </p:nvSpPr>
        <p:spPr>
          <a:xfrm>
            <a:off x="3048000" y="3962400"/>
            <a:ext cx="2362200" cy="369332"/>
          </a:xfrm>
          <a:prstGeom prst="rect">
            <a:avLst/>
          </a:prstGeom>
          <a:noFill/>
        </p:spPr>
        <p:txBody>
          <a:bodyPr wrap="square" rtlCol="0">
            <a:spAutoFit/>
          </a:bodyPr>
          <a:lstStyle/>
          <a:p>
            <a:pPr>
              <a:buFont typeface="Wingdings" pitchFamily="2" charset="2"/>
              <a:buChar char="v"/>
            </a:pPr>
            <a:r>
              <a:rPr lang="en-US" b="1" dirty="0" smtClean="0">
                <a:solidFill>
                  <a:schemeClr val="bg2">
                    <a:lumMod val="50000"/>
                  </a:schemeClr>
                </a:solidFill>
              </a:rPr>
              <a:t>PERSONNEL</a:t>
            </a:r>
            <a:endParaRPr lang="en-US" b="1" dirty="0">
              <a:solidFill>
                <a:schemeClr val="bg2">
                  <a:lumMod val="50000"/>
                </a:schemeClr>
              </a:solidFill>
            </a:endParaRPr>
          </a:p>
        </p:txBody>
      </p:sp>
      <p:sp>
        <p:nvSpPr>
          <p:cNvPr id="10" name="TextBox 9"/>
          <p:cNvSpPr txBox="1"/>
          <p:nvPr/>
        </p:nvSpPr>
        <p:spPr>
          <a:xfrm>
            <a:off x="2362200" y="5105400"/>
            <a:ext cx="4419600" cy="646331"/>
          </a:xfrm>
          <a:prstGeom prst="rect">
            <a:avLst/>
          </a:prstGeom>
          <a:noFill/>
        </p:spPr>
        <p:txBody>
          <a:bodyPr wrap="square" rtlCol="0">
            <a:spAutoFit/>
          </a:bodyPr>
          <a:lstStyle/>
          <a:p>
            <a:r>
              <a:rPr lang="en-US" sz="3600" dirty="0" smtClean="0"/>
              <a:t>CAUSE ANALYSIS</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2977</TotalTime>
  <Words>2065</Words>
  <Application>Microsoft Office PowerPoint</Application>
  <PresentationFormat>On-screen Show (4:3)</PresentationFormat>
  <Paragraphs>440</Paragraphs>
  <Slides>28</Slides>
  <Notes>26</Notes>
  <HiddenSlides>0</HiddenSlides>
  <MMClips>0</MMClips>
  <ScaleCrop>false</ScaleCrop>
  <HeadingPairs>
    <vt:vector size="8" baseType="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28</vt:i4>
      </vt:variant>
    </vt:vector>
  </HeadingPairs>
  <TitlesOfParts>
    <vt:vector size="31" baseType="lpstr">
      <vt:lpstr>Technic</vt:lpstr>
      <vt:lpstr>\\dcpavfs1b\users3$\iaopuiyo\2011 CREATE  SOLUTIONS CSE_ ALL DATA\NIR Create SolutionsTeam Project 2011\CS&amp;E_2011_ ChartsGraphs\2011 08 04  Diagnostic Imaging Neuro US PRE PI LK v 7.vsd\Drawing\~Neuo us p1\Blunt starburst</vt:lpstr>
      <vt:lpstr>Worksheet</vt:lpstr>
      <vt:lpstr>Neuro-interventional ultrasound Ibi Opuiyo,rdms  executive sponsor - joseph steele,md</vt:lpstr>
      <vt:lpstr>Slide 2</vt:lpstr>
      <vt:lpstr>Neuro-Interventional Ultrasound</vt:lpstr>
      <vt:lpstr>PROBLEM</vt:lpstr>
      <vt:lpstr>Slide 5</vt:lpstr>
      <vt:lpstr>NIR US Project Goal</vt:lpstr>
      <vt:lpstr>AIM</vt:lpstr>
      <vt:lpstr>CAUSE ANALYSIS</vt:lpstr>
      <vt:lpstr>Slide 9</vt:lpstr>
      <vt:lpstr>KEY ISSUES</vt:lpstr>
      <vt:lpstr>BASELINE DATA</vt:lpstr>
      <vt:lpstr>Capacity Backlog : Scheduling</vt:lpstr>
      <vt:lpstr>Process Analysis: Scheduling</vt:lpstr>
      <vt:lpstr>Operations: Processes</vt:lpstr>
      <vt:lpstr>Operations:  Asset Utilization</vt:lpstr>
      <vt:lpstr>INTERVENTIONS</vt:lpstr>
      <vt:lpstr>Phase I Feb 1, 2011 to March 10, 2011</vt:lpstr>
      <vt:lpstr>Phase II March 11, 2011 to April 14, 2011</vt:lpstr>
      <vt:lpstr>Phase III April 15,2011 to July 15, 2011</vt:lpstr>
      <vt:lpstr>    The success of the project was measured using two metrics    </vt:lpstr>
      <vt:lpstr>Slide 21</vt:lpstr>
      <vt:lpstr>Slide 22</vt:lpstr>
      <vt:lpstr>Scheduling Template</vt:lpstr>
      <vt:lpstr>Slide 24</vt:lpstr>
      <vt:lpstr>Slide 25</vt:lpstr>
      <vt:lpstr>Slide 26</vt:lpstr>
      <vt:lpstr>NEXT STEPS</vt:lpstr>
      <vt:lpstr>Thank You</vt:lpstr>
    </vt:vector>
  </TitlesOfParts>
  <Company>UTMDACC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iaopuiyo</dc:creator>
  <cp:lastModifiedBy>owner</cp:lastModifiedBy>
  <cp:revision>411</cp:revision>
  <dcterms:created xsi:type="dcterms:W3CDTF">2011-10-06T20:12:16Z</dcterms:created>
  <dcterms:modified xsi:type="dcterms:W3CDTF">2011-10-28T14:02:31Z</dcterms:modified>
</cp:coreProperties>
</file>