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52"/>
  </p:notesMasterIdLst>
  <p:handoutMasterIdLst>
    <p:handoutMasterId r:id="rId53"/>
  </p:handoutMasterIdLst>
  <p:sldIdLst>
    <p:sldId id="349" r:id="rId2"/>
    <p:sldId id="350" r:id="rId3"/>
    <p:sldId id="374" r:id="rId4"/>
    <p:sldId id="361" r:id="rId5"/>
    <p:sldId id="363" r:id="rId6"/>
    <p:sldId id="364" r:id="rId7"/>
    <p:sldId id="362" r:id="rId8"/>
    <p:sldId id="375" r:id="rId9"/>
    <p:sldId id="376" r:id="rId10"/>
    <p:sldId id="366" r:id="rId11"/>
    <p:sldId id="373" r:id="rId12"/>
    <p:sldId id="367" r:id="rId13"/>
    <p:sldId id="368" r:id="rId14"/>
    <p:sldId id="380" r:id="rId15"/>
    <p:sldId id="369" r:id="rId16"/>
    <p:sldId id="370" r:id="rId17"/>
    <p:sldId id="371" r:id="rId18"/>
    <p:sldId id="379" r:id="rId19"/>
    <p:sldId id="377" r:id="rId20"/>
    <p:sldId id="356" r:id="rId21"/>
    <p:sldId id="263" r:id="rId22"/>
    <p:sldId id="264" r:id="rId23"/>
    <p:sldId id="267" r:id="rId24"/>
    <p:sldId id="266" r:id="rId25"/>
    <p:sldId id="262" r:id="rId26"/>
    <p:sldId id="268" r:id="rId27"/>
    <p:sldId id="257" r:id="rId28"/>
    <p:sldId id="346" r:id="rId29"/>
    <p:sldId id="347" r:id="rId30"/>
    <p:sldId id="348" r:id="rId31"/>
    <p:sldId id="293" r:id="rId32"/>
    <p:sldId id="378" r:id="rId33"/>
    <p:sldId id="354" r:id="rId34"/>
    <p:sldId id="355" r:id="rId35"/>
    <p:sldId id="298" r:id="rId36"/>
    <p:sldId id="303" r:id="rId37"/>
    <p:sldId id="307" r:id="rId38"/>
    <p:sldId id="352" r:id="rId39"/>
    <p:sldId id="310" r:id="rId40"/>
    <p:sldId id="311" r:id="rId41"/>
    <p:sldId id="344" r:id="rId42"/>
    <p:sldId id="353" r:id="rId43"/>
    <p:sldId id="351" r:id="rId44"/>
    <p:sldId id="316" r:id="rId45"/>
    <p:sldId id="319" r:id="rId46"/>
    <p:sldId id="322" r:id="rId47"/>
    <p:sldId id="324" r:id="rId48"/>
    <p:sldId id="345" r:id="rId49"/>
    <p:sldId id="359" r:id="rId50"/>
    <p:sldId id="360" r:id="rId5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1104">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80617"/>
    <a:srgbClr val="3F000B"/>
    <a:srgbClr val="800000"/>
    <a:srgbClr val="FFFFFF"/>
    <a:srgbClr val="000066"/>
    <a:srgbClr val="003399"/>
    <a:srgbClr val="00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76" autoAdjust="0"/>
    <p:restoredTop sz="84007" autoAdjust="0"/>
  </p:normalViewPr>
  <p:slideViewPr>
    <p:cSldViewPr>
      <p:cViewPr>
        <p:scale>
          <a:sx n="66" d="100"/>
          <a:sy n="66" d="100"/>
        </p:scale>
        <p:origin x="-379" y="-696"/>
      </p:cViewPr>
      <p:guideLst>
        <p:guide orient="horz" pos="1536"/>
        <p:guide pos="1104"/>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75" d="100"/>
        <a:sy n="75" d="100"/>
      </p:scale>
      <p:origin x="0" y="792"/>
    </p:cViewPr>
  </p:sorterViewPr>
  <p:notesViewPr>
    <p:cSldViewPr>
      <p:cViewPr varScale="1">
        <p:scale>
          <a:sx n="52" d="100"/>
          <a:sy n="52" d="100"/>
        </p:scale>
        <p:origin x="-187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5038" y="4416425"/>
            <a:ext cx="5140325"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07" tIns="45295" rIns="92207" bIns="4529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1" name="Rectangle 3"/>
          <p:cNvSpPr>
            <a:spLocks noChangeArrowheads="1" noTextEdit="1"/>
          </p:cNvSpPr>
          <p:nvPr>
            <p:ph type="sldImg" idx="2"/>
          </p:nvPr>
        </p:nvSpPr>
        <p:spPr bwMode="auto">
          <a:xfrm>
            <a:off x="1189038" y="703263"/>
            <a:ext cx="4630737"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ChangeArrowheads="1" noTextEdit="1"/>
          </p:cNvSpPr>
          <p:nvPr>
            <p:ph type="sldImg"/>
          </p:nvPr>
        </p:nvSpPr>
        <p:spPr>
          <a:ln/>
        </p:spPr>
      </p:sp>
      <p:sp>
        <p:nvSpPr>
          <p:cNvPr id="254979" name="Rectangle 3"/>
          <p:cNvSpPr>
            <a:spLocks noGrp="1" noChangeArrowheads="1"/>
          </p:cNvSpPr>
          <p:nvPr>
            <p:ph type="body" idx="1"/>
          </p:nvPr>
        </p:nvSpPr>
        <p:spPr/>
        <p:txBody>
          <a:bodyPr/>
          <a:lstStyle/>
          <a:p>
            <a:r>
              <a:rPr lang="en-US" altLang="en-US" b="1"/>
              <a:t>Yours? Mine? Ours? </a:t>
            </a:r>
            <a:br>
              <a:rPr lang="en-US" altLang="en-US" b="1"/>
            </a:br>
            <a:r>
              <a:rPr lang="en-US" altLang="en-US" b="1"/>
              <a:t>Research Collaborations and Drafting Effective Intellectual Property Sharing Agreements</a:t>
            </a:r>
          </a:p>
          <a:p>
            <a:pPr algn="ctr"/>
            <a:r>
              <a:rPr lang="en-US" altLang="en-US"/>
              <a:t>NACUA Sponsored Research </a:t>
            </a:r>
          </a:p>
          <a:p>
            <a:pPr algn="ctr"/>
            <a:r>
              <a:rPr lang="en-US" altLang="en-US"/>
              <a:t>and Technology Transfer Workshop</a:t>
            </a:r>
          </a:p>
          <a:p>
            <a:pPr algn="ctr"/>
            <a:r>
              <a:rPr lang="en-US" altLang="en-US"/>
              <a:t> </a:t>
            </a:r>
          </a:p>
          <a:p>
            <a:pPr algn="ctr"/>
            <a:r>
              <a:rPr lang="en-US" altLang="en-US"/>
              <a:t>BethLynn Maxwell</a:t>
            </a:r>
          </a:p>
          <a:p>
            <a:pPr algn="ctr"/>
            <a:r>
              <a:rPr lang="en-US" altLang="en-US"/>
              <a:t>The University of Texas System</a:t>
            </a:r>
          </a:p>
          <a:p>
            <a:endParaRPr lang="en-US" altLang="en-US" b="1"/>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ChangeArrowheads="1" noTextEdit="1"/>
          </p:cNvSpPr>
          <p:nvPr>
            <p:ph type="sldImg"/>
          </p:nvPr>
        </p:nvSpPr>
        <p:spPr>
          <a:ln/>
        </p:spPr>
      </p:sp>
      <p:sp>
        <p:nvSpPr>
          <p:cNvPr id="253955" name="Rectangle 3"/>
          <p:cNvSpPr>
            <a:spLocks noGrp="1" noChangeArrowheads="1"/>
          </p:cNvSpPr>
          <p:nvPr>
            <p:ph type="body" idx="1"/>
          </p:nvPr>
        </p:nvSpPr>
        <p:spPr/>
        <p:txBody>
          <a:bodyPr/>
          <a:lstStyle/>
          <a:p>
            <a:r>
              <a:rPr lang="en-US" altLang="en-US"/>
              <a:t>How is revenue shared?</a:t>
            </a:r>
          </a:p>
          <a:p>
            <a:r>
              <a:rPr lang="en-US" altLang="en-US"/>
              <a:t>Management fee</a:t>
            </a:r>
          </a:p>
          <a:p>
            <a:r>
              <a:rPr lang="en-US" altLang="en-US"/>
              <a:t>Payment of patent costs</a:t>
            </a:r>
          </a:p>
          <a:p>
            <a:r>
              <a:rPr lang="en-US" altLang="en-US"/>
              <a:t>Signatures on license agreement</a:t>
            </a:r>
          </a:p>
          <a:p>
            <a:r>
              <a:rPr lang="en-US" altLang="en-US"/>
              <a:t>Approval rights for Non-Lead Party?</a:t>
            </a:r>
          </a:p>
          <a:p>
            <a:r>
              <a:rPr lang="en-US" altLang="en-US"/>
              <a:t>Include certain license requirements in IIA</a:t>
            </a:r>
          </a:p>
          <a:p>
            <a:r>
              <a:rPr lang="en-US" altLang="en-US"/>
              <a:t>When can IIA be terminated?</a:t>
            </a:r>
          </a:p>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ChangeArrowheads="1" noTextEdit="1"/>
          </p:cNvSpPr>
          <p:nvPr>
            <p:ph type="sldImg"/>
          </p:nvPr>
        </p:nvSpPr>
        <p:spPr>
          <a:ln/>
        </p:spPr>
      </p:sp>
      <p:sp>
        <p:nvSpPr>
          <p:cNvPr id="249859" name="Rectangle 3"/>
          <p:cNvSpPr>
            <a:spLocks noGrp="1" noChangeArrowheads="1"/>
          </p:cNvSpPr>
          <p:nvPr>
            <p:ph type="body" idx="1"/>
          </p:nvPr>
        </p:nvSpPr>
        <p:spPr/>
        <p:txBody>
          <a:bodyPr/>
          <a:lstStyle/>
          <a:p>
            <a:r>
              <a:rPr lang="en-US" altLang="en-US"/>
              <a:t>Split follows amount each co-owner contributed to invention  </a:t>
            </a:r>
          </a:p>
          <a:p>
            <a:pPr lvl="1"/>
            <a:r>
              <a:rPr lang="en-US" altLang="en-US"/>
              <a:t>Revenue split in proportion to % each co-owner contributed to invention</a:t>
            </a:r>
          </a:p>
          <a:p>
            <a:pPr lvl="1"/>
            <a:r>
              <a:rPr lang="en-US" altLang="en-US"/>
              <a:t>If co-owners each contributed 50% to invention, then revenue shared 50:50</a:t>
            </a:r>
          </a:p>
          <a:p>
            <a:pPr lvl="1"/>
            <a:r>
              <a:rPr lang="en-US" altLang="en-US"/>
              <a:t>Inventor’s help co-owners to decide </a:t>
            </a:r>
          </a:p>
          <a:p>
            <a:r>
              <a:rPr lang="en-US" altLang="en-US"/>
              <a:t>How is equity handled?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ChangeArrowheads="1" noTextEdit="1"/>
          </p:cNvSpPr>
          <p:nvPr>
            <p:ph type="sldImg"/>
          </p:nvPr>
        </p:nvSpPr>
        <p:spPr>
          <a:ln/>
        </p:spPr>
      </p:sp>
      <p:sp>
        <p:nvSpPr>
          <p:cNvPr id="234499" name="Rectangle 3"/>
          <p:cNvSpPr>
            <a:spLocks noGrp="1" noChangeArrowheads="1"/>
          </p:cNvSpPr>
          <p:nvPr>
            <p:ph type="body" idx="1"/>
          </p:nvPr>
        </p:nvSpPr>
        <p:spPr/>
        <p:txBody>
          <a:bodyPr/>
          <a:lstStyle/>
          <a:p>
            <a:r>
              <a:rPr lang="en-US" altLang="en-US"/>
              <a:t>Do co-owners agree to fee? </a:t>
            </a:r>
          </a:p>
          <a:p>
            <a:r>
              <a:rPr lang="en-US" altLang="en-US"/>
              <a:t>If yes, how much?</a:t>
            </a:r>
          </a:p>
          <a:p>
            <a:pPr lvl="1"/>
            <a:r>
              <a:rPr lang="en-US" altLang="en-US"/>
              <a:t>How do you agree on amount?</a:t>
            </a:r>
          </a:p>
          <a:p>
            <a:pPr lvl="1"/>
            <a:r>
              <a:rPr lang="en-US" altLang="en-US"/>
              <a:t>Capped or uncapped?</a:t>
            </a:r>
          </a:p>
          <a:p>
            <a:pPr lvl="1"/>
            <a:r>
              <a:rPr lang="en-US" altLang="en-US"/>
              <a:t>If capped, at what amount?</a:t>
            </a:r>
          </a:p>
          <a:p>
            <a:pPr lvl="1"/>
            <a:r>
              <a:rPr lang="en-US" altLang="en-US"/>
              <a:t>Sliding cap?</a:t>
            </a:r>
          </a:p>
          <a:p>
            <a:r>
              <a:rPr lang="en-US" altLang="en-US"/>
              <a:t>Does fee apply to equity? </a:t>
            </a:r>
          </a:p>
          <a:p>
            <a:pPr>
              <a:buFontTx/>
              <a:buChar char="•"/>
            </a:pPr>
            <a:r>
              <a:rPr lang="en-US" altLang="en-US"/>
              <a:t>50-50 sharing of revenue</a:t>
            </a:r>
          </a:p>
          <a:p>
            <a:pPr>
              <a:buFontTx/>
              <a:buChar char="•"/>
            </a:pPr>
            <a:r>
              <a:rPr lang="en-US" altLang="en-US"/>
              <a:t>Equity = 100 – 15% Management Fee = 85</a:t>
            </a:r>
          </a:p>
          <a:p>
            <a:pPr>
              <a:buFontTx/>
              <a:buChar char="•"/>
            </a:pPr>
            <a:r>
              <a:rPr lang="en-US" altLang="en-US"/>
              <a:t>Lead gets 15 + 42.50 = $57.50 and non-lead gets $42.50 not $50</a:t>
            </a:r>
          </a:p>
          <a:p>
            <a:r>
              <a:rPr lang="en-US" altLang="en-US"/>
              <a:t>*Are other costs recoverable – besides patent expenses – like at U.C.?</a:t>
            </a:r>
          </a:p>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ChangeArrowheads="1" noTextEdit="1"/>
          </p:cNvSpPr>
          <p:nvPr>
            <p:ph type="sldImg"/>
          </p:nvPr>
        </p:nvSpPr>
        <p:spPr>
          <a:ln/>
        </p:spPr>
      </p:sp>
      <p:sp>
        <p:nvSpPr>
          <p:cNvPr id="246787" name="Rectangle 3"/>
          <p:cNvSpPr>
            <a:spLocks noGrp="1" noChangeArrowheads="1"/>
          </p:cNvSpPr>
          <p:nvPr>
            <p:ph type="body" idx="1"/>
          </p:nvPr>
        </p:nvSpPr>
        <p:spPr/>
        <p:txBody>
          <a:bodyPr/>
          <a:lstStyle/>
          <a:p>
            <a:r>
              <a:rPr lang="en-US" altLang="en-US"/>
              <a:t>How are they split?</a:t>
            </a:r>
          </a:p>
          <a:p>
            <a:pPr lvl="1"/>
            <a:r>
              <a:rPr lang="en-US" altLang="en-US"/>
              <a:t>Costs are shared in = proportion as revenue sharing</a:t>
            </a:r>
          </a:p>
          <a:p>
            <a:r>
              <a:rPr lang="en-US" altLang="en-US"/>
              <a:t>Past patent costs could be deducted from license revenue prior to distribution</a:t>
            </a:r>
          </a:p>
          <a:p>
            <a:r>
              <a:rPr lang="en-US" altLang="en-US"/>
              <a:t>Future patent costs </a:t>
            </a:r>
          </a:p>
          <a:p>
            <a:pPr lvl="1"/>
            <a:r>
              <a:rPr lang="en-US" altLang="en-US"/>
              <a:t>Initially paid by lead party and lead invoices non-lead</a:t>
            </a:r>
          </a:p>
          <a:p>
            <a:r>
              <a:rPr lang="en-US" altLang="en-US"/>
              <a:t>Co-owners </a:t>
            </a:r>
            <a:r>
              <a:rPr lang="en-US" altLang="en-US" b="1"/>
              <a:t>must</a:t>
            </a:r>
            <a:r>
              <a:rPr lang="en-US" altLang="en-US"/>
              <a:t> agree on all patent decisions!?</a:t>
            </a:r>
          </a:p>
          <a:p>
            <a:r>
              <a:rPr lang="en-US" altLang="en-US"/>
              <a:t>Should costs be capped? </a:t>
            </a:r>
          </a:p>
          <a:p>
            <a:pPr lvl="1"/>
            <a:r>
              <a:rPr lang="en-US" altLang="en-US"/>
              <a:t>What if non-lead party has limited budget?</a:t>
            </a:r>
          </a:p>
          <a:p>
            <a:r>
              <a:rPr lang="en-US" altLang="en-US"/>
              <a:t>What if one party opts out of paying its share of U.S. or foreign patent prosecution</a:t>
            </a:r>
          </a:p>
          <a:p>
            <a:pPr lvl="1"/>
            <a:r>
              <a:rPr lang="en-US" altLang="en-US"/>
              <a:t>Paying party has sole authority over licensing and patent prosecution</a:t>
            </a:r>
          </a:p>
          <a:p>
            <a:pPr lvl="1"/>
            <a:r>
              <a:rPr lang="en-US" altLang="en-US"/>
              <a:t>Paying party – no obligation to share revenues with non-paying party</a:t>
            </a:r>
          </a:p>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ChangeArrowheads="1" noTextEdit="1"/>
          </p:cNvSpPr>
          <p:nvPr>
            <p:ph type="sldImg"/>
          </p:nvPr>
        </p:nvSpPr>
        <p:spPr>
          <a:ln/>
        </p:spPr>
      </p:sp>
      <p:sp>
        <p:nvSpPr>
          <p:cNvPr id="248835" name="Rectangle 3"/>
          <p:cNvSpPr>
            <a:spLocks noGrp="1" noChangeArrowheads="1"/>
          </p:cNvSpPr>
          <p:nvPr>
            <p:ph type="body" idx="1"/>
          </p:nvPr>
        </p:nvSpPr>
        <p:spPr/>
        <p:txBody>
          <a:bodyPr/>
          <a:lstStyle/>
          <a:p>
            <a:r>
              <a:rPr lang="en-US" altLang="en-US"/>
              <a:t>Marketing both sole Lead IP and joint lead and non-lead IP </a:t>
            </a:r>
          </a:p>
          <a:p>
            <a:pPr lvl="1"/>
            <a:r>
              <a:rPr lang="en-US" altLang="en-US"/>
              <a:t>Can’t be 50:50</a:t>
            </a:r>
          </a:p>
          <a:p>
            <a:pPr lvl="1"/>
            <a:r>
              <a:rPr lang="en-US" altLang="en-US"/>
              <a:t>Count number of patents?</a:t>
            </a:r>
          </a:p>
          <a:p>
            <a:r>
              <a:rPr lang="en-US" altLang="en-US"/>
              <a:t>	Allocate percentage based on number of patents</a:t>
            </a:r>
          </a:p>
          <a:p>
            <a:endParaRPr lang="en-US" altLang="en-US"/>
          </a:p>
          <a:p>
            <a:r>
              <a:rPr lang="en-US" altLang="en-US" u="sng"/>
              <a:t>Patents</a:t>
            </a:r>
            <a:r>
              <a:rPr lang="en-US" altLang="en-US"/>
              <a:t>				</a:t>
            </a:r>
            <a:r>
              <a:rPr lang="en-US" altLang="en-US" u="sng"/>
              <a:t>% parties will receive:</a:t>
            </a:r>
            <a:r>
              <a:rPr lang="en-US" altLang="en-US"/>
              <a:t> </a:t>
            </a:r>
            <a:r>
              <a:rPr lang="en-US" altLang="en-US" u="sng"/>
              <a:t>Total of 6 patents – each gets 15.6 weight</a:t>
            </a:r>
          </a:p>
          <a:p>
            <a:r>
              <a:rPr lang="en-US" altLang="en-US"/>
              <a:t>1 Sole Lead patent 		15.6%</a:t>
            </a:r>
          </a:p>
          <a:p>
            <a:r>
              <a:rPr lang="en-US" altLang="en-US"/>
              <a:t>1 sole Non-Lead patent		15.6%</a:t>
            </a:r>
          </a:p>
          <a:p>
            <a:r>
              <a:rPr lang="en-US" altLang="en-US"/>
              <a:t>4 joint Lead and non-lead patents	62.4%</a:t>
            </a:r>
          </a:p>
          <a:p>
            <a:endParaRPr lang="en-US" altLang="en-US"/>
          </a:p>
          <a:p>
            <a:r>
              <a:rPr lang="en-US" altLang="en-US" u="sng"/>
              <a:t>Patents</a:t>
            </a:r>
            <a:r>
              <a:rPr lang="en-US" altLang="en-US"/>
              <a:t>				</a:t>
            </a:r>
            <a:r>
              <a:rPr lang="en-US" altLang="en-US" u="sng"/>
              <a:t>% parties will receive:</a:t>
            </a:r>
            <a:r>
              <a:rPr lang="en-US" altLang="en-US"/>
              <a:t> </a:t>
            </a:r>
            <a:r>
              <a:rPr lang="en-US" altLang="en-US" u="sng"/>
              <a:t>Total of 5 patents – each patent gets 20% weight</a:t>
            </a:r>
          </a:p>
          <a:p>
            <a:r>
              <a:rPr lang="en-US" altLang="en-US"/>
              <a:t>1 Sole Lead patent 		20%</a:t>
            </a:r>
          </a:p>
          <a:p>
            <a:r>
              <a:rPr lang="en-US" altLang="en-US"/>
              <a:t>1 sole Non-Lead patent		20%</a:t>
            </a:r>
          </a:p>
          <a:p>
            <a:r>
              <a:rPr lang="en-US" altLang="en-US"/>
              <a:t>3 joint Lead and non-lead patents	60%</a:t>
            </a:r>
          </a:p>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ChangeArrowheads="1" noTextEdit="1"/>
          </p:cNvSpPr>
          <p:nvPr>
            <p:ph type="sldImg"/>
          </p:nvPr>
        </p:nvSpPr>
        <p:spPr>
          <a:ln/>
        </p:spPr>
      </p:sp>
      <p:sp>
        <p:nvSpPr>
          <p:cNvPr id="258051" name="Rectangle 3"/>
          <p:cNvSpPr>
            <a:spLocks noGrp="1" noChangeArrowheads="1"/>
          </p:cNvSpPr>
          <p:nvPr>
            <p:ph type="body" idx="1"/>
          </p:nvPr>
        </p:nvSpPr>
        <p:spPr/>
        <p:txBody>
          <a:bodyPr/>
          <a:lstStyle/>
          <a:p>
            <a:r>
              <a:rPr lang="en-US" altLang="en-US" b="1"/>
              <a:t>Sticking Point: Signatures on License Agreement</a:t>
            </a:r>
          </a:p>
          <a:p>
            <a:r>
              <a:rPr lang="en-US" altLang="en-US"/>
              <a:t>Who signs License Agreement (not IIA)?</a:t>
            </a:r>
          </a:p>
          <a:p>
            <a:pPr lvl="1"/>
            <a:r>
              <a:rPr lang="en-US" altLang="en-US"/>
              <a:t>Only Lead Party signs</a:t>
            </a:r>
          </a:p>
          <a:p>
            <a:pPr lvl="2"/>
            <a:r>
              <a:rPr lang="en-US" altLang="en-US"/>
              <a:t>Saves time, resources and money </a:t>
            </a:r>
          </a:p>
          <a:p>
            <a:pPr lvl="1"/>
            <a:r>
              <a:rPr lang="en-US" altLang="en-US"/>
              <a:t>All co-owners sign</a:t>
            </a:r>
          </a:p>
          <a:p>
            <a:pPr lvl="2"/>
            <a:r>
              <a:rPr lang="en-US" altLang="en-US"/>
              <a:t>All co-owners could sign but cannot allow co-owners to re-negotiate license terms</a:t>
            </a:r>
          </a:p>
          <a:p>
            <a:pPr lvl="2"/>
            <a:r>
              <a:rPr lang="en-US" altLang="en-US"/>
              <a:t>Negotiations could come to halt</a:t>
            </a:r>
          </a:p>
          <a:p>
            <a:r>
              <a:rPr lang="en-US" altLang="en-US"/>
              <a:t>Lead Party cannot enter into fully paid-up license without prior written consent of Non-Lead party</a:t>
            </a:r>
          </a:p>
          <a:p>
            <a:endParaRPr lang="en-US" altLang="en-US" b="1"/>
          </a:p>
          <a:p>
            <a:endParaRPr lang="en-US" altLang="en-US" b="1"/>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ChangeArrowheads="1" noTextEdit="1"/>
          </p:cNvSpPr>
          <p:nvPr>
            <p:ph type="sldImg"/>
          </p:nvPr>
        </p:nvSpPr>
        <p:spPr>
          <a:ln/>
        </p:spPr>
      </p:sp>
      <p:sp>
        <p:nvSpPr>
          <p:cNvPr id="259075" name="Rectangle 3"/>
          <p:cNvSpPr>
            <a:spLocks noGrp="1" noChangeArrowheads="1"/>
          </p:cNvSpPr>
          <p:nvPr>
            <p:ph type="body" idx="1"/>
          </p:nvPr>
        </p:nvSpPr>
        <p:spPr/>
        <p:txBody>
          <a:bodyPr/>
          <a:lstStyle/>
          <a:p>
            <a:r>
              <a:rPr lang="en-US" altLang="en-US" b="1"/>
              <a:t>Sticking Point: Approval Rights in License Agreement</a:t>
            </a:r>
          </a:p>
          <a:p>
            <a:r>
              <a:rPr lang="en-US" altLang="en-US"/>
              <a:t>Does Non-Lead Party get approval rights?</a:t>
            </a:r>
          </a:p>
          <a:p>
            <a:pPr lvl="1"/>
            <a:r>
              <a:rPr lang="en-US" altLang="en-US"/>
              <a:t>Rarely</a:t>
            </a:r>
          </a:p>
          <a:p>
            <a:r>
              <a:rPr lang="en-US" altLang="en-US"/>
              <a:t>Only gets “review and comment” rights</a:t>
            </a:r>
          </a:p>
          <a:p>
            <a:pPr lvl="1"/>
            <a:r>
              <a:rPr lang="en-US" altLang="en-US"/>
              <a:t>Majority of IIAs </a:t>
            </a:r>
          </a:p>
          <a:p>
            <a:endParaRPr lang="en-US" altLang="en-US" b="1"/>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ChangeArrowheads="1" noTextEdit="1"/>
          </p:cNvSpPr>
          <p:nvPr>
            <p:ph type="sldImg"/>
          </p:nvPr>
        </p:nvSpPr>
        <p:spPr>
          <a:ln/>
        </p:spPr>
      </p:sp>
      <p:sp>
        <p:nvSpPr>
          <p:cNvPr id="239619" name="Rectangle 3"/>
          <p:cNvSpPr>
            <a:spLocks noGrp="1" noChangeArrowheads="1"/>
          </p:cNvSpPr>
          <p:nvPr>
            <p:ph type="body" idx="1"/>
          </p:nvPr>
        </p:nvSpPr>
        <p:spPr/>
        <p:txBody>
          <a:bodyPr/>
          <a:lstStyle/>
          <a:p>
            <a:r>
              <a:rPr lang="en-US" altLang="en-US" sz="1000"/>
              <a:t>What happens if non-lead wants certain license requirements included in IIA and lead won’t agree?</a:t>
            </a:r>
          </a:p>
          <a:p>
            <a:r>
              <a:rPr lang="en-US" altLang="en-US" sz="1000"/>
              <a:t>Good practice because of different needs for co-owners</a:t>
            </a:r>
          </a:p>
          <a:p>
            <a:endParaRPr lang="en-US" altLang="en-US" sz="1000"/>
          </a:p>
          <a:p>
            <a:r>
              <a:rPr lang="en-US" altLang="en-US" sz="1000"/>
              <a:t>Provisions to include:</a:t>
            </a:r>
            <a:br>
              <a:rPr lang="en-US" altLang="en-US" sz="1000"/>
            </a:br>
            <a:r>
              <a:rPr lang="en-US" altLang="en-US" sz="1000"/>
              <a:t>*Customary financial terms</a:t>
            </a:r>
          </a:p>
          <a:p>
            <a:pPr lvl="1"/>
            <a:r>
              <a:rPr lang="en-US" altLang="en-US" sz="1000"/>
              <a:t>License fee, maintenance fees, milestone fees and royalties</a:t>
            </a:r>
          </a:p>
          <a:p>
            <a:r>
              <a:rPr lang="en-US" altLang="en-US" sz="1000"/>
              <a:t>*Field of use</a:t>
            </a:r>
          </a:p>
          <a:p>
            <a:r>
              <a:rPr lang="en-US" altLang="en-US" sz="1000"/>
              <a:t>*Territory </a:t>
            </a:r>
          </a:p>
          <a:p>
            <a:r>
              <a:rPr lang="en-US" altLang="en-US" sz="1000"/>
              <a:t>*Exclusive or non-exclusive license</a:t>
            </a:r>
          </a:p>
          <a:p>
            <a:r>
              <a:rPr lang="en-US" altLang="en-US" sz="1000"/>
              <a:t>*If exclusive license granted:</a:t>
            </a:r>
          </a:p>
          <a:p>
            <a:pPr lvl="1"/>
            <a:r>
              <a:rPr lang="en-US" altLang="en-US" sz="1000"/>
              <a:t>Licensee will be obligated to pursue commercially reasonable and diligent efforts to commercialize invention</a:t>
            </a:r>
          </a:p>
          <a:p>
            <a:pPr lvl="1"/>
            <a:r>
              <a:rPr lang="en-US" altLang="en-US" sz="1000"/>
              <a:t>Licensee will pay all past and future patent expenses </a:t>
            </a:r>
          </a:p>
          <a:p>
            <a:r>
              <a:rPr lang="en-US" altLang="en-US" sz="1000"/>
              <a:t>*Publication rights and continued use of invention reserved for co-owners</a:t>
            </a:r>
          </a:p>
          <a:p>
            <a:r>
              <a:rPr lang="en-US" altLang="en-US" sz="1000"/>
              <a:t>*Standard indemnity obligations</a:t>
            </a:r>
          </a:p>
          <a:p>
            <a:r>
              <a:rPr lang="en-US" altLang="en-US" sz="1000"/>
              <a:t>*Standard disclaimers against all warranties - express or implied</a:t>
            </a:r>
          </a:p>
          <a:p>
            <a:r>
              <a:rPr lang="en-US" altLang="en-US" sz="1000"/>
              <a:t>*Language that licensee gets no implied licenses re: use of other IP belonging to parties  </a:t>
            </a:r>
          </a:p>
          <a:p>
            <a:r>
              <a:rPr lang="en-US" altLang="en-US" sz="1000"/>
              <a:t>*Marketing diligence milestones  </a:t>
            </a:r>
          </a:p>
          <a:p>
            <a:endParaRPr lang="en-US" altLang="en-US" sz="1000"/>
          </a:p>
          <a:p>
            <a:endParaRPr lang="en-US" altLang="en-US" sz="10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ChangeArrowheads="1" noTextEdit="1"/>
          </p:cNvSpPr>
          <p:nvPr>
            <p:ph type="sldImg"/>
          </p:nvPr>
        </p:nvSpPr>
        <p:spPr>
          <a:ln/>
        </p:spPr>
      </p:sp>
      <p:sp>
        <p:nvSpPr>
          <p:cNvPr id="260099" name="Rectangle 3"/>
          <p:cNvSpPr>
            <a:spLocks noGrp="1" noChangeArrowheads="1"/>
          </p:cNvSpPr>
          <p:nvPr>
            <p:ph type="body" idx="1"/>
          </p:nvPr>
        </p:nvSpPr>
        <p:spPr/>
        <p:txBody>
          <a:bodyPr/>
          <a:lstStyle/>
          <a:p>
            <a:r>
              <a:rPr lang="en-US" altLang="en-US" b="1"/>
              <a:t>Sticking point:</a:t>
            </a:r>
            <a:br>
              <a:rPr lang="en-US" altLang="en-US" b="1"/>
            </a:br>
            <a:r>
              <a:rPr lang="en-US" altLang="en-US" b="1"/>
              <a:t>When can IIA be terminated?</a:t>
            </a:r>
          </a:p>
          <a:p>
            <a:r>
              <a:rPr lang="en-US" altLang="en-US"/>
              <a:t>Include in IIA </a:t>
            </a:r>
          </a:p>
          <a:p>
            <a:r>
              <a:rPr lang="en-US" altLang="en-US"/>
              <a:t>Specific diligence requirements on Lead Party </a:t>
            </a:r>
          </a:p>
          <a:p>
            <a:pPr lvl="1"/>
            <a:r>
              <a:rPr lang="en-US" altLang="en-US"/>
              <a:t>Non-Lead Party can terminate IIA </a:t>
            </a:r>
          </a:p>
          <a:p>
            <a:pPr lvl="1"/>
            <a:r>
              <a:rPr lang="en-US" altLang="en-US"/>
              <a:t>If the Lead Party does not license technology within certain number of months or years</a:t>
            </a:r>
          </a:p>
          <a:p>
            <a:endParaRPr lang="en-US" altLang="en-US" b="1"/>
          </a:p>
          <a:p>
            <a:endParaRPr lang="en-US" altLang="en-US" b="1"/>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ChangeArrowheads="1" noTextEdit="1"/>
          </p:cNvSpPr>
          <p:nvPr>
            <p:ph type="sldImg"/>
          </p:nvPr>
        </p:nvSpPr>
        <p:spPr>
          <a:ln/>
        </p:spPr>
      </p:sp>
      <p:sp>
        <p:nvSpPr>
          <p:cNvPr id="261123" name="Rectangle 3"/>
          <p:cNvSpPr>
            <a:spLocks noGrp="1" noChangeArrowheads="1"/>
          </p:cNvSpPr>
          <p:nvPr>
            <p:ph type="body" idx="1"/>
          </p:nvPr>
        </p:nvSpPr>
        <p:spPr/>
        <p:txBody>
          <a:bodyPr/>
          <a:lstStyle/>
          <a:p>
            <a:r>
              <a:rPr lang="en-US" altLang="en-US" sz="1400" b="1"/>
              <a:t>Material Transfer Agreement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ChangeArrowheads="1" noTextEdit="1"/>
          </p:cNvSpPr>
          <p:nvPr>
            <p:ph type="sldImg"/>
          </p:nvPr>
        </p:nvSpPr>
        <p:spPr>
          <a:ln/>
        </p:spPr>
      </p:sp>
      <p:sp>
        <p:nvSpPr>
          <p:cNvPr id="256003" name="Rectangle 3"/>
          <p:cNvSpPr>
            <a:spLocks noGrp="1" noChangeArrowheads="1"/>
          </p:cNvSpPr>
          <p:nvPr>
            <p:ph type="body" idx="1"/>
          </p:nvPr>
        </p:nvSpPr>
        <p:spPr/>
        <p:txBody>
          <a:bodyPr/>
          <a:lstStyle/>
          <a:p>
            <a:r>
              <a:rPr lang="en-US" altLang="en-US" b="1"/>
              <a:t>Effective Intellectual Property Sharing Agreements</a:t>
            </a:r>
          </a:p>
          <a:p>
            <a:pPr algn="ctr"/>
            <a:r>
              <a:rPr lang="en-US" altLang="en-US" sz="1400"/>
              <a:t>Inter-Institutional Agreements</a:t>
            </a:r>
          </a:p>
          <a:p>
            <a:pPr algn="ctr"/>
            <a:r>
              <a:rPr lang="en-US" altLang="en-US" sz="1400"/>
              <a:t>and</a:t>
            </a:r>
          </a:p>
          <a:p>
            <a:pPr algn="ctr"/>
            <a:r>
              <a:rPr lang="en-US" altLang="en-US" sz="1400"/>
              <a:t>Material Transfer Agreements </a:t>
            </a:r>
          </a:p>
          <a:p>
            <a:pPr algn="ctr"/>
            <a:endParaRPr lang="en-US" altLang="en-US" sz="1400"/>
          </a:p>
          <a:p>
            <a:endParaRPr lang="en-US" altLang="en-US" b="1"/>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ChangeArrowheads="1" noTextEdit="1"/>
          </p:cNvSpPr>
          <p:nvPr>
            <p:ph type="sldImg"/>
          </p:nvPr>
        </p:nvSpPr>
        <p:spPr>
          <a:ln/>
        </p:spPr>
      </p:sp>
      <p:sp>
        <p:nvSpPr>
          <p:cNvPr id="262147" name="Rectangle 3"/>
          <p:cNvSpPr>
            <a:spLocks noGrp="1" noChangeArrowheads="1"/>
          </p:cNvSpPr>
          <p:nvPr>
            <p:ph type="body" idx="1"/>
          </p:nvPr>
        </p:nvSpPr>
        <p:spPr/>
        <p:txBody>
          <a:bodyPr/>
          <a:lstStyle/>
          <a:p>
            <a:r>
              <a:rPr lang="en-US" altLang="en-US" sz="1000" b="1"/>
              <a:t>What is a </a:t>
            </a:r>
            <a:br>
              <a:rPr lang="en-US" altLang="en-US" sz="1000" b="1"/>
            </a:br>
            <a:r>
              <a:rPr lang="en-US" altLang="en-US" sz="1000" b="1"/>
              <a:t>Material Transfer Agreement?</a:t>
            </a:r>
          </a:p>
          <a:p>
            <a:r>
              <a:rPr lang="en-US" altLang="en-US"/>
              <a:t>Contract between 2 or more parties</a:t>
            </a:r>
          </a:p>
          <a:p>
            <a:r>
              <a:rPr lang="en-US" altLang="en-US"/>
              <a:t>Governs the transfer of one or more materials from the owner or authorized licensee to recipient</a:t>
            </a:r>
          </a:p>
          <a:p>
            <a:pPr lvl="1"/>
            <a:r>
              <a:rPr lang="en-US" altLang="en-US"/>
              <a:t>Recipient = e.g., a research institution or university </a:t>
            </a:r>
          </a:p>
          <a:p>
            <a:pPr lvl="1"/>
            <a:r>
              <a:rPr lang="en-US" altLang="en-US"/>
              <a:t>Use is limited to research purposes only</a:t>
            </a:r>
          </a:p>
          <a:p>
            <a:r>
              <a:rPr lang="en-US" altLang="en-US"/>
              <a:t>Typically limits use of material and disposition of </a:t>
            </a:r>
            <a:r>
              <a:rPr lang="en-US" altLang="en-US">
                <a:latin typeface="Arial" panose="020B0604020202020204" pitchFamily="34" charset="0"/>
              </a:rPr>
              <a:t>“</a:t>
            </a:r>
            <a:r>
              <a:rPr lang="en-US" altLang="en-US"/>
              <a:t>new</a:t>
            </a:r>
            <a:r>
              <a:rPr lang="en-US" altLang="en-US">
                <a:latin typeface="Arial" panose="020B0604020202020204" pitchFamily="34" charset="0"/>
              </a:rPr>
              <a:t>”</a:t>
            </a:r>
            <a:r>
              <a:rPr lang="en-US" altLang="en-US"/>
              <a:t> material created from that use.</a:t>
            </a:r>
          </a:p>
          <a:p>
            <a:endParaRPr lang="en-US" altLang="en-US" sz="1000" b="1"/>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altLang="en-US" sz="1300">
                <a:solidFill>
                  <a:srgbClr val="000066"/>
                </a:solidFill>
              </a:rPr>
              <a:t>Types of Materials </a:t>
            </a:r>
            <a:br>
              <a:rPr lang="en-US" altLang="en-US" sz="1300">
                <a:solidFill>
                  <a:srgbClr val="000066"/>
                </a:solidFill>
              </a:rPr>
            </a:br>
            <a:r>
              <a:rPr lang="en-US" altLang="en-US" sz="1300">
                <a:solidFill>
                  <a:srgbClr val="000066"/>
                </a:solidFill>
              </a:rPr>
              <a:t>That Can Be Transferred</a:t>
            </a:r>
          </a:p>
          <a:p>
            <a:r>
              <a:rPr lang="en-US" altLang="en-US"/>
              <a:t>Cell lines</a:t>
            </a:r>
          </a:p>
          <a:p>
            <a:r>
              <a:rPr lang="en-US" altLang="en-US"/>
              <a:t>DNA libraries</a:t>
            </a:r>
          </a:p>
          <a:p>
            <a:r>
              <a:rPr lang="en-US" altLang="en-US"/>
              <a:t>Monoclonal antibodies</a:t>
            </a:r>
          </a:p>
          <a:p>
            <a:r>
              <a:rPr lang="en-US" altLang="en-US"/>
              <a:t>Organisms</a:t>
            </a:r>
          </a:p>
          <a:p>
            <a:r>
              <a:rPr lang="en-US" altLang="en-US"/>
              <a:t>Reagents</a:t>
            </a:r>
          </a:p>
          <a:p>
            <a:r>
              <a:rPr lang="en-US" altLang="en-US"/>
              <a:t>Growth factors</a:t>
            </a:r>
          </a:p>
          <a:p>
            <a:r>
              <a:rPr lang="en-US" altLang="en-US"/>
              <a:t>Drugs</a:t>
            </a:r>
          </a:p>
          <a:p>
            <a:r>
              <a:rPr lang="en-US" altLang="en-US"/>
              <a:t>Clones/Cloning tools</a:t>
            </a:r>
          </a:p>
          <a:p>
            <a:r>
              <a:rPr lang="en-US" altLang="en-US"/>
              <a:t>Animal models</a:t>
            </a:r>
          </a:p>
          <a:p>
            <a:r>
              <a:rPr lang="en-US" altLang="en-US"/>
              <a:t>Computer software</a:t>
            </a:r>
          </a:p>
          <a:p>
            <a:r>
              <a:rPr lang="en-US" altLang="en-US"/>
              <a:t>Devices/equipment</a:t>
            </a:r>
          </a:p>
          <a:p>
            <a:r>
              <a:rPr lang="en-US" altLang="en-US"/>
              <a:t>Chemicals</a:t>
            </a:r>
          </a:p>
          <a:p>
            <a:r>
              <a:rPr lang="en-US" altLang="en-US"/>
              <a:t>Plasmids</a:t>
            </a:r>
          </a:p>
          <a:p>
            <a:endParaRPr lang="en-US" altLang="en-US" sz="1300">
              <a:solidFill>
                <a:srgbClr val="000066"/>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ChangeArrowheads="1" noTextEdit="1"/>
          </p:cNvSpPr>
          <p:nvPr>
            <p:ph type="sldImg"/>
          </p:nvPr>
        </p:nvSpPr>
        <p:spPr>
          <a:ln/>
        </p:spPr>
      </p:sp>
      <p:sp>
        <p:nvSpPr>
          <p:cNvPr id="116739" name="Rectangle 3"/>
          <p:cNvSpPr>
            <a:spLocks noGrp="1" noChangeArrowheads="1"/>
          </p:cNvSpPr>
          <p:nvPr>
            <p:ph type="body" idx="1"/>
          </p:nvPr>
        </p:nvSpPr>
        <p:spPr/>
        <p:txBody>
          <a:bodyPr/>
          <a:lstStyle/>
          <a:p>
            <a:r>
              <a:rPr lang="en-US" altLang="en-US" sz="1300">
                <a:solidFill>
                  <a:srgbClr val="000066"/>
                </a:solidFill>
              </a:rPr>
              <a:t>Sources/Owners of Materials</a:t>
            </a:r>
            <a:endParaRPr lang="en-US" altLang="en-US"/>
          </a:p>
          <a:p>
            <a:r>
              <a:rPr lang="en-US" altLang="en-US"/>
              <a:t>For-profit organizations</a:t>
            </a:r>
          </a:p>
          <a:p>
            <a:r>
              <a:rPr lang="en-US" altLang="en-US"/>
              <a:t>Not for-profit organizations</a:t>
            </a:r>
          </a:p>
          <a:p>
            <a:pPr lvl="1"/>
            <a:r>
              <a:rPr lang="en-US" altLang="en-US"/>
              <a:t>Universities</a:t>
            </a:r>
          </a:p>
          <a:p>
            <a:pPr lvl="1"/>
            <a:r>
              <a:rPr lang="en-US" altLang="en-US"/>
              <a:t>Research institutions</a:t>
            </a:r>
          </a:p>
          <a:p>
            <a:pPr lvl="1"/>
            <a:r>
              <a:rPr lang="en-US" altLang="en-US"/>
              <a:t>Hospitals</a:t>
            </a:r>
          </a:p>
          <a:p>
            <a:r>
              <a:rPr lang="en-US" altLang="en-US"/>
              <a:t>Government entities</a:t>
            </a:r>
          </a:p>
          <a:p>
            <a:r>
              <a:rPr lang="en-US" altLang="en-US"/>
              <a:t>Individuals</a:t>
            </a:r>
          </a:p>
          <a:p>
            <a:r>
              <a:rPr lang="en-US" altLang="en-US"/>
              <a:t>Same list could be used for Recipient of materials</a:t>
            </a:r>
          </a:p>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ChangeArrowheads="1" noTextEdit="1"/>
          </p:cNvSpPr>
          <p:nvPr>
            <p:ph type="sldImg"/>
          </p:nvPr>
        </p:nvSpPr>
        <p:spPr>
          <a:ln/>
        </p:spPr>
      </p:sp>
      <p:sp>
        <p:nvSpPr>
          <p:cNvPr id="117763" name="Rectangle 3"/>
          <p:cNvSpPr>
            <a:spLocks noGrp="1" noChangeArrowheads="1"/>
          </p:cNvSpPr>
          <p:nvPr>
            <p:ph type="body" idx="1"/>
          </p:nvPr>
        </p:nvSpPr>
        <p:spPr/>
        <p:txBody>
          <a:bodyPr/>
          <a:lstStyle/>
          <a:p>
            <a:pPr algn="ctr"/>
            <a:r>
              <a:rPr lang="en-US" altLang="en-US" sz="1300">
                <a:solidFill>
                  <a:srgbClr val="000066"/>
                </a:solidFill>
              </a:rPr>
              <a:t>So, What</a:t>
            </a:r>
            <a:r>
              <a:rPr lang="en-US" altLang="en-US" sz="1300">
                <a:solidFill>
                  <a:srgbClr val="000066"/>
                </a:solidFill>
                <a:latin typeface="Arial" panose="020B0604020202020204" pitchFamily="34" charset="0"/>
              </a:rPr>
              <a:t>’</a:t>
            </a:r>
            <a:r>
              <a:rPr lang="en-US" altLang="en-US" sz="1300">
                <a:solidFill>
                  <a:srgbClr val="000066"/>
                </a:solidFill>
              </a:rPr>
              <a:t>s the Big Deal?</a:t>
            </a:r>
            <a:br>
              <a:rPr lang="en-US" altLang="en-US" sz="1300">
                <a:solidFill>
                  <a:srgbClr val="000066"/>
                </a:solidFill>
              </a:rPr>
            </a:br>
            <a:endParaRPr lang="en-US" altLang="en-US" sz="1300">
              <a:solidFill>
                <a:srgbClr val="000066"/>
              </a:solidFill>
            </a:endParaRPr>
          </a:p>
          <a:p>
            <a:pPr>
              <a:lnSpc>
                <a:spcPct val="80000"/>
              </a:lnSpc>
            </a:pPr>
            <a:r>
              <a:rPr lang="en-US" altLang="en-US" sz="1000"/>
              <a:t>Why does University Principal Investigator want/need material?</a:t>
            </a:r>
          </a:p>
          <a:p>
            <a:pPr lvl="1">
              <a:lnSpc>
                <a:spcPct val="80000"/>
              </a:lnSpc>
            </a:pPr>
            <a:r>
              <a:rPr lang="en-US" altLang="en-US"/>
              <a:t>Needs material to further research</a:t>
            </a:r>
          </a:p>
          <a:p>
            <a:pPr lvl="2">
              <a:lnSpc>
                <a:spcPct val="80000"/>
              </a:lnSpc>
            </a:pPr>
            <a:r>
              <a:rPr lang="en-US" altLang="en-US"/>
              <a:t>To generate more substantive data</a:t>
            </a:r>
          </a:p>
          <a:p>
            <a:pPr lvl="2">
              <a:lnSpc>
                <a:spcPct val="80000"/>
              </a:lnSpc>
            </a:pPr>
            <a:r>
              <a:rPr lang="en-US" altLang="en-US"/>
              <a:t>To verify/validate results</a:t>
            </a:r>
          </a:p>
          <a:p>
            <a:pPr lvl="1">
              <a:lnSpc>
                <a:spcPct val="80000"/>
              </a:lnSpc>
            </a:pPr>
            <a:r>
              <a:rPr lang="en-US" altLang="en-US"/>
              <a:t>Owner may be only source of material</a:t>
            </a:r>
          </a:p>
          <a:p>
            <a:pPr lvl="2">
              <a:lnSpc>
                <a:spcPct val="80000"/>
              </a:lnSpc>
            </a:pPr>
            <a:r>
              <a:rPr lang="en-US" altLang="en-US"/>
              <a:t>Not commercially available</a:t>
            </a:r>
          </a:p>
          <a:p>
            <a:pPr lvl="1">
              <a:lnSpc>
                <a:spcPct val="80000"/>
              </a:lnSpc>
            </a:pPr>
            <a:r>
              <a:rPr lang="en-US" altLang="en-US"/>
              <a:t>Material too costly to synthesize</a:t>
            </a:r>
          </a:p>
          <a:p>
            <a:pPr lvl="1">
              <a:lnSpc>
                <a:spcPct val="80000"/>
              </a:lnSpc>
            </a:pPr>
            <a:r>
              <a:rPr lang="en-US" altLang="en-US"/>
              <a:t>Material is proprietary</a:t>
            </a:r>
          </a:p>
          <a:p>
            <a:pPr lvl="1">
              <a:lnSpc>
                <a:spcPct val="80000"/>
              </a:lnSpc>
            </a:pPr>
            <a:r>
              <a:rPr lang="en-US" altLang="en-US"/>
              <a:t>Opportunity to collaborate</a:t>
            </a:r>
          </a:p>
          <a:p>
            <a:pPr>
              <a:lnSpc>
                <a:spcPct val="80000"/>
              </a:lnSpc>
            </a:pPr>
            <a:endParaRPr lang="en-US" altLang="en-US" sz="900"/>
          </a:p>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ChangeArrowheads="1" noTextEdit="1"/>
          </p:cNvSpPr>
          <p:nvPr>
            <p:ph type="sldImg"/>
          </p:nvPr>
        </p:nvSpPr>
        <p:spPr>
          <a:ln/>
        </p:spPr>
      </p:sp>
      <p:sp>
        <p:nvSpPr>
          <p:cNvPr id="118787" name="Rectangle 3"/>
          <p:cNvSpPr>
            <a:spLocks noGrp="1" noChangeArrowheads="1"/>
          </p:cNvSpPr>
          <p:nvPr>
            <p:ph type="body" idx="1"/>
          </p:nvPr>
        </p:nvSpPr>
        <p:spPr/>
        <p:txBody>
          <a:bodyPr/>
          <a:lstStyle/>
          <a:p>
            <a:r>
              <a:rPr lang="en-US" altLang="en-US"/>
              <a:t>Source of Materials is usually a COMPANY</a:t>
            </a:r>
          </a:p>
          <a:p>
            <a:r>
              <a:rPr lang="en-US" altLang="en-US"/>
              <a:t>Extends/stretches limited amounts of materials and resources </a:t>
            </a:r>
          </a:p>
          <a:p>
            <a:r>
              <a:rPr lang="en-US" altLang="en-US"/>
              <a:t>Increases owner visibility</a:t>
            </a:r>
          </a:p>
          <a:p>
            <a:r>
              <a:rPr lang="en-US" altLang="en-US"/>
              <a:t>Opens new research avenues for owners</a:t>
            </a:r>
          </a:p>
          <a:p>
            <a:r>
              <a:rPr lang="en-US" altLang="en-US"/>
              <a:t>Allows all to learn from others</a:t>
            </a:r>
          </a:p>
          <a:p>
            <a:r>
              <a:rPr lang="en-US" altLang="en-US"/>
              <a:t>Owners collaborate with gifted academic faculty</a:t>
            </a:r>
          </a:p>
          <a:p>
            <a:r>
              <a:rPr lang="en-US" altLang="en-US"/>
              <a:t>Prestige of co-authoring scientific papers</a:t>
            </a:r>
          </a:p>
          <a:p>
            <a:r>
              <a:rPr lang="en-US" altLang="en-US"/>
              <a:t>Identify future researchers</a:t>
            </a:r>
          </a:p>
          <a:p>
            <a:pPr lvl="1"/>
            <a:r>
              <a:rPr lang="en-US" altLang="en-US"/>
              <a:t>Recruiting opportunities</a:t>
            </a:r>
          </a:p>
          <a:p>
            <a:r>
              <a:rPr lang="en-US" altLang="en-US"/>
              <a:t>Fosters collaboration</a:t>
            </a:r>
          </a:p>
          <a:p>
            <a:r>
              <a:rPr lang="en-US" altLang="en-US"/>
              <a:t>Synergistic impact </a:t>
            </a:r>
            <a:r>
              <a:rPr lang="en-US" altLang="en-US">
                <a:latin typeface="Arial" panose="020B0604020202020204" pitchFamily="34" charset="0"/>
              </a:rPr>
              <a:t>–</a:t>
            </a:r>
            <a:r>
              <a:rPr lang="en-US" altLang="en-US"/>
              <a:t> great minds </a:t>
            </a:r>
            <a:r>
              <a:rPr lang="en-US" altLang="en-US">
                <a:latin typeface="Arial" panose="020B0604020202020204" pitchFamily="34" charset="0"/>
              </a:rPr>
              <a:t>…</a:t>
            </a:r>
            <a:r>
              <a:rPr lang="en-US" altLang="en-US"/>
              <a:t> </a:t>
            </a:r>
          </a:p>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noTextEdit="1"/>
          </p:cNvSpPr>
          <p:nvPr>
            <p:ph type="sldImg"/>
          </p:nvPr>
        </p:nvSpPr>
        <p:spPr>
          <a:ln/>
        </p:spPr>
      </p:sp>
      <p:sp>
        <p:nvSpPr>
          <p:cNvPr id="119811" name="Rectangle 3"/>
          <p:cNvSpPr>
            <a:spLocks noGrp="1" noChangeArrowheads="1"/>
          </p:cNvSpPr>
          <p:nvPr>
            <p:ph type="body" idx="1"/>
          </p:nvPr>
        </p:nvSpPr>
        <p:spPr/>
        <p:txBody>
          <a:bodyPr/>
          <a:lstStyle/>
          <a:p>
            <a:r>
              <a:rPr lang="en-US" altLang="en-US"/>
              <a:t>Major investment expended to create material</a:t>
            </a:r>
          </a:p>
          <a:p>
            <a:pPr lvl="1"/>
            <a:r>
              <a:rPr lang="en-US" altLang="en-US"/>
              <a:t>Resources and personnel</a:t>
            </a:r>
          </a:p>
          <a:p>
            <a:r>
              <a:rPr lang="en-US" altLang="en-US"/>
              <a:t>Concerned about potential liability</a:t>
            </a:r>
          </a:p>
          <a:p>
            <a:r>
              <a:rPr lang="en-US" altLang="en-US"/>
              <a:t>Why bother?  Time sink!</a:t>
            </a:r>
          </a:p>
          <a:p>
            <a:r>
              <a:rPr lang="en-US" altLang="en-US"/>
              <a:t>Confidentiality concerns</a:t>
            </a:r>
          </a:p>
          <a:p>
            <a:pPr lvl="1"/>
            <a:r>
              <a:rPr lang="en-US" altLang="en-US"/>
              <a:t>May divulge secrets to competitor</a:t>
            </a:r>
          </a:p>
          <a:p>
            <a:pPr lvl="1"/>
            <a:r>
              <a:rPr lang="en-US" altLang="en-US"/>
              <a:t>Recipient could unintentionally disclose golden nugget</a:t>
            </a:r>
          </a:p>
          <a:p>
            <a:r>
              <a:rPr lang="en-US" altLang="en-US"/>
              <a:t>Material is hazardous or may be subject to special regulations</a:t>
            </a:r>
          </a:p>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noTextEdit="1"/>
          </p:cNvSpPr>
          <p:nvPr>
            <p:ph type="sldImg"/>
          </p:nvPr>
        </p:nvSpPr>
        <p:spPr>
          <a:ln/>
        </p:spPr>
      </p:sp>
      <p:sp>
        <p:nvSpPr>
          <p:cNvPr id="120835" name="Rectangle 3"/>
          <p:cNvSpPr>
            <a:spLocks noGrp="1" noChangeArrowheads="1"/>
          </p:cNvSpPr>
          <p:nvPr>
            <p:ph type="body" idx="1"/>
          </p:nvPr>
        </p:nvSpPr>
        <p:spPr/>
        <p:txBody>
          <a:bodyPr/>
          <a:lstStyle/>
          <a:p>
            <a:pPr algn="ctr"/>
            <a:r>
              <a:rPr lang="en-US" altLang="en-US" sz="1100">
                <a:solidFill>
                  <a:srgbClr val="000066"/>
                </a:solidFill>
              </a:rPr>
              <a:t>Who Negotiates &amp; Signs MTAs?</a:t>
            </a:r>
          </a:p>
          <a:p>
            <a:pPr>
              <a:lnSpc>
                <a:spcPct val="90000"/>
              </a:lnSpc>
            </a:pPr>
            <a:r>
              <a:rPr lang="en-US" altLang="en-US" sz="1000"/>
              <a:t>Incoming MTAs</a:t>
            </a:r>
          </a:p>
          <a:p>
            <a:pPr lvl="1">
              <a:lnSpc>
                <a:spcPct val="90000"/>
              </a:lnSpc>
            </a:pPr>
            <a:r>
              <a:rPr lang="en-US" altLang="en-US" sz="1000"/>
              <a:t>Office of Sponsored Projects or Contracts Office or Technology Licensing Office ~ most preferred</a:t>
            </a:r>
          </a:p>
          <a:p>
            <a:pPr lvl="1">
              <a:lnSpc>
                <a:spcPct val="90000"/>
              </a:lnSpc>
            </a:pPr>
            <a:r>
              <a:rPr lang="en-US" altLang="en-US" sz="1000"/>
              <a:t>Department / College</a:t>
            </a:r>
          </a:p>
          <a:p>
            <a:pPr lvl="1">
              <a:lnSpc>
                <a:spcPct val="90000"/>
              </a:lnSpc>
            </a:pPr>
            <a:r>
              <a:rPr lang="en-US" altLang="en-US" sz="1000"/>
              <a:t>Principal Investigator ~ least preferred</a:t>
            </a:r>
          </a:p>
          <a:p>
            <a:pPr>
              <a:lnSpc>
                <a:spcPct val="90000"/>
              </a:lnSpc>
            </a:pPr>
            <a:r>
              <a:rPr lang="en-US" altLang="en-US" sz="1000"/>
              <a:t>Outgoing MTAs</a:t>
            </a:r>
          </a:p>
          <a:p>
            <a:pPr lvl="1">
              <a:lnSpc>
                <a:spcPct val="90000"/>
              </a:lnSpc>
            </a:pPr>
            <a:r>
              <a:rPr lang="en-US" altLang="en-US" sz="1000"/>
              <a:t>Office of Sponsored Projects or Contracts Office or Technology Licensing Office</a:t>
            </a:r>
          </a:p>
          <a:p>
            <a:pPr>
              <a:lnSpc>
                <a:spcPct val="90000"/>
              </a:lnSpc>
            </a:pPr>
            <a:r>
              <a:rPr lang="en-US" altLang="en-US" sz="1000"/>
              <a:t>Who signs MTAs?  </a:t>
            </a:r>
          </a:p>
          <a:p>
            <a:pPr lvl="1">
              <a:lnSpc>
                <a:spcPct val="90000"/>
              </a:lnSpc>
            </a:pPr>
            <a:r>
              <a:rPr lang="en-US" altLang="en-US" sz="1000"/>
              <a:t>Someone with signatory authority for research institution</a:t>
            </a:r>
          </a:p>
          <a:p>
            <a:pPr lvl="1">
              <a:lnSpc>
                <a:spcPct val="90000"/>
              </a:lnSpc>
            </a:pPr>
            <a:r>
              <a:rPr lang="en-US" altLang="en-US" sz="1000" b="1"/>
              <a:t>Not</a:t>
            </a:r>
            <a:r>
              <a:rPr lang="en-US" altLang="en-US" sz="1000"/>
              <a:t> the principal investigator</a:t>
            </a:r>
          </a:p>
          <a:p>
            <a:pPr lvl="1">
              <a:lnSpc>
                <a:spcPct val="90000"/>
              </a:lnSpc>
            </a:pPr>
            <a:endParaRPr lang="en-US" altLang="en-US" sz="1000"/>
          </a:p>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noTextEdit="1"/>
          </p:cNvSpPr>
          <p:nvPr>
            <p:ph type="sldImg"/>
          </p:nvPr>
        </p:nvSpPr>
        <p:spPr>
          <a:ln/>
        </p:spPr>
      </p:sp>
      <p:sp>
        <p:nvSpPr>
          <p:cNvPr id="123907" name="Rectangle 3"/>
          <p:cNvSpPr>
            <a:spLocks noGrp="1" noChangeArrowheads="1"/>
          </p:cNvSpPr>
          <p:nvPr>
            <p:ph type="body" idx="1"/>
          </p:nvPr>
        </p:nvSpPr>
        <p:spPr/>
        <p:txBody>
          <a:bodyPr/>
          <a:lstStyle/>
          <a:p>
            <a:pPr marL="228600" indent="-228600">
              <a:buClr>
                <a:schemeClr val="tx1"/>
              </a:buClr>
            </a:pPr>
            <a:endParaRPr lang="en-US" altLang="en-US"/>
          </a:p>
          <a:p>
            <a:pPr marL="228600" indent="-228600">
              <a:buClr>
                <a:schemeClr val="tx1"/>
              </a:buClr>
            </a:pPr>
            <a:r>
              <a:rPr lang="en-US" altLang="en-US">
                <a:solidFill>
                  <a:srgbClr val="000066"/>
                </a:solidFill>
              </a:rPr>
              <a:t>Why University Must Review/Approve MTAs</a:t>
            </a:r>
            <a:endParaRPr lang="en-US" altLang="en-US"/>
          </a:p>
          <a:p>
            <a:pPr marL="228600" indent="-228600">
              <a:buClr>
                <a:schemeClr val="tx1"/>
              </a:buClr>
            </a:pPr>
            <a:r>
              <a:rPr lang="en-US" altLang="en-US"/>
              <a:t>An MTA is a legally binding agreement</a:t>
            </a:r>
          </a:p>
          <a:p>
            <a:pPr marL="228600" indent="-228600">
              <a:buClr>
                <a:schemeClr val="tx1"/>
              </a:buClr>
            </a:pPr>
            <a:r>
              <a:rPr lang="en-US" altLang="en-US"/>
              <a:t>Must be signed by authorizing official</a:t>
            </a:r>
          </a:p>
          <a:p>
            <a:pPr marL="228600" indent="-228600">
              <a:buClr>
                <a:schemeClr val="tx1"/>
              </a:buClr>
            </a:pPr>
            <a:r>
              <a:rPr lang="en-US" altLang="en-US"/>
              <a:t>Recipient may use source of funds that have restrictive IP rights</a:t>
            </a:r>
          </a:p>
          <a:p>
            <a:pPr marL="228600" indent="-228600">
              <a:buClr>
                <a:schemeClr val="tx1"/>
              </a:buClr>
            </a:pPr>
            <a:r>
              <a:rPr lang="en-US" altLang="en-US"/>
              <a:t>Work contemplated may impact other contracts/grants</a:t>
            </a:r>
          </a:p>
          <a:p>
            <a:pPr marL="228600" indent="-228600">
              <a:buClr>
                <a:schemeClr val="tx1"/>
              </a:buClr>
            </a:pPr>
            <a:r>
              <a:rPr lang="en-US" altLang="en-US"/>
              <a:t>MTA may need to be reviewed by more than one area </a:t>
            </a:r>
          </a:p>
          <a:p>
            <a:pPr marL="228600" indent="-228600"/>
            <a:endParaRPr lang="en-US" altLang="en-US"/>
          </a:p>
          <a:p>
            <a:pPr marL="228600" indent="-228600"/>
            <a:endParaRPr lang="en-US" altLang="en-US"/>
          </a:p>
          <a:p>
            <a:pPr marL="228600" indent="-228600"/>
            <a:r>
              <a:rPr lang="en-US" altLang="en-US"/>
              <a:t>Handled the same as any contract</a:t>
            </a:r>
          </a:p>
          <a:p>
            <a:pPr marL="228600" indent="-228600"/>
            <a:r>
              <a:rPr lang="en-US" altLang="en-US"/>
              <a:t>Principal Investigator completes </a:t>
            </a:r>
            <a:r>
              <a:rPr lang="en-US" altLang="en-US">
                <a:latin typeface="Arial" panose="020B0604020202020204" pitchFamily="34" charset="0"/>
              </a:rPr>
              <a:t>“</a:t>
            </a:r>
            <a:r>
              <a:rPr lang="en-US" altLang="en-US"/>
              <a:t>MTA Questionnaire</a:t>
            </a:r>
            <a:r>
              <a:rPr lang="en-US" altLang="en-US">
                <a:latin typeface="Arial" panose="020B0604020202020204" pitchFamily="34" charset="0"/>
              </a:rPr>
              <a:t>”</a:t>
            </a:r>
            <a:endParaRPr lang="en-US" altLang="en-US"/>
          </a:p>
          <a:p>
            <a:pPr marL="228600" indent="-228600"/>
            <a:r>
              <a:rPr lang="en-US" altLang="en-US"/>
              <a:t>Internal approvals</a:t>
            </a:r>
          </a:p>
          <a:p>
            <a:pPr marL="685800" lvl="1" indent="-228600"/>
            <a:r>
              <a:rPr lang="en-US" altLang="en-US" sz="1300"/>
              <a:t>Attach compliance approval</a:t>
            </a:r>
          </a:p>
          <a:p>
            <a:pPr marL="685800" lvl="1" indent="-228600"/>
            <a:r>
              <a:rPr lang="en-US" altLang="en-US" sz="1300"/>
              <a:t>Internal signatures</a:t>
            </a:r>
          </a:p>
          <a:p>
            <a:pPr marL="228600" indent="-228600"/>
            <a:r>
              <a:rPr lang="en-US" altLang="en-US"/>
              <a:t>Obtain signatures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ChangeArrowheads="1" noTextEdit="1"/>
          </p:cNvSpPr>
          <p:nvPr>
            <p:ph type="sldImg"/>
          </p:nvPr>
        </p:nvSpPr>
        <p:spPr>
          <a:ln/>
        </p:spPr>
      </p:sp>
      <p:sp>
        <p:nvSpPr>
          <p:cNvPr id="189443" name="Rectangle 3"/>
          <p:cNvSpPr>
            <a:spLocks noGrp="1" noChangeArrowheads="1"/>
          </p:cNvSpPr>
          <p:nvPr>
            <p:ph type="body" idx="1"/>
          </p:nvPr>
        </p:nvSpPr>
        <p:spPr/>
        <p:txBody>
          <a:bodyPr/>
          <a:lstStyle/>
          <a:p>
            <a:r>
              <a:rPr lang="en-US" altLang="en-US"/>
              <a:t>Is this material relevant to any disclosures of intellectual property you have made or plan to make to The Texas A&amp;M University System Technology Licensing Office (TLO)? If yes, please provide an explanation.</a:t>
            </a:r>
          </a:p>
          <a:p>
            <a:r>
              <a:rPr lang="en-US" altLang="en-US"/>
              <a:t>			Yes No</a:t>
            </a:r>
          </a:p>
          <a:p>
            <a:r>
              <a:rPr lang="en-US" altLang="en-US"/>
              <a:t>2.	Do you expect any intellectual property to come out of your research which may be protected by patent or copyright?</a:t>
            </a:r>
          </a:p>
          <a:p>
            <a:r>
              <a:rPr lang="en-US" altLang="en-US"/>
              <a:t>			Yes No</a:t>
            </a:r>
          </a:p>
          <a:p>
            <a:endParaRPr lang="en-US" altLang="en-US"/>
          </a:p>
          <a:p>
            <a:pPr>
              <a:buFont typeface="Wingdings" panose="05000000000000000000" pitchFamily="2" charset="2"/>
              <a:buNone/>
            </a:pPr>
            <a:r>
              <a:rPr lang="en-US" altLang="en-US"/>
              <a:t>If you expect to develop any intellectual property, please provide a brief explanation of what you expect to be developed.</a:t>
            </a:r>
          </a:p>
          <a:p>
            <a:pPr>
              <a:buFont typeface="Wingdings" panose="05000000000000000000" pitchFamily="2" charset="2"/>
              <a:buNone/>
            </a:pPr>
            <a:endParaRPr lang="en-US" altLang="en-US"/>
          </a:p>
          <a:p>
            <a:pPr>
              <a:buFont typeface="Wingdings" panose="05000000000000000000" pitchFamily="2" charset="2"/>
              <a:buNone/>
            </a:pPr>
            <a:r>
              <a:rPr lang="en-US" altLang="en-US"/>
              <a:t>Do you expect that your use of the provided materials will result in progeny, derivatives, modifications or other substances? Please explain your answer.</a:t>
            </a:r>
          </a:p>
          <a:p>
            <a:r>
              <a:rPr lang="en-US" altLang="en-US"/>
              <a:t>	</a:t>
            </a:r>
            <a:r>
              <a:rPr lang="en-US" altLang="en-US">
                <a:latin typeface="Arial" panose="020B0604020202020204" pitchFamily="34" charset="0"/>
              </a:rPr>
              <a:t>     </a:t>
            </a:r>
            <a:endParaRPr lang="en-US" altLang="en-US"/>
          </a:p>
          <a:p>
            <a:r>
              <a:rPr lang="en-US" altLang="en-US"/>
              <a:t>5.	Are you willing to relinquish your rights to this intellectual property?	</a:t>
            </a:r>
          </a:p>
          <a:p>
            <a:r>
              <a:rPr lang="en-US" altLang="en-US"/>
              <a:t>			Yes No</a:t>
            </a:r>
          </a:p>
          <a:p>
            <a:r>
              <a:rPr lang="en-US" altLang="en-US"/>
              <a:t>			</a:t>
            </a:r>
          </a:p>
          <a:p>
            <a:r>
              <a:rPr lang="en-US" altLang="en-US"/>
              <a:t>5.a.	If you plan to request that the University relinquish its claim to the intellectual property, which resulted from your research using the material, please provide a brief explanation.</a:t>
            </a:r>
          </a:p>
          <a:p>
            <a:r>
              <a:rPr lang="en-US" altLang="en-US" sz="900"/>
              <a:t>	</a:t>
            </a:r>
            <a:r>
              <a:rPr lang="en-US" altLang="en-US" sz="900">
                <a:latin typeface="Arial" panose="020B0604020202020204" pitchFamily="34" charset="0"/>
              </a:rPr>
              <a:t>     </a:t>
            </a:r>
            <a:endParaRPr lang="en-US" altLang="en-US" sz="900"/>
          </a:p>
          <a:p>
            <a:r>
              <a:rPr lang="en-US" altLang="en-US" sz="900"/>
              <a:t>	</a:t>
            </a:r>
          </a:p>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ChangeArrowheads="1" noTextEdit="1"/>
          </p:cNvSpPr>
          <p:nvPr>
            <p:ph type="sldImg"/>
          </p:nvPr>
        </p:nvSpPr>
        <p:spPr>
          <a:ln/>
        </p:spPr>
      </p:sp>
      <p:sp>
        <p:nvSpPr>
          <p:cNvPr id="191491" name="Rectangle 3"/>
          <p:cNvSpPr>
            <a:spLocks noGrp="1" noChangeArrowheads="1"/>
          </p:cNvSpPr>
          <p:nvPr>
            <p:ph type="body" idx="1"/>
          </p:nvPr>
        </p:nvSpPr>
        <p:spPr/>
        <p:txBody>
          <a:bodyPr/>
          <a:lstStyle/>
          <a:p>
            <a:r>
              <a:rPr lang="en-US" altLang="en-US"/>
              <a:t>5.b.	If you are agreeing to relinquish your rights, you attest that you understand that the terms of the material transfer agreement ask for more control of inventions and/or copyrights than the University normally would accept and since the University shares its revenue from licensing inventions and copyrights with inventors and authors, the licensing income could be significantly diminished or negated under these terms. In addition, these terms could handicap your future ability to accept awards from other sponsors.</a:t>
            </a:r>
          </a:p>
          <a:p>
            <a:endParaRPr lang="en-US" altLang="en-US"/>
          </a:p>
          <a:p>
            <a:r>
              <a:rPr lang="en-US" altLang="en-US"/>
              <a:t>6.	What source of funds will you use to conduct the work contemplated under this MTA?</a:t>
            </a:r>
          </a:p>
          <a:p>
            <a:endParaRPr lang="en-US" altLang="en-US"/>
          </a:p>
          <a:p>
            <a:r>
              <a:rPr lang="en-US" altLang="en-US"/>
              <a:t>7.	Is this material being used in any research, which involves or will involve federal sponsorship?		</a:t>
            </a:r>
          </a:p>
          <a:p>
            <a:r>
              <a:rPr lang="en-US" altLang="en-US"/>
              <a:t>			Yes No</a:t>
            </a:r>
          </a:p>
          <a:p>
            <a:endParaRPr lang="en-US" altLang="en-US"/>
          </a:p>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ChangeArrowheads="1" noTextEdit="1"/>
          </p:cNvSpPr>
          <p:nvPr>
            <p:ph type="sldImg"/>
          </p:nvPr>
        </p:nvSpPr>
        <p:spPr>
          <a:ln/>
        </p:spPr>
      </p:sp>
      <p:sp>
        <p:nvSpPr>
          <p:cNvPr id="257027" name="Rectangle 3"/>
          <p:cNvSpPr>
            <a:spLocks noGrp="1" noChangeArrowheads="1"/>
          </p:cNvSpPr>
          <p:nvPr>
            <p:ph type="body" idx="1"/>
          </p:nvPr>
        </p:nvSpPr>
        <p:spPr/>
        <p:txBody>
          <a:bodyPr/>
          <a:lstStyle/>
          <a:p>
            <a:r>
              <a:rPr lang="en-US" altLang="en-US" sz="1400" b="1"/>
              <a:t>Inter-Institutional Agreement</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ChangeArrowheads="1" noTextEdit="1"/>
          </p:cNvSpPr>
          <p:nvPr>
            <p:ph type="sldImg"/>
          </p:nvPr>
        </p:nvSpPr>
        <p:spPr>
          <a:ln/>
        </p:spPr>
      </p:sp>
      <p:sp>
        <p:nvSpPr>
          <p:cNvPr id="193539" name="Rectangle 3"/>
          <p:cNvSpPr>
            <a:spLocks noGrp="1" noChangeArrowheads="1"/>
          </p:cNvSpPr>
          <p:nvPr>
            <p:ph type="body" idx="1"/>
          </p:nvPr>
        </p:nvSpPr>
        <p:spPr/>
        <p:txBody>
          <a:bodyPr/>
          <a:lstStyle/>
          <a:p>
            <a:r>
              <a:rPr lang="en-US" altLang="en-US"/>
              <a:t>8.	What role will the materials you are requesting play in the research you are conducting?</a:t>
            </a:r>
          </a:p>
          <a:p>
            <a:r>
              <a:rPr lang="en-US" altLang="en-US"/>
              <a:t>	</a:t>
            </a:r>
            <a:r>
              <a:rPr lang="en-US" altLang="en-US">
                <a:latin typeface="Arial" panose="020B0604020202020204" pitchFamily="34" charset="0"/>
              </a:rPr>
              <a:t>     </a:t>
            </a:r>
            <a:endParaRPr lang="en-US" altLang="en-US"/>
          </a:p>
          <a:p>
            <a:r>
              <a:rPr lang="en-US" altLang="en-US"/>
              <a:t>9.	 Will the use of the material conflict in any way with other corporate sponsorships or agreements?	</a:t>
            </a:r>
          </a:p>
          <a:p>
            <a:r>
              <a:rPr lang="en-US" altLang="en-US"/>
              <a:t>			Yes No	</a:t>
            </a:r>
          </a:p>
          <a:p>
            <a:endParaRPr lang="en-US" altLang="en-US"/>
          </a:p>
          <a:p>
            <a:r>
              <a:rPr lang="en-US" altLang="en-US"/>
              <a:t>10.	 Is there an alternate source for the requested materials?  			Yes No</a:t>
            </a:r>
          </a:p>
          <a:p>
            <a:endParaRPr lang="en-US" altLang="en-US"/>
          </a:p>
          <a:p>
            <a:r>
              <a:rPr lang="en-US" altLang="en-US"/>
              <a:t>11.	When do you expect the materials to be delivered to Texas A&amp;M?  </a:t>
            </a:r>
            <a:r>
              <a:rPr lang="en-US" altLang="en-US">
                <a:latin typeface="Arial" panose="020B0604020202020204" pitchFamily="34" charset="0"/>
              </a:rPr>
              <a:t> </a:t>
            </a:r>
            <a:endParaRPr lang="en-US" altLang="en-US"/>
          </a:p>
          <a:p>
            <a:endParaRPr lang="en-US" altLang="en-US"/>
          </a:p>
          <a:p>
            <a:r>
              <a:rPr lang="en-US" altLang="en-US"/>
              <a:t>12.	Will you return any unused material or destroy the material?</a:t>
            </a:r>
          </a:p>
          <a:p>
            <a:endParaRPr lang="en-US" altLang="en-US"/>
          </a:p>
          <a:p>
            <a:r>
              <a:rPr lang="en-US" altLang="en-US"/>
              <a:t>  </a:t>
            </a:r>
          </a:p>
          <a:p>
            <a:endParaRPr lang="en-US" altLang="en-US"/>
          </a:p>
          <a:p>
            <a:r>
              <a:rPr lang="en-US" altLang="en-US"/>
              <a:t>Please sign!</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noTextEdit="1"/>
          </p:cNvSpPr>
          <p:nvPr>
            <p:ph type="sldImg"/>
          </p:nvPr>
        </p:nvSpPr>
        <p:spPr>
          <a:ln/>
        </p:spPr>
      </p:sp>
      <p:sp>
        <p:nvSpPr>
          <p:cNvPr id="125955" name="Rectangle 3"/>
          <p:cNvSpPr>
            <a:spLocks noGrp="1" noChangeArrowheads="1"/>
          </p:cNvSpPr>
          <p:nvPr>
            <p:ph type="body" idx="1"/>
          </p:nvPr>
        </p:nvSpPr>
        <p:spPr/>
        <p:txBody>
          <a:bodyPr/>
          <a:lstStyle/>
          <a:p>
            <a:r>
              <a:rPr lang="en-US" altLang="en-US"/>
              <a:t>Who are the </a:t>
            </a:r>
            <a:r>
              <a:rPr lang="en-US" altLang="en-US">
                <a:latin typeface="Arial" panose="020B0604020202020204" pitchFamily="34" charset="0"/>
              </a:rPr>
              <a:t>“</a:t>
            </a:r>
            <a:r>
              <a:rPr lang="en-US" altLang="en-US"/>
              <a:t>parties</a:t>
            </a:r>
            <a:r>
              <a:rPr lang="en-US" altLang="en-US">
                <a:latin typeface="Arial" panose="020B0604020202020204" pitchFamily="34" charset="0"/>
              </a:rPr>
              <a:t>”</a:t>
            </a:r>
            <a:r>
              <a:rPr lang="en-US" altLang="en-US"/>
              <a:t> and what material is involved</a:t>
            </a:r>
          </a:p>
          <a:p>
            <a:pPr lvl="1"/>
            <a:r>
              <a:rPr lang="en-US" altLang="en-US"/>
              <a:t>Provider and Recipient</a:t>
            </a:r>
          </a:p>
          <a:p>
            <a:pPr lvl="1"/>
            <a:r>
              <a:rPr lang="en-US" altLang="en-US"/>
              <a:t>Provider is a foreign entity and governing law</a:t>
            </a:r>
          </a:p>
          <a:p>
            <a:r>
              <a:rPr lang="en-US" altLang="en-US"/>
              <a:t>No revisions allowed!</a:t>
            </a:r>
          </a:p>
          <a:p>
            <a:r>
              <a:rPr lang="en-US" altLang="en-US"/>
              <a:t>How are </a:t>
            </a:r>
            <a:r>
              <a:rPr lang="en-US" altLang="en-US">
                <a:latin typeface="Arial" panose="020B0604020202020204" pitchFamily="34" charset="0"/>
              </a:rPr>
              <a:t>“</a:t>
            </a:r>
            <a:r>
              <a:rPr lang="en-US" altLang="en-US"/>
              <a:t>Materials</a:t>
            </a:r>
            <a:r>
              <a:rPr lang="en-US" altLang="en-US">
                <a:latin typeface="Arial" panose="020B0604020202020204" pitchFamily="34" charset="0"/>
              </a:rPr>
              <a:t>”</a:t>
            </a:r>
            <a:r>
              <a:rPr lang="en-US" altLang="en-US"/>
              <a:t> defined?</a:t>
            </a:r>
          </a:p>
          <a:p>
            <a:r>
              <a:rPr lang="en-US" altLang="en-US"/>
              <a:t>Restrictions on handling/use of materials</a:t>
            </a:r>
          </a:p>
          <a:p>
            <a:r>
              <a:rPr lang="en-US" altLang="en-US"/>
              <a:t>Transfer or distribution of materials</a:t>
            </a:r>
          </a:p>
          <a:p>
            <a:r>
              <a:rPr lang="en-US" altLang="en-US"/>
              <a:t>Ownership and licenses</a:t>
            </a:r>
          </a:p>
          <a:p>
            <a:r>
              <a:rPr lang="en-US" altLang="en-US"/>
              <a:t>Publication guidelines</a:t>
            </a:r>
          </a:p>
          <a:p>
            <a:r>
              <a:rPr lang="en-US" altLang="en-US"/>
              <a:t>Confidentiality requirements</a:t>
            </a:r>
          </a:p>
          <a:p>
            <a:r>
              <a:rPr lang="en-US" altLang="en-US"/>
              <a:t>Reporting and expiration</a:t>
            </a:r>
          </a:p>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ChangeArrowheads="1" noTextEdit="1"/>
          </p:cNvSpPr>
          <p:nvPr>
            <p:ph type="sldImg"/>
          </p:nvPr>
        </p:nvSpPr>
        <p:spPr>
          <a:ln/>
        </p:spPr>
      </p:sp>
      <p:sp>
        <p:nvSpPr>
          <p:cNvPr id="263171" name="Rectangle 3"/>
          <p:cNvSpPr>
            <a:spLocks noGrp="1" noChangeArrowheads="1"/>
          </p:cNvSpPr>
          <p:nvPr>
            <p:ph type="body" idx="1"/>
          </p:nvPr>
        </p:nvSpPr>
        <p:spPr/>
        <p:txBody>
          <a:bodyPr/>
          <a:lstStyle/>
          <a:p>
            <a:pPr algn="ctr"/>
            <a:r>
              <a:rPr lang="en-US" altLang="en-US" sz="1100">
                <a:solidFill>
                  <a:srgbClr val="000066"/>
                </a:solidFill>
              </a:rPr>
              <a:t>Who are the Parties?</a:t>
            </a:r>
          </a:p>
          <a:p>
            <a:pPr>
              <a:lnSpc>
                <a:spcPct val="80000"/>
              </a:lnSpc>
            </a:pPr>
            <a:r>
              <a:rPr lang="en-US" altLang="en-US" sz="1000">
                <a:cs typeface="Times New Roman" panose="02020603050405020304" pitchFamily="18" charset="0"/>
              </a:rPr>
              <a:t>Providing Entity and Recipient Entity </a:t>
            </a:r>
          </a:p>
          <a:p>
            <a:pPr lvl="1">
              <a:lnSpc>
                <a:spcPct val="80000"/>
              </a:lnSpc>
            </a:pPr>
            <a:r>
              <a:rPr lang="en-US" altLang="en-US">
                <a:cs typeface="Times New Roman" panose="02020603050405020304" pitchFamily="18" charset="0"/>
              </a:rPr>
              <a:t>Not the principal investigator</a:t>
            </a:r>
          </a:p>
          <a:p>
            <a:pPr>
              <a:lnSpc>
                <a:spcPct val="80000"/>
              </a:lnSpc>
            </a:pPr>
            <a:r>
              <a:rPr lang="en-US" altLang="en-US" sz="1000">
                <a:cs typeface="Times New Roman" panose="02020603050405020304" pitchFamily="18" charset="0"/>
              </a:rPr>
              <a:t>Example A: MTA made between ABC, Inc. (</a:t>
            </a:r>
            <a:r>
              <a:rPr lang="en-US" altLang="en-US" sz="1000">
                <a:latin typeface="Arial" panose="020B0604020202020204" pitchFamily="34" charset="0"/>
                <a:cs typeface="Times New Roman" panose="02020603050405020304" pitchFamily="18" charset="0"/>
              </a:rPr>
              <a:t>“</a:t>
            </a:r>
            <a:r>
              <a:rPr lang="en-US" altLang="en-US" sz="1000">
                <a:cs typeface="Times New Roman" panose="02020603050405020304" pitchFamily="18" charset="0"/>
              </a:rPr>
              <a:t>Provider</a:t>
            </a:r>
            <a:r>
              <a:rPr lang="en-US" altLang="en-US" sz="1000">
                <a:latin typeface="Arial" panose="020B0604020202020204" pitchFamily="34" charset="0"/>
                <a:cs typeface="Times New Roman" panose="02020603050405020304" pitchFamily="18" charset="0"/>
              </a:rPr>
              <a:t>”</a:t>
            </a:r>
            <a:r>
              <a:rPr lang="en-US" altLang="en-US" sz="1000">
                <a:cs typeface="Times New Roman" panose="02020603050405020304" pitchFamily="18" charset="0"/>
              </a:rPr>
              <a:t>) and Dr. I. Domagic, a scientist with University (</a:t>
            </a:r>
            <a:r>
              <a:rPr lang="en-US" altLang="en-US" sz="1000">
                <a:latin typeface="Arial" panose="020B0604020202020204" pitchFamily="34" charset="0"/>
                <a:cs typeface="Times New Roman" panose="02020603050405020304" pitchFamily="18" charset="0"/>
              </a:rPr>
              <a:t>“</a:t>
            </a:r>
            <a:r>
              <a:rPr lang="en-US" altLang="en-US" sz="1000">
                <a:cs typeface="Times New Roman" panose="02020603050405020304" pitchFamily="18" charset="0"/>
              </a:rPr>
              <a:t>Recipient</a:t>
            </a:r>
            <a:r>
              <a:rPr lang="en-US" altLang="en-US" sz="1000">
                <a:latin typeface="Arial" panose="020B0604020202020204" pitchFamily="34" charset="0"/>
                <a:cs typeface="Times New Roman" panose="02020603050405020304" pitchFamily="18" charset="0"/>
              </a:rPr>
              <a:t>”</a:t>
            </a:r>
            <a:r>
              <a:rPr lang="en-US" altLang="en-US" sz="1000">
                <a:cs typeface="Times New Roman" panose="02020603050405020304" pitchFamily="18" charset="0"/>
              </a:rPr>
              <a:t>)</a:t>
            </a:r>
          </a:p>
          <a:p>
            <a:pPr>
              <a:lnSpc>
                <a:spcPct val="80000"/>
              </a:lnSpc>
            </a:pPr>
            <a:r>
              <a:rPr lang="en-US" altLang="en-US" sz="1000">
                <a:cs typeface="Times New Roman" panose="02020603050405020304" pitchFamily="18" charset="0"/>
              </a:rPr>
              <a:t>Example B: MTA made between ABC, Inc. (</a:t>
            </a:r>
            <a:r>
              <a:rPr lang="en-US" altLang="en-US" sz="1000">
                <a:latin typeface="Arial" panose="020B0604020202020204" pitchFamily="34" charset="0"/>
                <a:cs typeface="Times New Roman" panose="02020603050405020304" pitchFamily="18" charset="0"/>
              </a:rPr>
              <a:t>“</a:t>
            </a:r>
            <a:r>
              <a:rPr lang="en-US" altLang="en-US" sz="1000">
                <a:cs typeface="Times New Roman" panose="02020603050405020304" pitchFamily="18" charset="0"/>
              </a:rPr>
              <a:t>Provider</a:t>
            </a:r>
            <a:r>
              <a:rPr lang="en-US" altLang="en-US" sz="1000">
                <a:latin typeface="Arial" panose="020B0604020202020204" pitchFamily="34" charset="0"/>
                <a:cs typeface="Times New Roman" panose="02020603050405020304" pitchFamily="18" charset="0"/>
              </a:rPr>
              <a:t>”</a:t>
            </a:r>
            <a:r>
              <a:rPr lang="en-US" altLang="en-US" sz="1000">
                <a:cs typeface="Times New Roman" panose="02020603050405020304" pitchFamily="18" charset="0"/>
              </a:rPr>
              <a:t>) and University (</a:t>
            </a:r>
            <a:r>
              <a:rPr lang="en-US" altLang="en-US" sz="1000">
                <a:latin typeface="Arial" panose="020B0604020202020204" pitchFamily="34" charset="0"/>
                <a:cs typeface="Times New Roman" panose="02020603050405020304" pitchFamily="18" charset="0"/>
              </a:rPr>
              <a:t>“</a:t>
            </a:r>
            <a:r>
              <a:rPr lang="en-US" altLang="en-US" sz="1000">
                <a:cs typeface="Times New Roman" panose="02020603050405020304" pitchFamily="18" charset="0"/>
              </a:rPr>
              <a:t>Recipient</a:t>
            </a:r>
            <a:r>
              <a:rPr lang="en-US" altLang="en-US" sz="1000">
                <a:latin typeface="Arial" panose="020B0604020202020204" pitchFamily="34" charset="0"/>
                <a:cs typeface="Times New Roman" panose="02020603050405020304" pitchFamily="18" charset="0"/>
              </a:rPr>
              <a:t>”</a:t>
            </a:r>
            <a:r>
              <a:rPr lang="en-US" altLang="en-US" sz="1000">
                <a:cs typeface="Times New Roman" panose="02020603050405020304" pitchFamily="18" charset="0"/>
              </a:rPr>
              <a:t>)</a:t>
            </a:r>
          </a:p>
          <a:p>
            <a:pPr>
              <a:lnSpc>
                <a:spcPct val="80000"/>
              </a:lnSpc>
            </a:pPr>
            <a:r>
              <a:rPr lang="en-US" altLang="en-US" sz="1000">
                <a:cs typeface="Times New Roman" panose="02020603050405020304" pitchFamily="18" charset="0"/>
              </a:rPr>
              <a:t>Example B is correct </a:t>
            </a:r>
            <a:r>
              <a:rPr lang="en-US" altLang="en-US" sz="1000">
                <a:latin typeface="Arial" panose="020B0604020202020204" pitchFamily="34" charset="0"/>
                <a:cs typeface="Times New Roman" panose="02020603050405020304" pitchFamily="18" charset="0"/>
              </a:rPr>
              <a:t>–</a:t>
            </a:r>
            <a:r>
              <a:rPr lang="en-US" altLang="en-US" sz="1000">
                <a:cs typeface="Times New Roman" panose="02020603050405020304" pitchFamily="18" charset="0"/>
              </a:rPr>
              <a:t> Scientist at </a:t>
            </a:r>
            <a:r>
              <a:rPr lang="en-US" altLang="en-US" sz="1000">
                <a:latin typeface="Arial" panose="020B0604020202020204" pitchFamily="34" charset="0"/>
                <a:cs typeface="Times New Roman" panose="02020603050405020304" pitchFamily="18" charset="0"/>
              </a:rPr>
              <a:t>“</a:t>
            </a:r>
            <a:r>
              <a:rPr lang="en-US" altLang="en-US" sz="1000">
                <a:cs typeface="Times New Roman" panose="02020603050405020304" pitchFamily="18" charset="0"/>
              </a:rPr>
              <a:t>Recipient</a:t>
            </a:r>
            <a:r>
              <a:rPr lang="en-US" altLang="en-US" sz="1000">
                <a:latin typeface="Arial" panose="020B0604020202020204" pitchFamily="34" charset="0"/>
                <a:cs typeface="Times New Roman" panose="02020603050405020304" pitchFamily="18" charset="0"/>
              </a:rPr>
              <a:t>”</a:t>
            </a:r>
            <a:r>
              <a:rPr lang="en-US" altLang="en-US" sz="1000">
                <a:cs typeface="Times New Roman" panose="02020603050405020304" pitchFamily="18" charset="0"/>
              </a:rPr>
              <a:t> should not sign MTA. </a:t>
            </a:r>
          </a:p>
          <a:p>
            <a:pPr>
              <a:lnSpc>
                <a:spcPct val="80000"/>
              </a:lnSpc>
            </a:pPr>
            <a:endParaRPr lang="en-US" altLang="en-US">
              <a:cs typeface="Times New Roman" panose="02020603050405020304" pitchFamily="18" charset="0"/>
            </a:endParaRPr>
          </a:p>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ChangeArrowheads="1" noTextEdit="1"/>
          </p:cNvSpPr>
          <p:nvPr>
            <p:ph type="sldImg"/>
          </p:nvPr>
        </p:nvSpPr>
        <p:spPr>
          <a:ln/>
        </p:spPr>
      </p:sp>
      <p:sp>
        <p:nvSpPr>
          <p:cNvPr id="264195" name="Rectangle 3"/>
          <p:cNvSpPr>
            <a:spLocks noGrp="1" noChangeArrowheads="1"/>
          </p:cNvSpPr>
          <p:nvPr>
            <p:ph type="body" idx="1"/>
          </p:nvPr>
        </p:nvSpPr>
        <p:spPr/>
        <p:txBody>
          <a:bodyPr/>
          <a:lstStyle/>
          <a:p>
            <a:pPr algn="ctr"/>
            <a:r>
              <a:rPr lang="en-US" altLang="en-US" b="1"/>
              <a:t>Provider = Foreign Entity</a:t>
            </a:r>
          </a:p>
          <a:p>
            <a:pPr>
              <a:lnSpc>
                <a:spcPct val="90000"/>
              </a:lnSpc>
            </a:pPr>
            <a:r>
              <a:rPr lang="en-US" altLang="en-US"/>
              <a:t>What the big deal about Foreign Entity Providers?</a:t>
            </a:r>
          </a:p>
          <a:p>
            <a:pPr>
              <a:lnSpc>
                <a:spcPct val="90000"/>
              </a:lnSpc>
            </a:pPr>
            <a:r>
              <a:rPr lang="en-US" altLang="en-US"/>
              <a:t>Problems arise when governing law is the foreign entity’s country </a:t>
            </a:r>
          </a:p>
          <a:p>
            <a:pPr>
              <a:lnSpc>
                <a:spcPct val="90000"/>
              </a:lnSpc>
            </a:pPr>
            <a:r>
              <a:rPr lang="en-US" altLang="en-US"/>
              <a:t>Bigger problem when foreign entity will not make governing law silent (no revisions allowed)</a:t>
            </a:r>
          </a:p>
          <a:p>
            <a:pPr>
              <a:lnSpc>
                <a:spcPct val="90000"/>
              </a:lnSpc>
            </a:pPr>
            <a:r>
              <a:rPr lang="en-US" altLang="en-US"/>
              <a:t>Even bigger problem when Recipient has to indemnify Provider</a:t>
            </a:r>
          </a:p>
          <a:p>
            <a:pPr lvl="1">
              <a:lnSpc>
                <a:spcPct val="90000"/>
              </a:lnSpc>
            </a:pPr>
            <a:r>
              <a:rPr lang="en-US" altLang="en-US"/>
              <a:t>BIG, BIG problem if Recipient  = State Institution</a:t>
            </a:r>
          </a:p>
          <a:p>
            <a:pPr lvl="1">
              <a:lnSpc>
                <a:spcPct val="90000"/>
              </a:lnSpc>
            </a:pPr>
            <a:endParaRPr lang="en-US" altLang="en-US"/>
          </a:p>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ChangeArrowheads="1" noTextEdit="1"/>
          </p:cNvSpPr>
          <p:nvPr>
            <p:ph type="sldImg"/>
          </p:nvPr>
        </p:nvSpPr>
        <p:spPr>
          <a:ln/>
        </p:spPr>
      </p:sp>
      <p:sp>
        <p:nvSpPr>
          <p:cNvPr id="265219" name="Rectangle 3"/>
          <p:cNvSpPr>
            <a:spLocks noGrp="1" noChangeArrowheads="1"/>
          </p:cNvSpPr>
          <p:nvPr>
            <p:ph type="body" idx="1"/>
          </p:nvPr>
        </p:nvSpPr>
        <p:spPr/>
        <p:txBody>
          <a:bodyPr/>
          <a:lstStyle/>
          <a:p>
            <a:pPr algn="ctr"/>
            <a:r>
              <a:rPr lang="en-US" altLang="en-US" sz="1000" b="1"/>
              <a:t>What If No Revisions Allowed?</a:t>
            </a:r>
          </a:p>
          <a:p>
            <a:pPr>
              <a:lnSpc>
                <a:spcPct val="90000"/>
              </a:lnSpc>
            </a:pPr>
            <a:r>
              <a:rPr lang="en-US" altLang="en-US"/>
              <a:t>MTAs that won’t allow any revisions</a:t>
            </a:r>
          </a:p>
          <a:p>
            <a:pPr lvl="1">
              <a:lnSpc>
                <a:spcPct val="90000"/>
              </a:lnSpc>
            </a:pPr>
            <a:r>
              <a:rPr lang="en-US" altLang="en-US"/>
              <a:t>How do you handle them?</a:t>
            </a:r>
          </a:p>
          <a:p>
            <a:pPr lvl="1">
              <a:lnSpc>
                <a:spcPct val="90000"/>
              </a:lnSpc>
            </a:pPr>
            <a:r>
              <a:rPr lang="en-US" altLang="en-US"/>
              <a:t>Potential to halt research</a:t>
            </a:r>
          </a:p>
          <a:p>
            <a:pPr>
              <a:lnSpc>
                <a:spcPct val="90000"/>
              </a:lnSpc>
            </a:pPr>
            <a:r>
              <a:rPr lang="en-US" altLang="en-US"/>
              <a:t>Even bigger problems</a:t>
            </a:r>
          </a:p>
          <a:p>
            <a:pPr lvl="1">
              <a:lnSpc>
                <a:spcPct val="90000"/>
              </a:lnSpc>
            </a:pPr>
            <a:r>
              <a:rPr lang="en-US" altLang="en-US"/>
              <a:t>Governing law </a:t>
            </a:r>
          </a:p>
          <a:p>
            <a:pPr lvl="2">
              <a:lnSpc>
                <a:spcPct val="90000"/>
              </a:lnSpc>
            </a:pPr>
            <a:r>
              <a:rPr lang="en-US" altLang="en-US"/>
              <a:t>Foreign country or domestic</a:t>
            </a:r>
          </a:p>
          <a:p>
            <a:pPr lvl="1">
              <a:lnSpc>
                <a:spcPct val="90000"/>
              </a:lnSpc>
            </a:pPr>
            <a:r>
              <a:rPr lang="en-US" altLang="en-US"/>
              <a:t>Indemnification provisions </a:t>
            </a:r>
          </a:p>
          <a:p>
            <a:pPr lvl="2">
              <a:lnSpc>
                <a:spcPct val="90000"/>
              </a:lnSpc>
            </a:pPr>
            <a:r>
              <a:rPr lang="en-US" altLang="en-US"/>
              <a:t>“… to the extent authorized by the Constitution and state laws of Texas …”</a:t>
            </a:r>
          </a:p>
          <a:p>
            <a:pPr>
              <a:lnSpc>
                <a:spcPct val="90000"/>
              </a:lnSpc>
            </a:pPr>
            <a:r>
              <a:rPr lang="en-US" altLang="en-US"/>
              <a:t>Handling non-conforming agreements</a:t>
            </a:r>
          </a:p>
          <a:p>
            <a:pPr lvl="2">
              <a:lnSpc>
                <a:spcPct val="90000"/>
              </a:lnSpc>
            </a:pPr>
            <a:endParaRPr lang="en-US" altLang="en-US"/>
          </a:p>
          <a:p>
            <a:pPr>
              <a:lnSpc>
                <a:spcPct val="90000"/>
              </a:lnSpc>
            </a:pPr>
            <a:endParaRPr lang="en-US" altLang="en-US"/>
          </a:p>
          <a:p>
            <a:pPr>
              <a:lnSpc>
                <a:spcPct val="90000"/>
              </a:lnSpc>
            </a:pPr>
            <a:endParaRPr lang="en-US" altLang="en-US"/>
          </a:p>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noTextEdit="1"/>
          </p:cNvSpPr>
          <p:nvPr>
            <p:ph type="sldImg"/>
          </p:nvPr>
        </p:nvSpPr>
        <p:spPr>
          <a:ln/>
        </p:spPr>
      </p:sp>
      <p:sp>
        <p:nvSpPr>
          <p:cNvPr id="135171" name="Rectangle 3"/>
          <p:cNvSpPr>
            <a:spLocks noGrp="1" noChangeArrowheads="1"/>
          </p:cNvSpPr>
          <p:nvPr>
            <p:ph type="body" idx="1"/>
          </p:nvPr>
        </p:nvSpPr>
        <p:spPr/>
        <p:txBody>
          <a:bodyPr/>
          <a:lstStyle/>
          <a:p>
            <a:r>
              <a:rPr lang="en-US" altLang="en-US" sz="1500">
                <a:cs typeface="Times New Roman" panose="02020603050405020304" pitchFamily="18" charset="0"/>
              </a:rPr>
              <a:t>Materials should be narrowly defined</a:t>
            </a:r>
          </a:p>
          <a:p>
            <a:r>
              <a:rPr lang="en-US" altLang="en-US" sz="1500">
                <a:cs typeface="Times New Roman" panose="02020603050405020304" pitchFamily="18" charset="0"/>
              </a:rPr>
              <a:t>Example:   OPTION #1 is correct answer</a:t>
            </a:r>
          </a:p>
          <a:p>
            <a:pPr lvl="1"/>
            <a:r>
              <a:rPr lang="en-US" altLang="en-US">
                <a:cs typeface="Times New Roman" panose="02020603050405020304" pitchFamily="18" charset="0"/>
              </a:rPr>
              <a:t>	Option #1: </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Material</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 includes </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xyz</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 that is actually provided to Recipient by Provider under this MTA, any progeny of </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xyz</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 </a:t>
            </a:r>
            <a:r>
              <a:rPr lang="en-US" altLang="en-US" b="1">
                <a:cs typeface="Times New Roman" panose="02020603050405020304" pitchFamily="18" charset="0"/>
              </a:rPr>
              <a:t>and any unmodified derivatives of </a:t>
            </a:r>
            <a:r>
              <a:rPr lang="en-US" altLang="en-US" b="1">
                <a:latin typeface="Arial" panose="020B0604020202020204" pitchFamily="34" charset="0"/>
                <a:cs typeface="Times New Roman" panose="02020603050405020304" pitchFamily="18" charset="0"/>
              </a:rPr>
              <a:t>“</a:t>
            </a:r>
            <a:r>
              <a:rPr lang="en-US" altLang="en-US" b="1">
                <a:cs typeface="Times New Roman" panose="02020603050405020304" pitchFamily="18" charset="0"/>
              </a:rPr>
              <a:t>xyz</a:t>
            </a:r>
            <a:r>
              <a:rPr lang="en-US" altLang="en-US" b="1">
                <a:latin typeface="Arial" panose="020B0604020202020204" pitchFamily="34" charset="0"/>
                <a:cs typeface="Times New Roman" panose="02020603050405020304" pitchFamily="18" charset="0"/>
              </a:rPr>
              <a:t>”</a:t>
            </a:r>
            <a:r>
              <a:rPr lang="en-US" altLang="en-US" b="1">
                <a:cs typeface="Times New Roman" panose="02020603050405020304" pitchFamily="18" charset="0"/>
              </a:rPr>
              <a:t>.</a:t>
            </a:r>
            <a:r>
              <a:rPr lang="en-US" altLang="en-US">
                <a:cs typeface="Times New Roman" panose="02020603050405020304" pitchFamily="18" charset="0"/>
              </a:rPr>
              <a:t>  </a:t>
            </a:r>
          </a:p>
          <a:p>
            <a:r>
              <a:rPr lang="en-US" altLang="en-US" b="1">
                <a:cs typeface="Times New Roman" panose="02020603050405020304" pitchFamily="18" charset="0"/>
              </a:rPr>
              <a:t>				OR</a:t>
            </a:r>
          </a:p>
          <a:p>
            <a:pPr lvl="1"/>
            <a:r>
              <a:rPr lang="en-US" altLang="en-US" b="1">
                <a:cs typeface="Times New Roman" panose="02020603050405020304" pitchFamily="18" charset="0"/>
              </a:rPr>
              <a:t>	</a:t>
            </a:r>
            <a:r>
              <a:rPr lang="en-US" altLang="en-US" sz="1000" b="1">
                <a:cs typeface="Times New Roman" panose="02020603050405020304" pitchFamily="18" charset="0"/>
              </a:rPr>
              <a:t>Option #2: </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Material</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 includes </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xyz</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 that is actually provided to Recipient by Provider under this MTA, any progeny of </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xyz</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 and</a:t>
            </a:r>
            <a:r>
              <a:rPr lang="en-US" altLang="en-US" sz="1000" b="1">
                <a:cs typeface="Times New Roman" panose="02020603050405020304" pitchFamily="18" charset="0"/>
              </a:rPr>
              <a:t> </a:t>
            </a:r>
            <a:r>
              <a:rPr lang="en-US" altLang="en-US">
                <a:cs typeface="Times New Roman" panose="02020603050405020304" pitchFamily="18" charset="0"/>
              </a:rPr>
              <a:t>Any unmodified derivatives of </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xyz</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 any modifications of </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xyz</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 and any information, data, and/or results generated by Recipient and related to </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xyz</a:t>
            </a:r>
            <a:r>
              <a:rPr lang="en-US" altLang="en-US">
                <a:latin typeface="Arial" panose="020B0604020202020204" pitchFamily="34" charset="0"/>
                <a:cs typeface="Times New Roman" panose="02020603050405020304" pitchFamily="18" charset="0"/>
              </a:rPr>
              <a:t>”</a:t>
            </a:r>
            <a:r>
              <a:rPr lang="en-US" altLang="en-US">
                <a:cs typeface="Times New Roman" panose="02020603050405020304" pitchFamily="18" charset="0"/>
              </a:rPr>
              <a:t> under this MTA.</a:t>
            </a:r>
          </a:p>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noTextEdit="1"/>
          </p:cNvSpPr>
          <p:nvPr>
            <p:ph type="sldImg"/>
          </p:nvPr>
        </p:nvSpPr>
        <p:spPr>
          <a:ln/>
        </p:spPr>
      </p:sp>
      <p:sp>
        <p:nvSpPr>
          <p:cNvPr id="141315" name="Rectangle 3"/>
          <p:cNvSpPr>
            <a:spLocks noGrp="1" noChangeArrowheads="1"/>
          </p:cNvSpPr>
          <p:nvPr>
            <p:ph type="body" idx="1"/>
          </p:nvPr>
        </p:nvSpPr>
        <p:spPr/>
        <p:txBody>
          <a:bodyPr/>
          <a:lstStyle/>
          <a:p>
            <a:r>
              <a:rPr lang="en-US" altLang="en-US" sz="1000"/>
              <a:t>“Use in research” </a:t>
            </a:r>
            <a:r>
              <a:rPr lang="en-US" altLang="en-US" sz="1000">
                <a:latin typeface="Arial" panose="020B0604020202020204" pitchFamily="34" charset="0"/>
              </a:rPr>
              <a:t>–</a:t>
            </a:r>
            <a:r>
              <a:rPr lang="en-US" altLang="en-US" sz="1000"/>
              <a:t> acceptable and ideal language -- That’s all we need.  What’s the big deal?</a:t>
            </a:r>
          </a:p>
          <a:p>
            <a:r>
              <a:rPr lang="en-US" altLang="en-US"/>
              <a:t>Violation of Restrictions</a:t>
            </a:r>
          </a:p>
          <a:p>
            <a:r>
              <a:rPr lang="en-US" altLang="en-US"/>
              <a:t>	The Recipient scientist may violate use restrictions if the terms are unclear or unreasonable.  Common restrictions are:</a:t>
            </a:r>
          </a:p>
          <a:p>
            <a:r>
              <a:rPr lang="en-US" altLang="en-US"/>
              <a:t>	- Use only in planned research study.</a:t>
            </a:r>
          </a:p>
          <a:p>
            <a:r>
              <a:rPr lang="en-US" altLang="en-US"/>
              <a:t>	- Use in compliance with applicable guidelines (i.e., hazardous materials, animal use protocols).</a:t>
            </a:r>
          </a:p>
          <a:p>
            <a:r>
              <a:rPr lang="en-US" altLang="en-US"/>
              <a:t>	- Use in research without other binding commitments.</a:t>
            </a:r>
          </a:p>
          <a:p>
            <a:r>
              <a:rPr lang="en-US" altLang="en-US"/>
              <a:t>***</a:t>
            </a:r>
          </a:p>
          <a:p>
            <a:r>
              <a:rPr lang="en-US" altLang="en-US"/>
              <a:t>What your MTA could say: </a:t>
            </a:r>
          </a:p>
          <a:p>
            <a:pPr lvl="1"/>
            <a:r>
              <a:rPr lang="en-US" altLang="en-US"/>
              <a:t>The Material will be used solely by Recipient for research purposes only.</a:t>
            </a:r>
          </a:p>
          <a:p>
            <a:pPr lvl="1"/>
            <a:r>
              <a:rPr lang="en-US" altLang="en-US"/>
              <a:t>Can Recipient Principal Investigator share with colleague down the hall?</a:t>
            </a:r>
          </a:p>
          <a:p>
            <a:r>
              <a:rPr lang="en-US" altLang="en-US"/>
              <a:t>What if it includes the following language? 	</a:t>
            </a:r>
          </a:p>
          <a:p>
            <a:pPr lvl="1"/>
            <a:r>
              <a:rPr lang="en-US" altLang="en-US"/>
              <a:t>The Material will be used solely for non-commercial research purposes at Recipient</a:t>
            </a:r>
            <a:r>
              <a:rPr lang="en-US" altLang="en-US">
                <a:latin typeface="Arial" panose="020B0604020202020204" pitchFamily="34" charset="0"/>
              </a:rPr>
              <a:t>’</a:t>
            </a:r>
            <a:r>
              <a:rPr lang="en-US" altLang="en-US"/>
              <a:t>s facilities. </a:t>
            </a:r>
          </a:p>
          <a:p>
            <a:pPr lvl="1"/>
            <a:r>
              <a:rPr lang="en-US" altLang="en-US"/>
              <a:t>Material will be not be used in animals or in products used for animal food.  </a:t>
            </a:r>
          </a:p>
          <a:p>
            <a:pPr lvl="1"/>
            <a:r>
              <a:rPr lang="en-US" altLang="en-US"/>
              <a:t>Material will not be used in research that is subject to consulting, licensing or similar obligations to a third party.  </a:t>
            </a:r>
          </a:p>
          <a:p>
            <a:pPr lvl="1"/>
            <a:r>
              <a:rPr lang="en-US" altLang="en-US"/>
              <a:t>If used other than as proposed, Provider will solely own any results, discoveries, or inventions arising out of such use by Recipient.</a:t>
            </a:r>
          </a:p>
          <a:p>
            <a:endParaRPr lang="en-US" altLang="en-US" sz="1000"/>
          </a:p>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noTextEdit="1"/>
          </p:cNvSpPr>
          <p:nvPr>
            <p:ph type="sldImg"/>
          </p:nvPr>
        </p:nvSpPr>
        <p:spPr>
          <a:ln/>
        </p:spPr>
      </p:sp>
      <p:sp>
        <p:nvSpPr>
          <p:cNvPr id="146435" name="Rectangle 3"/>
          <p:cNvSpPr>
            <a:spLocks noGrp="1" noChangeArrowheads="1"/>
          </p:cNvSpPr>
          <p:nvPr>
            <p:ph type="body" idx="1"/>
          </p:nvPr>
        </p:nvSpPr>
        <p:spPr/>
        <p:txBody>
          <a:bodyPr/>
          <a:lstStyle/>
          <a:p>
            <a:r>
              <a:rPr lang="en-US" altLang="en-US" sz="1600"/>
              <a:t>“Once we have it, can’t I let another lab try it out?</a:t>
            </a:r>
          </a:p>
          <a:p>
            <a:endParaRPr lang="en-US" altLang="en-US" sz="1600"/>
          </a:p>
          <a:p>
            <a:r>
              <a:rPr lang="en-US" altLang="en-US"/>
              <a:t>Standard terms (preferred):</a:t>
            </a:r>
          </a:p>
          <a:p>
            <a:pPr lvl="1"/>
            <a:r>
              <a:rPr lang="en-US" altLang="en-US"/>
              <a:t>Recipient will not transfer Material to others outside of the Recipient Institution</a:t>
            </a:r>
          </a:p>
          <a:p>
            <a:r>
              <a:rPr lang="en-US" altLang="en-US"/>
              <a:t>More restrictive:</a:t>
            </a:r>
          </a:p>
          <a:p>
            <a:pPr lvl="1"/>
            <a:r>
              <a:rPr lang="en-US" altLang="en-US"/>
              <a:t>Recipient will not transfer Material to others outside of Recipient Scientist</a:t>
            </a:r>
            <a:r>
              <a:rPr lang="en-US" altLang="en-US">
                <a:latin typeface="Arial" panose="020B0604020202020204" pitchFamily="34" charset="0"/>
              </a:rPr>
              <a:t>’</a:t>
            </a:r>
            <a:r>
              <a:rPr lang="en-US" altLang="en-US"/>
              <a:t>s laboratory, or to any person who is not obligated to assign their entire interest to any invention to the Recipient institution.</a:t>
            </a:r>
          </a:p>
          <a:p>
            <a:r>
              <a:rPr lang="en-US" altLang="en-US" sz="1000"/>
              <a:t>CAUTION: </a:t>
            </a:r>
          </a:p>
          <a:p>
            <a:pPr lvl="1"/>
            <a:r>
              <a:rPr lang="en-US" altLang="en-US"/>
              <a:t>Recipient scientist </a:t>
            </a:r>
            <a:r>
              <a:rPr lang="en-US" altLang="en-US" b="1"/>
              <a:t>may</a:t>
            </a:r>
            <a:r>
              <a:rPr lang="en-US" altLang="en-US"/>
              <a:t> violate distribution restrictions if the terms are unclear, overly burdensome, etc.</a:t>
            </a:r>
            <a:r>
              <a:rPr lang="en-US" altLang="en-US" sz="1000"/>
              <a:t> </a:t>
            </a:r>
          </a:p>
          <a:p>
            <a:endParaRPr lang="en-US" altLang="en-US" sz="1600"/>
          </a:p>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ChangeArrowheads="1" noTextEdit="1"/>
          </p:cNvSpPr>
          <p:nvPr>
            <p:ph type="sldImg"/>
          </p:nvPr>
        </p:nvSpPr>
        <p:spPr>
          <a:ln/>
        </p:spPr>
      </p:sp>
      <p:sp>
        <p:nvSpPr>
          <p:cNvPr id="266243" name="Rectangle 3"/>
          <p:cNvSpPr>
            <a:spLocks noGrp="1" noChangeArrowheads="1"/>
          </p:cNvSpPr>
          <p:nvPr>
            <p:ph type="body" idx="1"/>
          </p:nvPr>
        </p:nvSpPr>
        <p:spPr/>
        <p:txBody>
          <a:bodyPr/>
          <a:lstStyle/>
          <a:p>
            <a:pPr algn="ctr"/>
            <a:r>
              <a:rPr lang="en-US" altLang="en-US" sz="1000">
                <a:solidFill>
                  <a:srgbClr val="000066"/>
                </a:solidFill>
              </a:rPr>
              <a:t>IP Ownership &amp; Licenses ~ </a:t>
            </a:r>
            <a:br>
              <a:rPr lang="en-US" altLang="en-US" sz="1000">
                <a:solidFill>
                  <a:srgbClr val="000066"/>
                </a:solidFill>
              </a:rPr>
            </a:br>
            <a:endParaRPr lang="en-US" altLang="en-US" sz="1000">
              <a:solidFill>
                <a:srgbClr val="000066"/>
              </a:solidFill>
            </a:endParaRPr>
          </a:p>
          <a:p>
            <a:r>
              <a:rPr lang="en-US" altLang="en-US" sz="1000"/>
              <a:t>Provider Wants</a:t>
            </a:r>
          </a:p>
          <a:p>
            <a:pPr lvl="1"/>
            <a:r>
              <a:rPr lang="en-US" altLang="en-US" sz="1000"/>
              <a:t>To own </a:t>
            </a:r>
            <a:r>
              <a:rPr lang="en-US" altLang="en-US" sz="1000" b="1"/>
              <a:t>everything</a:t>
            </a:r>
            <a:r>
              <a:rPr lang="en-US" altLang="en-US" sz="1000"/>
              <a:t> that comes from Material</a:t>
            </a:r>
          </a:p>
          <a:p>
            <a:pPr lvl="1"/>
            <a:r>
              <a:rPr lang="en-US" altLang="en-US" sz="1000"/>
              <a:t>Non-exclusive license to make, use and sell</a:t>
            </a:r>
          </a:p>
          <a:p>
            <a:r>
              <a:rPr lang="en-US" altLang="en-US" sz="1000"/>
              <a:t>Recipient Wants </a:t>
            </a:r>
          </a:p>
          <a:p>
            <a:pPr lvl="1"/>
            <a:r>
              <a:rPr lang="en-US" altLang="en-US" sz="1000"/>
              <a:t>Ownership determined by US Patent Law</a:t>
            </a:r>
          </a:p>
          <a:p>
            <a:pPr lvl="2"/>
            <a:r>
              <a:rPr lang="en-US" altLang="en-US" sz="1000"/>
              <a:t>What I invent, I own …</a:t>
            </a:r>
          </a:p>
          <a:p>
            <a:pPr lvl="1"/>
            <a:r>
              <a:rPr lang="en-US" altLang="en-US" sz="1000"/>
              <a:t>Wants to </a:t>
            </a:r>
            <a:r>
              <a:rPr lang="en-US" altLang="en-US" sz="1000" b="1"/>
              <a:t>only</a:t>
            </a:r>
            <a:r>
              <a:rPr lang="en-US" altLang="en-US" sz="1000"/>
              <a:t> grant non-exclusive license for internal, research purposes </a:t>
            </a:r>
          </a:p>
          <a:p>
            <a:pPr lvl="2"/>
            <a:r>
              <a:rPr lang="en-US" altLang="en-US" sz="1000"/>
              <a:t>+ option to negotiate royalty-bearing exclusive license</a:t>
            </a:r>
          </a:p>
          <a:p>
            <a:pPr lvl="1"/>
            <a:r>
              <a:rPr lang="en-US" altLang="en-US" sz="1000"/>
              <a:t>Needs to retain license to use invention for internal research purposes only + retain publication rights</a:t>
            </a:r>
          </a:p>
          <a:p>
            <a:pPr lvl="1"/>
            <a:endParaRPr lang="en-US" altLang="en-US" sz="1000"/>
          </a:p>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noTextEdit="1"/>
          </p:cNvSpPr>
          <p:nvPr>
            <p:ph type="sldImg"/>
          </p:nvPr>
        </p:nvSpPr>
        <p:spPr>
          <a:ln/>
        </p:spPr>
      </p:sp>
      <p:sp>
        <p:nvSpPr>
          <p:cNvPr id="149507" name="Rectangle 3"/>
          <p:cNvSpPr>
            <a:spLocks noGrp="1" noChangeArrowheads="1"/>
          </p:cNvSpPr>
          <p:nvPr>
            <p:ph type="body" idx="1"/>
          </p:nvPr>
        </p:nvSpPr>
        <p:spPr/>
        <p:txBody>
          <a:bodyPr/>
          <a:lstStyle/>
          <a:p>
            <a:pPr algn="ctr"/>
            <a:endParaRPr lang="en-US" altLang="en-US" sz="1600"/>
          </a:p>
          <a:p>
            <a:r>
              <a:rPr lang="en-US" altLang="en-US" sz="1400"/>
              <a:t>“But I’m not going to invent anything, and the company should own it anyway.  Its their material.”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ChangeArrowheads="1" noTextEdit="1"/>
          </p:cNvSpPr>
          <p:nvPr>
            <p:ph type="sldImg"/>
          </p:nvPr>
        </p:nvSpPr>
        <p:spPr>
          <a:ln/>
        </p:spPr>
      </p:sp>
      <p:sp>
        <p:nvSpPr>
          <p:cNvPr id="250883" name="Rectangle 3"/>
          <p:cNvSpPr>
            <a:spLocks noGrp="1" noChangeArrowheads="1"/>
          </p:cNvSpPr>
          <p:nvPr>
            <p:ph type="body" idx="1"/>
          </p:nvPr>
        </p:nvSpPr>
        <p:spPr/>
        <p:txBody>
          <a:bodyPr/>
          <a:lstStyle/>
          <a:p>
            <a:r>
              <a:rPr lang="en-US" altLang="en-US"/>
              <a:t>a.k.a. “IIA”, “Royalty Sharing Agreement”</a:t>
            </a:r>
          </a:p>
          <a:p>
            <a:pPr lvl="1"/>
            <a:r>
              <a:rPr lang="en-US" altLang="en-US"/>
              <a:t>More than intra-agency or inter-agency agreement</a:t>
            </a:r>
          </a:p>
          <a:p>
            <a:r>
              <a:rPr lang="en-US" altLang="en-US"/>
              <a:t>Contract between 2 or more parties (e.g., institutions) </a:t>
            </a:r>
          </a:p>
          <a:p>
            <a:r>
              <a:rPr lang="en-US" altLang="en-US"/>
              <a:t>Outlines patenting &amp; commercialization processes</a:t>
            </a:r>
          </a:p>
          <a:p>
            <a:r>
              <a:rPr lang="en-US" altLang="en-US"/>
              <a:t>Each party has an ownership interest in  common technology (joint ownership)</a:t>
            </a:r>
          </a:p>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noTextEdit="1"/>
          </p:cNvSpPr>
          <p:nvPr>
            <p:ph type="sldImg"/>
          </p:nvPr>
        </p:nvSpPr>
        <p:spPr>
          <a:ln/>
        </p:spPr>
      </p:sp>
      <p:sp>
        <p:nvSpPr>
          <p:cNvPr id="150531" name="Rectangle 3"/>
          <p:cNvSpPr>
            <a:spLocks noGrp="1" noChangeArrowheads="1"/>
          </p:cNvSpPr>
          <p:nvPr>
            <p:ph type="body" idx="1"/>
          </p:nvPr>
        </p:nvSpPr>
        <p:spPr/>
        <p:txBody>
          <a:bodyPr/>
          <a:lstStyle/>
          <a:p>
            <a:pPr algn="ctr"/>
            <a:r>
              <a:rPr lang="en-US" altLang="en-US" sz="1100">
                <a:solidFill>
                  <a:srgbClr val="000066"/>
                </a:solidFill>
              </a:rPr>
              <a:t>Or </a:t>
            </a:r>
            <a:r>
              <a:rPr lang="en-US" altLang="en-US" sz="1100">
                <a:solidFill>
                  <a:srgbClr val="000066"/>
                </a:solidFill>
                <a:latin typeface="Arial" panose="020B0604020202020204" pitchFamily="34" charset="0"/>
              </a:rPr>
              <a:t>…</a:t>
            </a:r>
            <a:endParaRPr lang="en-US" altLang="en-US" sz="1100">
              <a:solidFill>
                <a:srgbClr val="000066"/>
              </a:solidFill>
            </a:endParaRPr>
          </a:p>
          <a:p>
            <a:r>
              <a:rPr lang="en-US" altLang="en-US" sz="1000"/>
              <a:t>(2) Provider retains all right, title and interest to Materials and Information. Recipient will disclose Inventions to Provider.  Provider may, at its sole discretion, file patent application(s) for Inventions.  Provider will have control of strategy and expenses with respect to such filing. Recipient hereby grants to Provider and its affiliates (i) a perpetual, fully paid-up, nonexclusive worldwide license with right to sublicense to all Inventions, and (ii) the exclusive option to obtain an exclusive, worldwide license to all Inventions, with total compensation for such exclusive license not exceeding 1% of net sales of products from Inventions.</a:t>
            </a:r>
          </a:p>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ChangeArrowheads="1" noTextEdit="1"/>
          </p:cNvSpPr>
          <p:nvPr>
            <p:ph type="sldImg"/>
          </p:nvPr>
        </p:nvSpPr>
        <p:spPr>
          <a:ln/>
        </p:spPr>
      </p:sp>
      <p:sp>
        <p:nvSpPr>
          <p:cNvPr id="187395" name="Rectangle 3"/>
          <p:cNvSpPr>
            <a:spLocks noGrp="1" noChangeArrowheads="1"/>
          </p:cNvSpPr>
          <p:nvPr>
            <p:ph type="body" idx="1"/>
          </p:nvPr>
        </p:nvSpPr>
        <p:spPr/>
        <p:txBody>
          <a:bodyPr/>
          <a:lstStyle/>
          <a:p>
            <a:r>
              <a:rPr lang="en-US" altLang="en-US"/>
              <a:t>Transfer of Ownership Rights</a:t>
            </a:r>
          </a:p>
          <a:p>
            <a:r>
              <a:rPr lang="en-US" altLang="en-US"/>
              <a:t>	- Ownership of any discoveries, whether patentable or not, may be automatically granted to Provider by inappropriate definitions. The definitions of “Material,” “Information,” and “Inventions” are critical. </a:t>
            </a:r>
          </a:p>
          <a:p>
            <a:r>
              <a:rPr lang="en-US" altLang="en-US"/>
              <a:t>	- Lack of control over patent prosecution = Lack of ability to protect our rights.</a:t>
            </a:r>
          </a:p>
          <a:p>
            <a:r>
              <a:rPr lang="en-US" altLang="en-US"/>
              <a:t>“Reach-through” provisions</a:t>
            </a:r>
          </a:p>
          <a:p>
            <a:r>
              <a:rPr lang="en-US" altLang="en-US"/>
              <a:t>	- Automatic license grants restrict the potential for commercial application.</a:t>
            </a:r>
          </a:p>
          <a:p>
            <a:r>
              <a:rPr lang="en-US" altLang="en-US"/>
              <a:t>	- Rights granted may not be equitable to contribution.</a:t>
            </a:r>
          </a:p>
          <a:p>
            <a:r>
              <a:rPr lang="en-US" altLang="en-US"/>
              <a:t>	- May cause problems with government rights.</a:t>
            </a:r>
          </a:p>
          <a:p>
            <a:r>
              <a:rPr lang="en-US" altLang="en-US"/>
              <a:t>**</a:t>
            </a:r>
          </a:p>
          <a:p>
            <a:r>
              <a:rPr lang="en-US" altLang="en-US"/>
              <a:t>Answer: Option (1) is appropriate</a:t>
            </a:r>
          </a:p>
          <a:p>
            <a:r>
              <a:rPr lang="en-US" altLang="en-US"/>
              <a:t>Provider should own their Material and Information provided to Recipient under MTA</a:t>
            </a:r>
          </a:p>
          <a:p>
            <a:r>
              <a:rPr lang="en-US" altLang="en-US"/>
              <a:t>Recipient submits a final report on the results of the work conducted with the Material to Provider</a:t>
            </a:r>
          </a:p>
          <a:p>
            <a:pPr lvl="1"/>
            <a:r>
              <a:rPr lang="en-US" altLang="en-US"/>
              <a:t>Recipient retains publication rights</a:t>
            </a:r>
          </a:p>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ChangeArrowheads="1" noTextEdit="1"/>
          </p:cNvSpPr>
          <p:nvPr>
            <p:ph type="sldImg"/>
          </p:nvPr>
        </p:nvSpPr>
        <p:spPr>
          <a:ln/>
        </p:spPr>
      </p:sp>
      <p:sp>
        <p:nvSpPr>
          <p:cNvPr id="267267" name="Rectangle 3"/>
          <p:cNvSpPr>
            <a:spLocks noGrp="1" noChangeArrowheads="1"/>
          </p:cNvSpPr>
          <p:nvPr>
            <p:ph type="body" idx="1"/>
          </p:nvPr>
        </p:nvSpPr>
        <p:spPr/>
        <p:txBody>
          <a:bodyPr/>
          <a:lstStyle/>
          <a:p>
            <a:pPr algn="ctr"/>
            <a:r>
              <a:rPr lang="en-US" altLang="en-US" b="1"/>
              <a:t>Publication Concerns</a:t>
            </a:r>
          </a:p>
          <a:p>
            <a:pPr>
              <a:lnSpc>
                <a:spcPct val="90000"/>
              </a:lnSpc>
            </a:pPr>
            <a:r>
              <a:rPr lang="en-US" altLang="en-US"/>
              <a:t>Provider Wants</a:t>
            </a:r>
          </a:p>
          <a:p>
            <a:pPr lvl="1">
              <a:lnSpc>
                <a:spcPct val="90000"/>
              </a:lnSpc>
            </a:pPr>
            <a:r>
              <a:rPr lang="en-US" altLang="en-US"/>
              <a:t>Right to </a:t>
            </a:r>
            <a:r>
              <a:rPr lang="en-US" altLang="en-US" b="1"/>
              <a:t>approve </a:t>
            </a:r>
            <a:r>
              <a:rPr lang="en-US" altLang="en-US"/>
              <a:t>publications before they are published</a:t>
            </a:r>
          </a:p>
          <a:p>
            <a:pPr lvl="1">
              <a:lnSpc>
                <a:spcPct val="90000"/>
              </a:lnSpc>
            </a:pPr>
            <a:r>
              <a:rPr lang="en-US" altLang="en-US"/>
              <a:t>To </a:t>
            </a:r>
            <a:r>
              <a:rPr lang="en-US" altLang="en-US" b="1"/>
              <a:t>delete</a:t>
            </a:r>
            <a:r>
              <a:rPr lang="en-US" altLang="en-US"/>
              <a:t> data or information in publication that it deems should not be included in publication</a:t>
            </a:r>
          </a:p>
          <a:p>
            <a:pPr>
              <a:lnSpc>
                <a:spcPct val="90000"/>
              </a:lnSpc>
            </a:pPr>
            <a:r>
              <a:rPr lang="en-US" altLang="en-US"/>
              <a:t>Recipient Wants</a:t>
            </a:r>
          </a:p>
          <a:p>
            <a:pPr lvl="1">
              <a:lnSpc>
                <a:spcPct val="90000"/>
              </a:lnSpc>
            </a:pPr>
            <a:r>
              <a:rPr lang="en-US" altLang="en-US"/>
              <a:t>Provider to only have “review and comment” rights</a:t>
            </a:r>
          </a:p>
          <a:p>
            <a:pPr lvl="1">
              <a:lnSpc>
                <a:spcPct val="90000"/>
              </a:lnSpc>
            </a:pPr>
            <a:r>
              <a:rPr lang="en-US" altLang="en-US"/>
              <a:t>Discretion to publish in sole hands of Recipient	</a:t>
            </a:r>
          </a:p>
          <a:p>
            <a:pPr lvl="1">
              <a:lnSpc>
                <a:spcPct val="90000"/>
              </a:lnSpc>
            </a:pPr>
            <a:endParaRPr lang="en-US" altLang="en-US"/>
          </a:p>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ChangeArrowheads="1" noTextEdit="1"/>
          </p:cNvSpPr>
          <p:nvPr>
            <p:ph type="sldImg"/>
          </p:nvPr>
        </p:nvSpPr>
        <p:spPr>
          <a:ln/>
        </p:spPr>
      </p:sp>
      <p:sp>
        <p:nvSpPr>
          <p:cNvPr id="207875" name="Rectangle 3"/>
          <p:cNvSpPr>
            <a:spLocks noGrp="1" noChangeArrowheads="1"/>
          </p:cNvSpPr>
          <p:nvPr>
            <p:ph type="body" idx="1"/>
          </p:nvPr>
        </p:nvSpPr>
        <p:spPr/>
        <p:txBody>
          <a:bodyPr/>
          <a:lstStyle/>
          <a:p>
            <a:r>
              <a:rPr lang="en-US" altLang="en-US" sz="1600"/>
              <a:t>“Its my data.  I’ll publish when, how and where I like.”</a:t>
            </a:r>
          </a:p>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ChangeArrowheads="1" noTextEdit="1"/>
          </p:cNvSpPr>
          <p:nvPr>
            <p:ph type="sldImg"/>
          </p:nvPr>
        </p:nvSpPr>
        <p:spPr>
          <a:ln/>
        </p:spPr>
      </p:sp>
      <p:sp>
        <p:nvSpPr>
          <p:cNvPr id="156675" name="Rectangle 3"/>
          <p:cNvSpPr>
            <a:spLocks noGrp="1" noChangeArrowheads="1"/>
          </p:cNvSpPr>
          <p:nvPr>
            <p:ph type="body" idx="1"/>
          </p:nvPr>
        </p:nvSpPr>
        <p:spPr/>
        <p:txBody>
          <a:bodyPr/>
          <a:lstStyle/>
          <a:p>
            <a:r>
              <a:rPr lang="en-US" altLang="en-US"/>
              <a:t>Control of content</a:t>
            </a:r>
          </a:p>
          <a:p>
            <a:r>
              <a:rPr lang="en-US" altLang="en-US"/>
              <a:t>	Freedom to publish is the greatest concern for our scientist. </a:t>
            </a:r>
            <a:r>
              <a:rPr lang="en-US" altLang="en-US" i="1"/>
              <a:t>“Prior written approval” </a:t>
            </a:r>
            <a:r>
              <a:rPr lang="en-US" altLang="en-US"/>
              <a:t>by the Provider is </a:t>
            </a:r>
            <a:r>
              <a:rPr lang="en-US" altLang="en-US" b="1"/>
              <a:t>never</a:t>
            </a:r>
            <a:r>
              <a:rPr lang="en-US" altLang="en-US"/>
              <a:t> acceptable.</a:t>
            </a:r>
          </a:p>
          <a:p>
            <a:r>
              <a:rPr lang="en-US" altLang="en-US"/>
              <a:t>Control of timing</a:t>
            </a:r>
          </a:p>
          <a:p>
            <a:r>
              <a:rPr lang="en-US" altLang="en-US"/>
              <a:t>	Delay of publications should be limited (60 day max.)</a:t>
            </a:r>
          </a:p>
          <a:p>
            <a:r>
              <a:rPr lang="en-US" altLang="en-US"/>
              <a:t>Third-Party Conflicts</a:t>
            </a:r>
          </a:p>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ChangeArrowheads="1" noTextEdit="1"/>
          </p:cNvSpPr>
          <p:nvPr>
            <p:ph type="sldImg"/>
          </p:nvPr>
        </p:nvSpPr>
        <p:spPr>
          <a:ln/>
        </p:spPr>
      </p:sp>
      <p:sp>
        <p:nvSpPr>
          <p:cNvPr id="160771" name="Rectangle 3"/>
          <p:cNvSpPr>
            <a:spLocks noGrp="1" noChangeArrowheads="1"/>
          </p:cNvSpPr>
          <p:nvPr>
            <p:ph type="body" idx="1"/>
          </p:nvPr>
        </p:nvSpPr>
        <p:spPr/>
        <p:txBody>
          <a:bodyPr/>
          <a:lstStyle/>
          <a:p>
            <a:r>
              <a:rPr lang="en-US" altLang="en-US" sz="1600"/>
              <a:t>“What does confidentiality have to do with it?”</a:t>
            </a:r>
          </a:p>
          <a:p>
            <a:r>
              <a:rPr lang="en-US" altLang="en-US"/>
              <a:t>Interference with Publications </a:t>
            </a:r>
          </a:p>
          <a:p>
            <a:r>
              <a:rPr lang="en-US" altLang="en-US"/>
              <a:t>	Confidentiality terms may restrict ability to publish, overall content, and timing of publications.</a:t>
            </a:r>
          </a:p>
          <a:p>
            <a:r>
              <a:rPr lang="en-US" altLang="en-US"/>
              <a:t>Awareness of Restrictions</a:t>
            </a:r>
          </a:p>
          <a:p>
            <a:r>
              <a:rPr lang="en-US" altLang="en-US"/>
              <a:t>	Recipient scientist must be alerted to confidentiality restrictions.  </a:t>
            </a:r>
          </a:p>
          <a:p>
            <a:r>
              <a:rPr lang="en-US" altLang="en-US"/>
              <a:t>Third-Party Conflicts.</a:t>
            </a:r>
          </a:p>
          <a:p>
            <a:r>
              <a:rPr lang="en-US" altLang="en-US"/>
              <a:t>	May conflict with obligations to research sponsor and others.</a:t>
            </a:r>
          </a:p>
          <a:p>
            <a:r>
              <a:rPr lang="en-US" altLang="en-US"/>
              <a:t>**</a:t>
            </a:r>
          </a:p>
          <a:p>
            <a:r>
              <a:rPr lang="en-US" altLang="en-US"/>
              <a:t>Standard terms:</a:t>
            </a:r>
          </a:p>
          <a:p>
            <a:pPr lvl="1"/>
            <a:r>
              <a:rPr lang="en-US" altLang="en-US"/>
              <a:t>Recipient agrees to use reasonable efforts to keep Information transferred with the Material to Recipient confidential</a:t>
            </a:r>
          </a:p>
          <a:p>
            <a:pPr lvl="2"/>
            <a:r>
              <a:rPr lang="en-US" altLang="en-US"/>
              <a:t>marked </a:t>
            </a:r>
            <a:r>
              <a:rPr lang="en-US" altLang="en-US">
                <a:latin typeface="Arial" panose="020B0604020202020204" pitchFamily="34" charset="0"/>
              </a:rPr>
              <a:t>“</a:t>
            </a:r>
            <a:r>
              <a:rPr lang="en-US" altLang="en-US"/>
              <a:t>confidential</a:t>
            </a:r>
            <a:r>
              <a:rPr lang="en-US" altLang="en-US">
                <a:latin typeface="Arial" panose="020B0604020202020204" pitchFamily="34" charset="0"/>
              </a:rPr>
              <a:t>”</a:t>
            </a:r>
            <a:r>
              <a:rPr lang="en-US" altLang="en-US"/>
              <a:t> </a:t>
            </a:r>
          </a:p>
          <a:p>
            <a:pPr lvl="2"/>
            <a:r>
              <a:rPr lang="en-US" altLang="en-US"/>
              <a:t>with appropriate exceptions</a:t>
            </a:r>
          </a:p>
          <a:p>
            <a:pPr lvl="2"/>
            <a:r>
              <a:rPr lang="en-US" altLang="en-US"/>
              <a:t>for a reasonable amount of time </a:t>
            </a:r>
          </a:p>
          <a:p>
            <a:r>
              <a:rPr lang="en-US" altLang="en-US"/>
              <a:t>More restrictive:</a:t>
            </a:r>
          </a:p>
          <a:p>
            <a:pPr lvl="1"/>
            <a:r>
              <a:rPr lang="en-US" altLang="en-US"/>
              <a:t>Recipient will hold in strict confidence the Material and Information for a period of no less than 10 years</a:t>
            </a:r>
          </a:p>
          <a:p>
            <a:pPr lvl="2"/>
            <a:r>
              <a:rPr lang="en-US" altLang="en-US" sz="1000"/>
              <a:t>10 years from when?    </a:t>
            </a:r>
          </a:p>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ChangeArrowheads="1" noTextEdit="1"/>
          </p:cNvSpPr>
          <p:nvPr>
            <p:ph type="sldImg"/>
          </p:nvPr>
        </p:nvSpPr>
        <p:spPr>
          <a:ln/>
        </p:spPr>
      </p:sp>
      <p:sp>
        <p:nvSpPr>
          <p:cNvPr id="163843" name="Rectangle 3"/>
          <p:cNvSpPr>
            <a:spLocks noGrp="1" noChangeArrowheads="1"/>
          </p:cNvSpPr>
          <p:nvPr>
            <p:ph type="body" idx="1"/>
          </p:nvPr>
        </p:nvSpPr>
        <p:spPr/>
        <p:txBody>
          <a:bodyPr/>
          <a:lstStyle/>
          <a:p>
            <a:r>
              <a:rPr lang="en-US" altLang="en-US" sz="1400"/>
              <a:t>“I can forget about this MTA after the research is over, right?”</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ChangeArrowheads="1" noTextEdit="1"/>
          </p:cNvSpPr>
          <p:nvPr>
            <p:ph type="sldImg"/>
          </p:nvPr>
        </p:nvSpPr>
        <p:spPr>
          <a:ln/>
        </p:spPr>
      </p:sp>
      <p:sp>
        <p:nvSpPr>
          <p:cNvPr id="164867" name="Rectangle 3"/>
          <p:cNvSpPr>
            <a:spLocks noGrp="1" noChangeArrowheads="1"/>
          </p:cNvSpPr>
          <p:nvPr>
            <p:ph type="body" idx="1"/>
          </p:nvPr>
        </p:nvSpPr>
        <p:spPr/>
        <p:txBody>
          <a:bodyPr/>
          <a:lstStyle/>
          <a:p>
            <a:r>
              <a:rPr lang="en-US" altLang="en-US"/>
              <a:t>Reporting obligations</a:t>
            </a:r>
          </a:p>
          <a:p>
            <a:r>
              <a:rPr lang="en-US" altLang="en-US"/>
              <a:t>	Frequent reporting of research results by Recipient Scientist to Provider may be burdensome.</a:t>
            </a:r>
          </a:p>
          <a:p>
            <a:r>
              <a:rPr lang="en-US" altLang="en-US"/>
              <a:t>Loss of potential patent protection</a:t>
            </a:r>
          </a:p>
          <a:p>
            <a:r>
              <a:rPr lang="en-US" altLang="en-US"/>
              <a:t>	Without confidentiality provision, Provider may publish or otherwise put to use the results.</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ChangeArrowheads="1" noTextEdit="1"/>
          </p:cNvSpPr>
          <p:nvPr>
            <p:ph type="sldImg"/>
          </p:nvPr>
        </p:nvSpPr>
        <p:spPr>
          <a:ln/>
        </p:spPr>
      </p:sp>
      <p:sp>
        <p:nvSpPr>
          <p:cNvPr id="186371" name="Rectangle 3"/>
          <p:cNvSpPr>
            <a:spLocks noGrp="1" noChangeArrowheads="1"/>
          </p:cNvSpPr>
          <p:nvPr>
            <p:ph type="body" idx="1"/>
          </p:nvPr>
        </p:nvSpPr>
        <p:spPr/>
        <p:txBody>
          <a:bodyPr/>
          <a:lstStyle/>
          <a:p>
            <a:pPr algn="ctr"/>
            <a:r>
              <a:rPr lang="en-US" altLang="en-US" sz="1100">
                <a:solidFill>
                  <a:srgbClr val="000066"/>
                </a:solidFill>
              </a:rPr>
              <a:t>Export Control</a:t>
            </a:r>
          </a:p>
          <a:p>
            <a:pPr>
              <a:lnSpc>
                <a:spcPct val="80000"/>
              </a:lnSpc>
            </a:pPr>
            <a:r>
              <a:rPr lang="en-US" altLang="en-US" sz="1000"/>
              <a:t>Apply standard review procedures</a:t>
            </a:r>
          </a:p>
          <a:p>
            <a:pPr>
              <a:lnSpc>
                <a:spcPct val="80000"/>
              </a:lnSpc>
            </a:pPr>
            <a:r>
              <a:rPr lang="en-US" altLang="en-US" sz="1000">
                <a:solidFill>
                  <a:srgbClr val="000000"/>
                </a:solidFill>
              </a:rPr>
              <a:t>State Department:  Inherently military technologies--International Traffic in Arms Regulations (ITAR) </a:t>
            </a:r>
          </a:p>
          <a:p>
            <a:pPr>
              <a:lnSpc>
                <a:spcPct val="80000"/>
              </a:lnSpc>
            </a:pPr>
            <a:r>
              <a:rPr lang="en-US" altLang="en-US" sz="1000">
                <a:solidFill>
                  <a:srgbClr val="000000"/>
                </a:solidFill>
              </a:rPr>
              <a:t>Commerce Department:  </a:t>
            </a:r>
            <a:r>
              <a:rPr lang="en-US" altLang="en-US" sz="1000">
                <a:solidFill>
                  <a:srgbClr val="000000"/>
                </a:solidFill>
                <a:latin typeface="Arial" panose="020B0604020202020204" pitchFamily="34" charset="0"/>
              </a:rPr>
              <a:t>“</a:t>
            </a:r>
            <a:r>
              <a:rPr lang="en-US" altLang="en-US" sz="1000">
                <a:solidFill>
                  <a:srgbClr val="000000"/>
                </a:solidFill>
              </a:rPr>
              <a:t>Dual-Use</a:t>
            </a:r>
            <a:r>
              <a:rPr lang="en-US" altLang="en-US" sz="1000">
                <a:solidFill>
                  <a:srgbClr val="000000"/>
                </a:solidFill>
                <a:latin typeface="Arial" panose="020B0604020202020204" pitchFamily="34" charset="0"/>
              </a:rPr>
              <a:t>”</a:t>
            </a:r>
            <a:r>
              <a:rPr lang="en-US" altLang="en-US" sz="1000">
                <a:solidFill>
                  <a:srgbClr val="000000"/>
                </a:solidFill>
              </a:rPr>
              <a:t> technologies (primary civil use) -- Export Administration Regulations (EAR)</a:t>
            </a:r>
          </a:p>
          <a:p>
            <a:pPr>
              <a:lnSpc>
                <a:spcPct val="80000"/>
              </a:lnSpc>
            </a:pPr>
            <a:r>
              <a:rPr lang="en-US" altLang="en-US" sz="1000">
                <a:solidFill>
                  <a:srgbClr val="000000"/>
                </a:solidFill>
              </a:rPr>
              <a:t>Treasury Department, Office of Foreign Assets Control (OFAC):  Prohibits transactions with  subject to boycotts, trade sanctions, embargoes</a:t>
            </a:r>
          </a:p>
          <a:p>
            <a:pPr>
              <a:lnSpc>
                <a:spcPct val="80000"/>
              </a:lnSpc>
            </a:pPr>
            <a:r>
              <a:rPr lang="en-US" altLang="en-US" sz="1000">
                <a:solidFill>
                  <a:srgbClr val="000000"/>
                </a:solidFill>
              </a:rPr>
              <a:t>Deemed Export Issues</a:t>
            </a:r>
          </a:p>
          <a:p>
            <a:pPr lvl="2">
              <a:lnSpc>
                <a:spcPct val="80000"/>
              </a:lnSpc>
            </a:pPr>
            <a:endParaRPr lang="en-US" altLang="en-US"/>
          </a:p>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ChangeArrowheads="1" noTextEdit="1"/>
          </p:cNvSpPr>
          <p:nvPr>
            <p:ph type="sldImg"/>
          </p:nvPr>
        </p:nvSpPr>
        <p:spPr>
          <a:ln/>
        </p:spPr>
      </p:sp>
      <p:sp>
        <p:nvSpPr>
          <p:cNvPr id="218115" name="Rectangle 3"/>
          <p:cNvSpPr>
            <a:spLocks noGrp="1" noChangeArrowheads="1"/>
          </p:cNvSpPr>
          <p:nvPr>
            <p:ph type="body" idx="1"/>
          </p:nvPr>
        </p:nvSpPr>
        <p:spPr/>
        <p:txBody>
          <a:bodyPr/>
          <a:lstStyle/>
          <a:p>
            <a:r>
              <a:rPr lang="en-US" altLang="en-US"/>
              <a:t>Special Requirements for Handling Select Agents under Patriot Act</a:t>
            </a:r>
          </a:p>
          <a:p>
            <a:r>
              <a:rPr lang="en-US" altLang="en-US"/>
              <a:t>Shipping Issues</a:t>
            </a:r>
          </a:p>
          <a:p>
            <a:r>
              <a:rPr lang="en-US" altLang="en-US"/>
              <a:t>Hazardous Materials</a:t>
            </a:r>
            <a:r>
              <a:rPr lang="en-US" altLang="en-US" sz="1300"/>
              <a:t>	</a:t>
            </a:r>
          </a:p>
          <a:p>
            <a:pPr lvl="1"/>
            <a:r>
              <a:rPr lang="en-US" altLang="en-US" sz="1400"/>
              <a:t>Packaging</a:t>
            </a:r>
          </a:p>
          <a:p>
            <a:pPr lvl="1"/>
            <a:r>
              <a:rPr lang="en-US" altLang="en-US" sz="1400"/>
              <a:t>Inspection permit</a:t>
            </a:r>
          </a:p>
          <a:p>
            <a:pPr lvl="1"/>
            <a:r>
              <a:rPr lang="en-US" altLang="en-US" sz="1400"/>
              <a:t>Environmental Health and Safety Office</a:t>
            </a:r>
            <a:endParaRPr lang="en-US" altLang="en-US" sz="1300">
              <a:solidFill>
                <a:srgbClr val="000066"/>
              </a:solidFill>
            </a:endParaRPr>
          </a:p>
          <a:p>
            <a:endParaRPr lang="en-US" altLang="en-US" sz="1300">
              <a:solidFill>
                <a:srgbClr val="000066"/>
              </a:solidFill>
            </a:endParaRPr>
          </a:p>
          <a:p>
            <a:r>
              <a:rPr lang="en-US" altLang="en-US" sz="1300">
                <a:solidFill>
                  <a:srgbClr val="000066"/>
                </a:solidFill>
              </a:rPr>
              <a:t>DuPont/NIH Cre-Lox MTA</a:t>
            </a:r>
            <a:r>
              <a:rPr lang="en-US" altLang="en-US" sz="1400"/>
              <a:t> </a:t>
            </a:r>
          </a:p>
          <a:p>
            <a:r>
              <a:rPr lang="en-US" altLang="en-US" sz="1300"/>
              <a:t>Gene knockout technology created by DuPont</a:t>
            </a:r>
          </a:p>
          <a:p>
            <a:r>
              <a:rPr lang="en-US" altLang="en-US" sz="1300"/>
              <a:t>Available freely to NIH and not-for-profits for non-commercial purposes</a:t>
            </a:r>
          </a:p>
          <a:p>
            <a:r>
              <a:rPr lang="en-US" altLang="en-US" sz="1300"/>
              <a:t>NIH and not-for-profits may transfer to commercial entity, but commercial must pay a reasonable transfer fee and obtain a commercial license</a:t>
            </a:r>
          </a:p>
          <a:p>
            <a:r>
              <a:rPr lang="en-US" altLang="en-US" sz="1400"/>
              <a:t>NIH website with additional information:</a:t>
            </a:r>
          </a:p>
          <a:p>
            <a:r>
              <a:rPr lang="en-US" altLang="en-US" sz="1400"/>
              <a:t>	http://www.nih.gov/od/ott/cre-lox.htm</a:t>
            </a:r>
            <a:r>
              <a:rPr lang="en-US" altLang="en-US" sz="1400" b="1"/>
              <a:t>.</a:t>
            </a:r>
            <a:r>
              <a:rPr lang="en-US" altLang="en-US" sz="1400"/>
              <a:t> </a:t>
            </a:r>
            <a:endParaRPr lang="en-US" altLang="en-US" sz="1300"/>
          </a:p>
          <a:p>
            <a:endParaRPr lang="en-US" altLang="en-US" sz="1300"/>
          </a:p>
          <a:p>
            <a:endParaRPr lang="en-US" altLang="en-US" sz="1400"/>
          </a:p>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ChangeArrowheads="1" noTextEdit="1"/>
          </p:cNvSpPr>
          <p:nvPr>
            <p:ph type="sldImg"/>
          </p:nvPr>
        </p:nvSpPr>
        <p:spPr>
          <a:ln/>
        </p:spPr>
      </p:sp>
      <p:sp>
        <p:nvSpPr>
          <p:cNvPr id="223235" name="Rectangle 3"/>
          <p:cNvSpPr>
            <a:spLocks noGrp="1" noChangeArrowheads="1"/>
          </p:cNvSpPr>
          <p:nvPr>
            <p:ph type="body" idx="1"/>
          </p:nvPr>
        </p:nvSpPr>
        <p:spPr/>
        <p:txBody>
          <a:bodyPr/>
          <a:lstStyle/>
          <a:p>
            <a:r>
              <a:rPr lang="en-US" altLang="en-US"/>
              <a:t>Saves time, money and resources</a:t>
            </a:r>
          </a:p>
          <a:p>
            <a:pPr lvl="1"/>
            <a:r>
              <a:rPr lang="en-US" altLang="en-US"/>
              <a:t>Only one co-owner negotiates on behalf of all co-owners </a:t>
            </a:r>
          </a:p>
          <a:p>
            <a:pPr lvl="1"/>
            <a:r>
              <a:rPr lang="en-US" altLang="en-US"/>
              <a:t>Only lead party signs license agreement </a:t>
            </a:r>
          </a:p>
          <a:p>
            <a:r>
              <a:rPr lang="en-US" altLang="en-US"/>
              <a:t>Co-owners negotiate pesky deal terms before commercialization begins</a:t>
            </a:r>
          </a:p>
          <a:p>
            <a:r>
              <a:rPr lang="en-US" altLang="en-US"/>
              <a:t>Aligns/ organizes the co-owners </a:t>
            </a:r>
          </a:p>
          <a:p>
            <a:pPr lvl="1"/>
            <a:r>
              <a:rPr lang="en-US" altLang="en-US"/>
              <a:t>Only one co-owner will be commercializing the technology</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ChangeArrowheads="1" noTextEdit="1"/>
          </p:cNvSpPr>
          <p:nvPr>
            <p:ph type="sldImg"/>
          </p:nvPr>
        </p:nvSpPr>
        <p:spPr>
          <a:ln/>
        </p:spPr>
      </p:sp>
      <p:sp>
        <p:nvSpPr>
          <p:cNvPr id="268291" name="Rectangle 3"/>
          <p:cNvSpPr>
            <a:spLocks noGrp="1" noChangeArrowheads="1"/>
          </p:cNvSpPr>
          <p:nvPr>
            <p:ph type="body" idx="1"/>
          </p:nvPr>
        </p:nvSpPr>
        <p:spPr/>
        <p:txBody>
          <a:bodyPr/>
          <a:lstStyle/>
          <a:p>
            <a:pPr algn="ctr"/>
            <a:r>
              <a:rPr lang="en-US" altLang="en-US" sz="1400" b="1"/>
              <a:t>Thank you ~~ </a:t>
            </a:r>
            <a:br>
              <a:rPr lang="en-US" altLang="en-US" sz="1400" b="1"/>
            </a:br>
            <a:r>
              <a:rPr lang="en-US" altLang="en-US" sz="1400" b="1"/>
              <a:t>Any questions?</a:t>
            </a:r>
            <a:endParaRPr lang="en-US" altLang="en-US" b="1"/>
          </a:p>
          <a:p>
            <a:pPr algn="ctr"/>
            <a:r>
              <a:rPr lang="en-US" altLang="en-US" sz="1600"/>
              <a:t>BethLynn Maxwell</a:t>
            </a:r>
          </a:p>
          <a:p>
            <a:pPr algn="ctr"/>
            <a:r>
              <a:rPr lang="en-US" altLang="en-US" sz="1600"/>
              <a:t>bmaxwell@utsystem.edu</a:t>
            </a:r>
          </a:p>
          <a:p>
            <a:pPr algn="ctr"/>
            <a:r>
              <a:rPr lang="en-US" altLang="en-US" sz="1600"/>
              <a:t>512.499.4518</a:t>
            </a:r>
          </a:p>
          <a:p>
            <a:pPr lvl="1"/>
            <a:endParaRPr lang="en-US" altLang="en-US" sz="900"/>
          </a:p>
          <a:p>
            <a:pPr lvl="1"/>
            <a:endParaRPr lang="en-US" altLang="en-US" sz="900"/>
          </a:p>
          <a:p>
            <a:endParaRPr lang="en-US" altLang="en-US" sz="900"/>
          </a:p>
          <a:p>
            <a:pPr lvl="1"/>
            <a:endParaRPr lang="en-US" altLang="en-US" sz="1800"/>
          </a:p>
          <a:p>
            <a:endParaRPr lang="en-US" altLang="en-US" sz="1800"/>
          </a:p>
          <a:p>
            <a:pPr lvl="1"/>
            <a:endParaRPr lang="en-US" altLang="en-US" sz="1800"/>
          </a:p>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ChangeArrowheads="1" noTextEdit="1"/>
          </p:cNvSpPr>
          <p:nvPr>
            <p:ph type="sldImg"/>
          </p:nvPr>
        </p:nvSpPr>
        <p:spPr>
          <a:ln/>
        </p:spPr>
      </p:sp>
      <p:sp>
        <p:nvSpPr>
          <p:cNvPr id="251907" name="Rectangle 3"/>
          <p:cNvSpPr>
            <a:spLocks noGrp="1" noChangeArrowheads="1"/>
          </p:cNvSpPr>
          <p:nvPr>
            <p:ph type="body" idx="1"/>
          </p:nvPr>
        </p:nvSpPr>
        <p:spPr/>
        <p:txBody>
          <a:bodyPr/>
          <a:lstStyle/>
          <a:p>
            <a:r>
              <a:rPr lang="en-US" altLang="en-US" b="1"/>
              <a:t>Should</a:t>
            </a:r>
            <a:r>
              <a:rPr lang="en-US" altLang="en-US"/>
              <a:t> save time, resources and money</a:t>
            </a:r>
          </a:p>
          <a:p>
            <a:r>
              <a:rPr lang="en-US" altLang="en-US"/>
              <a:t>Time lost because co-owners get bogged down negotiating </a:t>
            </a:r>
            <a:r>
              <a:rPr lang="en-US" altLang="en-US" b="1"/>
              <a:t>their</a:t>
            </a:r>
            <a:r>
              <a:rPr lang="en-US" altLang="en-US"/>
              <a:t> deal terms</a:t>
            </a:r>
          </a:p>
          <a:p>
            <a:r>
              <a:rPr lang="en-US" altLang="en-US"/>
              <a:t>If co-owners can’t (won’t) agree, then relationship starts off on wrong foot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US" altLang="en-US" sz="1000"/>
              <a:t>How is common ownership created?</a:t>
            </a:r>
          </a:p>
          <a:p>
            <a:pPr lvl="1">
              <a:lnSpc>
                <a:spcPct val="90000"/>
              </a:lnSpc>
            </a:pPr>
            <a:r>
              <a:rPr lang="en-US" altLang="en-US" sz="1000"/>
              <a:t>Joint Inventorship</a:t>
            </a:r>
          </a:p>
          <a:p>
            <a:pPr lvl="2">
              <a:lnSpc>
                <a:spcPct val="90000"/>
              </a:lnSpc>
            </a:pPr>
            <a:r>
              <a:rPr lang="en-US" altLang="en-US" sz="1000"/>
              <a:t>Equal owners or non-equal owners</a:t>
            </a:r>
          </a:p>
          <a:p>
            <a:pPr>
              <a:lnSpc>
                <a:spcPct val="90000"/>
              </a:lnSpc>
            </a:pPr>
            <a:r>
              <a:rPr lang="en-US" altLang="en-US" sz="1000"/>
              <a:t>Parties = co-owners </a:t>
            </a:r>
          </a:p>
          <a:p>
            <a:pPr>
              <a:lnSpc>
                <a:spcPct val="90000"/>
              </a:lnSpc>
            </a:pPr>
            <a:r>
              <a:rPr lang="en-US" altLang="en-US" sz="1000"/>
              <a:t>How is common ownership created?</a:t>
            </a:r>
          </a:p>
          <a:p>
            <a:pPr lvl="1">
              <a:lnSpc>
                <a:spcPct val="90000"/>
              </a:lnSpc>
            </a:pPr>
            <a:r>
              <a:rPr lang="en-US" altLang="en-US" sz="1000"/>
              <a:t>Joint Inventorship</a:t>
            </a:r>
          </a:p>
          <a:p>
            <a:pPr>
              <a:lnSpc>
                <a:spcPct val="90000"/>
              </a:lnSpc>
            </a:pPr>
            <a:r>
              <a:rPr lang="en-US" altLang="en-US" sz="1000"/>
              <a:t>Names ‘Lead Party’</a:t>
            </a:r>
          </a:p>
          <a:p>
            <a:pPr>
              <a:lnSpc>
                <a:spcPct val="90000"/>
              </a:lnSpc>
            </a:pPr>
            <a:r>
              <a:rPr lang="en-US" altLang="en-US" sz="1000"/>
              <a:t>How does non-lead give authority to Lead Party?</a:t>
            </a:r>
          </a:p>
          <a:p>
            <a:pPr lvl="1">
              <a:lnSpc>
                <a:spcPct val="90000"/>
              </a:lnSpc>
            </a:pPr>
            <a:r>
              <a:rPr lang="en-US" altLang="en-US" sz="1000"/>
              <a:t>Non-lead </a:t>
            </a:r>
            <a:r>
              <a:rPr lang="en-US" altLang="en-US" sz="1000" b="1"/>
              <a:t>licenses right</a:t>
            </a:r>
            <a:r>
              <a:rPr lang="en-US" altLang="en-US" sz="1000"/>
              <a:t> to lead party </a:t>
            </a:r>
          </a:p>
          <a:p>
            <a:pPr lvl="1">
              <a:lnSpc>
                <a:spcPct val="90000"/>
              </a:lnSpc>
            </a:pPr>
            <a:r>
              <a:rPr lang="en-US" altLang="en-US" sz="1000"/>
              <a:t>Non-lead gives lead party right to negotiate on its behalf</a:t>
            </a:r>
          </a:p>
          <a:p>
            <a:pPr>
              <a:lnSpc>
                <a:spcPct val="90000"/>
              </a:lnSpc>
            </a:pPr>
            <a:r>
              <a:rPr lang="en-US" altLang="en-US" sz="1000"/>
              <a:t>How are proceeds split?</a:t>
            </a:r>
          </a:p>
          <a:p>
            <a:pPr lvl="1">
              <a:lnSpc>
                <a:spcPct val="90000"/>
              </a:lnSpc>
            </a:pPr>
            <a:r>
              <a:rPr lang="en-US" altLang="en-US" sz="1000"/>
              <a:t>How is split determined?</a:t>
            </a:r>
          </a:p>
          <a:p>
            <a:pPr lvl="1">
              <a:lnSpc>
                <a:spcPct val="90000"/>
              </a:lnSpc>
            </a:pPr>
            <a:r>
              <a:rPr lang="en-US" altLang="en-US" sz="1000"/>
              <a:t>How are solely owned and jointly owned technology handled?</a:t>
            </a:r>
          </a:p>
          <a:p>
            <a:pPr lvl="1">
              <a:lnSpc>
                <a:spcPct val="90000"/>
              </a:lnSpc>
            </a:pPr>
            <a:r>
              <a:rPr lang="en-US" altLang="en-US" sz="1000"/>
              <a:t>What about equity?</a:t>
            </a:r>
          </a:p>
          <a:p>
            <a:pPr>
              <a:lnSpc>
                <a:spcPct val="90000"/>
              </a:lnSpc>
            </a:pPr>
            <a:r>
              <a:rPr lang="en-US" altLang="en-US" sz="1000"/>
              <a:t>Who pays patenting costs and expenses?</a:t>
            </a:r>
          </a:p>
          <a:p>
            <a:pPr>
              <a:lnSpc>
                <a:spcPct val="90000"/>
              </a:lnSpc>
            </a:pPr>
            <a:r>
              <a:rPr lang="en-US" altLang="en-US" sz="1000"/>
              <a:t>Who deals with assignments, warranties and representations?</a:t>
            </a:r>
          </a:p>
          <a:p>
            <a:pPr>
              <a:lnSpc>
                <a:spcPct val="90000"/>
              </a:lnSpc>
            </a:pPr>
            <a:r>
              <a:rPr lang="en-US" altLang="en-US" sz="1000"/>
              <a:t>Mechanism for enforcing against potential infringers in IIA </a:t>
            </a:r>
          </a:p>
          <a:p>
            <a:pPr lvl="1">
              <a:lnSpc>
                <a:spcPct val="90000"/>
              </a:lnSpc>
            </a:pPr>
            <a:r>
              <a:rPr lang="en-US" altLang="en-US" sz="1000"/>
              <a:t>Different from mechanism in license agreement</a:t>
            </a:r>
          </a:p>
          <a:p>
            <a:pPr lvl="1">
              <a:lnSpc>
                <a:spcPct val="90000"/>
              </a:lnSpc>
            </a:pPr>
            <a:r>
              <a:rPr lang="en-US" altLang="en-US" sz="1000"/>
              <a:t>Who handles and pays for litigation?</a:t>
            </a:r>
          </a:p>
          <a:p>
            <a:pPr>
              <a:lnSpc>
                <a:spcPct val="90000"/>
              </a:lnSpc>
            </a:pPr>
            <a:r>
              <a:rPr lang="en-US" altLang="en-US" sz="1000"/>
              <a:t>Termination Rights</a:t>
            </a:r>
          </a:p>
          <a:p>
            <a:pPr>
              <a:lnSpc>
                <a:spcPct val="90000"/>
              </a:lnSpc>
            </a:pPr>
            <a:r>
              <a:rPr lang="en-US" altLang="en-US" sz="1000"/>
              <a:t>Protecting co-owners confidential information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ChangeArrowheads="1" noTextEdit="1"/>
          </p:cNvSpPr>
          <p:nvPr>
            <p:ph type="sldImg"/>
          </p:nvPr>
        </p:nvSpPr>
        <p:spPr>
          <a:ln/>
        </p:spPr>
      </p:sp>
      <p:sp>
        <p:nvSpPr>
          <p:cNvPr id="252931" name="Rectangle 3"/>
          <p:cNvSpPr>
            <a:spLocks noGrp="1" noChangeArrowheads="1"/>
          </p:cNvSpPr>
          <p:nvPr>
            <p:ph type="body" idx="1"/>
          </p:nvPr>
        </p:nvSpPr>
        <p:spPr/>
        <p:txBody>
          <a:bodyPr/>
          <a:lstStyle/>
          <a:p>
            <a:r>
              <a:rPr lang="en-US" altLang="en-US"/>
              <a:t>Number of contacts in area of invention</a:t>
            </a:r>
          </a:p>
          <a:p>
            <a:r>
              <a:rPr lang="en-US" altLang="en-US"/>
              <a:t>Who can market the technology better?</a:t>
            </a:r>
          </a:p>
          <a:p>
            <a:pPr lvl="1"/>
            <a:r>
              <a:rPr lang="en-US" altLang="en-US"/>
              <a:t>What do </a:t>
            </a:r>
            <a:r>
              <a:rPr lang="en-US" altLang="en-US" b="1" i="1"/>
              <a:t>you do</a:t>
            </a:r>
            <a:r>
              <a:rPr lang="en-US" altLang="en-US"/>
              <a:t> to market technology? </a:t>
            </a:r>
          </a:p>
          <a:p>
            <a:r>
              <a:rPr lang="en-US" altLang="en-US"/>
              <a:t>Percent contribution by institution</a:t>
            </a:r>
          </a:p>
          <a:p>
            <a:r>
              <a:rPr lang="en-US" altLang="en-US"/>
              <a:t>Experience of staff in technology transfer office</a:t>
            </a:r>
          </a:p>
          <a:p>
            <a:r>
              <a:rPr lang="en-US" altLang="en-US"/>
              <a:t>Are you licensing similar technology?</a:t>
            </a:r>
          </a:p>
          <a:p>
            <a:r>
              <a:rPr lang="en-US" altLang="en-US"/>
              <a:t>One of the co-owners just doesn’t want to take lead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ChangeArrowheads="1" noTextEdit="1"/>
          </p:cNvSpPr>
          <p:nvPr>
            <p:ph type="sldImg"/>
          </p:nvPr>
        </p:nvSpPr>
        <p:spPr>
          <a:ln/>
        </p:spPr>
      </p:sp>
      <p:sp>
        <p:nvSpPr>
          <p:cNvPr id="242691" name="Rectangle 3"/>
          <p:cNvSpPr>
            <a:spLocks noGrp="1" noChangeArrowheads="1"/>
          </p:cNvSpPr>
          <p:nvPr>
            <p:ph type="body" idx="1"/>
          </p:nvPr>
        </p:nvSpPr>
        <p:spPr/>
        <p:txBody>
          <a:bodyPr/>
          <a:lstStyle/>
          <a:p>
            <a:r>
              <a:rPr lang="en-US" altLang="en-US"/>
              <a:t>Who Handles the following?  Lead of Non-lead</a:t>
            </a:r>
          </a:p>
          <a:p>
            <a:endParaRPr lang="en-US" altLang="en-US"/>
          </a:p>
          <a:p>
            <a:r>
              <a:rPr lang="en-US" altLang="en-US"/>
              <a:t>Patent Prosecution</a:t>
            </a:r>
          </a:p>
          <a:p>
            <a:r>
              <a:rPr lang="en-US" altLang="en-US"/>
              <a:t>Out licensing</a:t>
            </a:r>
          </a:p>
          <a:p>
            <a:r>
              <a:rPr lang="en-US" altLang="en-US"/>
              <a:t>Accounting</a:t>
            </a:r>
          </a:p>
          <a:p>
            <a:r>
              <a:rPr lang="en-US" altLang="en-US"/>
              <a:t>Infringement</a:t>
            </a:r>
          </a:p>
          <a:p>
            <a:r>
              <a:rPr lang="en-US" altLang="en-US"/>
              <a:t>Defense </a:t>
            </a:r>
          </a:p>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 Id="rId4" Type="http://schemas.openxmlformats.org/officeDocument/2006/relationships/image" Target="../media/image6.w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2754" name="Group 2"/>
          <p:cNvGrpSpPr>
            <a:grpSpLocks/>
          </p:cNvGrpSpPr>
          <p:nvPr/>
        </p:nvGrpSpPr>
        <p:grpSpPr bwMode="auto">
          <a:xfrm>
            <a:off x="0" y="0"/>
            <a:ext cx="9159875" cy="6870700"/>
            <a:chOff x="0" y="0"/>
            <a:chExt cx="5770" cy="4328"/>
          </a:xfrm>
        </p:grpSpPr>
        <p:sp>
          <p:nvSpPr>
            <p:cNvPr id="20275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p>
          </p:txBody>
        </p:sp>
        <p:sp>
          <p:nvSpPr>
            <p:cNvPr id="20275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p>
          </p:txBody>
        </p:sp>
        <p:sp>
          <p:nvSpPr>
            <p:cNvPr id="20275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p>
          </p:txBody>
        </p:sp>
        <p:grpSp>
          <p:nvGrpSpPr>
            <p:cNvPr id="202758" name="Group 6"/>
            <p:cNvGrpSpPr>
              <a:grpSpLocks/>
            </p:cNvGrpSpPr>
            <p:nvPr/>
          </p:nvGrpSpPr>
          <p:grpSpPr bwMode="auto">
            <a:xfrm>
              <a:off x="4944" y="1"/>
              <a:ext cx="816" cy="3974"/>
              <a:chOff x="4944" y="1"/>
              <a:chExt cx="816" cy="3974"/>
            </a:xfrm>
          </p:grpSpPr>
          <p:grpSp>
            <p:nvGrpSpPr>
              <p:cNvPr id="202759" name="Group 7"/>
              <p:cNvGrpSpPr>
                <a:grpSpLocks/>
              </p:cNvGrpSpPr>
              <p:nvPr userDrawn="1"/>
            </p:nvGrpSpPr>
            <p:grpSpPr bwMode="auto">
              <a:xfrm>
                <a:off x="5280" y="1"/>
                <a:ext cx="480" cy="1430"/>
                <a:chOff x="5280" y="1"/>
                <a:chExt cx="480" cy="1430"/>
              </a:xfrm>
            </p:grpSpPr>
            <p:grpSp>
              <p:nvGrpSpPr>
                <p:cNvPr id="202760" name="Group 8"/>
                <p:cNvGrpSpPr>
                  <a:grpSpLocks/>
                </p:cNvGrpSpPr>
                <p:nvPr userDrawn="1"/>
              </p:nvGrpSpPr>
              <p:grpSpPr bwMode="auto">
                <a:xfrm rot="-5400000">
                  <a:off x="5484" y="0"/>
                  <a:ext cx="174" cy="176"/>
                  <a:chOff x="1657" y="323"/>
                  <a:chExt cx="1691" cy="2560"/>
                </a:xfrm>
              </p:grpSpPr>
              <p:grpSp>
                <p:nvGrpSpPr>
                  <p:cNvPr id="202761" name="Group 9"/>
                  <p:cNvGrpSpPr>
                    <a:grpSpLocks/>
                  </p:cNvGrpSpPr>
                  <p:nvPr/>
                </p:nvGrpSpPr>
                <p:grpSpPr bwMode="auto">
                  <a:xfrm>
                    <a:off x="1657" y="323"/>
                    <a:ext cx="1691" cy="2560"/>
                    <a:chOff x="1657" y="323"/>
                    <a:chExt cx="1691" cy="2560"/>
                  </a:xfrm>
                </p:grpSpPr>
                <p:sp>
                  <p:nvSpPr>
                    <p:cNvPr id="202762"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763"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2764"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765"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766"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767"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768"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769"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202770" name="Picture 1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71" name="Picture 1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72" name="Picture 2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73" name="Picture 2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74" name="Picture 2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75" name="Picture 2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76" name="Picture 2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77" name="Picture 2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02778" name="Group 26"/>
              <p:cNvGrpSpPr>
                <a:grpSpLocks/>
              </p:cNvGrpSpPr>
              <p:nvPr userDrawn="1"/>
            </p:nvGrpSpPr>
            <p:grpSpPr bwMode="auto">
              <a:xfrm>
                <a:off x="4944" y="1008"/>
                <a:ext cx="522" cy="2967"/>
                <a:chOff x="4944" y="1008"/>
                <a:chExt cx="522" cy="2967"/>
              </a:xfrm>
            </p:grpSpPr>
            <p:pic>
              <p:nvPicPr>
                <p:cNvPr id="202779" name="Picture 2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80" name="Picture 2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81" name="Picture 2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82" name="Picture 3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83" name="Picture 3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84" name="Picture 3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85" name="Picture 3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86" name="Picture 3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87" name="Picture 3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88" name="Picture 36"/>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89" name="Picture 3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90" name="Picture 3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91" name="Picture 3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92" name="Picture 4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93" name="Picture 4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94" name="Picture 4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95" name="Picture 4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96" name="Picture 4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2797" name="Picture 4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202798"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799"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800"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801"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802"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803"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804"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805"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806"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p>
          </p:txBody>
        </p:sp>
        <p:sp>
          <p:nvSpPr>
            <p:cNvPr id="202807"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2808"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eaLnBrk="1" hangingPunct="1"/>
              <a:endParaRPr kumimoji="1" lang="en-US" altLang="en-US"/>
            </a:p>
          </p:txBody>
        </p:sp>
      </p:grpSp>
      <p:sp>
        <p:nvSpPr>
          <p:cNvPr id="202809" name="Rectangle 57"/>
          <p:cNvSpPr>
            <a:spLocks noGrp="1" noChangeArrowheads="1"/>
          </p:cNvSpPr>
          <p:nvPr>
            <p:ph type="ctrTitle" sz="quarter"/>
          </p:nvPr>
        </p:nvSpPr>
        <p:spPr>
          <a:xfrm>
            <a:off x="685800" y="1370013"/>
            <a:ext cx="6965950" cy="2057400"/>
          </a:xfrm>
        </p:spPr>
        <p:txBody>
          <a:bodyPr/>
          <a:lstStyle>
            <a:lvl1pPr>
              <a:defRPr/>
            </a:lvl1pPr>
          </a:lstStyle>
          <a:p>
            <a:pPr lvl="0"/>
            <a:r>
              <a:rPr lang="en-US" altLang="en-US" noProof="0" smtClean="0"/>
              <a:t>Click to edit Master title style</a:t>
            </a:r>
          </a:p>
        </p:txBody>
      </p:sp>
      <p:sp>
        <p:nvSpPr>
          <p:cNvPr id="202810"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pPr lvl="0"/>
            <a:r>
              <a:rPr lang="en-US" altLang="en-US" noProof="0" smtClean="0"/>
              <a:t>Click to edit Master subtitle style</a:t>
            </a:r>
          </a:p>
        </p:txBody>
      </p:sp>
      <p:sp>
        <p:nvSpPr>
          <p:cNvPr id="202811" name="Rectangle 59"/>
          <p:cNvSpPr>
            <a:spLocks noGrp="1" noChangeArrowheads="1"/>
          </p:cNvSpPr>
          <p:nvPr>
            <p:ph type="dt" sz="quarter" idx="2"/>
          </p:nvPr>
        </p:nvSpPr>
        <p:spPr/>
        <p:txBody>
          <a:bodyPr/>
          <a:lstStyle>
            <a:lvl1pPr>
              <a:defRPr/>
            </a:lvl1pPr>
          </a:lstStyle>
          <a:p>
            <a:endParaRPr lang="en-US" altLang="en-US"/>
          </a:p>
        </p:txBody>
      </p:sp>
      <p:sp>
        <p:nvSpPr>
          <p:cNvPr id="202812" name="Rectangle 60"/>
          <p:cNvSpPr>
            <a:spLocks noGrp="1" noChangeArrowheads="1"/>
          </p:cNvSpPr>
          <p:nvPr>
            <p:ph type="ftr" sz="quarter" idx="3"/>
          </p:nvPr>
        </p:nvSpPr>
        <p:spPr/>
        <p:txBody>
          <a:bodyPr/>
          <a:lstStyle>
            <a:lvl1pPr>
              <a:defRPr/>
            </a:lvl1pPr>
          </a:lstStyle>
          <a:p>
            <a:endParaRPr lang="en-US" altLang="en-US"/>
          </a:p>
        </p:txBody>
      </p:sp>
      <p:sp>
        <p:nvSpPr>
          <p:cNvPr id="202813" name="Rectangle 61"/>
          <p:cNvSpPr>
            <a:spLocks noGrp="1" noChangeArrowheads="1"/>
          </p:cNvSpPr>
          <p:nvPr>
            <p:ph type="sldNum" sz="quarter" idx="4"/>
          </p:nvPr>
        </p:nvSpPr>
        <p:spPr/>
        <p:txBody>
          <a:bodyPr/>
          <a:lstStyle>
            <a:lvl1pPr>
              <a:defRPr/>
            </a:lvl1pPr>
          </a:lstStyle>
          <a:p>
            <a:fld id="{4F33B479-1641-45AE-885E-7049EB077F74}" type="slidenum">
              <a:rPr lang="en-US" altLang="en-US"/>
              <a:pPr/>
              <a:t>‹#›</a:t>
            </a:fld>
            <a:endParaRPr lang="en-US" altLang="en-US"/>
          </a:p>
        </p:txBody>
      </p:sp>
      <p:pic>
        <p:nvPicPr>
          <p:cNvPr id="202814" name="Picture 62" descr="tamus maroon"/>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57200" y="5943600"/>
            <a:ext cx="685800" cy="685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0905BA9-1838-460F-8E11-86501B006352}" type="slidenum">
              <a:rPr lang="en-US" altLang="en-US"/>
              <a:pPr/>
              <a:t>‹#›</a:t>
            </a:fld>
            <a:endParaRPr lang="en-US" altLang="en-US"/>
          </a:p>
        </p:txBody>
      </p:sp>
    </p:spTree>
    <p:extLst>
      <p:ext uri="{BB962C8B-B14F-4D97-AF65-F5344CB8AC3E}">
        <p14:creationId xmlns:p14="http://schemas.microsoft.com/office/powerpoint/2010/main" val="1469151238"/>
      </p:ext>
    </p:extLst>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27713" y="227013"/>
            <a:ext cx="1868487" cy="5868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075" y="227013"/>
            <a:ext cx="5456238" cy="586898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5CB4387-C897-4643-BFAB-DA576B9F5825}" type="slidenum">
              <a:rPr lang="en-US" altLang="en-US"/>
              <a:pPr/>
              <a:t>‹#›</a:t>
            </a:fld>
            <a:endParaRPr lang="en-US" altLang="en-US"/>
          </a:p>
        </p:txBody>
      </p:sp>
    </p:spTree>
    <p:extLst>
      <p:ext uri="{BB962C8B-B14F-4D97-AF65-F5344CB8AC3E}">
        <p14:creationId xmlns:p14="http://schemas.microsoft.com/office/powerpoint/2010/main" val="2618423515"/>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A7ABBF3-2699-4199-93CA-34D7D0760355}" type="slidenum">
              <a:rPr lang="en-US" altLang="en-US"/>
              <a:pPr/>
              <a:t>‹#›</a:t>
            </a:fld>
            <a:endParaRPr lang="en-US" altLang="en-US"/>
          </a:p>
        </p:txBody>
      </p:sp>
    </p:spTree>
    <p:extLst>
      <p:ext uri="{BB962C8B-B14F-4D97-AF65-F5344CB8AC3E}">
        <p14:creationId xmlns:p14="http://schemas.microsoft.com/office/powerpoint/2010/main" val="4109406722"/>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7E1F0D9-FEF6-45F7-82F2-B78CEE8FF570}" type="slidenum">
              <a:rPr lang="en-US" altLang="en-US"/>
              <a:pPr/>
              <a:t>‹#›</a:t>
            </a:fld>
            <a:endParaRPr lang="en-US" altLang="en-US"/>
          </a:p>
        </p:txBody>
      </p:sp>
    </p:spTree>
    <p:extLst>
      <p:ext uri="{BB962C8B-B14F-4D97-AF65-F5344CB8AC3E}">
        <p14:creationId xmlns:p14="http://schemas.microsoft.com/office/powerpoint/2010/main" val="3021737111"/>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3525" y="1598613"/>
            <a:ext cx="3616325" cy="44973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32250" y="1598613"/>
            <a:ext cx="3617913" cy="44973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A9DAACA-A867-45AA-9E89-04897045B09C}" type="slidenum">
              <a:rPr lang="en-US" altLang="en-US"/>
              <a:pPr/>
              <a:t>‹#›</a:t>
            </a:fld>
            <a:endParaRPr lang="en-US" altLang="en-US"/>
          </a:p>
        </p:txBody>
      </p:sp>
    </p:spTree>
    <p:extLst>
      <p:ext uri="{BB962C8B-B14F-4D97-AF65-F5344CB8AC3E}">
        <p14:creationId xmlns:p14="http://schemas.microsoft.com/office/powerpoint/2010/main" val="3407281229"/>
      </p:ext>
    </p:extLst>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C167E64-E8F9-4D11-972A-629F32FC36C6}" type="slidenum">
              <a:rPr lang="en-US" altLang="en-US"/>
              <a:pPr/>
              <a:t>‹#›</a:t>
            </a:fld>
            <a:endParaRPr lang="en-US" altLang="en-US"/>
          </a:p>
        </p:txBody>
      </p:sp>
    </p:spTree>
    <p:extLst>
      <p:ext uri="{BB962C8B-B14F-4D97-AF65-F5344CB8AC3E}">
        <p14:creationId xmlns:p14="http://schemas.microsoft.com/office/powerpoint/2010/main" val="2497961153"/>
      </p:ext>
    </p:extLst>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428611B7-5F9B-4923-AFFF-598E42A915C8}" type="slidenum">
              <a:rPr lang="en-US" altLang="en-US"/>
              <a:pPr/>
              <a:t>‹#›</a:t>
            </a:fld>
            <a:endParaRPr lang="en-US" altLang="en-US"/>
          </a:p>
        </p:txBody>
      </p:sp>
    </p:spTree>
    <p:extLst>
      <p:ext uri="{BB962C8B-B14F-4D97-AF65-F5344CB8AC3E}">
        <p14:creationId xmlns:p14="http://schemas.microsoft.com/office/powerpoint/2010/main" val="2175737931"/>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431B69D5-2D49-4472-8CF6-E5BE834F8F19}" type="slidenum">
              <a:rPr lang="en-US" altLang="en-US"/>
              <a:pPr/>
              <a:t>‹#›</a:t>
            </a:fld>
            <a:endParaRPr lang="en-US" altLang="en-US"/>
          </a:p>
        </p:txBody>
      </p:sp>
    </p:spTree>
    <p:extLst>
      <p:ext uri="{BB962C8B-B14F-4D97-AF65-F5344CB8AC3E}">
        <p14:creationId xmlns:p14="http://schemas.microsoft.com/office/powerpoint/2010/main" val="3411095966"/>
      </p:ext>
    </p:extLst>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2DB7D98-4A3A-4370-8AF0-6E7A22FFD73B}" type="slidenum">
              <a:rPr lang="en-US" altLang="en-US"/>
              <a:pPr/>
              <a:t>‹#›</a:t>
            </a:fld>
            <a:endParaRPr lang="en-US" altLang="en-US"/>
          </a:p>
        </p:txBody>
      </p:sp>
    </p:spTree>
    <p:extLst>
      <p:ext uri="{BB962C8B-B14F-4D97-AF65-F5344CB8AC3E}">
        <p14:creationId xmlns:p14="http://schemas.microsoft.com/office/powerpoint/2010/main" val="4161499717"/>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36F986B-7380-4408-9B63-D47FE862F516}" type="slidenum">
              <a:rPr lang="en-US" altLang="en-US"/>
              <a:pPr/>
              <a:t>‹#›</a:t>
            </a:fld>
            <a:endParaRPr lang="en-US" altLang="en-US"/>
          </a:p>
        </p:txBody>
      </p:sp>
    </p:spTree>
    <p:extLst>
      <p:ext uri="{BB962C8B-B14F-4D97-AF65-F5344CB8AC3E}">
        <p14:creationId xmlns:p14="http://schemas.microsoft.com/office/powerpoint/2010/main" val="2974244943"/>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1730" name="Group 2"/>
          <p:cNvGrpSpPr>
            <a:grpSpLocks/>
          </p:cNvGrpSpPr>
          <p:nvPr/>
        </p:nvGrpSpPr>
        <p:grpSpPr bwMode="auto">
          <a:xfrm>
            <a:off x="0" y="0"/>
            <a:ext cx="9159875" cy="6870700"/>
            <a:chOff x="0" y="0"/>
            <a:chExt cx="5770" cy="4328"/>
          </a:xfrm>
        </p:grpSpPr>
        <p:sp>
          <p:nvSpPr>
            <p:cNvPr id="201731"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p>
          </p:txBody>
        </p:sp>
        <p:sp>
          <p:nvSpPr>
            <p:cNvPr id="201732"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p>
          </p:txBody>
        </p:sp>
        <p:sp>
          <p:nvSpPr>
            <p:cNvPr id="201733"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p>
          </p:txBody>
        </p:sp>
        <p:grpSp>
          <p:nvGrpSpPr>
            <p:cNvPr id="201734" name="Group 6"/>
            <p:cNvGrpSpPr>
              <a:grpSpLocks/>
            </p:cNvGrpSpPr>
            <p:nvPr/>
          </p:nvGrpSpPr>
          <p:grpSpPr bwMode="auto">
            <a:xfrm>
              <a:off x="4944" y="1"/>
              <a:ext cx="816" cy="3974"/>
              <a:chOff x="4944" y="1"/>
              <a:chExt cx="816" cy="3974"/>
            </a:xfrm>
          </p:grpSpPr>
          <p:grpSp>
            <p:nvGrpSpPr>
              <p:cNvPr id="201735" name="Group 7"/>
              <p:cNvGrpSpPr>
                <a:grpSpLocks/>
              </p:cNvGrpSpPr>
              <p:nvPr userDrawn="1"/>
            </p:nvGrpSpPr>
            <p:grpSpPr bwMode="auto">
              <a:xfrm>
                <a:off x="5280" y="1"/>
                <a:ext cx="480" cy="1430"/>
                <a:chOff x="5280" y="1"/>
                <a:chExt cx="480" cy="1430"/>
              </a:xfrm>
            </p:grpSpPr>
            <p:grpSp>
              <p:nvGrpSpPr>
                <p:cNvPr id="201736" name="Group 8"/>
                <p:cNvGrpSpPr>
                  <a:grpSpLocks/>
                </p:cNvGrpSpPr>
                <p:nvPr userDrawn="1"/>
              </p:nvGrpSpPr>
              <p:grpSpPr bwMode="auto">
                <a:xfrm rot="-5400000">
                  <a:off x="5484" y="0"/>
                  <a:ext cx="174" cy="176"/>
                  <a:chOff x="1657" y="323"/>
                  <a:chExt cx="1691" cy="2560"/>
                </a:xfrm>
              </p:grpSpPr>
              <p:grpSp>
                <p:nvGrpSpPr>
                  <p:cNvPr id="201737" name="Group 9"/>
                  <p:cNvGrpSpPr>
                    <a:grpSpLocks/>
                  </p:cNvGrpSpPr>
                  <p:nvPr/>
                </p:nvGrpSpPr>
                <p:grpSpPr bwMode="auto">
                  <a:xfrm>
                    <a:off x="1657" y="323"/>
                    <a:ext cx="1691" cy="2560"/>
                    <a:chOff x="1657" y="323"/>
                    <a:chExt cx="1691" cy="2560"/>
                  </a:xfrm>
                </p:grpSpPr>
                <p:sp>
                  <p:nvSpPr>
                    <p:cNvPr id="201738"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39"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1740"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41"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42"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43"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44"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45"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201746" name="Picture 1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47" name="Picture 1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48" name="Picture 2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49" name="Picture 2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50" name="Picture 2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51" name="Picture 2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52" name="Picture 2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53" name="Picture 2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01754" name="Group 26"/>
              <p:cNvGrpSpPr>
                <a:grpSpLocks/>
              </p:cNvGrpSpPr>
              <p:nvPr userDrawn="1"/>
            </p:nvGrpSpPr>
            <p:grpSpPr bwMode="auto">
              <a:xfrm>
                <a:off x="4944" y="1008"/>
                <a:ext cx="522" cy="2967"/>
                <a:chOff x="4944" y="1008"/>
                <a:chExt cx="522" cy="2967"/>
              </a:xfrm>
            </p:grpSpPr>
            <p:pic>
              <p:nvPicPr>
                <p:cNvPr id="201755" name="Picture 2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56"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57" name="Picture 2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58" name="Picture 3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59" name="Picture 3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60" name="Picture 3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61" name="Picture 3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62" name="Picture 3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63" name="Picture 3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64" name="Picture 3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65" name="Picture 3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66"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67" name="Picture 3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68" name="Picture 4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69" name="Picture 4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70" name="Picture 4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71" name="Picture 4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72" name="Picture 4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773" name="Picture 4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201774"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5"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6"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7"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8"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9"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80"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81"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82"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a:p>
          </p:txBody>
        </p:sp>
        <p:sp>
          <p:nvSpPr>
            <p:cNvPr id="201783"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84"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eaLnBrk="1" hangingPunct="1"/>
              <a:endParaRPr kumimoji="1" lang="en-US" altLang="en-US"/>
            </a:p>
          </p:txBody>
        </p:sp>
      </p:grpSp>
      <p:sp>
        <p:nvSpPr>
          <p:cNvPr id="201785" name="Rectangle 57"/>
          <p:cNvSpPr>
            <a:spLocks noGrp="1" noChangeArrowheads="1"/>
          </p:cNvSpPr>
          <p:nvPr>
            <p:ph type="title"/>
          </p:nvPr>
        </p:nvSpPr>
        <p:spPr bwMode="auto">
          <a:xfrm>
            <a:off x="219075" y="227013"/>
            <a:ext cx="74771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1786" name="Rectangle 58"/>
          <p:cNvSpPr>
            <a:spLocks noGrp="1" noChangeArrowheads="1"/>
          </p:cNvSpPr>
          <p:nvPr>
            <p:ph type="body" idx="1"/>
          </p:nvPr>
        </p:nvSpPr>
        <p:spPr bwMode="auto">
          <a:xfrm>
            <a:off x="263525" y="1598613"/>
            <a:ext cx="7386638"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1787" name="Rectangle 59"/>
          <p:cNvSpPr>
            <a:spLocks noGrp="1" noChangeArrowheads="1"/>
          </p:cNvSpPr>
          <p:nvPr>
            <p:ph type="dt" sz="half" idx="2"/>
          </p:nvPr>
        </p:nvSpPr>
        <p:spPr bwMode="auto">
          <a:xfrm>
            <a:off x="301625" y="6242050"/>
            <a:ext cx="178276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ltLang="en-US"/>
          </a:p>
        </p:txBody>
      </p:sp>
      <p:sp>
        <p:nvSpPr>
          <p:cNvPr id="201788" name="Rectangle 60"/>
          <p:cNvSpPr>
            <a:spLocks noGrp="1" noChangeArrowheads="1"/>
          </p:cNvSpPr>
          <p:nvPr>
            <p:ph type="ftr" sz="quarter" idx="3"/>
          </p:nvPr>
        </p:nvSpPr>
        <p:spPr bwMode="auto">
          <a:xfrm>
            <a:off x="2257425" y="6248400"/>
            <a:ext cx="34559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201789" name="Rectangle 61"/>
          <p:cNvSpPr>
            <a:spLocks noGrp="1" noChangeArrowheads="1"/>
          </p:cNvSpPr>
          <p:nvPr>
            <p:ph type="sldNum" sz="quarter" idx="4"/>
          </p:nvPr>
        </p:nvSpPr>
        <p:spPr bwMode="auto">
          <a:xfrm>
            <a:off x="5867400" y="6248400"/>
            <a:ext cx="175577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71C31734-DAC7-466A-8A84-090D14CC171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ransition>
    <p:zoom/>
  </p:transition>
  <p:timing>
    <p:tnLst>
      <p:par>
        <p:cTn id="1" dur="indefinite" restart="never" nodeType="tmRoot"/>
      </p:par>
    </p:tnLst>
  </p:timing>
  <p:hf hdr="0" ftr="0" dt="0"/>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panose="020B0604020202020204" pitchFamily="34" charset="0"/>
        </a:defRPr>
      </a:lvl2pPr>
      <a:lvl3pPr algn="l" rtl="0" fontAlgn="base">
        <a:spcBef>
          <a:spcPct val="0"/>
        </a:spcBef>
        <a:spcAft>
          <a:spcPct val="0"/>
        </a:spcAft>
        <a:defRPr sz="4000">
          <a:solidFill>
            <a:schemeClr val="tx2"/>
          </a:solidFill>
          <a:latin typeface="Arial" panose="020B0604020202020204" pitchFamily="34" charset="0"/>
        </a:defRPr>
      </a:lvl3pPr>
      <a:lvl4pPr algn="l" rtl="0" fontAlgn="base">
        <a:spcBef>
          <a:spcPct val="0"/>
        </a:spcBef>
        <a:spcAft>
          <a:spcPct val="0"/>
        </a:spcAft>
        <a:defRPr sz="4000">
          <a:solidFill>
            <a:schemeClr val="tx2"/>
          </a:solidFill>
          <a:latin typeface="Arial" panose="020B0604020202020204" pitchFamily="34" charset="0"/>
        </a:defRPr>
      </a:lvl4pPr>
      <a:lvl5pPr algn="l" rtl="0" fontAlgn="base">
        <a:spcBef>
          <a:spcPct val="0"/>
        </a:spcBef>
        <a:spcAft>
          <a:spcPct val="0"/>
        </a:spcAft>
        <a:defRPr sz="4000">
          <a:solidFill>
            <a:schemeClr val="tx2"/>
          </a:solidFill>
          <a:latin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defRPr>
      </a:lvl9pPr>
    </p:titleStyle>
    <p:bodyStyle>
      <a:lvl1pPr marL="342900" indent="-342900" algn="l" rtl="0" fontAlgn="base">
        <a:spcBef>
          <a:spcPct val="20000"/>
        </a:spcBef>
        <a:spcAft>
          <a:spcPct val="0"/>
        </a:spcAft>
        <a:buBlip>
          <a:blip r:embed="rId15"/>
        </a:buBlip>
        <a:defRPr sz="3200" kern="1200">
          <a:solidFill>
            <a:schemeClr val="tx1"/>
          </a:solidFill>
          <a:latin typeface="+mn-lt"/>
          <a:ea typeface="+mn-ea"/>
          <a:cs typeface="+mn-cs"/>
        </a:defRPr>
      </a:lvl1pPr>
      <a:lvl2pPr marL="742950" indent="-285750" algn="l" rtl="0" fontAlgn="base">
        <a:spcBef>
          <a:spcPct val="20000"/>
        </a:spcBef>
        <a:spcAft>
          <a:spcPct val="0"/>
        </a:spcAft>
        <a:buSzPct val="80000"/>
        <a:buBlip>
          <a:blip r:embed="rId16"/>
        </a:buBlip>
        <a:defRPr sz="2800" kern="1200">
          <a:solidFill>
            <a:schemeClr val="tx1"/>
          </a:solidFill>
          <a:latin typeface="+mn-lt"/>
          <a:ea typeface="+mn-ea"/>
          <a:cs typeface="+mn-cs"/>
        </a:defRPr>
      </a:lvl2pPr>
      <a:lvl3pPr marL="1143000" indent="-228600" algn="l" rtl="0" fontAlgn="base">
        <a:spcBef>
          <a:spcPct val="20000"/>
        </a:spcBef>
        <a:spcAft>
          <a:spcPct val="0"/>
        </a:spcAft>
        <a:buSzPct val="70000"/>
        <a:buBlip>
          <a:blip r:embed="rId17"/>
        </a:buBlip>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mailto:bmaxwell@utsystem.edu"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F75EFF9-AFBC-4430-9746-015ABAB2A33C}" type="slidenum">
              <a:rPr lang="en-US" altLang="en-US"/>
              <a:pPr/>
              <a:t>1</a:t>
            </a:fld>
            <a:endParaRPr lang="en-US" altLang="en-US"/>
          </a:p>
        </p:txBody>
      </p:sp>
      <p:sp>
        <p:nvSpPr>
          <p:cNvPr id="204802" name="Rectangle 2"/>
          <p:cNvSpPr>
            <a:spLocks noGrp="1" noChangeArrowheads="1"/>
          </p:cNvSpPr>
          <p:nvPr>
            <p:ph type="title"/>
          </p:nvPr>
        </p:nvSpPr>
        <p:spPr>
          <a:xfrm>
            <a:off x="228600" y="227013"/>
            <a:ext cx="7467600" cy="1982787"/>
          </a:xfrm>
        </p:spPr>
        <p:txBody>
          <a:bodyPr/>
          <a:lstStyle/>
          <a:p>
            <a:pPr algn="ctr"/>
            <a:r>
              <a:rPr lang="en-US" altLang="en-US" sz="3600" b="1"/>
              <a:t>Yours? Mine? Ours? </a:t>
            </a:r>
            <a:br>
              <a:rPr lang="en-US" altLang="en-US" sz="3600" b="1"/>
            </a:br>
            <a:r>
              <a:rPr lang="en-US" altLang="en-US" sz="3600" b="1"/>
              <a:t>Research Collaborations and Drafting Effective Intellectual Property Sharing Agreements</a:t>
            </a:r>
            <a:r>
              <a:rPr lang="en-US" altLang="en-US" sz="3600"/>
              <a:t> </a:t>
            </a:r>
          </a:p>
        </p:txBody>
      </p:sp>
      <p:sp>
        <p:nvSpPr>
          <p:cNvPr id="204803" name="Rectangle 3"/>
          <p:cNvSpPr>
            <a:spLocks noGrp="1" noChangeArrowheads="1"/>
          </p:cNvSpPr>
          <p:nvPr>
            <p:ph type="body" idx="1"/>
          </p:nvPr>
        </p:nvSpPr>
        <p:spPr>
          <a:xfrm>
            <a:off x="0" y="2743200"/>
            <a:ext cx="7650163" cy="3810000"/>
          </a:xfrm>
        </p:spPr>
        <p:txBody>
          <a:bodyPr/>
          <a:lstStyle/>
          <a:p>
            <a:pPr algn="ctr">
              <a:lnSpc>
                <a:spcPct val="90000"/>
              </a:lnSpc>
              <a:buFontTx/>
              <a:buNone/>
            </a:pPr>
            <a:r>
              <a:rPr lang="en-US" altLang="en-US" sz="2400"/>
              <a:t>NACUA Sponsored Research </a:t>
            </a:r>
          </a:p>
          <a:p>
            <a:pPr algn="ctr">
              <a:lnSpc>
                <a:spcPct val="90000"/>
              </a:lnSpc>
              <a:buFontTx/>
              <a:buNone/>
            </a:pPr>
            <a:r>
              <a:rPr lang="en-US" altLang="en-US" sz="2400"/>
              <a:t>and Technology Transfer Workshop</a:t>
            </a:r>
          </a:p>
          <a:p>
            <a:pPr algn="ctr">
              <a:lnSpc>
                <a:spcPct val="90000"/>
              </a:lnSpc>
              <a:buFontTx/>
              <a:buNone/>
            </a:pPr>
            <a:r>
              <a:rPr lang="en-US" altLang="en-US" sz="2400"/>
              <a:t> </a:t>
            </a:r>
          </a:p>
          <a:p>
            <a:pPr algn="ctr">
              <a:lnSpc>
                <a:spcPct val="90000"/>
              </a:lnSpc>
              <a:buFontTx/>
              <a:buNone/>
            </a:pPr>
            <a:r>
              <a:rPr lang="en-US" altLang="en-US" sz="2400"/>
              <a:t>BethLynn Maxwell</a:t>
            </a:r>
          </a:p>
          <a:p>
            <a:pPr algn="ctr">
              <a:lnSpc>
                <a:spcPct val="90000"/>
              </a:lnSpc>
              <a:buFontTx/>
              <a:buNone/>
            </a:pPr>
            <a:r>
              <a:rPr lang="en-US" altLang="en-US" sz="2400"/>
              <a:t>The University of Texas System</a:t>
            </a:r>
          </a:p>
          <a:p>
            <a:pPr algn="ctr">
              <a:lnSpc>
                <a:spcPct val="90000"/>
              </a:lnSpc>
              <a:buFontTx/>
              <a:buNone/>
            </a:pPr>
            <a:r>
              <a:rPr lang="en-US" altLang="en-US" sz="2400"/>
              <a:t>Office of General Counsel </a:t>
            </a:r>
          </a:p>
          <a:p>
            <a:pPr algn="ctr">
              <a:lnSpc>
                <a:spcPct val="90000"/>
              </a:lnSpc>
              <a:buFontTx/>
              <a:buNone/>
            </a:pPr>
            <a:r>
              <a:rPr lang="en-US" altLang="en-US" sz="2400"/>
              <a:t>Austin, Texas</a:t>
            </a:r>
          </a:p>
          <a:p>
            <a:pPr algn="ctr">
              <a:lnSpc>
                <a:spcPct val="90000"/>
              </a:lnSpc>
              <a:buFontTx/>
              <a:buNone/>
            </a:pPr>
            <a:endParaRPr lang="en-US" altLang="en-US" sz="2400"/>
          </a:p>
          <a:p>
            <a:pPr algn="ctr">
              <a:lnSpc>
                <a:spcPct val="90000"/>
              </a:lnSpc>
              <a:buFontTx/>
              <a:buNone/>
            </a:pPr>
            <a:r>
              <a:rPr lang="en-US" altLang="en-US" sz="2400"/>
              <a:t>Washington, D.C ~ Nov 15-17, 2006</a:t>
            </a: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BB00F1E-66AF-461C-AEF4-421F1F1DA886}" type="slidenum">
              <a:rPr lang="en-US" altLang="en-US"/>
              <a:pPr/>
              <a:t>10</a:t>
            </a:fld>
            <a:endParaRPr lang="en-US" altLang="en-US"/>
          </a:p>
        </p:txBody>
      </p:sp>
      <p:sp>
        <p:nvSpPr>
          <p:cNvPr id="226306" name="Rectangle 2"/>
          <p:cNvSpPr>
            <a:spLocks noGrp="1" noChangeArrowheads="1"/>
          </p:cNvSpPr>
          <p:nvPr>
            <p:ph type="title"/>
          </p:nvPr>
        </p:nvSpPr>
        <p:spPr>
          <a:xfrm>
            <a:off x="0" y="152400"/>
            <a:ext cx="7696200" cy="914400"/>
          </a:xfrm>
        </p:spPr>
        <p:txBody>
          <a:bodyPr/>
          <a:lstStyle/>
          <a:p>
            <a:pPr algn="ctr"/>
            <a:r>
              <a:rPr lang="en-US" altLang="en-US" sz="3600" b="1"/>
              <a:t>Sticking Points When Negotiating </a:t>
            </a:r>
          </a:p>
        </p:txBody>
      </p:sp>
      <p:sp>
        <p:nvSpPr>
          <p:cNvPr id="226307" name="Rectangle 3"/>
          <p:cNvSpPr>
            <a:spLocks noGrp="1" noChangeArrowheads="1"/>
          </p:cNvSpPr>
          <p:nvPr>
            <p:ph type="body" idx="1"/>
          </p:nvPr>
        </p:nvSpPr>
        <p:spPr/>
        <p:txBody>
          <a:bodyPr/>
          <a:lstStyle/>
          <a:p>
            <a:pPr>
              <a:lnSpc>
                <a:spcPct val="90000"/>
              </a:lnSpc>
            </a:pPr>
            <a:r>
              <a:rPr lang="en-US" altLang="en-US"/>
              <a:t>How is revenue shared?</a:t>
            </a:r>
          </a:p>
          <a:p>
            <a:pPr>
              <a:lnSpc>
                <a:spcPct val="90000"/>
              </a:lnSpc>
            </a:pPr>
            <a:r>
              <a:rPr lang="en-US" altLang="en-US"/>
              <a:t>Management fee</a:t>
            </a:r>
          </a:p>
          <a:p>
            <a:pPr>
              <a:lnSpc>
                <a:spcPct val="90000"/>
              </a:lnSpc>
            </a:pPr>
            <a:r>
              <a:rPr lang="en-US" altLang="en-US"/>
              <a:t>Payment of patent costs</a:t>
            </a:r>
          </a:p>
          <a:p>
            <a:pPr>
              <a:lnSpc>
                <a:spcPct val="90000"/>
              </a:lnSpc>
            </a:pPr>
            <a:r>
              <a:rPr lang="en-US" altLang="en-US"/>
              <a:t>Signatures on license agreement</a:t>
            </a:r>
          </a:p>
          <a:p>
            <a:pPr>
              <a:lnSpc>
                <a:spcPct val="90000"/>
              </a:lnSpc>
            </a:pPr>
            <a:r>
              <a:rPr lang="en-US" altLang="en-US"/>
              <a:t>Approval rights for Non-Lead Party?</a:t>
            </a:r>
          </a:p>
          <a:p>
            <a:pPr>
              <a:lnSpc>
                <a:spcPct val="90000"/>
              </a:lnSpc>
            </a:pPr>
            <a:r>
              <a:rPr lang="en-US" altLang="en-US"/>
              <a:t>Include certain license requirements in IIA</a:t>
            </a:r>
          </a:p>
          <a:p>
            <a:pPr>
              <a:lnSpc>
                <a:spcPct val="90000"/>
              </a:lnSpc>
            </a:pPr>
            <a:r>
              <a:rPr lang="en-US" altLang="en-US"/>
              <a:t>When can IIA be terminated?</a:t>
            </a:r>
          </a:p>
          <a:p>
            <a:pPr>
              <a:lnSpc>
                <a:spcPct val="90000"/>
              </a:lnSpc>
            </a:pPr>
            <a:endParaRPr lang="en-US" altLang="en-US"/>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F6B420C-EFC5-4397-9F41-11B0E32B0D42}" type="slidenum">
              <a:rPr lang="en-US" altLang="en-US"/>
              <a:pPr/>
              <a:t>11</a:t>
            </a:fld>
            <a:endParaRPr lang="en-US" altLang="en-US"/>
          </a:p>
        </p:txBody>
      </p:sp>
      <p:sp>
        <p:nvSpPr>
          <p:cNvPr id="233474" name="Rectangle 2"/>
          <p:cNvSpPr>
            <a:spLocks noGrp="1" noChangeArrowheads="1"/>
          </p:cNvSpPr>
          <p:nvPr>
            <p:ph type="title"/>
          </p:nvPr>
        </p:nvSpPr>
        <p:spPr>
          <a:xfrm>
            <a:off x="0" y="533400"/>
            <a:ext cx="7477125" cy="1143000"/>
          </a:xfrm>
        </p:spPr>
        <p:txBody>
          <a:bodyPr/>
          <a:lstStyle/>
          <a:p>
            <a:pPr algn="ctr"/>
            <a:r>
              <a:rPr lang="en-US" altLang="en-US" sz="3600" b="1"/>
              <a:t>Sticking Point: </a:t>
            </a:r>
            <a:br>
              <a:rPr lang="en-US" altLang="en-US" sz="3600" b="1"/>
            </a:br>
            <a:r>
              <a:rPr lang="en-US" altLang="en-US" sz="3600" b="1"/>
              <a:t>How is Revenue Shared?</a:t>
            </a:r>
            <a:br>
              <a:rPr lang="en-US" altLang="en-US" sz="3600" b="1"/>
            </a:br>
            <a:endParaRPr lang="en-US" altLang="en-US" sz="3600" b="1"/>
          </a:p>
        </p:txBody>
      </p:sp>
      <p:sp>
        <p:nvSpPr>
          <p:cNvPr id="233475" name="Rectangle 3"/>
          <p:cNvSpPr>
            <a:spLocks noGrp="1" noChangeArrowheads="1"/>
          </p:cNvSpPr>
          <p:nvPr>
            <p:ph type="body" idx="1"/>
          </p:nvPr>
        </p:nvSpPr>
        <p:spPr>
          <a:xfrm>
            <a:off x="152400" y="2286000"/>
            <a:ext cx="7421563" cy="3582988"/>
          </a:xfrm>
        </p:spPr>
        <p:txBody>
          <a:bodyPr/>
          <a:lstStyle/>
          <a:p>
            <a:r>
              <a:rPr lang="en-US" altLang="en-US"/>
              <a:t>Split follows amount each co-owner contributed to invention  </a:t>
            </a:r>
          </a:p>
          <a:p>
            <a:pPr lvl="1"/>
            <a:r>
              <a:rPr lang="en-US" altLang="en-US"/>
              <a:t>Revenue split in proportion to % each co-owner contributed to invention</a:t>
            </a:r>
          </a:p>
          <a:p>
            <a:pPr lvl="1"/>
            <a:r>
              <a:rPr lang="en-US" altLang="en-US"/>
              <a:t>Inventor’s help co-owners to decide </a:t>
            </a:r>
          </a:p>
          <a:p>
            <a:r>
              <a:rPr lang="en-US" altLang="en-US"/>
              <a:t>How is equity handled?</a:t>
            </a:r>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8613ABC-B762-46BB-9CB7-041B4092C944}" type="slidenum">
              <a:rPr lang="en-US" altLang="en-US"/>
              <a:pPr/>
              <a:t>12</a:t>
            </a:fld>
            <a:endParaRPr lang="en-US" altLang="en-US"/>
          </a:p>
        </p:txBody>
      </p:sp>
      <p:sp>
        <p:nvSpPr>
          <p:cNvPr id="227330" name="Rectangle 2"/>
          <p:cNvSpPr>
            <a:spLocks noGrp="1" noChangeArrowheads="1"/>
          </p:cNvSpPr>
          <p:nvPr>
            <p:ph type="title"/>
          </p:nvPr>
        </p:nvSpPr>
        <p:spPr>
          <a:xfrm>
            <a:off x="381000" y="152400"/>
            <a:ext cx="7315200" cy="1065213"/>
          </a:xfrm>
        </p:spPr>
        <p:txBody>
          <a:bodyPr/>
          <a:lstStyle/>
          <a:p>
            <a:pPr algn="ctr"/>
            <a:r>
              <a:rPr lang="en-US" altLang="en-US" sz="3600" b="1"/>
              <a:t>Sticking Point: </a:t>
            </a:r>
            <a:br>
              <a:rPr lang="en-US" altLang="en-US" sz="3600" b="1"/>
            </a:br>
            <a:r>
              <a:rPr lang="en-US" altLang="en-US" sz="3600" b="1"/>
              <a:t>Management Fee</a:t>
            </a:r>
          </a:p>
        </p:txBody>
      </p:sp>
      <p:sp>
        <p:nvSpPr>
          <p:cNvPr id="227331" name="Rectangle 3"/>
          <p:cNvSpPr>
            <a:spLocks noGrp="1" noChangeArrowheads="1"/>
          </p:cNvSpPr>
          <p:nvPr>
            <p:ph type="body" idx="1"/>
          </p:nvPr>
        </p:nvSpPr>
        <p:spPr>
          <a:xfrm>
            <a:off x="0" y="1371600"/>
            <a:ext cx="7650163" cy="5486400"/>
          </a:xfrm>
        </p:spPr>
        <p:txBody>
          <a:bodyPr/>
          <a:lstStyle/>
          <a:p>
            <a:r>
              <a:rPr lang="en-US" altLang="en-US"/>
              <a:t>Do co-owners agree to fee? </a:t>
            </a:r>
          </a:p>
          <a:p>
            <a:r>
              <a:rPr lang="en-US" altLang="en-US"/>
              <a:t>If yes, how much?</a:t>
            </a:r>
          </a:p>
          <a:p>
            <a:pPr lvl="1"/>
            <a:r>
              <a:rPr lang="en-US" altLang="en-US"/>
              <a:t>How do you agree on amount?</a:t>
            </a:r>
          </a:p>
          <a:p>
            <a:pPr lvl="1"/>
            <a:r>
              <a:rPr lang="en-US" altLang="en-US"/>
              <a:t>Capped or uncapped?</a:t>
            </a:r>
          </a:p>
          <a:p>
            <a:pPr lvl="1"/>
            <a:r>
              <a:rPr lang="en-US" altLang="en-US"/>
              <a:t>If capped, at what amount?</a:t>
            </a:r>
          </a:p>
          <a:p>
            <a:pPr lvl="1"/>
            <a:r>
              <a:rPr lang="en-US" altLang="en-US"/>
              <a:t>Sliding scale for cap?</a:t>
            </a:r>
          </a:p>
          <a:p>
            <a:r>
              <a:rPr lang="en-US" altLang="en-US"/>
              <a:t>Does fee apply to equity?</a:t>
            </a:r>
          </a:p>
          <a:p>
            <a:r>
              <a:rPr lang="en-US" altLang="en-US"/>
              <a:t>Are other costs recoverable – besides patent expenses</a:t>
            </a:r>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2AD1510-6B8A-4459-87C5-C24191D654D3}" type="slidenum">
              <a:rPr lang="en-US" altLang="en-US"/>
              <a:pPr/>
              <a:t>13</a:t>
            </a:fld>
            <a:endParaRPr lang="en-US" altLang="en-US"/>
          </a:p>
        </p:txBody>
      </p:sp>
      <p:sp>
        <p:nvSpPr>
          <p:cNvPr id="228354" name="Rectangle 2"/>
          <p:cNvSpPr>
            <a:spLocks noGrp="1" noChangeArrowheads="1"/>
          </p:cNvSpPr>
          <p:nvPr>
            <p:ph type="title"/>
          </p:nvPr>
        </p:nvSpPr>
        <p:spPr>
          <a:xfrm>
            <a:off x="228600" y="0"/>
            <a:ext cx="7477125" cy="1143000"/>
          </a:xfrm>
        </p:spPr>
        <p:txBody>
          <a:bodyPr/>
          <a:lstStyle/>
          <a:p>
            <a:pPr algn="ctr"/>
            <a:r>
              <a:rPr lang="en-US" altLang="en-US" sz="3600" b="1"/>
              <a:t>Sticking Point: </a:t>
            </a:r>
            <a:br>
              <a:rPr lang="en-US" altLang="en-US" sz="3600" b="1"/>
            </a:br>
            <a:r>
              <a:rPr lang="en-US" altLang="en-US" sz="3600" b="1"/>
              <a:t>Payment of Patent Costs</a:t>
            </a:r>
          </a:p>
        </p:txBody>
      </p:sp>
      <p:sp>
        <p:nvSpPr>
          <p:cNvPr id="228355" name="Rectangle 3"/>
          <p:cNvSpPr>
            <a:spLocks noGrp="1" noChangeArrowheads="1"/>
          </p:cNvSpPr>
          <p:nvPr>
            <p:ph type="body" idx="1"/>
          </p:nvPr>
        </p:nvSpPr>
        <p:spPr>
          <a:xfrm>
            <a:off x="0" y="1371600"/>
            <a:ext cx="7696200" cy="5562600"/>
          </a:xfrm>
        </p:spPr>
        <p:txBody>
          <a:bodyPr/>
          <a:lstStyle/>
          <a:p>
            <a:pPr>
              <a:lnSpc>
                <a:spcPct val="90000"/>
              </a:lnSpc>
            </a:pPr>
            <a:r>
              <a:rPr lang="en-US" altLang="en-US" sz="2400"/>
              <a:t>How are they split?</a:t>
            </a:r>
          </a:p>
          <a:p>
            <a:pPr lvl="1">
              <a:lnSpc>
                <a:spcPct val="90000"/>
              </a:lnSpc>
            </a:pPr>
            <a:r>
              <a:rPr lang="en-US" altLang="en-US" sz="2000"/>
              <a:t>Costs are shared in = proportion as revenue sharing</a:t>
            </a:r>
          </a:p>
          <a:p>
            <a:pPr>
              <a:lnSpc>
                <a:spcPct val="90000"/>
              </a:lnSpc>
            </a:pPr>
            <a:r>
              <a:rPr lang="en-US" altLang="en-US" sz="2400"/>
              <a:t>Past patent costs could be deducted from license revenue prior to distribution</a:t>
            </a:r>
          </a:p>
          <a:p>
            <a:pPr>
              <a:lnSpc>
                <a:spcPct val="90000"/>
              </a:lnSpc>
            </a:pPr>
            <a:r>
              <a:rPr lang="en-US" altLang="en-US" sz="2400"/>
              <a:t>Future patent costs </a:t>
            </a:r>
          </a:p>
          <a:p>
            <a:pPr lvl="1">
              <a:lnSpc>
                <a:spcPct val="90000"/>
              </a:lnSpc>
            </a:pPr>
            <a:r>
              <a:rPr lang="en-US" altLang="en-US" sz="2000"/>
              <a:t>Initially paid by Lead Party and lead invoices Non-Lead</a:t>
            </a:r>
          </a:p>
          <a:p>
            <a:pPr>
              <a:lnSpc>
                <a:spcPct val="90000"/>
              </a:lnSpc>
            </a:pPr>
            <a:r>
              <a:rPr lang="en-US" altLang="en-US" sz="2400"/>
              <a:t>Should costs be capped? </a:t>
            </a:r>
          </a:p>
          <a:p>
            <a:pPr>
              <a:lnSpc>
                <a:spcPct val="90000"/>
              </a:lnSpc>
            </a:pPr>
            <a:r>
              <a:rPr lang="en-US" altLang="en-US" sz="2400"/>
              <a:t>What if one party opts out of paying its share of U.S. or foreign patent prosecution</a:t>
            </a:r>
          </a:p>
          <a:p>
            <a:pPr lvl="1">
              <a:lnSpc>
                <a:spcPct val="90000"/>
              </a:lnSpc>
            </a:pPr>
            <a:r>
              <a:rPr lang="en-US" altLang="en-US" sz="2000"/>
              <a:t>Paying party has sole authority over licensing and patent prosecution</a:t>
            </a:r>
          </a:p>
          <a:p>
            <a:pPr lvl="1">
              <a:lnSpc>
                <a:spcPct val="90000"/>
              </a:lnSpc>
            </a:pPr>
            <a:r>
              <a:rPr lang="en-US" altLang="en-US" sz="2000"/>
              <a:t>Paying party – no obligation to share revenues with non-paying party</a:t>
            </a:r>
          </a:p>
          <a:p>
            <a:pPr>
              <a:lnSpc>
                <a:spcPct val="90000"/>
              </a:lnSpc>
            </a:pPr>
            <a:r>
              <a:rPr lang="en-US" altLang="en-US" sz="2400"/>
              <a:t>How are costs allocated when marketing sole Lead and joint lead and non-lead IP? </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F54FB19-15FE-4734-A6C4-55D2332D74E2}" type="slidenum">
              <a:rPr lang="en-US" altLang="en-US"/>
              <a:pPr/>
              <a:t>14</a:t>
            </a:fld>
            <a:endParaRPr lang="en-US" altLang="en-US"/>
          </a:p>
        </p:txBody>
      </p:sp>
      <p:sp>
        <p:nvSpPr>
          <p:cNvPr id="247810" name="Rectangle 2"/>
          <p:cNvSpPr>
            <a:spLocks noGrp="1" noChangeArrowheads="1"/>
          </p:cNvSpPr>
          <p:nvPr>
            <p:ph type="title"/>
          </p:nvPr>
        </p:nvSpPr>
        <p:spPr>
          <a:xfrm>
            <a:off x="0" y="457200"/>
            <a:ext cx="7696200" cy="1754188"/>
          </a:xfrm>
        </p:spPr>
        <p:txBody>
          <a:bodyPr/>
          <a:lstStyle/>
          <a:p>
            <a:pPr algn="ctr"/>
            <a:r>
              <a:rPr lang="en-US" altLang="en-US" sz="3600"/>
              <a:t>How are Costs Allocated When Marketing Sole Lead and Joint Lead and Non-Lead IP? </a:t>
            </a:r>
            <a:br>
              <a:rPr lang="en-US" altLang="en-US" sz="3600"/>
            </a:br>
            <a:endParaRPr lang="en-US" altLang="en-US" sz="3600"/>
          </a:p>
        </p:txBody>
      </p:sp>
      <p:sp>
        <p:nvSpPr>
          <p:cNvPr id="247811" name="Rectangle 3"/>
          <p:cNvSpPr>
            <a:spLocks noGrp="1" noChangeArrowheads="1"/>
          </p:cNvSpPr>
          <p:nvPr>
            <p:ph type="body" idx="1"/>
          </p:nvPr>
        </p:nvSpPr>
        <p:spPr>
          <a:xfrm>
            <a:off x="152400" y="2360613"/>
            <a:ext cx="7386638" cy="4497387"/>
          </a:xfrm>
        </p:spPr>
        <p:txBody>
          <a:bodyPr/>
          <a:lstStyle/>
          <a:p>
            <a:r>
              <a:rPr lang="en-US" altLang="en-US"/>
              <a:t>Marketing both sole Lead IP and joint lead and non-lead IP </a:t>
            </a:r>
          </a:p>
          <a:p>
            <a:r>
              <a:rPr lang="en-US" altLang="en-US"/>
              <a:t>Can’t be 50:50</a:t>
            </a:r>
          </a:p>
          <a:p>
            <a:r>
              <a:rPr lang="en-US" altLang="en-US"/>
              <a:t>Count number of patents?</a:t>
            </a:r>
          </a:p>
          <a:p>
            <a:r>
              <a:rPr lang="en-US" altLang="en-US"/>
              <a:t>Allocate percentage based on number of patents</a:t>
            </a:r>
          </a:p>
        </p:txBody>
      </p:sp>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4989668-AB52-49E5-A266-392D15ADCD80}" type="slidenum">
              <a:rPr lang="en-US" altLang="en-US"/>
              <a:pPr/>
              <a:t>15</a:t>
            </a:fld>
            <a:endParaRPr lang="en-US" altLang="en-US"/>
          </a:p>
        </p:txBody>
      </p:sp>
      <p:sp>
        <p:nvSpPr>
          <p:cNvPr id="229378" name="Rectangle 2"/>
          <p:cNvSpPr>
            <a:spLocks noGrp="1" noChangeArrowheads="1"/>
          </p:cNvSpPr>
          <p:nvPr>
            <p:ph type="title"/>
          </p:nvPr>
        </p:nvSpPr>
        <p:spPr/>
        <p:txBody>
          <a:bodyPr/>
          <a:lstStyle/>
          <a:p>
            <a:pPr algn="ctr"/>
            <a:r>
              <a:rPr lang="en-US" altLang="en-US" sz="3600" b="1"/>
              <a:t>Sticking Point: Signatures on License Agreement</a:t>
            </a:r>
          </a:p>
        </p:txBody>
      </p:sp>
      <p:sp>
        <p:nvSpPr>
          <p:cNvPr id="229379" name="Rectangle 3"/>
          <p:cNvSpPr>
            <a:spLocks noGrp="1" noChangeArrowheads="1"/>
          </p:cNvSpPr>
          <p:nvPr>
            <p:ph type="body" idx="1"/>
          </p:nvPr>
        </p:nvSpPr>
        <p:spPr>
          <a:xfrm>
            <a:off x="228600" y="1598613"/>
            <a:ext cx="7421563" cy="4725987"/>
          </a:xfrm>
        </p:spPr>
        <p:txBody>
          <a:bodyPr/>
          <a:lstStyle/>
          <a:p>
            <a:r>
              <a:rPr lang="en-US" altLang="en-US" sz="2800"/>
              <a:t>Who signs License Agreement (not IIA)?</a:t>
            </a:r>
          </a:p>
          <a:p>
            <a:pPr lvl="1"/>
            <a:r>
              <a:rPr lang="en-US" altLang="en-US" sz="2400"/>
              <a:t>Only Lead Party signs</a:t>
            </a:r>
          </a:p>
          <a:p>
            <a:pPr lvl="2"/>
            <a:r>
              <a:rPr lang="en-US" altLang="en-US" sz="2000"/>
              <a:t>Saves time, resources and money </a:t>
            </a:r>
          </a:p>
          <a:p>
            <a:pPr lvl="1"/>
            <a:r>
              <a:rPr lang="en-US" altLang="en-US" sz="2400"/>
              <a:t>All co-owners sign</a:t>
            </a:r>
          </a:p>
          <a:p>
            <a:pPr lvl="2"/>
            <a:r>
              <a:rPr lang="en-US" altLang="en-US" sz="2000"/>
              <a:t>All co-owners could sign but cannot allow co-owners to re-negotiate license terms</a:t>
            </a:r>
          </a:p>
          <a:p>
            <a:pPr lvl="2"/>
            <a:r>
              <a:rPr lang="en-US" altLang="en-US" sz="2000"/>
              <a:t>Negotiations could come to halt</a:t>
            </a:r>
          </a:p>
          <a:p>
            <a:r>
              <a:rPr lang="en-US" altLang="en-US" sz="2800"/>
              <a:t>Lead Party cannot enter into fully paid-up license without prior written consent of Non-Lead party</a:t>
            </a:r>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20B0B3A-07FD-4569-BA9E-2C72E4825BED}" type="slidenum">
              <a:rPr lang="en-US" altLang="en-US"/>
              <a:pPr/>
              <a:t>16</a:t>
            </a:fld>
            <a:endParaRPr lang="en-US" altLang="en-US"/>
          </a:p>
        </p:txBody>
      </p:sp>
      <p:sp>
        <p:nvSpPr>
          <p:cNvPr id="230402" name="Rectangle 2"/>
          <p:cNvSpPr>
            <a:spLocks noGrp="1" noChangeArrowheads="1"/>
          </p:cNvSpPr>
          <p:nvPr>
            <p:ph type="title"/>
          </p:nvPr>
        </p:nvSpPr>
        <p:spPr/>
        <p:txBody>
          <a:bodyPr/>
          <a:lstStyle/>
          <a:p>
            <a:pPr algn="ctr"/>
            <a:r>
              <a:rPr lang="en-US" altLang="en-US" sz="3600" b="1"/>
              <a:t>Sticking Point: Approval Rights in License Agreement</a:t>
            </a:r>
          </a:p>
        </p:txBody>
      </p:sp>
      <p:sp>
        <p:nvSpPr>
          <p:cNvPr id="230403" name="Rectangle 3"/>
          <p:cNvSpPr>
            <a:spLocks noGrp="1" noChangeArrowheads="1"/>
          </p:cNvSpPr>
          <p:nvPr>
            <p:ph type="body" idx="1"/>
          </p:nvPr>
        </p:nvSpPr>
        <p:spPr/>
        <p:txBody>
          <a:bodyPr/>
          <a:lstStyle/>
          <a:p>
            <a:r>
              <a:rPr lang="en-US" altLang="en-US"/>
              <a:t>Does Non-Lead Party get approval rights?</a:t>
            </a:r>
          </a:p>
          <a:p>
            <a:pPr lvl="1"/>
            <a:r>
              <a:rPr lang="en-US" altLang="en-US"/>
              <a:t>Rarely</a:t>
            </a:r>
          </a:p>
          <a:p>
            <a:r>
              <a:rPr lang="en-US" altLang="en-US"/>
              <a:t>Only gets “review and comment” rights</a:t>
            </a:r>
          </a:p>
          <a:p>
            <a:pPr lvl="1"/>
            <a:r>
              <a:rPr lang="en-US" altLang="en-US"/>
              <a:t>Majority of IIAs </a:t>
            </a:r>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6D44E4B-7471-4902-8356-EDC758323D26}" type="slidenum">
              <a:rPr lang="en-US" altLang="en-US"/>
              <a:pPr/>
              <a:t>17</a:t>
            </a:fld>
            <a:endParaRPr lang="en-US" altLang="en-US"/>
          </a:p>
        </p:txBody>
      </p:sp>
      <p:sp>
        <p:nvSpPr>
          <p:cNvPr id="231426" name="Rectangle 2"/>
          <p:cNvSpPr>
            <a:spLocks noGrp="1" noChangeArrowheads="1"/>
          </p:cNvSpPr>
          <p:nvPr>
            <p:ph type="title"/>
          </p:nvPr>
        </p:nvSpPr>
        <p:spPr/>
        <p:txBody>
          <a:bodyPr/>
          <a:lstStyle/>
          <a:p>
            <a:pPr algn="ctr"/>
            <a:r>
              <a:rPr lang="en-US" altLang="en-US" sz="3600" b="1"/>
              <a:t>Sticking Point: </a:t>
            </a:r>
            <a:br>
              <a:rPr lang="en-US" altLang="en-US" sz="3600" b="1"/>
            </a:br>
            <a:r>
              <a:rPr lang="en-US" altLang="en-US" sz="3600" b="1"/>
              <a:t>License Requirements in IIA</a:t>
            </a:r>
          </a:p>
        </p:txBody>
      </p:sp>
      <p:sp>
        <p:nvSpPr>
          <p:cNvPr id="231427" name="Rectangle 3"/>
          <p:cNvSpPr>
            <a:spLocks noGrp="1" noChangeArrowheads="1"/>
          </p:cNvSpPr>
          <p:nvPr>
            <p:ph type="body" idx="1"/>
          </p:nvPr>
        </p:nvSpPr>
        <p:spPr>
          <a:xfrm>
            <a:off x="0" y="1371600"/>
            <a:ext cx="7650163" cy="5181600"/>
          </a:xfrm>
        </p:spPr>
        <p:txBody>
          <a:bodyPr/>
          <a:lstStyle/>
          <a:p>
            <a:pPr>
              <a:lnSpc>
                <a:spcPct val="80000"/>
              </a:lnSpc>
            </a:pPr>
            <a:r>
              <a:rPr lang="en-US" altLang="en-US" sz="2400"/>
              <a:t>Customary financial terms</a:t>
            </a:r>
          </a:p>
          <a:p>
            <a:pPr>
              <a:lnSpc>
                <a:spcPct val="80000"/>
              </a:lnSpc>
            </a:pPr>
            <a:r>
              <a:rPr lang="en-US" altLang="en-US" sz="2400"/>
              <a:t>Field of use</a:t>
            </a:r>
          </a:p>
          <a:p>
            <a:pPr>
              <a:lnSpc>
                <a:spcPct val="80000"/>
              </a:lnSpc>
            </a:pPr>
            <a:r>
              <a:rPr lang="en-US" altLang="en-US" sz="2400"/>
              <a:t>Territory </a:t>
            </a:r>
          </a:p>
          <a:p>
            <a:pPr>
              <a:lnSpc>
                <a:spcPct val="80000"/>
              </a:lnSpc>
            </a:pPr>
            <a:r>
              <a:rPr lang="en-US" altLang="en-US" sz="2400"/>
              <a:t>Exclusive or non-exclusive license</a:t>
            </a:r>
          </a:p>
          <a:p>
            <a:pPr>
              <a:lnSpc>
                <a:spcPct val="80000"/>
              </a:lnSpc>
            </a:pPr>
            <a:r>
              <a:rPr lang="en-US" altLang="en-US" sz="2400"/>
              <a:t>If exclusive license granted:</a:t>
            </a:r>
          </a:p>
          <a:p>
            <a:pPr lvl="1">
              <a:lnSpc>
                <a:spcPct val="80000"/>
              </a:lnSpc>
            </a:pPr>
            <a:r>
              <a:rPr lang="en-US" altLang="en-US" sz="2000"/>
              <a:t>Licensee will be obligated to pursue commercially reasonable and diligent efforts to commercialize invention</a:t>
            </a:r>
          </a:p>
          <a:p>
            <a:pPr lvl="1">
              <a:lnSpc>
                <a:spcPct val="80000"/>
              </a:lnSpc>
            </a:pPr>
            <a:r>
              <a:rPr lang="en-US" altLang="en-US" sz="2000"/>
              <a:t>Licensee will pay all past and future patent expenses </a:t>
            </a:r>
          </a:p>
          <a:p>
            <a:pPr>
              <a:lnSpc>
                <a:spcPct val="80000"/>
              </a:lnSpc>
            </a:pPr>
            <a:r>
              <a:rPr lang="en-US" altLang="en-US" sz="2400"/>
              <a:t>Publication rights and continued use of invention reserved for co-owners</a:t>
            </a:r>
          </a:p>
          <a:p>
            <a:pPr>
              <a:lnSpc>
                <a:spcPct val="80000"/>
              </a:lnSpc>
            </a:pPr>
            <a:r>
              <a:rPr lang="en-US" altLang="en-US" sz="2400"/>
              <a:t>Standard indemnity obligations</a:t>
            </a:r>
          </a:p>
          <a:p>
            <a:pPr>
              <a:lnSpc>
                <a:spcPct val="80000"/>
              </a:lnSpc>
            </a:pPr>
            <a:r>
              <a:rPr lang="en-US" altLang="en-US" sz="2400"/>
              <a:t>Standard disclaimers against all warranties	</a:t>
            </a:r>
          </a:p>
          <a:p>
            <a:pPr>
              <a:lnSpc>
                <a:spcPct val="80000"/>
              </a:lnSpc>
            </a:pPr>
            <a:r>
              <a:rPr lang="en-US" altLang="en-US" sz="2400"/>
              <a:t>Language that licensee gets no implied licenses re: use of other IP belonging to co-owners  </a:t>
            </a:r>
          </a:p>
          <a:p>
            <a:pPr>
              <a:lnSpc>
                <a:spcPct val="80000"/>
              </a:lnSpc>
            </a:pPr>
            <a:r>
              <a:rPr lang="en-US" altLang="en-US" sz="2400"/>
              <a:t>Marketing diligence milestones  </a:t>
            </a:r>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0469D34-77A4-43F5-9535-8738137D2FEA}" type="slidenum">
              <a:rPr lang="en-US" altLang="en-US"/>
              <a:pPr/>
              <a:t>18</a:t>
            </a:fld>
            <a:endParaRPr lang="en-US" altLang="en-US"/>
          </a:p>
        </p:txBody>
      </p:sp>
      <p:sp>
        <p:nvSpPr>
          <p:cNvPr id="245762" name="Rectangle 2"/>
          <p:cNvSpPr>
            <a:spLocks noGrp="1" noChangeArrowheads="1"/>
          </p:cNvSpPr>
          <p:nvPr>
            <p:ph type="title"/>
          </p:nvPr>
        </p:nvSpPr>
        <p:spPr/>
        <p:txBody>
          <a:bodyPr/>
          <a:lstStyle/>
          <a:p>
            <a:pPr algn="ctr"/>
            <a:r>
              <a:rPr lang="en-US" altLang="en-US" sz="3600" b="1"/>
              <a:t>Sticking point:</a:t>
            </a:r>
            <a:br>
              <a:rPr lang="en-US" altLang="en-US" sz="3600" b="1"/>
            </a:br>
            <a:r>
              <a:rPr lang="en-US" altLang="en-US" sz="3600" b="1"/>
              <a:t>When can IIA be terminated?</a:t>
            </a:r>
          </a:p>
        </p:txBody>
      </p:sp>
      <p:sp>
        <p:nvSpPr>
          <p:cNvPr id="245763" name="Rectangle 3"/>
          <p:cNvSpPr>
            <a:spLocks noGrp="1" noChangeArrowheads="1"/>
          </p:cNvSpPr>
          <p:nvPr>
            <p:ph type="body" idx="1"/>
          </p:nvPr>
        </p:nvSpPr>
        <p:spPr/>
        <p:txBody>
          <a:bodyPr/>
          <a:lstStyle/>
          <a:p>
            <a:r>
              <a:rPr lang="en-US" altLang="en-US"/>
              <a:t>Include in IIA </a:t>
            </a:r>
          </a:p>
          <a:p>
            <a:r>
              <a:rPr lang="en-US" altLang="en-US"/>
              <a:t>Specific diligence requirements on Lead Party </a:t>
            </a:r>
          </a:p>
          <a:p>
            <a:pPr lvl="1"/>
            <a:r>
              <a:rPr lang="en-US" altLang="en-US"/>
              <a:t>Non-Lead Party can terminate IIA </a:t>
            </a:r>
          </a:p>
          <a:p>
            <a:pPr lvl="1"/>
            <a:r>
              <a:rPr lang="en-US" altLang="en-US"/>
              <a:t>If the Lead Party does not license technology within certain number of months or years</a:t>
            </a:r>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9D14E5A-202C-442D-85A8-2B644875151B}" type="slidenum">
              <a:rPr lang="en-US" altLang="en-US"/>
              <a:pPr/>
              <a:t>19</a:t>
            </a:fld>
            <a:endParaRPr lang="en-US" altLang="en-US"/>
          </a:p>
        </p:txBody>
      </p:sp>
      <p:sp>
        <p:nvSpPr>
          <p:cNvPr id="243714" name="Rectangle 2"/>
          <p:cNvSpPr>
            <a:spLocks noGrp="1" noChangeArrowheads="1"/>
          </p:cNvSpPr>
          <p:nvPr>
            <p:ph type="title"/>
          </p:nvPr>
        </p:nvSpPr>
        <p:spPr/>
        <p:txBody>
          <a:bodyPr/>
          <a:lstStyle/>
          <a:p>
            <a:endParaRPr lang="en-US" altLang="en-US" sz="4800"/>
          </a:p>
        </p:txBody>
      </p:sp>
      <p:sp>
        <p:nvSpPr>
          <p:cNvPr id="243715" name="Rectangle 3"/>
          <p:cNvSpPr>
            <a:spLocks noGrp="1" noChangeArrowheads="1"/>
          </p:cNvSpPr>
          <p:nvPr>
            <p:ph type="body" idx="1"/>
          </p:nvPr>
        </p:nvSpPr>
        <p:spPr>
          <a:xfrm>
            <a:off x="228600" y="2362200"/>
            <a:ext cx="7345363" cy="3735388"/>
          </a:xfrm>
        </p:spPr>
        <p:txBody>
          <a:bodyPr/>
          <a:lstStyle/>
          <a:p>
            <a:pPr algn="ctr">
              <a:buFontTx/>
              <a:buNone/>
            </a:pPr>
            <a:r>
              <a:rPr lang="en-US" altLang="en-US" sz="3600" b="1"/>
              <a:t>Material Transfer Agreement </a:t>
            </a:r>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2105D23-F3FE-4640-A543-D3E6045FA8EF}" type="slidenum">
              <a:rPr lang="en-US" altLang="en-US"/>
              <a:pPr/>
              <a:t>2</a:t>
            </a:fld>
            <a:endParaRPr lang="en-US" altLang="en-US"/>
          </a:p>
        </p:txBody>
      </p:sp>
      <p:sp>
        <p:nvSpPr>
          <p:cNvPr id="205826" name="Rectangle 2"/>
          <p:cNvSpPr>
            <a:spLocks noGrp="1" noChangeArrowheads="1"/>
          </p:cNvSpPr>
          <p:nvPr>
            <p:ph type="title"/>
          </p:nvPr>
        </p:nvSpPr>
        <p:spPr/>
        <p:txBody>
          <a:bodyPr/>
          <a:lstStyle/>
          <a:p>
            <a:pPr algn="ctr"/>
            <a:r>
              <a:rPr lang="en-US" altLang="en-US" sz="3600" b="1"/>
              <a:t>Effective Intellectual Property Sharing Agreements</a:t>
            </a:r>
          </a:p>
        </p:txBody>
      </p:sp>
      <p:sp>
        <p:nvSpPr>
          <p:cNvPr id="205827" name="Rectangle 3"/>
          <p:cNvSpPr>
            <a:spLocks noGrp="1" noChangeArrowheads="1"/>
          </p:cNvSpPr>
          <p:nvPr>
            <p:ph type="body" idx="1"/>
          </p:nvPr>
        </p:nvSpPr>
        <p:spPr/>
        <p:txBody>
          <a:bodyPr/>
          <a:lstStyle/>
          <a:p>
            <a:pPr>
              <a:buFontTx/>
              <a:buNone/>
            </a:pPr>
            <a:endParaRPr lang="en-US" altLang="en-US"/>
          </a:p>
          <a:p>
            <a:pPr algn="ctr">
              <a:buFontTx/>
              <a:buNone/>
            </a:pPr>
            <a:r>
              <a:rPr lang="en-US" altLang="en-US" sz="3600"/>
              <a:t>Inter-Institutional Agreements</a:t>
            </a:r>
          </a:p>
          <a:p>
            <a:pPr algn="ctr">
              <a:buFontTx/>
              <a:buNone/>
            </a:pPr>
            <a:r>
              <a:rPr lang="en-US" altLang="en-US" sz="3600"/>
              <a:t>and</a:t>
            </a:r>
          </a:p>
          <a:p>
            <a:pPr algn="ctr">
              <a:buFontTx/>
              <a:buNone/>
            </a:pPr>
            <a:r>
              <a:rPr lang="en-US" altLang="en-US" sz="3600"/>
              <a:t>Material Transfer Agreements </a:t>
            </a:r>
          </a:p>
          <a:p>
            <a:pPr algn="ctr">
              <a:buFontTx/>
              <a:buNone/>
            </a:pPr>
            <a:endParaRPr lang="en-US" altLang="en-US" sz="3600"/>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48FD576-D17D-4311-81F5-6812AFB50813}" type="slidenum">
              <a:rPr lang="en-US" altLang="en-US"/>
              <a:pPr/>
              <a:t>20</a:t>
            </a:fld>
            <a:endParaRPr lang="en-US" altLang="en-US"/>
          </a:p>
        </p:txBody>
      </p:sp>
      <p:sp>
        <p:nvSpPr>
          <p:cNvPr id="214018" name="Rectangle 2"/>
          <p:cNvSpPr>
            <a:spLocks noGrp="1" noChangeArrowheads="1"/>
          </p:cNvSpPr>
          <p:nvPr>
            <p:ph type="title"/>
          </p:nvPr>
        </p:nvSpPr>
        <p:spPr>
          <a:xfrm>
            <a:off x="228600" y="228600"/>
            <a:ext cx="7467600" cy="912813"/>
          </a:xfrm>
        </p:spPr>
        <p:txBody>
          <a:bodyPr/>
          <a:lstStyle/>
          <a:p>
            <a:pPr algn="ctr"/>
            <a:r>
              <a:rPr lang="en-US" altLang="en-US" sz="3200" b="1"/>
              <a:t>What is a </a:t>
            </a:r>
            <a:br>
              <a:rPr lang="en-US" altLang="en-US" sz="3200" b="1"/>
            </a:br>
            <a:r>
              <a:rPr lang="en-US" altLang="en-US" sz="3200" b="1"/>
              <a:t>Material Transfer Agreement?</a:t>
            </a:r>
          </a:p>
        </p:txBody>
      </p:sp>
      <p:sp>
        <p:nvSpPr>
          <p:cNvPr id="214019" name="Rectangle 3"/>
          <p:cNvSpPr>
            <a:spLocks noGrp="1" noChangeArrowheads="1"/>
          </p:cNvSpPr>
          <p:nvPr>
            <p:ph type="body" idx="1"/>
          </p:nvPr>
        </p:nvSpPr>
        <p:spPr/>
        <p:txBody>
          <a:bodyPr/>
          <a:lstStyle/>
          <a:p>
            <a:r>
              <a:rPr lang="en-US" altLang="en-US" sz="2800"/>
              <a:t>Contract between 2 or more parties</a:t>
            </a:r>
          </a:p>
          <a:p>
            <a:r>
              <a:rPr lang="en-US" altLang="en-US" sz="2800"/>
              <a:t>Governs the transfer of one or more materials from the owner or authorized licensee to recipient</a:t>
            </a:r>
          </a:p>
          <a:p>
            <a:pPr lvl="1"/>
            <a:r>
              <a:rPr lang="en-US" altLang="en-US" sz="2400"/>
              <a:t>Recipient = e.g., a research institution or university </a:t>
            </a:r>
          </a:p>
          <a:p>
            <a:pPr lvl="1"/>
            <a:r>
              <a:rPr lang="en-US" altLang="en-US" sz="2400"/>
              <a:t>Use is limited to research purposes only</a:t>
            </a:r>
          </a:p>
          <a:p>
            <a:r>
              <a:rPr lang="en-US" altLang="en-US" sz="2800"/>
              <a:t>Typically limits use of material and disposition of “new” material created from that use.</a:t>
            </a:r>
          </a:p>
          <a:p>
            <a:endParaRPr lang="en-US" altLang="en-US"/>
          </a:p>
        </p:txBody>
      </p:sp>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FF5DB311-3530-4D86-9F76-8F29A429D3C3}" type="slidenum">
              <a:rPr lang="en-US" altLang="en-US"/>
              <a:pPr/>
              <a:t>21</a:t>
            </a:fld>
            <a:endParaRPr lang="en-US" altLang="en-US"/>
          </a:p>
        </p:txBody>
      </p:sp>
      <p:sp>
        <p:nvSpPr>
          <p:cNvPr id="11267" name="Rectangle 3"/>
          <p:cNvSpPr>
            <a:spLocks noGrp="1" noChangeArrowheads="1"/>
          </p:cNvSpPr>
          <p:nvPr>
            <p:ph type="body" sz="half" idx="1"/>
          </p:nvPr>
        </p:nvSpPr>
        <p:spPr>
          <a:xfrm>
            <a:off x="457200" y="1828800"/>
            <a:ext cx="3886200" cy="43434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sz="2800"/>
              <a:t>Cell lines</a:t>
            </a:r>
          </a:p>
          <a:p>
            <a:r>
              <a:rPr lang="en-US" altLang="en-US" sz="2800"/>
              <a:t>DNA libraries</a:t>
            </a:r>
          </a:p>
          <a:p>
            <a:r>
              <a:rPr lang="en-US" altLang="en-US" sz="2800"/>
              <a:t>Monoclonal antibodies</a:t>
            </a:r>
          </a:p>
          <a:p>
            <a:r>
              <a:rPr lang="en-US" altLang="en-US" sz="2800"/>
              <a:t>Organisms</a:t>
            </a:r>
          </a:p>
          <a:p>
            <a:r>
              <a:rPr lang="en-US" altLang="en-US" sz="2800"/>
              <a:t>Reagents</a:t>
            </a:r>
          </a:p>
          <a:p>
            <a:r>
              <a:rPr lang="en-US" altLang="en-US" sz="2800"/>
              <a:t>Growth factors</a:t>
            </a:r>
          </a:p>
        </p:txBody>
      </p:sp>
      <p:sp>
        <p:nvSpPr>
          <p:cNvPr id="11268" name="Rectangle 4"/>
          <p:cNvSpPr>
            <a:spLocks noGrp="1" noChangeArrowheads="1"/>
          </p:cNvSpPr>
          <p:nvPr>
            <p:ph type="body" sz="half" idx="2"/>
          </p:nvPr>
        </p:nvSpPr>
        <p:spPr>
          <a:xfrm>
            <a:off x="3733800" y="1828800"/>
            <a:ext cx="3886200" cy="43434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sz="2800"/>
              <a:t>Drugs</a:t>
            </a:r>
          </a:p>
          <a:p>
            <a:r>
              <a:rPr lang="en-US" altLang="en-US" sz="2800"/>
              <a:t>Clones/Cloning tools</a:t>
            </a:r>
          </a:p>
          <a:p>
            <a:r>
              <a:rPr lang="en-US" altLang="en-US" sz="2800"/>
              <a:t>Animal models</a:t>
            </a:r>
          </a:p>
          <a:p>
            <a:r>
              <a:rPr lang="en-US" altLang="en-US" sz="2800"/>
              <a:t>Computer software</a:t>
            </a:r>
          </a:p>
          <a:p>
            <a:r>
              <a:rPr lang="en-US" altLang="en-US" sz="2800"/>
              <a:t>Devices/equipment</a:t>
            </a:r>
          </a:p>
          <a:p>
            <a:r>
              <a:rPr lang="en-US" altLang="en-US" sz="2800"/>
              <a:t>Chemicals</a:t>
            </a:r>
          </a:p>
          <a:p>
            <a:r>
              <a:rPr lang="en-US" altLang="en-US" sz="2800"/>
              <a:t>Plasmids</a:t>
            </a:r>
          </a:p>
        </p:txBody>
      </p:sp>
      <p:sp>
        <p:nvSpPr>
          <p:cNvPr id="11272" name="Rectangle 8"/>
          <p:cNvSpPr>
            <a:spLocks noGrp="1" noChangeArrowheads="1"/>
          </p:cNvSpPr>
          <p:nvPr>
            <p:ph type="title"/>
          </p:nvPr>
        </p:nvSpPr>
        <p:spPr>
          <a:noFill/>
          <a:ln/>
          <a:extLst>
            <a:ext uri="{909E8E84-426E-40DD-AFC4-6F175D3DCCD1}">
              <a14:hiddenFill xmlns:a14="http://schemas.microsoft.com/office/drawing/2010/main">
                <a:solidFill>
                  <a:srgbClr val="680617"/>
                </a:solidFill>
              </a14:hiddenFill>
            </a:ex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algn="ctr"/>
            <a:r>
              <a:rPr lang="en-US" altLang="en-US" sz="3800">
                <a:solidFill>
                  <a:srgbClr val="000066"/>
                </a:solidFill>
              </a:rPr>
              <a:t>Types of Materials </a:t>
            </a:r>
            <a:br>
              <a:rPr lang="en-US" altLang="en-US" sz="3800">
                <a:solidFill>
                  <a:srgbClr val="000066"/>
                </a:solidFill>
              </a:rPr>
            </a:br>
            <a:r>
              <a:rPr lang="en-US" altLang="en-US" sz="3800">
                <a:solidFill>
                  <a:srgbClr val="000066"/>
                </a:solidFill>
              </a:rPr>
              <a:t>That Can Be Transferred</a:t>
            </a: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6D7E4CE-AA0A-4968-AAB2-5865309CBCEB}" type="slidenum">
              <a:rPr lang="en-US" altLang="en-US"/>
              <a:pPr/>
              <a:t>22</a:t>
            </a:fld>
            <a:endParaRPr lang="en-US" altLang="en-US"/>
          </a:p>
        </p:txBody>
      </p:sp>
      <p:sp>
        <p:nvSpPr>
          <p:cNvPr id="12291" name="Rectangle 3"/>
          <p:cNvSpPr>
            <a:spLocks noGrp="1" noChangeArrowheads="1"/>
          </p:cNvSpPr>
          <p:nvPr>
            <p:ph type="body" idx="1"/>
          </p:nvPr>
        </p:nvSpPr>
        <p:spPr>
          <a:xfrm>
            <a:off x="762000" y="1447800"/>
            <a:ext cx="6553200" cy="48006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sz="2800"/>
              <a:t>For-profit organizations</a:t>
            </a:r>
          </a:p>
          <a:p>
            <a:r>
              <a:rPr lang="en-US" altLang="en-US" sz="2800"/>
              <a:t>Not for-profit organizations</a:t>
            </a:r>
          </a:p>
          <a:p>
            <a:pPr lvl="1"/>
            <a:r>
              <a:rPr lang="en-US" altLang="en-US" sz="2400"/>
              <a:t>Universities</a:t>
            </a:r>
          </a:p>
          <a:p>
            <a:pPr lvl="1"/>
            <a:r>
              <a:rPr lang="en-US" altLang="en-US" sz="2400"/>
              <a:t>Research institutions</a:t>
            </a:r>
          </a:p>
          <a:p>
            <a:pPr lvl="1"/>
            <a:r>
              <a:rPr lang="en-US" altLang="en-US" sz="2400"/>
              <a:t>Hospitals</a:t>
            </a:r>
          </a:p>
          <a:p>
            <a:r>
              <a:rPr lang="en-US" altLang="en-US" sz="2800"/>
              <a:t>Government entities</a:t>
            </a:r>
          </a:p>
          <a:p>
            <a:r>
              <a:rPr lang="en-US" altLang="en-US" sz="2800"/>
              <a:t>Individuals</a:t>
            </a:r>
          </a:p>
          <a:p>
            <a:r>
              <a:rPr lang="en-US" altLang="en-US" sz="2800"/>
              <a:t>Same list could be used for Recipient of materials</a:t>
            </a:r>
          </a:p>
          <a:p>
            <a:endParaRPr lang="en-US" altLang="en-US" sz="2800"/>
          </a:p>
        </p:txBody>
      </p:sp>
      <p:sp>
        <p:nvSpPr>
          <p:cNvPr id="12294" name="Rectangle 6"/>
          <p:cNvSpPr>
            <a:spLocks noGrp="1" noChangeArrowheads="1"/>
          </p:cNvSpPr>
          <p:nvPr>
            <p:ph type="title"/>
          </p:nvPr>
        </p:nvSpPr>
        <p:spPr>
          <a:noFill/>
          <a:ln/>
          <a:extLst>
            <a:ext uri="{909E8E84-426E-40DD-AFC4-6F175D3DCCD1}">
              <a14:hiddenFill xmlns:a14="http://schemas.microsoft.com/office/drawing/2010/main">
                <a:solidFill>
                  <a:srgbClr val="680617"/>
                </a:solidFill>
              </a14:hiddenFill>
            </a:ex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algn="ctr"/>
            <a:r>
              <a:rPr lang="en-US" altLang="en-US" sz="3800">
                <a:solidFill>
                  <a:srgbClr val="000066"/>
                </a:solidFill>
              </a:rPr>
              <a:t>Sources/Owners of Materials</a:t>
            </a:r>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7B10E98-754F-4778-94A0-A80E863F6EB6}" type="slidenum">
              <a:rPr lang="en-US" altLang="en-US"/>
              <a:pPr/>
              <a:t>23</a:t>
            </a:fld>
            <a:endParaRPr lang="en-US" altLang="en-US"/>
          </a:p>
        </p:txBody>
      </p:sp>
      <p:sp>
        <p:nvSpPr>
          <p:cNvPr id="15363" name="Rectangle 1027"/>
          <p:cNvSpPr>
            <a:spLocks noGrp="1" noChangeArrowheads="1"/>
          </p:cNvSpPr>
          <p:nvPr>
            <p:ph type="body" idx="1"/>
          </p:nvPr>
        </p:nvSpPr>
        <p:spPr>
          <a:xfrm>
            <a:off x="304800" y="1676400"/>
            <a:ext cx="7040563" cy="40386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80000"/>
              </a:lnSpc>
            </a:pPr>
            <a:r>
              <a:rPr lang="en-US" altLang="en-US" sz="2800"/>
              <a:t>Why does University Principal Investigator want/need material?</a:t>
            </a:r>
          </a:p>
          <a:p>
            <a:pPr lvl="1">
              <a:lnSpc>
                <a:spcPct val="80000"/>
              </a:lnSpc>
            </a:pPr>
            <a:r>
              <a:rPr lang="en-US" altLang="en-US"/>
              <a:t>Needs material to further research</a:t>
            </a:r>
          </a:p>
          <a:p>
            <a:pPr lvl="2">
              <a:lnSpc>
                <a:spcPct val="80000"/>
              </a:lnSpc>
            </a:pPr>
            <a:r>
              <a:rPr lang="en-US" altLang="en-US"/>
              <a:t>To generate more substantive data</a:t>
            </a:r>
          </a:p>
          <a:p>
            <a:pPr lvl="2">
              <a:lnSpc>
                <a:spcPct val="80000"/>
              </a:lnSpc>
            </a:pPr>
            <a:r>
              <a:rPr lang="en-US" altLang="en-US"/>
              <a:t>To verify/validate results</a:t>
            </a:r>
          </a:p>
          <a:p>
            <a:pPr lvl="1">
              <a:lnSpc>
                <a:spcPct val="80000"/>
              </a:lnSpc>
            </a:pPr>
            <a:r>
              <a:rPr lang="en-US" altLang="en-US"/>
              <a:t>Owner may be only source of material</a:t>
            </a:r>
          </a:p>
          <a:p>
            <a:pPr lvl="2">
              <a:lnSpc>
                <a:spcPct val="80000"/>
              </a:lnSpc>
            </a:pPr>
            <a:r>
              <a:rPr lang="en-US" altLang="en-US"/>
              <a:t>Not commercially available</a:t>
            </a:r>
          </a:p>
          <a:p>
            <a:pPr lvl="1">
              <a:lnSpc>
                <a:spcPct val="80000"/>
              </a:lnSpc>
            </a:pPr>
            <a:r>
              <a:rPr lang="en-US" altLang="en-US"/>
              <a:t>Material too costly to synthesize</a:t>
            </a:r>
          </a:p>
          <a:p>
            <a:pPr lvl="1">
              <a:lnSpc>
                <a:spcPct val="80000"/>
              </a:lnSpc>
            </a:pPr>
            <a:r>
              <a:rPr lang="en-US" altLang="en-US"/>
              <a:t>Material is proprietary</a:t>
            </a:r>
          </a:p>
          <a:p>
            <a:pPr lvl="1">
              <a:lnSpc>
                <a:spcPct val="80000"/>
              </a:lnSpc>
            </a:pPr>
            <a:r>
              <a:rPr lang="en-US" altLang="en-US"/>
              <a:t>Opportunity to collaborate</a:t>
            </a:r>
          </a:p>
          <a:p>
            <a:pPr>
              <a:lnSpc>
                <a:spcPct val="80000"/>
              </a:lnSpc>
            </a:pPr>
            <a:endParaRPr lang="en-US" altLang="en-US" sz="2400"/>
          </a:p>
        </p:txBody>
      </p:sp>
      <p:sp>
        <p:nvSpPr>
          <p:cNvPr id="15365" name="Rectangle 1029"/>
          <p:cNvSpPr>
            <a:spLocks noGrp="1" noChangeArrowheads="1"/>
          </p:cNvSpPr>
          <p:nvPr>
            <p:ph type="title"/>
          </p:nvPr>
        </p:nvSpPr>
        <p:spPr>
          <a:xfrm>
            <a:off x="228600" y="227013"/>
            <a:ext cx="7467600" cy="1525587"/>
          </a:xfrm>
        </p:spPr>
        <p:txBody>
          <a:bodyPr/>
          <a:lstStyle/>
          <a:p>
            <a:pPr algn="ctr"/>
            <a:r>
              <a:rPr lang="en-US" altLang="en-US" sz="4200">
                <a:solidFill>
                  <a:srgbClr val="000066"/>
                </a:solidFill>
              </a:rPr>
              <a:t>So, What’s the Big Deal?</a:t>
            </a:r>
            <a:br>
              <a:rPr lang="en-US" altLang="en-US" sz="4200">
                <a:solidFill>
                  <a:srgbClr val="000066"/>
                </a:solidFill>
              </a:rPr>
            </a:br>
            <a:endParaRPr lang="en-US" altLang="en-US" sz="4200">
              <a:solidFill>
                <a:srgbClr val="000066"/>
              </a:solidFill>
            </a:endParaRPr>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3AED0CE-7935-4B63-8F98-07BCE1DD82B0}" type="slidenum">
              <a:rPr lang="en-US" altLang="en-US"/>
              <a:pPr/>
              <a:t>24</a:t>
            </a:fld>
            <a:endParaRPr lang="en-US" altLang="en-US"/>
          </a:p>
        </p:txBody>
      </p:sp>
      <p:sp>
        <p:nvSpPr>
          <p:cNvPr id="14339" name="Rectangle 1027"/>
          <p:cNvSpPr>
            <a:spLocks noGrp="1" noChangeArrowheads="1"/>
          </p:cNvSpPr>
          <p:nvPr>
            <p:ph type="body" idx="1"/>
          </p:nvPr>
        </p:nvSpPr>
        <p:spPr>
          <a:xfrm>
            <a:off x="228600" y="1752600"/>
            <a:ext cx="7467600" cy="51054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80000"/>
              </a:lnSpc>
            </a:pPr>
            <a:r>
              <a:rPr lang="en-US" altLang="en-US" sz="2800"/>
              <a:t>Extends/stretches limited amounts of materials and resources </a:t>
            </a:r>
          </a:p>
          <a:p>
            <a:pPr>
              <a:lnSpc>
                <a:spcPct val="80000"/>
              </a:lnSpc>
            </a:pPr>
            <a:r>
              <a:rPr lang="en-US" altLang="en-US" sz="2800"/>
              <a:t>Increases owner visibility</a:t>
            </a:r>
          </a:p>
          <a:p>
            <a:pPr>
              <a:lnSpc>
                <a:spcPct val="80000"/>
              </a:lnSpc>
            </a:pPr>
            <a:r>
              <a:rPr lang="en-US" altLang="en-US" sz="2800"/>
              <a:t>Opens new research avenues for owners</a:t>
            </a:r>
          </a:p>
          <a:p>
            <a:pPr>
              <a:lnSpc>
                <a:spcPct val="80000"/>
              </a:lnSpc>
            </a:pPr>
            <a:r>
              <a:rPr lang="en-US" altLang="en-US" sz="2800"/>
              <a:t>Allows all to learn from others</a:t>
            </a:r>
          </a:p>
          <a:p>
            <a:pPr>
              <a:lnSpc>
                <a:spcPct val="80000"/>
              </a:lnSpc>
            </a:pPr>
            <a:r>
              <a:rPr lang="en-US" altLang="en-US" sz="2800"/>
              <a:t>Owners collaborate with gifted academic faculty</a:t>
            </a:r>
          </a:p>
          <a:p>
            <a:pPr>
              <a:lnSpc>
                <a:spcPct val="80000"/>
              </a:lnSpc>
            </a:pPr>
            <a:r>
              <a:rPr lang="en-US" altLang="en-US" sz="2800"/>
              <a:t>Prestige of co-authoring scientific papers</a:t>
            </a:r>
          </a:p>
          <a:p>
            <a:pPr>
              <a:lnSpc>
                <a:spcPct val="80000"/>
              </a:lnSpc>
            </a:pPr>
            <a:r>
              <a:rPr lang="en-US" altLang="en-US" sz="2800"/>
              <a:t>Identify future researchers</a:t>
            </a:r>
          </a:p>
          <a:p>
            <a:pPr lvl="1">
              <a:lnSpc>
                <a:spcPct val="80000"/>
              </a:lnSpc>
            </a:pPr>
            <a:r>
              <a:rPr lang="en-US" altLang="en-US" sz="2400"/>
              <a:t>Recruiting opportunities</a:t>
            </a:r>
          </a:p>
          <a:p>
            <a:pPr>
              <a:lnSpc>
                <a:spcPct val="80000"/>
              </a:lnSpc>
            </a:pPr>
            <a:r>
              <a:rPr lang="en-US" altLang="en-US" sz="2800"/>
              <a:t>Fosters collaboration</a:t>
            </a:r>
          </a:p>
          <a:p>
            <a:pPr>
              <a:lnSpc>
                <a:spcPct val="80000"/>
              </a:lnSpc>
            </a:pPr>
            <a:r>
              <a:rPr lang="en-US" altLang="en-US" sz="2800"/>
              <a:t>Synergistic impact – great minds … </a:t>
            </a:r>
          </a:p>
        </p:txBody>
      </p:sp>
      <p:sp>
        <p:nvSpPr>
          <p:cNvPr id="14341" name="Rectangle 1029"/>
          <p:cNvSpPr>
            <a:spLocks noGrp="1" noChangeArrowheads="1"/>
          </p:cNvSpPr>
          <p:nvPr>
            <p:ph type="title"/>
          </p:nvPr>
        </p:nvSpPr>
        <p:spPr/>
        <p:txBody>
          <a:bodyPr/>
          <a:lstStyle/>
          <a:p>
            <a:pPr algn="ctr"/>
            <a:r>
              <a:rPr lang="en-US" altLang="en-US" sz="3800">
                <a:solidFill>
                  <a:srgbClr val="000066"/>
                </a:solidFill>
              </a:rPr>
              <a:t>Why Owners Provide Material ~ Up-side for Sharing</a:t>
            </a:r>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867F2BE-5152-45AE-8074-55D8E5272CC6}" type="slidenum">
              <a:rPr lang="en-US" altLang="en-US"/>
              <a:pPr/>
              <a:t>25</a:t>
            </a:fld>
            <a:endParaRPr lang="en-US" altLang="en-US"/>
          </a:p>
        </p:txBody>
      </p:sp>
      <p:sp>
        <p:nvSpPr>
          <p:cNvPr id="10243" name="Rectangle 3"/>
          <p:cNvSpPr>
            <a:spLocks noGrp="1" noChangeArrowheads="1"/>
          </p:cNvSpPr>
          <p:nvPr>
            <p:ph type="body" idx="1"/>
          </p:nvPr>
        </p:nvSpPr>
        <p:spPr>
          <a:xfrm>
            <a:off x="228600" y="1905000"/>
            <a:ext cx="7391400" cy="47244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sz="2800"/>
              <a:t>Major investment expended to create material</a:t>
            </a:r>
          </a:p>
          <a:p>
            <a:r>
              <a:rPr lang="en-US" altLang="en-US" sz="2800"/>
              <a:t>Concerned about potential liability</a:t>
            </a:r>
          </a:p>
          <a:p>
            <a:r>
              <a:rPr lang="en-US" altLang="en-US" sz="2800"/>
              <a:t>Why bother?  Time sink!</a:t>
            </a:r>
          </a:p>
          <a:p>
            <a:r>
              <a:rPr lang="en-US" altLang="en-US" sz="2800"/>
              <a:t>Confidentiality concerns</a:t>
            </a:r>
          </a:p>
          <a:p>
            <a:r>
              <a:rPr lang="en-US" altLang="en-US" sz="2800"/>
              <a:t>Material is hazardous or may be subject to special regulations</a:t>
            </a:r>
          </a:p>
          <a:p>
            <a:endParaRPr lang="en-US" altLang="en-US" sz="2800"/>
          </a:p>
        </p:txBody>
      </p:sp>
      <p:sp>
        <p:nvSpPr>
          <p:cNvPr id="10244" name="Rectangle 4"/>
          <p:cNvSpPr>
            <a:spLocks noGrp="1" noChangeArrowheads="1"/>
          </p:cNvSpPr>
          <p:nvPr>
            <p:ph type="title"/>
          </p:nvPr>
        </p:nvSpPr>
        <p:spPr>
          <a:xfrm>
            <a:off x="0" y="228600"/>
            <a:ext cx="7696200" cy="1141413"/>
          </a:xfrm>
        </p:spPr>
        <p:txBody>
          <a:bodyPr/>
          <a:lstStyle/>
          <a:p>
            <a:pPr algn="ctr"/>
            <a:r>
              <a:rPr lang="en-US" altLang="en-US" sz="3800">
                <a:solidFill>
                  <a:srgbClr val="000066"/>
                </a:solidFill>
              </a:rPr>
              <a:t>Owner Concerns ~ </a:t>
            </a:r>
            <a:br>
              <a:rPr lang="en-US" altLang="en-US" sz="3800">
                <a:solidFill>
                  <a:srgbClr val="000066"/>
                </a:solidFill>
              </a:rPr>
            </a:br>
            <a:r>
              <a:rPr lang="en-US" altLang="en-US" sz="3800">
                <a:solidFill>
                  <a:srgbClr val="000066"/>
                </a:solidFill>
              </a:rPr>
              <a:t>Down-side for Sharing</a:t>
            </a:r>
          </a:p>
        </p:txBody>
      </p:sp>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5612DE2-8F27-47AB-9783-7B5A4BFFF390}" type="slidenum">
              <a:rPr lang="en-US" altLang="en-US"/>
              <a:pPr/>
              <a:t>26</a:t>
            </a:fld>
            <a:endParaRPr lang="en-US" altLang="en-US"/>
          </a:p>
        </p:txBody>
      </p:sp>
      <p:sp>
        <p:nvSpPr>
          <p:cNvPr id="16387" name="Rectangle 3"/>
          <p:cNvSpPr>
            <a:spLocks noGrp="1" noChangeArrowheads="1"/>
          </p:cNvSpPr>
          <p:nvPr>
            <p:ph type="body" idx="1"/>
          </p:nvPr>
        </p:nvSpPr>
        <p:spPr>
          <a:xfrm>
            <a:off x="228600" y="1371600"/>
            <a:ext cx="7391400" cy="51816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90000"/>
              </a:lnSpc>
            </a:pPr>
            <a:r>
              <a:rPr lang="en-US" altLang="en-US" sz="2800"/>
              <a:t>Incoming MTAs</a:t>
            </a:r>
          </a:p>
          <a:p>
            <a:pPr lvl="1">
              <a:lnSpc>
                <a:spcPct val="90000"/>
              </a:lnSpc>
            </a:pPr>
            <a:r>
              <a:rPr lang="en-US" altLang="en-US" sz="2400"/>
              <a:t>Office of Sponsored Projects or Contracts Office or Technology Licensing Office ~ most preferred</a:t>
            </a:r>
          </a:p>
          <a:p>
            <a:pPr lvl="1">
              <a:lnSpc>
                <a:spcPct val="90000"/>
              </a:lnSpc>
            </a:pPr>
            <a:r>
              <a:rPr lang="en-US" altLang="en-US" sz="2400"/>
              <a:t>Department / College</a:t>
            </a:r>
          </a:p>
          <a:p>
            <a:pPr lvl="1">
              <a:lnSpc>
                <a:spcPct val="90000"/>
              </a:lnSpc>
            </a:pPr>
            <a:r>
              <a:rPr lang="en-US" altLang="en-US" sz="2400"/>
              <a:t>Principal Investigator ~ least preferred</a:t>
            </a:r>
          </a:p>
          <a:p>
            <a:pPr>
              <a:lnSpc>
                <a:spcPct val="90000"/>
              </a:lnSpc>
            </a:pPr>
            <a:r>
              <a:rPr lang="en-US" altLang="en-US" sz="2800"/>
              <a:t>Outgoing MTAs</a:t>
            </a:r>
          </a:p>
          <a:p>
            <a:pPr lvl="1">
              <a:lnSpc>
                <a:spcPct val="90000"/>
              </a:lnSpc>
            </a:pPr>
            <a:r>
              <a:rPr lang="en-US" altLang="en-US" sz="2400"/>
              <a:t>Office of Sponsored Projects or Contracts Office or Technology Licensing Office</a:t>
            </a:r>
          </a:p>
          <a:p>
            <a:pPr>
              <a:lnSpc>
                <a:spcPct val="90000"/>
              </a:lnSpc>
            </a:pPr>
            <a:r>
              <a:rPr lang="en-US" altLang="en-US" sz="2800"/>
              <a:t>Who signs MTAs?  </a:t>
            </a:r>
          </a:p>
          <a:p>
            <a:pPr lvl="1">
              <a:lnSpc>
                <a:spcPct val="90000"/>
              </a:lnSpc>
            </a:pPr>
            <a:r>
              <a:rPr lang="en-US" altLang="en-US" sz="2400"/>
              <a:t>Someone with signatory authority for research institution</a:t>
            </a:r>
          </a:p>
          <a:p>
            <a:pPr lvl="1">
              <a:lnSpc>
                <a:spcPct val="90000"/>
              </a:lnSpc>
            </a:pPr>
            <a:r>
              <a:rPr lang="en-US" altLang="en-US" sz="2400" b="1"/>
              <a:t>Not</a:t>
            </a:r>
            <a:r>
              <a:rPr lang="en-US" altLang="en-US" sz="2400"/>
              <a:t> the principal investigator</a:t>
            </a:r>
          </a:p>
          <a:p>
            <a:pPr lvl="1">
              <a:lnSpc>
                <a:spcPct val="90000"/>
              </a:lnSpc>
            </a:pPr>
            <a:endParaRPr lang="en-US" altLang="en-US" sz="2400"/>
          </a:p>
        </p:txBody>
      </p:sp>
      <p:sp>
        <p:nvSpPr>
          <p:cNvPr id="16388" name="Rectangle 4"/>
          <p:cNvSpPr>
            <a:spLocks noGrp="1" noChangeArrowheads="1"/>
          </p:cNvSpPr>
          <p:nvPr>
            <p:ph type="title"/>
          </p:nvPr>
        </p:nvSpPr>
        <p:spPr/>
        <p:txBody>
          <a:bodyPr/>
          <a:lstStyle/>
          <a:p>
            <a:pPr algn="ctr"/>
            <a:r>
              <a:rPr lang="en-US" altLang="en-US" sz="3800">
                <a:solidFill>
                  <a:srgbClr val="000066"/>
                </a:solidFill>
              </a:rPr>
              <a:t>Who Negotiates &amp; Signs MTAs?</a:t>
            </a: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F7F77EE-1675-4A7C-B1D2-91A850D39300}" type="slidenum">
              <a:rPr lang="en-US" altLang="en-US"/>
              <a:pPr/>
              <a:t>27</a:t>
            </a:fld>
            <a:endParaRPr lang="en-US" altLang="en-US"/>
          </a:p>
        </p:txBody>
      </p:sp>
      <p:sp>
        <p:nvSpPr>
          <p:cNvPr id="5123" name="Rectangle 3"/>
          <p:cNvSpPr>
            <a:spLocks noGrp="1" noChangeArrowheads="1"/>
          </p:cNvSpPr>
          <p:nvPr>
            <p:ph type="body" idx="1"/>
          </p:nvPr>
        </p:nvSpPr>
        <p:spPr>
          <a:xfrm>
            <a:off x="533400" y="2057400"/>
            <a:ext cx="6629400" cy="35814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90000"/>
              </a:lnSpc>
            </a:pPr>
            <a:r>
              <a:rPr lang="en-US" altLang="en-US" sz="2800"/>
              <a:t>Handled the same as any contract</a:t>
            </a:r>
          </a:p>
          <a:p>
            <a:pPr>
              <a:lnSpc>
                <a:spcPct val="90000"/>
              </a:lnSpc>
            </a:pPr>
            <a:r>
              <a:rPr lang="en-US" altLang="en-US" sz="2800"/>
              <a:t>Principal Investigator completes “MTA Questionnaire”</a:t>
            </a:r>
          </a:p>
          <a:p>
            <a:pPr>
              <a:lnSpc>
                <a:spcPct val="90000"/>
              </a:lnSpc>
            </a:pPr>
            <a:r>
              <a:rPr lang="en-US" altLang="en-US" sz="2800"/>
              <a:t>Internal approvals</a:t>
            </a:r>
          </a:p>
          <a:p>
            <a:pPr lvl="1">
              <a:lnSpc>
                <a:spcPct val="90000"/>
              </a:lnSpc>
            </a:pPr>
            <a:r>
              <a:rPr lang="en-US" altLang="en-US" sz="2600"/>
              <a:t>Attach compliance approval</a:t>
            </a:r>
          </a:p>
          <a:p>
            <a:pPr lvl="1">
              <a:lnSpc>
                <a:spcPct val="90000"/>
              </a:lnSpc>
            </a:pPr>
            <a:r>
              <a:rPr lang="en-US" altLang="en-US" sz="2600"/>
              <a:t>Internal signatures</a:t>
            </a:r>
          </a:p>
          <a:p>
            <a:pPr>
              <a:lnSpc>
                <a:spcPct val="90000"/>
              </a:lnSpc>
            </a:pPr>
            <a:r>
              <a:rPr lang="en-US" altLang="en-US" sz="2800"/>
              <a:t>Obtain signatures </a:t>
            </a:r>
          </a:p>
          <a:p>
            <a:pPr>
              <a:lnSpc>
                <a:spcPct val="90000"/>
              </a:lnSpc>
              <a:buFontTx/>
              <a:buNone/>
            </a:pPr>
            <a:r>
              <a:rPr lang="en-US" altLang="en-US" sz="2800"/>
              <a:t> </a:t>
            </a:r>
          </a:p>
        </p:txBody>
      </p:sp>
      <p:sp>
        <p:nvSpPr>
          <p:cNvPr id="5124" name="Rectangle 4"/>
          <p:cNvSpPr>
            <a:spLocks noGrp="1" noChangeArrowheads="1"/>
          </p:cNvSpPr>
          <p:nvPr>
            <p:ph type="title"/>
          </p:nvPr>
        </p:nvSpPr>
        <p:spPr>
          <a:xfrm>
            <a:off x="228600" y="304800"/>
            <a:ext cx="7467600" cy="1143000"/>
          </a:xfrm>
        </p:spPr>
        <p:txBody>
          <a:bodyPr/>
          <a:lstStyle/>
          <a:p>
            <a:pPr algn="ctr"/>
            <a:r>
              <a:rPr lang="en-US" altLang="en-US" sz="3800">
                <a:solidFill>
                  <a:srgbClr val="000066"/>
                </a:solidFill>
              </a:rPr>
              <a:t>MTA Review Process</a:t>
            </a:r>
            <a:br>
              <a:rPr lang="en-US" altLang="en-US" sz="3800">
                <a:solidFill>
                  <a:srgbClr val="000066"/>
                </a:solidFill>
              </a:rPr>
            </a:br>
            <a:r>
              <a:rPr lang="en-US" altLang="en-US">
                <a:solidFill>
                  <a:srgbClr val="000066"/>
                </a:solidFill>
              </a:rPr>
              <a:t> </a:t>
            </a:r>
            <a:r>
              <a:rPr lang="en-US" altLang="en-US" sz="3000">
                <a:solidFill>
                  <a:srgbClr val="000066"/>
                </a:solidFill>
              </a:rPr>
              <a:t>Incoming/Outgoing</a:t>
            </a:r>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867081E-2C96-4624-BE56-8AEFAC100645}" type="slidenum">
              <a:rPr lang="en-US" altLang="en-US"/>
              <a:pPr/>
              <a:t>28</a:t>
            </a:fld>
            <a:endParaRPr lang="en-US" altLang="en-US"/>
          </a:p>
        </p:txBody>
      </p:sp>
      <p:sp>
        <p:nvSpPr>
          <p:cNvPr id="188418" name="Rectangle 2"/>
          <p:cNvSpPr>
            <a:spLocks noGrp="1" noChangeArrowheads="1"/>
          </p:cNvSpPr>
          <p:nvPr>
            <p:ph type="title"/>
          </p:nvPr>
        </p:nvSpPr>
        <p:spPr>
          <a:xfrm>
            <a:off x="0" y="228600"/>
            <a:ext cx="7620000" cy="990600"/>
          </a:xfrm>
        </p:spPr>
        <p:txBody>
          <a:bodyPr/>
          <a:lstStyle/>
          <a:p>
            <a:pPr algn="ctr"/>
            <a:r>
              <a:rPr lang="en-US" altLang="en-US" sz="2700" b="1">
                <a:solidFill>
                  <a:srgbClr val="000066"/>
                </a:solidFill>
              </a:rPr>
              <a:t>MTA Questionnaire and Checklist</a:t>
            </a:r>
            <a:br>
              <a:rPr lang="en-US" altLang="en-US" sz="2700" b="1">
                <a:solidFill>
                  <a:srgbClr val="000066"/>
                </a:solidFill>
              </a:rPr>
            </a:br>
            <a:r>
              <a:rPr lang="en-US" altLang="en-US" sz="2300" b="1">
                <a:solidFill>
                  <a:srgbClr val="000066"/>
                </a:solidFill>
              </a:rPr>
              <a:t> (Incoming)</a:t>
            </a:r>
          </a:p>
        </p:txBody>
      </p:sp>
      <p:sp>
        <p:nvSpPr>
          <p:cNvPr id="188419" name="Rectangle 3"/>
          <p:cNvSpPr>
            <a:spLocks noGrp="1" noChangeArrowheads="1"/>
          </p:cNvSpPr>
          <p:nvPr>
            <p:ph type="body" idx="1"/>
          </p:nvPr>
        </p:nvSpPr>
        <p:spPr>
          <a:xfrm>
            <a:off x="0" y="1143000"/>
            <a:ext cx="7696200" cy="5257800"/>
          </a:xfrm>
        </p:spPr>
        <p:txBody>
          <a:bodyPr/>
          <a:lstStyle/>
          <a:p>
            <a:pPr marL="609600" indent="-609600">
              <a:lnSpc>
                <a:spcPct val="90000"/>
              </a:lnSpc>
              <a:buFontTx/>
              <a:buAutoNum type="arabicPeriod"/>
            </a:pPr>
            <a:r>
              <a:rPr lang="en-US" altLang="en-US" sz="2400"/>
              <a:t>Is material relevant to any IP disclosures </a:t>
            </a:r>
          </a:p>
          <a:p>
            <a:pPr marL="609600" indent="-609600">
              <a:lnSpc>
                <a:spcPct val="90000"/>
              </a:lnSpc>
              <a:buFontTx/>
              <a:buAutoNum type="arabicPeriod"/>
            </a:pPr>
            <a:endParaRPr lang="en-US" altLang="en-US" sz="2400"/>
          </a:p>
          <a:p>
            <a:pPr marL="609600" indent="-609600">
              <a:lnSpc>
                <a:spcPct val="90000"/>
              </a:lnSpc>
              <a:buFontTx/>
              <a:buAutoNum type="arabicPeriod"/>
            </a:pPr>
            <a:r>
              <a:rPr lang="en-US" altLang="en-US" sz="2400"/>
              <a:t>Likelihood of IP – patent or copyright?</a:t>
            </a:r>
          </a:p>
          <a:p>
            <a:pPr marL="609600" indent="-609600">
              <a:lnSpc>
                <a:spcPct val="90000"/>
              </a:lnSpc>
              <a:buFontTx/>
              <a:buNone/>
            </a:pPr>
            <a:endParaRPr lang="en-US" altLang="en-US" sz="2400"/>
          </a:p>
          <a:p>
            <a:pPr marL="609600" indent="-609600">
              <a:lnSpc>
                <a:spcPct val="90000"/>
              </a:lnSpc>
              <a:buFontTx/>
              <a:buAutoNum type="arabicPeriod" startAt="3"/>
            </a:pPr>
            <a:r>
              <a:rPr lang="en-US" altLang="en-US" sz="2400"/>
              <a:t>Will progeny, derivatives, modifications or other substances result from use of materials? 	     </a:t>
            </a:r>
          </a:p>
          <a:p>
            <a:pPr marL="609600" indent="-609600">
              <a:lnSpc>
                <a:spcPct val="90000"/>
              </a:lnSpc>
              <a:buFontTx/>
              <a:buNone/>
            </a:pPr>
            <a:endParaRPr lang="en-US" altLang="en-US" sz="2400"/>
          </a:p>
          <a:p>
            <a:pPr marL="609600" indent="-609600">
              <a:lnSpc>
                <a:spcPct val="90000"/>
              </a:lnSpc>
              <a:buFontTx/>
              <a:buNone/>
            </a:pPr>
            <a:r>
              <a:rPr lang="en-US" altLang="en-US" sz="2400"/>
              <a:t>4.	Do you agree to relinquish your rights to this intellectual property?	</a:t>
            </a:r>
          </a:p>
          <a:p>
            <a:pPr marL="609600" indent="-609600">
              <a:lnSpc>
                <a:spcPct val="90000"/>
              </a:lnSpc>
              <a:buFontTx/>
              <a:buNone/>
            </a:pPr>
            <a:r>
              <a:rPr lang="en-US" altLang="en-US" sz="2400"/>
              <a:t>				</a:t>
            </a:r>
          </a:p>
          <a:p>
            <a:pPr marL="609600" indent="-609600">
              <a:lnSpc>
                <a:spcPct val="90000"/>
              </a:lnSpc>
              <a:buFontTx/>
              <a:buNone/>
            </a:pPr>
            <a:r>
              <a:rPr lang="en-US" altLang="en-US" sz="2400"/>
              <a:t>5.	Do you plan to request the University relinquish its claim to the intellectual property?</a:t>
            </a:r>
            <a:r>
              <a:rPr lang="en-US" altLang="en-US" sz="1800"/>
              <a:t>	     </a:t>
            </a:r>
          </a:p>
          <a:p>
            <a:pPr marL="609600" indent="-609600">
              <a:lnSpc>
                <a:spcPct val="90000"/>
              </a:lnSpc>
              <a:buFontTx/>
              <a:buNone/>
            </a:pPr>
            <a:r>
              <a:rPr lang="en-US" altLang="en-US" sz="1800"/>
              <a:t>	</a:t>
            </a:r>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471BB00-5C41-4AA3-88E3-2808357A580E}" type="slidenum">
              <a:rPr lang="en-US" altLang="en-US"/>
              <a:pPr/>
              <a:t>29</a:t>
            </a:fld>
            <a:endParaRPr lang="en-US" altLang="en-US"/>
          </a:p>
        </p:txBody>
      </p:sp>
      <p:sp>
        <p:nvSpPr>
          <p:cNvPr id="190466" name="Rectangle 2"/>
          <p:cNvSpPr>
            <a:spLocks noGrp="1" noChangeArrowheads="1"/>
          </p:cNvSpPr>
          <p:nvPr>
            <p:ph type="title"/>
          </p:nvPr>
        </p:nvSpPr>
        <p:spPr>
          <a:xfrm>
            <a:off x="228600" y="304800"/>
            <a:ext cx="7543800" cy="1039813"/>
          </a:xfrm>
        </p:spPr>
        <p:txBody>
          <a:bodyPr/>
          <a:lstStyle/>
          <a:p>
            <a:pPr algn="ctr"/>
            <a:r>
              <a:rPr lang="en-US" altLang="en-US" sz="2800">
                <a:solidFill>
                  <a:srgbClr val="000066"/>
                </a:solidFill>
              </a:rPr>
              <a:t> </a:t>
            </a:r>
            <a:r>
              <a:rPr lang="en-US" altLang="en-US" sz="2800" b="1">
                <a:solidFill>
                  <a:srgbClr val="000066"/>
                </a:solidFill>
              </a:rPr>
              <a:t>MTA Questionnaire and Checklist</a:t>
            </a:r>
            <a:br>
              <a:rPr lang="en-US" altLang="en-US" sz="2800" b="1">
                <a:solidFill>
                  <a:srgbClr val="000066"/>
                </a:solidFill>
              </a:rPr>
            </a:br>
            <a:r>
              <a:rPr lang="en-US" altLang="en-US" sz="2400" b="1">
                <a:solidFill>
                  <a:srgbClr val="000066"/>
                </a:solidFill>
              </a:rPr>
              <a:t> Incoming (Cont’d)</a:t>
            </a:r>
          </a:p>
        </p:txBody>
      </p:sp>
      <p:sp>
        <p:nvSpPr>
          <p:cNvPr id="190467" name="Rectangle 3"/>
          <p:cNvSpPr>
            <a:spLocks noGrp="1" noChangeArrowheads="1"/>
          </p:cNvSpPr>
          <p:nvPr>
            <p:ph type="body" idx="1"/>
          </p:nvPr>
        </p:nvSpPr>
        <p:spPr>
          <a:xfrm>
            <a:off x="228600" y="1752600"/>
            <a:ext cx="7543800" cy="4648200"/>
          </a:xfrm>
        </p:spPr>
        <p:txBody>
          <a:bodyPr/>
          <a:lstStyle/>
          <a:p>
            <a:pPr marL="609600" indent="-609600">
              <a:lnSpc>
                <a:spcPct val="80000"/>
              </a:lnSpc>
              <a:buFontTx/>
              <a:buAutoNum type="arabicPeriod" startAt="6"/>
            </a:pPr>
            <a:r>
              <a:rPr lang="en-US" altLang="en-US" sz="2400"/>
              <a:t>If you agree to relinquish your rights, do you understand and attest that the licensing income could be significantly diminished or negated under these terms. </a:t>
            </a:r>
          </a:p>
          <a:p>
            <a:pPr marL="609600" indent="-609600">
              <a:lnSpc>
                <a:spcPct val="80000"/>
              </a:lnSpc>
              <a:buFontTx/>
              <a:buNone/>
            </a:pPr>
            <a:endParaRPr lang="en-US" altLang="en-US" sz="2400"/>
          </a:p>
          <a:p>
            <a:pPr marL="609600" indent="-609600">
              <a:lnSpc>
                <a:spcPct val="80000"/>
              </a:lnSpc>
              <a:buFontTx/>
              <a:buNone/>
            </a:pPr>
            <a:r>
              <a:rPr lang="en-US" altLang="en-US" sz="2400"/>
              <a:t>7.	Do you also understand that these terms could handicap your future ability to accept awards from other sponsors.</a:t>
            </a:r>
          </a:p>
          <a:p>
            <a:pPr marL="609600" indent="-609600">
              <a:lnSpc>
                <a:spcPct val="80000"/>
              </a:lnSpc>
              <a:buFontTx/>
              <a:buNone/>
            </a:pPr>
            <a:endParaRPr lang="en-US" altLang="en-US" sz="2400"/>
          </a:p>
          <a:p>
            <a:pPr marL="609600" indent="-609600">
              <a:lnSpc>
                <a:spcPct val="80000"/>
              </a:lnSpc>
              <a:buFontTx/>
              <a:buNone/>
            </a:pPr>
            <a:r>
              <a:rPr lang="en-US" altLang="en-US" sz="2400"/>
              <a:t>8.	Source of funds will you use under this MTA?</a:t>
            </a:r>
          </a:p>
          <a:p>
            <a:pPr marL="609600" indent="-609600">
              <a:lnSpc>
                <a:spcPct val="80000"/>
              </a:lnSpc>
              <a:buFontTx/>
              <a:buNone/>
            </a:pPr>
            <a:endParaRPr lang="en-US" altLang="en-US" sz="2400"/>
          </a:p>
          <a:p>
            <a:pPr marL="609600" indent="-609600">
              <a:lnSpc>
                <a:spcPct val="80000"/>
              </a:lnSpc>
              <a:buFontTx/>
              <a:buNone/>
            </a:pPr>
            <a:r>
              <a:rPr lang="en-US" altLang="en-US" sz="2400"/>
              <a:t>9.	Does research involve federal sponsorship?</a:t>
            </a:r>
          </a:p>
          <a:p>
            <a:pPr marL="609600" indent="-609600">
              <a:lnSpc>
                <a:spcPct val="80000"/>
              </a:lnSpc>
              <a:buFontTx/>
              <a:buNone/>
            </a:pPr>
            <a:r>
              <a:rPr lang="en-US" altLang="en-US" sz="2400"/>
              <a:t>     </a:t>
            </a: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DFAC188-BA9F-48C5-9194-0AE9DCB51073}" type="slidenum">
              <a:rPr lang="en-US" altLang="en-US"/>
              <a:pPr/>
              <a:t>3</a:t>
            </a:fld>
            <a:endParaRPr lang="en-US" altLang="en-US"/>
          </a:p>
        </p:txBody>
      </p:sp>
      <p:sp>
        <p:nvSpPr>
          <p:cNvPr id="235522" name="Rectangle 2"/>
          <p:cNvSpPr>
            <a:spLocks noGrp="1" noChangeArrowheads="1"/>
          </p:cNvSpPr>
          <p:nvPr>
            <p:ph type="title"/>
          </p:nvPr>
        </p:nvSpPr>
        <p:spPr>
          <a:xfrm>
            <a:off x="0" y="227013"/>
            <a:ext cx="7696200" cy="1144587"/>
          </a:xfrm>
        </p:spPr>
        <p:txBody>
          <a:bodyPr/>
          <a:lstStyle/>
          <a:p>
            <a:pPr algn="ctr"/>
            <a:endParaRPr lang="en-US" altLang="en-US" sz="4400" b="1"/>
          </a:p>
        </p:txBody>
      </p:sp>
      <p:sp>
        <p:nvSpPr>
          <p:cNvPr id="235523" name="Rectangle 3"/>
          <p:cNvSpPr>
            <a:spLocks noGrp="1" noChangeArrowheads="1"/>
          </p:cNvSpPr>
          <p:nvPr>
            <p:ph type="body" idx="1"/>
          </p:nvPr>
        </p:nvSpPr>
        <p:spPr/>
        <p:txBody>
          <a:bodyPr/>
          <a:lstStyle/>
          <a:p>
            <a:endParaRPr lang="en-US" altLang="en-US"/>
          </a:p>
          <a:p>
            <a:endParaRPr lang="en-US" altLang="en-US"/>
          </a:p>
          <a:p>
            <a:pPr algn="ctr">
              <a:buFontTx/>
              <a:buNone/>
            </a:pPr>
            <a:r>
              <a:rPr lang="en-US" altLang="en-US" sz="3600" b="1"/>
              <a:t>Inter-Institutional Agreement</a:t>
            </a:r>
          </a:p>
        </p:txBody>
      </p:sp>
    </p:spTree>
  </p:cSld>
  <p:clrMapOvr>
    <a:masterClrMapping/>
  </p:clrMapOvr>
  <p:transition>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1C959D7-5B5C-4D9C-9DCF-6C6689FD3CE9}" type="slidenum">
              <a:rPr lang="en-US" altLang="en-US"/>
              <a:pPr/>
              <a:t>30</a:t>
            </a:fld>
            <a:endParaRPr lang="en-US" altLang="en-US"/>
          </a:p>
        </p:txBody>
      </p:sp>
      <p:sp>
        <p:nvSpPr>
          <p:cNvPr id="192514" name="Rectangle 2"/>
          <p:cNvSpPr>
            <a:spLocks noGrp="1" noChangeArrowheads="1"/>
          </p:cNvSpPr>
          <p:nvPr>
            <p:ph type="title"/>
          </p:nvPr>
        </p:nvSpPr>
        <p:spPr>
          <a:xfrm>
            <a:off x="228600" y="304800"/>
            <a:ext cx="7543800" cy="1066800"/>
          </a:xfrm>
        </p:spPr>
        <p:txBody>
          <a:bodyPr/>
          <a:lstStyle/>
          <a:p>
            <a:pPr algn="ctr"/>
            <a:r>
              <a:rPr lang="en-US" altLang="en-US" sz="2800">
                <a:solidFill>
                  <a:srgbClr val="000066"/>
                </a:solidFill>
              </a:rPr>
              <a:t> </a:t>
            </a:r>
            <a:r>
              <a:rPr lang="en-US" altLang="en-US" sz="2800" b="1">
                <a:solidFill>
                  <a:srgbClr val="000066"/>
                </a:solidFill>
              </a:rPr>
              <a:t>MTA Questionnaire and Checklist</a:t>
            </a:r>
            <a:br>
              <a:rPr lang="en-US" altLang="en-US" sz="2800" b="1">
                <a:solidFill>
                  <a:srgbClr val="000066"/>
                </a:solidFill>
              </a:rPr>
            </a:br>
            <a:r>
              <a:rPr lang="en-US" altLang="en-US" sz="2400" b="1">
                <a:solidFill>
                  <a:srgbClr val="000066"/>
                </a:solidFill>
              </a:rPr>
              <a:t> Incoming (Cont’d)</a:t>
            </a:r>
          </a:p>
        </p:txBody>
      </p:sp>
      <p:sp>
        <p:nvSpPr>
          <p:cNvPr id="192515" name="Rectangle 3"/>
          <p:cNvSpPr>
            <a:spLocks noGrp="1" noChangeArrowheads="1"/>
          </p:cNvSpPr>
          <p:nvPr>
            <p:ph type="body" idx="1"/>
          </p:nvPr>
        </p:nvSpPr>
        <p:spPr>
          <a:xfrm>
            <a:off x="381000" y="1447800"/>
            <a:ext cx="7315200" cy="4724400"/>
          </a:xfrm>
        </p:spPr>
        <p:txBody>
          <a:bodyPr/>
          <a:lstStyle/>
          <a:p>
            <a:pPr marL="609600" indent="-609600">
              <a:lnSpc>
                <a:spcPct val="80000"/>
              </a:lnSpc>
              <a:buFontTx/>
              <a:buNone/>
            </a:pPr>
            <a:r>
              <a:rPr lang="en-US" altLang="en-US" sz="2000"/>
              <a:t>8.	What role will the requesting materials play in your research? Major or minor?</a:t>
            </a:r>
          </a:p>
          <a:p>
            <a:pPr marL="609600" indent="-609600">
              <a:lnSpc>
                <a:spcPct val="80000"/>
              </a:lnSpc>
              <a:buFontTx/>
              <a:buNone/>
            </a:pPr>
            <a:r>
              <a:rPr lang="en-US" altLang="en-US" sz="2000"/>
              <a:t>	     </a:t>
            </a:r>
          </a:p>
          <a:p>
            <a:pPr marL="609600" indent="-609600">
              <a:lnSpc>
                <a:spcPct val="80000"/>
              </a:lnSpc>
              <a:buFontTx/>
              <a:buNone/>
            </a:pPr>
            <a:r>
              <a:rPr lang="en-US" altLang="en-US" sz="2000"/>
              <a:t>9.	Will the use of the material conflict with other corporate sponsorships or agreements?	</a:t>
            </a:r>
          </a:p>
          <a:p>
            <a:pPr marL="609600" indent="-609600">
              <a:lnSpc>
                <a:spcPct val="80000"/>
              </a:lnSpc>
              <a:buFontTx/>
              <a:buNone/>
            </a:pPr>
            <a:r>
              <a:rPr lang="en-US" altLang="en-US" sz="2000"/>
              <a:t>			</a:t>
            </a:r>
          </a:p>
          <a:p>
            <a:pPr marL="609600" indent="-609600">
              <a:lnSpc>
                <a:spcPct val="80000"/>
              </a:lnSpc>
              <a:buFontTx/>
              <a:buNone/>
            </a:pPr>
            <a:r>
              <a:rPr lang="en-US" altLang="en-US" sz="2000"/>
              <a:t>10.	 Is there an alternate source for the requested materials?  			</a:t>
            </a:r>
          </a:p>
          <a:p>
            <a:pPr marL="609600" indent="-609600">
              <a:lnSpc>
                <a:spcPct val="80000"/>
              </a:lnSpc>
              <a:buFontTx/>
              <a:buNone/>
            </a:pPr>
            <a:r>
              <a:rPr lang="en-US" altLang="en-US" sz="2000"/>
              <a:t>11.	Delivery date of materials to university?   </a:t>
            </a:r>
          </a:p>
          <a:p>
            <a:pPr marL="609600" indent="-609600">
              <a:lnSpc>
                <a:spcPct val="80000"/>
              </a:lnSpc>
              <a:buFontTx/>
              <a:buNone/>
            </a:pPr>
            <a:endParaRPr lang="en-US" altLang="en-US" sz="2000"/>
          </a:p>
          <a:p>
            <a:pPr marL="609600" indent="-609600">
              <a:lnSpc>
                <a:spcPct val="80000"/>
              </a:lnSpc>
              <a:buFontTx/>
              <a:buNone/>
            </a:pPr>
            <a:r>
              <a:rPr lang="en-US" altLang="en-US" sz="2000"/>
              <a:t>12.	Will you return any unused material or destroy the material?</a:t>
            </a:r>
          </a:p>
          <a:p>
            <a:pPr marL="609600" indent="-609600">
              <a:lnSpc>
                <a:spcPct val="80000"/>
              </a:lnSpc>
              <a:buFontTx/>
              <a:buNone/>
            </a:pPr>
            <a:endParaRPr lang="en-US" altLang="en-US" sz="2000"/>
          </a:p>
          <a:p>
            <a:pPr marL="609600" indent="-609600">
              <a:lnSpc>
                <a:spcPct val="80000"/>
              </a:lnSpc>
              <a:buFontTx/>
              <a:buNone/>
            </a:pPr>
            <a:r>
              <a:rPr lang="en-US" altLang="en-US" sz="700"/>
              <a:t>  </a:t>
            </a:r>
          </a:p>
          <a:p>
            <a:pPr marL="609600" indent="-609600">
              <a:lnSpc>
                <a:spcPct val="80000"/>
              </a:lnSpc>
              <a:buFontTx/>
              <a:buNone/>
            </a:pPr>
            <a:r>
              <a:rPr lang="en-US" altLang="en-US" sz="700"/>
              <a:t>	     	</a:t>
            </a:r>
          </a:p>
          <a:p>
            <a:pPr marL="609600" indent="-609600">
              <a:lnSpc>
                <a:spcPct val="80000"/>
              </a:lnSpc>
              <a:buFontTx/>
              <a:buNone/>
            </a:pPr>
            <a:r>
              <a:rPr lang="en-US" altLang="en-US" sz="700"/>
              <a:t>         </a:t>
            </a:r>
            <a:endParaRPr lang="en-US" altLang="en-US" sz="900"/>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E1F4B6A-9E6B-4079-AC05-1B6E18EF1242}" type="slidenum">
              <a:rPr lang="en-US" altLang="en-US"/>
              <a:pPr/>
              <a:t>31</a:t>
            </a:fld>
            <a:endParaRPr lang="en-US" altLang="en-US"/>
          </a:p>
        </p:txBody>
      </p:sp>
      <p:sp>
        <p:nvSpPr>
          <p:cNvPr id="56322" name="Rectangle 2"/>
          <p:cNvSpPr>
            <a:spLocks noGrp="1" noChangeArrowheads="1"/>
          </p:cNvSpPr>
          <p:nvPr>
            <p:ph type="title"/>
          </p:nvPr>
        </p:nvSpPr>
        <p:spPr/>
        <p:txBody>
          <a:bodyPr/>
          <a:lstStyle/>
          <a:p>
            <a:pPr algn="ctr"/>
            <a:r>
              <a:rPr lang="en-US" altLang="en-US" sz="3800">
                <a:solidFill>
                  <a:srgbClr val="000066"/>
                </a:solidFill>
              </a:rPr>
              <a:t>MTA Terms and Potential Issues</a:t>
            </a:r>
          </a:p>
        </p:txBody>
      </p:sp>
      <p:sp>
        <p:nvSpPr>
          <p:cNvPr id="56323" name="Rectangle 3"/>
          <p:cNvSpPr>
            <a:spLocks noGrp="1" noChangeArrowheads="1"/>
          </p:cNvSpPr>
          <p:nvPr>
            <p:ph type="body" idx="1"/>
          </p:nvPr>
        </p:nvSpPr>
        <p:spPr>
          <a:xfrm>
            <a:off x="381000" y="1295400"/>
            <a:ext cx="7162800" cy="5257800"/>
          </a:xfrm>
        </p:spPr>
        <p:txBody>
          <a:bodyPr/>
          <a:lstStyle/>
          <a:p>
            <a:r>
              <a:rPr lang="en-US" altLang="en-US" sz="2800"/>
              <a:t>Who are the “parties” </a:t>
            </a:r>
          </a:p>
          <a:p>
            <a:r>
              <a:rPr lang="en-US" altLang="en-US" sz="2800"/>
              <a:t>What if Provider is a foreign entity? </a:t>
            </a:r>
          </a:p>
          <a:p>
            <a:r>
              <a:rPr lang="en-US" altLang="en-US" sz="2800"/>
              <a:t>No revisions allowed!</a:t>
            </a:r>
          </a:p>
          <a:p>
            <a:r>
              <a:rPr lang="en-US" altLang="en-US" sz="2800"/>
              <a:t>How are “Materials” defined?</a:t>
            </a:r>
          </a:p>
          <a:p>
            <a:r>
              <a:rPr lang="en-US" altLang="en-US" sz="2800"/>
              <a:t>Restrictions on handling/use of materials</a:t>
            </a:r>
          </a:p>
          <a:p>
            <a:r>
              <a:rPr lang="en-US" altLang="en-US" sz="2800"/>
              <a:t>Transfer or distribution of materials</a:t>
            </a:r>
          </a:p>
          <a:p>
            <a:r>
              <a:rPr lang="en-US" altLang="en-US" sz="2800"/>
              <a:t>Ownership and licenses</a:t>
            </a:r>
          </a:p>
          <a:p>
            <a:r>
              <a:rPr lang="en-US" altLang="en-US" sz="2800"/>
              <a:t>Publication guidelines</a:t>
            </a:r>
          </a:p>
          <a:p>
            <a:r>
              <a:rPr lang="en-US" altLang="en-US" sz="2800"/>
              <a:t>Confidentiality requirements</a:t>
            </a:r>
          </a:p>
          <a:p>
            <a:r>
              <a:rPr lang="en-US" altLang="en-US" sz="2800"/>
              <a:t>Reporting and expiration</a:t>
            </a:r>
          </a:p>
        </p:txBody>
      </p:sp>
    </p:spTree>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2BB6912-A96F-484F-A97F-41C47AFDD2AF}" type="slidenum">
              <a:rPr lang="en-US" altLang="en-US"/>
              <a:pPr/>
              <a:t>32</a:t>
            </a:fld>
            <a:endParaRPr lang="en-US" altLang="en-US"/>
          </a:p>
        </p:txBody>
      </p:sp>
      <p:sp>
        <p:nvSpPr>
          <p:cNvPr id="244738" name="Rectangle 2"/>
          <p:cNvSpPr>
            <a:spLocks noGrp="1" noChangeArrowheads="1"/>
          </p:cNvSpPr>
          <p:nvPr>
            <p:ph type="title"/>
          </p:nvPr>
        </p:nvSpPr>
        <p:spPr/>
        <p:txBody>
          <a:bodyPr/>
          <a:lstStyle/>
          <a:p>
            <a:pPr algn="ctr"/>
            <a:r>
              <a:rPr lang="en-US" altLang="en-US" sz="3800">
                <a:solidFill>
                  <a:srgbClr val="000066"/>
                </a:solidFill>
              </a:rPr>
              <a:t>Who are the Parties?</a:t>
            </a:r>
          </a:p>
        </p:txBody>
      </p:sp>
      <p:sp>
        <p:nvSpPr>
          <p:cNvPr id="244739" name="Rectangle 3"/>
          <p:cNvSpPr>
            <a:spLocks noGrp="1" noChangeArrowheads="1"/>
          </p:cNvSpPr>
          <p:nvPr>
            <p:ph type="body" idx="1"/>
          </p:nvPr>
        </p:nvSpPr>
        <p:spPr>
          <a:xfrm>
            <a:off x="0" y="1524000"/>
            <a:ext cx="7650163" cy="4572000"/>
          </a:xfrm>
        </p:spPr>
        <p:txBody>
          <a:bodyPr/>
          <a:lstStyle/>
          <a:p>
            <a:pPr>
              <a:lnSpc>
                <a:spcPct val="80000"/>
              </a:lnSpc>
            </a:pPr>
            <a:r>
              <a:rPr lang="en-US" altLang="en-US" sz="2800">
                <a:cs typeface="Times New Roman" panose="02020603050405020304" pitchFamily="18" charset="0"/>
              </a:rPr>
              <a:t>Providing Entity and Recipient Entity </a:t>
            </a:r>
          </a:p>
          <a:p>
            <a:pPr lvl="1">
              <a:lnSpc>
                <a:spcPct val="80000"/>
              </a:lnSpc>
            </a:pPr>
            <a:r>
              <a:rPr lang="en-US" altLang="en-US">
                <a:cs typeface="Times New Roman" panose="02020603050405020304" pitchFamily="18" charset="0"/>
              </a:rPr>
              <a:t>Not the principal investigator</a:t>
            </a:r>
          </a:p>
          <a:p>
            <a:pPr>
              <a:lnSpc>
                <a:spcPct val="80000"/>
              </a:lnSpc>
            </a:pPr>
            <a:r>
              <a:rPr lang="en-US" altLang="en-US" sz="2800">
                <a:cs typeface="Times New Roman" panose="02020603050405020304" pitchFamily="18" charset="0"/>
              </a:rPr>
              <a:t>Example A: MTA made between ABC, Inc. (“Provider”) and Dr. I. Domagic, a scientist with University (“Recipient”)</a:t>
            </a:r>
          </a:p>
          <a:p>
            <a:pPr>
              <a:lnSpc>
                <a:spcPct val="80000"/>
              </a:lnSpc>
            </a:pPr>
            <a:r>
              <a:rPr lang="en-US" altLang="en-US" sz="2800">
                <a:cs typeface="Times New Roman" panose="02020603050405020304" pitchFamily="18" charset="0"/>
              </a:rPr>
              <a:t>Example B: MTA made between ABC, Inc. (“Provider”) and University (“Recipient”)</a:t>
            </a:r>
          </a:p>
          <a:p>
            <a:pPr>
              <a:lnSpc>
                <a:spcPct val="80000"/>
              </a:lnSpc>
            </a:pPr>
            <a:r>
              <a:rPr lang="en-US" altLang="en-US" sz="2800">
                <a:cs typeface="Times New Roman" panose="02020603050405020304" pitchFamily="18" charset="0"/>
              </a:rPr>
              <a:t>Example B is correct – Scientist at “Recipient” should not sign MTA. </a:t>
            </a:r>
          </a:p>
          <a:p>
            <a:pPr>
              <a:lnSpc>
                <a:spcPct val="80000"/>
              </a:lnSpc>
              <a:buFontTx/>
              <a:buNone/>
            </a:pPr>
            <a:endParaRPr lang="en-US" altLang="en-US">
              <a:cs typeface="Times New Roman" panose="02020603050405020304" pitchFamily="18" charset="0"/>
            </a:endParaRPr>
          </a:p>
        </p:txBody>
      </p:sp>
    </p:spTree>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4C5C729-5EC0-4D77-AF01-49D28CE5CD67}" type="slidenum">
              <a:rPr lang="en-US" altLang="en-US"/>
              <a:pPr/>
              <a:t>33</a:t>
            </a:fld>
            <a:endParaRPr lang="en-US" altLang="en-US"/>
          </a:p>
        </p:txBody>
      </p:sp>
      <p:sp>
        <p:nvSpPr>
          <p:cNvPr id="210946" name="Rectangle 2"/>
          <p:cNvSpPr>
            <a:spLocks noGrp="1" noChangeArrowheads="1"/>
          </p:cNvSpPr>
          <p:nvPr>
            <p:ph type="title"/>
          </p:nvPr>
        </p:nvSpPr>
        <p:spPr/>
        <p:txBody>
          <a:bodyPr/>
          <a:lstStyle/>
          <a:p>
            <a:pPr algn="ctr"/>
            <a:r>
              <a:rPr lang="en-US" altLang="en-US" b="1"/>
              <a:t>Provider = Foreign Entity</a:t>
            </a:r>
          </a:p>
        </p:txBody>
      </p:sp>
      <p:sp>
        <p:nvSpPr>
          <p:cNvPr id="210947" name="Rectangle 3"/>
          <p:cNvSpPr>
            <a:spLocks noGrp="1" noChangeArrowheads="1"/>
          </p:cNvSpPr>
          <p:nvPr>
            <p:ph type="body" idx="1"/>
          </p:nvPr>
        </p:nvSpPr>
        <p:spPr>
          <a:xfrm>
            <a:off x="304800" y="1295400"/>
            <a:ext cx="7345363" cy="5181600"/>
          </a:xfrm>
        </p:spPr>
        <p:txBody>
          <a:bodyPr/>
          <a:lstStyle/>
          <a:p>
            <a:pPr>
              <a:lnSpc>
                <a:spcPct val="90000"/>
              </a:lnSpc>
            </a:pPr>
            <a:r>
              <a:rPr lang="en-US" altLang="en-US"/>
              <a:t>What the big deal about Foreign Entity Providers?</a:t>
            </a:r>
          </a:p>
          <a:p>
            <a:pPr>
              <a:lnSpc>
                <a:spcPct val="90000"/>
              </a:lnSpc>
            </a:pPr>
            <a:r>
              <a:rPr lang="en-US" altLang="en-US"/>
              <a:t>Problems arise when governing law is the foreign entity’s country </a:t>
            </a:r>
          </a:p>
          <a:p>
            <a:pPr>
              <a:lnSpc>
                <a:spcPct val="90000"/>
              </a:lnSpc>
            </a:pPr>
            <a:r>
              <a:rPr lang="en-US" altLang="en-US"/>
              <a:t>Bigger problem when foreign entity will not make governing law silent (no revisions allowed)</a:t>
            </a:r>
          </a:p>
          <a:p>
            <a:pPr>
              <a:lnSpc>
                <a:spcPct val="90000"/>
              </a:lnSpc>
            </a:pPr>
            <a:r>
              <a:rPr lang="en-US" altLang="en-US"/>
              <a:t>Even bigger problem when Recipient has to indemnify Provider</a:t>
            </a:r>
          </a:p>
          <a:p>
            <a:pPr lvl="1">
              <a:lnSpc>
                <a:spcPct val="90000"/>
              </a:lnSpc>
            </a:pPr>
            <a:r>
              <a:rPr lang="en-US" altLang="en-US"/>
              <a:t>BIG, BIG problem if Recipient  = State Institution</a:t>
            </a:r>
          </a:p>
          <a:p>
            <a:pPr lvl="1">
              <a:lnSpc>
                <a:spcPct val="90000"/>
              </a:lnSpc>
            </a:pPr>
            <a:endParaRPr lang="en-US" altLang="en-US"/>
          </a:p>
        </p:txBody>
      </p:sp>
    </p:spTree>
  </p:cSld>
  <p:clrMapOvr>
    <a:masterClrMapping/>
  </p:clrMapOvr>
  <p:transition>
    <p:zo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77E4F63-E1E6-442C-AFEA-2B7F4B9162E8}" type="slidenum">
              <a:rPr lang="en-US" altLang="en-US"/>
              <a:pPr/>
              <a:t>34</a:t>
            </a:fld>
            <a:endParaRPr lang="en-US" altLang="en-US"/>
          </a:p>
        </p:txBody>
      </p:sp>
      <p:sp>
        <p:nvSpPr>
          <p:cNvPr id="211970" name="Rectangle 2"/>
          <p:cNvSpPr>
            <a:spLocks noGrp="1" noChangeArrowheads="1"/>
          </p:cNvSpPr>
          <p:nvPr>
            <p:ph type="title"/>
          </p:nvPr>
        </p:nvSpPr>
        <p:spPr/>
        <p:txBody>
          <a:bodyPr/>
          <a:lstStyle/>
          <a:p>
            <a:pPr algn="ctr"/>
            <a:r>
              <a:rPr lang="en-US" altLang="en-US" sz="3600" b="1"/>
              <a:t>What If No Revisions Allowed?</a:t>
            </a:r>
          </a:p>
        </p:txBody>
      </p:sp>
      <p:sp>
        <p:nvSpPr>
          <p:cNvPr id="211971" name="Rectangle 3"/>
          <p:cNvSpPr>
            <a:spLocks noGrp="1" noChangeArrowheads="1"/>
          </p:cNvSpPr>
          <p:nvPr>
            <p:ph type="body" idx="1"/>
          </p:nvPr>
        </p:nvSpPr>
        <p:spPr>
          <a:xfrm>
            <a:off x="0" y="1598613"/>
            <a:ext cx="7650163" cy="5030787"/>
          </a:xfrm>
        </p:spPr>
        <p:txBody>
          <a:bodyPr/>
          <a:lstStyle/>
          <a:p>
            <a:pPr>
              <a:lnSpc>
                <a:spcPct val="90000"/>
              </a:lnSpc>
            </a:pPr>
            <a:r>
              <a:rPr lang="en-US" altLang="en-US"/>
              <a:t>MTAs that won’t allow any revisions</a:t>
            </a:r>
          </a:p>
          <a:p>
            <a:pPr lvl="1">
              <a:lnSpc>
                <a:spcPct val="90000"/>
              </a:lnSpc>
            </a:pPr>
            <a:r>
              <a:rPr lang="en-US" altLang="en-US"/>
              <a:t>How do you handle them?</a:t>
            </a:r>
          </a:p>
          <a:p>
            <a:pPr lvl="1">
              <a:lnSpc>
                <a:spcPct val="90000"/>
              </a:lnSpc>
            </a:pPr>
            <a:r>
              <a:rPr lang="en-US" altLang="en-US"/>
              <a:t>Potential to halt research</a:t>
            </a:r>
          </a:p>
          <a:p>
            <a:pPr>
              <a:lnSpc>
                <a:spcPct val="90000"/>
              </a:lnSpc>
            </a:pPr>
            <a:r>
              <a:rPr lang="en-US" altLang="en-US"/>
              <a:t>Even bigger problems</a:t>
            </a:r>
          </a:p>
          <a:p>
            <a:pPr lvl="1">
              <a:lnSpc>
                <a:spcPct val="90000"/>
              </a:lnSpc>
            </a:pPr>
            <a:r>
              <a:rPr lang="en-US" altLang="en-US"/>
              <a:t>Governing law </a:t>
            </a:r>
          </a:p>
          <a:p>
            <a:pPr lvl="2">
              <a:lnSpc>
                <a:spcPct val="90000"/>
              </a:lnSpc>
            </a:pPr>
            <a:r>
              <a:rPr lang="en-US" altLang="en-US"/>
              <a:t>Foreign country or domestic</a:t>
            </a:r>
          </a:p>
          <a:p>
            <a:pPr lvl="1">
              <a:lnSpc>
                <a:spcPct val="90000"/>
              </a:lnSpc>
            </a:pPr>
            <a:r>
              <a:rPr lang="en-US" altLang="en-US"/>
              <a:t>Indemnification provisions </a:t>
            </a:r>
          </a:p>
          <a:p>
            <a:pPr lvl="2">
              <a:lnSpc>
                <a:spcPct val="90000"/>
              </a:lnSpc>
            </a:pPr>
            <a:r>
              <a:rPr lang="en-US" altLang="en-US"/>
              <a:t>“… to the extent authorized by the Constitution and state laws of Texas …”</a:t>
            </a:r>
          </a:p>
          <a:p>
            <a:pPr>
              <a:lnSpc>
                <a:spcPct val="90000"/>
              </a:lnSpc>
            </a:pPr>
            <a:r>
              <a:rPr lang="en-US" altLang="en-US"/>
              <a:t>Handling non-conforming agreements</a:t>
            </a:r>
          </a:p>
          <a:p>
            <a:pPr lvl="2">
              <a:lnSpc>
                <a:spcPct val="90000"/>
              </a:lnSpc>
            </a:pPr>
            <a:endParaRPr lang="en-US" altLang="en-US"/>
          </a:p>
          <a:p>
            <a:pPr>
              <a:lnSpc>
                <a:spcPct val="90000"/>
              </a:lnSpc>
            </a:pPr>
            <a:endParaRPr lang="en-US" altLang="en-US"/>
          </a:p>
          <a:p>
            <a:pPr>
              <a:lnSpc>
                <a:spcPct val="90000"/>
              </a:lnSpc>
            </a:pPr>
            <a:endParaRPr lang="en-US" altLang="en-US"/>
          </a:p>
        </p:txBody>
      </p:sp>
    </p:spTree>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BB8C1ED-0E85-4A26-876D-B86FBEDB55F3}" type="slidenum">
              <a:rPr lang="en-US" altLang="en-US"/>
              <a:pPr/>
              <a:t>35</a:t>
            </a:fld>
            <a:endParaRPr lang="en-US" altLang="en-US"/>
          </a:p>
        </p:txBody>
      </p:sp>
      <p:sp>
        <p:nvSpPr>
          <p:cNvPr id="61442" name="Rectangle 2"/>
          <p:cNvSpPr>
            <a:spLocks noGrp="1" noChangeArrowheads="1"/>
          </p:cNvSpPr>
          <p:nvPr>
            <p:ph type="title"/>
          </p:nvPr>
        </p:nvSpPr>
        <p:spPr>
          <a:xfrm>
            <a:off x="304800" y="227013"/>
            <a:ext cx="7391400" cy="687387"/>
          </a:xfrm>
        </p:spPr>
        <p:txBody>
          <a:bodyPr/>
          <a:lstStyle/>
          <a:p>
            <a:pPr algn="ctr"/>
            <a:r>
              <a:rPr lang="en-US" altLang="en-US" sz="3800">
                <a:solidFill>
                  <a:srgbClr val="000066"/>
                </a:solidFill>
              </a:rPr>
              <a:t>Definition of the Material</a:t>
            </a:r>
          </a:p>
        </p:txBody>
      </p:sp>
      <p:sp>
        <p:nvSpPr>
          <p:cNvPr id="61443" name="Rectangle 3"/>
          <p:cNvSpPr>
            <a:spLocks noGrp="1" noChangeArrowheads="1"/>
          </p:cNvSpPr>
          <p:nvPr>
            <p:ph type="body" idx="1"/>
          </p:nvPr>
        </p:nvSpPr>
        <p:spPr>
          <a:xfrm>
            <a:off x="0" y="990600"/>
            <a:ext cx="7650163" cy="5867400"/>
          </a:xfrm>
        </p:spPr>
        <p:txBody>
          <a:bodyPr/>
          <a:lstStyle/>
          <a:p>
            <a:pPr marL="609600" indent="-609600">
              <a:lnSpc>
                <a:spcPct val="80000"/>
              </a:lnSpc>
            </a:pPr>
            <a:r>
              <a:rPr lang="en-US" altLang="en-US">
                <a:cs typeface="Times New Roman" panose="02020603050405020304" pitchFamily="18" charset="0"/>
              </a:rPr>
              <a:t>Materials should be narrowly defined</a:t>
            </a:r>
          </a:p>
          <a:p>
            <a:pPr marL="609600" indent="-609600">
              <a:lnSpc>
                <a:spcPct val="80000"/>
              </a:lnSpc>
            </a:pPr>
            <a:r>
              <a:rPr lang="en-US" altLang="en-US">
                <a:cs typeface="Times New Roman" panose="02020603050405020304" pitchFamily="18" charset="0"/>
              </a:rPr>
              <a:t>Example:</a:t>
            </a:r>
            <a:r>
              <a:rPr lang="en-US" altLang="en-US" sz="3400">
                <a:cs typeface="Times New Roman" panose="02020603050405020304" pitchFamily="18" charset="0"/>
              </a:rPr>
              <a:t> </a:t>
            </a:r>
          </a:p>
          <a:p>
            <a:pPr marL="990600" lvl="1" indent="-533400">
              <a:lnSpc>
                <a:spcPct val="80000"/>
              </a:lnSpc>
              <a:buFontTx/>
              <a:buNone/>
            </a:pPr>
            <a:r>
              <a:rPr lang="en-US" altLang="en-US" sz="2400">
                <a:cs typeface="Times New Roman" panose="02020603050405020304" pitchFamily="18" charset="0"/>
              </a:rPr>
              <a:t>	Option #1: “Material” includes “xyz” that is actually provided to Recipient by Provider under this MTA, any progeny of “xyz”, </a:t>
            </a:r>
            <a:r>
              <a:rPr lang="en-US" altLang="en-US" sz="2400" b="1">
                <a:cs typeface="Times New Roman" panose="02020603050405020304" pitchFamily="18" charset="0"/>
              </a:rPr>
              <a:t>and any unmodified derivatives of “xyz”.</a:t>
            </a:r>
            <a:r>
              <a:rPr lang="en-US" altLang="en-US" sz="2400">
                <a:cs typeface="Times New Roman" panose="02020603050405020304" pitchFamily="18" charset="0"/>
              </a:rPr>
              <a:t>  </a:t>
            </a:r>
          </a:p>
          <a:p>
            <a:pPr marL="609600" indent="-609600">
              <a:lnSpc>
                <a:spcPct val="80000"/>
              </a:lnSpc>
              <a:buFontTx/>
              <a:buNone/>
            </a:pPr>
            <a:r>
              <a:rPr lang="en-US" altLang="en-US" sz="2800" b="1">
                <a:cs typeface="Times New Roman" panose="02020603050405020304" pitchFamily="18" charset="0"/>
              </a:rPr>
              <a:t>				OR</a:t>
            </a:r>
          </a:p>
          <a:p>
            <a:pPr marL="990600" lvl="1" indent="-533400">
              <a:lnSpc>
                <a:spcPct val="80000"/>
              </a:lnSpc>
              <a:buFontTx/>
              <a:buNone/>
            </a:pPr>
            <a:r>
              <a:rPr lang="en-US" altLang="en-US" sz="2400" b="1">
                <a:cs typeface="Times New Roman" panose="02020603050405020304" pitchFamily="18" charset="0"/>
              </a:rPr>
              <a:t>	</a:t>
            </a:r>
            <a:r>
              <a:rPr lang="en-US" altLang="en-US" sz="2000" b="1">
                <a:cs typeface="Times New Roman" panose="02020603050405020304" pitchFamily="18" charset="0"/>
              </a:rPr>
              <a:t>Option #2: </a:t>
            </a:r>
            <a:r>
              <a:rPr lang="en-US" altLang="en-US" sz="2400">
                <a:cs typeface="Times New Roman" panose="02020603050405020304" pitchFamily="18" charset="0"/>
              </a:rPr>
              <a:t>“Material” includes “xyz” that is actually provided to Recipient by Provider under this MTA, any progeny of “xyz”, and</a:t>
            </a:r>
            <a:r>
              <a:rPr lang="en-US" altLang="en-US" sz="2000" b="1">
                <a:cs typeface="Times New Roman" panose="02020603050405020304" pitchFamily="18" charset="0"/>
              </a:rPr>
              <a:t> </a:t>
            </a:r>
            <a:r>
              <a:rPr lang="en-US" altLang="en-US" sz="2400">
                <a:cs typeface="Times New Roman" panose="02020603050405020304" pitchFamily="18" charset="0"/>
              </a:rPr>
              <a:t>Any unmodified derivatives of “xyz”, any modifications of “xyz”, and any information, data, and/or results generated by Recipient and related to “xyz” under this MTA.</a:t>
            </a:r>
          </a:p>
          <a:p>
            <a:pPr marL="609600" indent="-609600" algn="ctr">
              <a:lnSpc>
                <a:spcPct val="80000"/>
              </a:lnSpc>
              <a:buFontTx/>
              <a:buNone/>
            </a:pPr>
            <a:r>
              <a:rPr lang="en-US" altLang="en-US" sz="3600">
                <a:solidFill>
                  <a:srgbClr val="000066"/>
                </a:solidFill>
              </a:rPr>
              <a:t>	</a:t>
            </a:r>
            <a:endParaRPr lang="en-US" altLang="en-US" sz="3600" b="1">
              <a:solidFill>
                <a:srgbClr val="000066"/>
              </a:solidFill>
            </a:endParaRPr>
          </a:p>
        </p:txBody>
      </p:sp>
    </p:spTree>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38165B8-F6FE-4CF0-B81B-7653D16495C7}" type="slidenum">
              <a:rPr lang="en-US" altLang="en-US"/>
              <a:pPr/>
              <a:t>36</a:t>
            </a:fld>
            <a:endParaRPr lang="en-US" altLang="en-US"/>
          </a:p>
        </p:txBody>
      </p:sp>
      <p:sp>
        <p:nvSpPr>
          <p:cNvPr id="66562" name="Rectangle 2"/>
          <p:cNvSpPr>
            <a:spLocks noGrp="1" noChangeArrowheads="1"/>
          </p:cNvSpPr>
          <p:nvPr>
            <p:ph type="title"/>
          </p:nvPr>
        </p:nvSpPr>
        <p:spPr>
          <a:xfrm>
            <a:off x="0" y="228600"/>
            <a:ext cx="7696200" cy="608013"/>
          </a:xfrm>
        </p:spPr>
        <p:txBody>
          <a:bodyPr/>
          <a:lstStyle/>
          <a:p>
            <a:pPr algn="ctr"/>
            <a:r>
              <a:rPr lang="en-US" altLang="en-US" sz="3800">
                <a:solidFill>
                  <a:srgbClr val="000066"/>
                </a:solidFill>
              </a:rPr>
              <a:t>Use of Material by Recipient</a:t>
            </a:r>
          </a:p>
        </p:txBody>
      </p:sp>
      <p:sp>
        <p:nvSpPr>
          <p:cNvPr id="66563" name="Rectangle 3"/>
          <p:cNvSpPr>
            <a:spLocks noGrp="1" noChangeArrowheads="1"/>
          </p:cNvSpPr>
          <p:nvPr>
            <p:ph type="body" idx="1"/>
          </p:nvPr>
        </p:nvSpPr>
        <p:spPr>
          <a:xfrm>
            <a:off x="0" y="1143000"/>
            <a:ext cx="7696200" cy="5334000"/>
          </a:xfrm>
        </p:spPr>
        <p:txBody>
          <a:bodyPr/>
          <a:lstStyle/>
          <a:p>
            <a:pPr>
              <a:lnSpc>
                <a:spcPct val="90000"/>
              </a:lnSpc>
            </a:pPr>
            <a:r>
              <a:rPr lang="en-US" altLang="en-US" sz="2400"/>
              <a:t>What your MTA could say: </a:t>
            </a:r>
          </a:p>
          <a:p>
            <a:pPr lvl="1">
              <a:lnSpc>
                <a:spcPct val="90000"/>
              </a:lnSpc>
            </a:pPr>
            <a:r>
              <a:rPr lang="en-US" altLang="en-US" sz="2000"/>
              <a:t>The Material will be used solely by Recipient for research purposes only.</a:t>
            </a:r>
          </a:p>
          <a:p>
            <a:pPr lvl="1">
              <a:lnSpc>
                <a:spcPct val="90000"/>
              </a:lnSpc>
            </a:pPr>
            <a:r>
              <a:rPr lang="en-US" altLang="en-US" sz="2000"/>
              <a:t>Can Recipient Principal Investigator share with colleague down the hall?</a:t>
            </a:r>
          </a:p>
          <a:p>
            <a:pPr>
              <a:lnSpc>
                <a:spcPct val="90000"/>
              </a:lnSpc>
            </a:pPr>
            <a:r>
              <a:rPr lang="en-US" altLang="en-US" sz="2400"/>
              <a:t>What if it includes the following language? 	</a:t>
            </a:r>
          </a:p>
          <a:p>
            <a:pPr lvl="1">
              <a:lnSpc>
                <a:spcPct val="90000"/>
              </a:lnSpc>
            </a:pPr>
            <a:r>
              <a:rPr lang="en-US" altLang="en-US" sz="2000"/>
              <a:t>The Material will be used solely for non-commercial research purposes at Recipient’s facilities. </a:t>
            </a:r>
          </a:p>
          <a:p>
            <a:pPr lvl="1">
              <a:lnSpc>
                <a:spcPct val="90000"/>
              </a:lnSpc>
            </a:pPr>
            <a:r>
              <a:rPr lang="en-US" altLang="en-US" sz="2000"/>
              <a:t>Material will be not be used in animals or in products used for animal food.  </a:t>
            </a:r>
          </a:p>
          <a:p>
            <a:pPr lvl="1">
              <a:lnSpc>
                <a:spcPct val="90000"/>
              </a:lnSpc>
            </a:pPr>
            <a:r>
              <a:rPr lang="en-US" altLang="en-US" sz="2000"/>
              <a:t>Material will not be used in research that is subject to consulting, licensing or similar obligations to a third party.  </a:t>
            </a:r>
          </a:p>
          <a:p>
            <a:pPr lvl="1">
              <a:lnSpc>
                <a:spcPct val="90000"/>
              </a:lnSpc>
            </a:pPr>
            <a:r>
              <a:rPr lang="en-US" altLang="en-US" sz="2000"/>
              <a:t>If used other than as proposed, Provider will solely own any results, discoveries, or inventions arising out of such use by Recipient.</a:t>
            </a:r>
          </a:p>
          <a:p>
            <a:pPr>
              <a:lnSpc>
                <a:spcPct val="90000"/>
              </a:lnSpc>
              <a:buFontTx/>
              <a:buNone/>
            </a:pPr>
            <a:endParaRPr lang="en-US" altLang="en-US" sz="2000"/>
          </a:p>
        </p:txBody>
      </p:sp>
    </p:spTree>
  </p:cSld>
  <p:clrMapOvr>
    <a:masterClrMapping/>
  </p:clrMapOvr>
  <p:transition>
    <p:zo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DC412B3-3305-47E1-9B17-A2BE44269B9A}" type="slidenum">
              <a:rPr lang="en-US" altLang="en-US"/>
              <a:pPr/>
              <a:t>37</a:t>
            </a:fld>
            <a:endParaRPr lang="en-US" altLang="en-US"/>
          </a:p>
        </p:txBody>
      </p:sp>
      <p:sp>
        <p:nvSpPr>
          <p:cNvPr id="70658" name="Rectangle 2"/>
          <p:cNvSpPr>
            <a:spLocks noGrp="1" noChangeArrowheads="1"/>
          </p:cNvSpPr>
          <p:nvPr>
            <p:ph type="title"/>
          </p:nvPr>
        </p:nvSpPr>
        <p:spPr>
          <a:xfrm>
            <a:off x="228600" y="152400"/>
            <a:ext cx="7391400" cy="760413"/>
          </a:xfrm>
        </p:spPr>
        <p:txBody>
          <a:bodyPr/>
          <a:lstStyle/>
          <a:p>
            <a:pPr algn="ctr"/>
            <a:r>
              <a:rPr lang="en-US" altLang="en-US" sz="3800">
                <a:solidFill>
                  <a:srgbClr val="000066"/>
                </a:solidFill>
              </a:rPr>
              <a:t>Distribution of Material to Others</a:t>
            </a:r>
          </a:p>
        </p:txBody>
      </p:sp>
      <p:sp>
        <p:nvSpPr>
          <p:cNvPr id="70659" name="Rectangle 3"/>
          <p:cNvSpPr>
            <a:spLocks noGrp="1" noChangeArrowheads="1"/>
          </p:cNvSpPr>
          <p:nvPr>
            <p:ph type="body" idx="1"/>
          </p:nvPr>
        </p:nvSpPr>
        <p:spPr>
          <a:xfrm>
            <a:off x="0" y="990600"/>
            <a:ext cx="7650163" cy="5867400"/>
          </a:xfrm>
        </p:spPr>
        <p:txBody>
          <a:bodyPr/>
          <a:lstStyle/>
          <a:p>
            <a:pPr>
              <a:lnSpc>
                <a:spcPct val="90000"/>
              </a:lnSpc>
            </a:pPr>
            <a:r>
              <a:rPr lang="en-US" altLang="en-US"/>
              <a:t>Standard terms (preferred):</a:t>
            </a:r>
          </a:p>
          <a:p>
            <a:pPr lvl="1">
              <a:lnSpc>
                <a:spcPct val="90000"/>
              </a:lnSpc>
            </a:pPr>
            <a:r>
              <a:rPr lang="en-US" altLang="en-US"/>
              <a:t>Recipient will not transfer Material to others outside of the Recipient Institution</a:t>
            </a:r>
          </a:p>
          <a:p>
            <a:pPr>
              <a:lnSpc>
                <a:spcPct val="90000"/>
              </a:lnSpc>
            </a:pPr>
            <a:r>
              <a:rPr lang="en-US" altLang="en-US"/>
              <a:t>More restrictive:</a:t>
            </a:r>
          </a:p>
          <a:p>
            <a:pPr lvl="1">
              <a:lnSpc>
                <a:spcPct val="90000"/>
              </a:lnSpc>
            </a:pPr>
            <a:r>
              <a:rPr lang="en-US" altLang="en-US"/>
              <a:t>Recipient will not transfer Material to others outside of Recipient Scientist’s laboratory, or to any person who is not obligated to assign their entire interest to any invention to the Recipient institution.</a:t>
            </a:r>
          </a:p>
          <a:p>
            <a:pPr>
              <a:lnSpc>
                <a:spcPct val="90000"/>
              </a:lnSpc>
            </a:pPr>
            <a:r>
              <a:rPr lang="en-US" altLang="en-US" sz="2800"/>
              <a:t>CAUTION: </a:t>
            </a:r>
          </a:p>
          <a:p>
            <a:pPr lvl="1">
              <a:lnSpc>
                <a:spcPct val="90000"/>
              </a:lnSpc>
            </a:pPr>
            <a:r>
              <a:rPr lang="en-US" altLang="en-US"/>
              <a:t>Recipient scientist </a:t>
            </a:r>
            <a:r>
              <a:rPr lang="en-US" altLang="en-US" b="1"/>
              <a:t>may</a:t>
            </a:r>
            <a:r>
              <a:rPr lang="en-US" altLang="en-US"/>
              <a:t> violate distribution restrictions if the terms are unclear, overly burdensome, etc.</a:t>
            </a:r>
            <a:r>
              <a:rPr lang="en-US" altLang="en-US" sz="2400"/>
              <a:t> </a:t>
            </a:r>
          </a:p>
        </p:txBody>
      </p:sp>
    </p:spTree>
  </p:cSld>
  <p:clrMapOvr>
    <a:masterClrMapping/>
  </p:clrMapOvr>
  <p:transition>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E136F34-C2D1-4B64-BC32-47CBC4A439A0}" type="slidenum">
              <a:rPr lang="en-US" altLang="en-US"/>
              <a:pPr/>
              <a:t>38</a:t>
            </a:fld>
            <a:endParaRPr lang="en-US" altLang="en-US"/>
          </a:p>
        </p:txBody>
      </p:sp>
      <p:sp>
        <p:nvSpPr>
          <p:cNvPr id="208898" name="Rectangle 2"/>
          <p:cNvSpPr>
            <a:spLocks noGrp="1" noChangeArrowheads="1"/>
          </p:cNvSpPr>
          <p:nvPr>
            <p:ph type="title"/>
          </p:nvPr>
        </p:nvSpPr>
        <p:spPr>
          <a:xfrm>
            <a:off x="457200" y="457200"/>
            <a:ext cx="7239000" cy="457200"/>
          </a:xfrm>
        </p:spPr>
        <p:txBody>
          <a:bodyPr/>
          <a:lstStyle/>
          <a:p>
            <a:pPr algn="ctr"/>
            <a:r>
              <a:rPr lang="en-US" altLang="en-US" sz="3400">
                <a:solidFill>
                  <a:srgbClr val="000066"/>
                </a:solidFill>
              </a:rPr>
              <a:t>IP Ownership &amp; Licenses ~ </a:t>
            </a:r>
            <a:br>
              <a:rPr lang="en-US" altLang="en-US" sz="3400">
                <a:solidFill>
                  <a:srgbClr val="000066"/>
                </a:solidFill>
              </a:rPr>
            </a:br>
            <a:endParaRPr lang="en-US" altLang="en-US" sz="3400">
              <a:solidFill>
                <a:srgbClr val="000066"/>
              </a:solidFill>
            </a:endParaRPr>
          </a:p>
        </p:txBody>
      </p:sp>
      <p:sp>
        <p:nvSpPr>
          <p:cNvPr id="208899" name="Rectangle 3"/>
          <p:cNvSpPr>
            <a:spLocks noGrp="1" noChangeArrowheads="1"/>
          </p:cNvSpPr>
          <p:nvPr>
            <p:ph type="body" idx="1"/>
          </p:nvPr>
        </p:nvSpPr>
        <p:spPr>
          <a:xfrm>
            <a:off x="0" y="990600"/>
            <a:ext cx="7650163" cy="5486400"/>
          </a:xfrm>
        </p:spPr>
        <p:txBody>
          <a:bodyPr/>
          <a:lstStyle/>
          <a:p>
            <a:r>
              <a:rPr lang="en-US" altLang="en-US" sz="2800"/>
              <a:t>Provider Wants</a:t>
            </a:r>
          </a:p>
          <a:p>
            <a:pPr lvl="1"/>
            <a:r>
              <a:rPr lang="en-US" altLang="en-US" sz="2400"/>
              <a:t>To own </a:t>
            </a:r>
            <a:r>
              <a:rPr lang="en-US" altLang="en-US" sz="2400" b="1"/>
              <a:t>everything</a:t>
            </a:r>
            <a:r>
              <a:rPr lang="en-US" altLang="en-US" sz="2400"/>
              <a:t> that comes from Material</a:t>
            </a:r>
          </a:p>
          <a:p>
            <a:pPr lvl="1"/>
            <a:r>
              <a:rPr lang="en-US" altLang="en-US" sz="2400"/>
              <a:t>Non-exclusive license to make, use and sell</a:t>
            </a:r>
          </a:p>
          <a:p>
            <a:r>
              <a:rPr lang="en-US" altLang="en-US" sz="2800"/>
              <a:t>Recipient Wants </a:t>
            </a:r>
          </a:p>
          <a:p>
            <a:pPr lvl="1"/>
            <a:r>
              <a:rPr lang="en-US" altLang="en-US" sz="2400"/>
              <a:t>Ownership determined by US Patent Law</a:t>
            </a:r>
          </a:p>
          <a:p>
            <a:pPr lvl="2"/>
            <a:r>
              <a:rPr lang="en-US" altLang="en-US" sz="2000"/>
              <a:t>What I invent, I own …</a:t>
            </a:r>
          </a:p>
          <a:p>
            <a:pPr lvl="1"/>
            <a:r>
              <a:rPr lang="en-US" altLang="en-US" sz="2400"/>
              <a:t>Wants to </a:t>
            </a:r>
            <a:r>
              <a:rPr lang="en-US" altLang="en-US" sz="2400" b="1"/>
              <a:t>only</a:t>
            </a:r>
            <a:r>
              <a:rPr lang="en-US" altLang="en-US" sz="2400"/>
              <a:t> grant non-exclusive license for internal, research purposes </a:t>
            </a:r>
          </a:p>
          <a:p>
            <a:pPr lvl="2"/>
            <a:r>
              <a:rPr lang="en-US" altLang="en-US" sz="2000"/>
              <a:t>+ option to negotiate royalty-bearing exclusive license</a:t>
            </a:r>
          </a:p>
          <a:p>
            <a:pPr lvl="1"/>
            <a:r>
              <a:rPr lang="en-US" altLang="en-US" sz="2400"/>
              <a:t>Needs to retain license to use invention for internal research purposes only + retain publication rights</a:t>
            </a:r>
          </a:p>
          <a:p>
            <a:pPr lvl="1"/>
            <a:endParaRPr lang="en-US" altLang="en-US" sz="2400"/>
          </a:p>
        </p:txBody>
      </p:sp>
    </p:spTree>
  </p:cSld>
  <p:clrMapOvr>
    <a:masterClrMapping/>
  </p:clrMapOvr>
  <p:transition>
    <p:zo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424133C-3F9C-40C9-9B40-8E64626EBB0A}" type="slidenum">
              <a:rPr lang="en-US" altLang="en-US"/>
              <a:pPr/>
              <a:t>39</a:t>
            </a:fld>
            <a:endParaRPr lang="en-US" altLang="en-US"/>
          </a:p>
        </p:txBody>
      </p:sp>
      <p:sp>
        <p:nvSpPr>
          <p:cNvPr id="73730" name="Rectangle 2"/>
          <p:cNvSpPr>
            <a:spLocks noGrp="1" noChangeArrowheads="1"/>
          </p:cNvSpPr>
          <p:nvPr>
            <p:ph type="title"/>
          </p:nvPr>
        </p:nvSpPr>
        <p:spPr>
          <a:xfrm>
            <a:off x="0" y="228600"/>
            <a:ext cx="7543800" cy="990600"/>
          </a:xfrm>
        </p:spPr>
        <p:txBody>
          <a:bodyPr/>
          <a:lstStyle/>
          <a:p>
            <a:pPr algn="ctr"/>
            <a:r>
              <a:rPr lang="en-US" altLang="en-US" sz="3800">
                <a:solidFill>
                  <a:srgbClr val="000066"/>
                </a:solidFill>
              </a:rPr>
              <a:t>IP Ownership &amp; Licenses ~ </a:t>
            </a:r>
            <a:br>
              <a:rPr lang="en-US" altLang="en-US" sz="3800">
                <a:solidFill>
                  <a:srgbClr val="000066"/>
                </a:solidFill>
              </a:rPr>
            </a:br>
            <a:r>
              <a:rPr lang="en-US" altLang="en-US" sz="3800">
                <a:solidFill>
                  <a:srgbClr val="000066"/>
                </a:solidFill>
              </a:rPr>
              <a:t>What is Appropriate?</a:t>
            </a:r>
          </a:p>
        </p:txBody>
      </p:sp>
      <p:sp>
        <p:nvSpPr>
          <p:cNvPr id="73731" name="Rectangle 3"/>
          <p:cNvSpPr>
            <a:spLocks noGrp="1" noChangeArrowheads="1"/>
          </p:cNvSpPr>
          <p:nvPr>
            <p:ph type="body" idx="1"/>
          </p:nvPr>
        </p:nvSpPr>
        <p:spPr>
          <a:xfrm>
            <a:off x="0" y="1598613"/>
            <a:ext cx="7650163" cy="5259387"/>
          </a:xfrm>
        </p:spPr>
        <p:txBody>
          <a:bodyPr/>
          <a:lstStyle/>
          <a:p>
            <a:pPr>
              <a:lnSpc>
                <a:spcPct val="90000"/>
              </a:lnSpc>
            </a:pPr>
            <a:r>
              <a:rPr lang="en-US" altLang="en-US" sz="3000"/>
              <a:t>(1*)</a:t>
            </a:r>
            <a:r>
              <a:rPr lang="en-US" altLang="en-US" sz="3000" i="1"/>
              <a:t> </a:t>
            </a:r>
            <a:r>
              <a:rPr lang="en-US" altLang="en-US" sz="3000"/>
              <a:t>Provider retains all right and title in and to Materials and Information.  Nothing contained in this MTA shall prevent Provider from sharing Material with other parties. Inventorship of any discoveries developed using Material shall be determined according to U.S. Patent Law.</a:t>
            </a:r>
          </a:p>
          <a:p>
            <a:pPr>
              <a:lnSpc>
                <a:spcPct val="90000"/>
              </a:lnSpc>
            </a:pPr>
            <a:r>
              <a:rPr lang="en-US" altLang="en-US" sz="3000"/>
              <a:t>Definition of “information“ – information given to Recipient from Provider under MTA </a:t>
            </a:r>
          </a:p>
          <a:p>
            <a:pPr algn="ctr">
              <a:lnSpc>
                <a:spcPct val="90000"/>
              </a:lnSpc>
              <a:buFontTx/>
              <a:buNone/>
            </a:pPr>
            <a:r>
              <a:rPr lang="en-US" altLang="en-US" sz="3000" b="1"/>
              <a:t>OR</a:t>
            </a:r>
          </a:p>
          <a:p>
            <a:pPr lvl="1">
              <a:lnSpc>
                <a:spcPct val="90000"/>
              </a:lnSpc>
            </a:pPr>
            <a:endParaRPr lang="en-US" altLang="en-US" sz="2600"/>
          </a:p>
          <a:p>
            <a:pPr>
              <a:lnSpc>
                <a:spcPct val="90000"/>
              </a:lnSpc>
            </a:pPr>
            <a:endParaRPr lang="en-US" altLang="en-US" sz="3000"/>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2F62604-B38B-4FC7-9920-964B6366530C}" type="slidenum">
              <a:rPr lang="en-US" altLang="en-US"/>
              <a:pPr/>
              <a:t>4</a:t>
            </a:fld>
            <a:endParaRPr lang="en-US" altLang="en-US"/>
          </a:p>
        </p:txBody>
      </p:sp>
      <p:sp>
        <p:nvSpPr>
          <p:cNvPr id="220162" name="Rectangle 2"/>
          <p:cNvSpPr>
            <a:spLocks noGrp="1" noChangeArrowheads="1"/>
          </p:cNvSpPr>
          <p:nvPr>
            <p:ph type="title"/>
          </p:nvPr>
        </p:nvSpPr>
        <p:spPr>
          <a:xfrm>
            <a:off x="228600" y="228600"/>
            <a:ext cx="7467600" cy="685800"/>
          </a:xfrm>
        </p:spPr>
        <p:txBody>
          <a:bodyPr/>
          <a:lstStyle/>
          <a:p>
            <a:pPr algn="ctr"/>
            <a:r>
              <a:rPr lang="en-US" altLang="en-US" sz="3600" b="1"/>
              <a:t>What is an Inter-Institutional Agreement?</a:t>
            </a:r>
          </a:p>
        </p:txBody>
      </p:sp>
      <p:sp>
        <p:nvSpPr>
          <p:cNvPr id="220163" name="Rectangle 3"/>
          <p:cNvSpPr>
            <a:spLocks noGrp="1" noChangeArrowheads="1"/>
          </p:cNvSpPr>
          <p:nvPr>
            <p:ph type="body" idx="1"/>
          </p:nvPr>
        </p:nvSpPr>
        <p:spPr>
          <a:xfrm>
            <a:off x="0" y="1219200"/>
            <a:ext cx="7650163" cy="5257800"/>
          </a:xfrm>
        </p:spPr>
        <p:txBody>
          <a:bodyPr/>
          <a:lstStyle/>
          <a:p>
            <a:r>
              <a:rPr lang="en-US" altLang="en-US"/>
              <a:t>a.k.a. “IIA”, “Royalty Sharing Agreement”</a:t>
            </a:r>
          </a:p>
          <a:p>
            <a:pPr lvl="1"/>
            <a:r>
              <a:rPr lang="en-US" altLang="en-US"/>
              <a:t>More than intra-agency or inter-agency agreement</a:t>
            </a:r>
          </a:p>
          <a:p>
            <a:r>
              <a:rPr lang="en-US" altLang="en-US"/>
              <a:t>Contract between 2 or more parties (e.g., institutions) </a:t>
            </a:r>
          </a:p>
          <a:p>
            <a:r>
              <a:rPr lang="en-US" altLang="en-US"/>
              <a:t>Outlines patenting &amp; commercialization processes</a:t>
            </a:r>
          </a:p>
          <a:p>
            <a:r>
              <a:rPr lang="en-US" altLang="en-US"/>
              <a:t>Each party has an ownership interest in  common technology (joint ownership)</a:t>
            </a:r>
          </a:p>
        </p:txBody>
      </p:sp>
    </p:spTree>
  </p:cSld>
  <p:clrMapOvr>
    <a:masterClrMapping/>
  </p:clrMapOvr>
  <p:transition>
    <p:zo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DA5422B-8FDD-4BE1-9297-A15028F15989}" type="slidenum">
              <a:rPr lang="en-US" altLang="en-US"/>
              <a:pPr/>
              <a:t>40</a:t>
            </a:fld>
            <a:endParaRPr lang="en-US" altLang="en-US"/>
          </a:p>
        </p:txBody>
      </p:sp>
      <p:sp>
        <p:nvSpPr>
          <p:cNvPr id="74754" name="Rectangle 2"/>
          <p:cNvSpPr>
            <a:spLocks noGrp="1" noChangeArrowheads="1"/>
          </p:cNvSpPr>
          <p:nvPr>
            <p:ph type="title"/>
          </p:nvPr>
        </p:nvSpPr>
        <p:spPr>
          <a:xfrm>
            <a:off x="304800" y="0"/>
            <a:ext cx="7315200" cy="836613"/>
          </a:xfrm>
        </p:spPr>
        <p:txBody>
          <a:bodyPr/>
          <a:lstStyle/>
          <a:p>
            <a:pPr algn="ctr"/>
            <a:r>
              <a:rPr lang="en-US" altLang="en-US" sz="3800">
                <a:solidFill>
                  <a:srgbClr val="000066"/>
                </a:solidFill>
              </a:rPr>
              <a:t>Or …</a:t>
            </a:r>
          </a:p>
        </p:txBody>
      </p:sp>
      <p:sp>
        <p:nvSpPr>
          <p:cNvPr id="74755" name="Rectangle 3"/>
          <p:cNvSpPr>
            <a:spLocks noGrp="1" noChangeArrowheads="1"/>
          </p:cNvSpPr>
          <p:nvPr>
            <p:ph type="body" idx="1"/>
          </p:nvPr>
        </p:nvSpPr>
        <p:spPr>
          <a:xfrm>
            <a:off x="0" y="914400"/>
            <a:ext cx="7772400" cy="5410200"/>
          </a:xfrm>
        </p:spPr>
        <p:txBody>
          <a:bodyPr/>
          <a:lstStyle/>
          <a:p>
            <a:pPr>
              <a:buFontTx/>
              <a:buNone/>
            </a:pPr>
            <a:r>
              <a:rPr lang="en-US" altLang="en-US" sz="2600"/>
              <a:t>(2) Provider retains all right, title and interest to Materials and Information. Recipient will disclose Inventions to Provider.  Provider may, at its sole discretion, file patent application(s) for Inventions.  Provider will have control of strategy and expenses with respect to such filing. Recipient hereby grants to Provider and its affiliates (i) a perpetual, fully paid-up, nonexclusive worldwide license with right to sublicense to all Inventions, and (ii) the exclusive option to obtain an exclusive, worldwide license to all Inventions, with total compensation for such exclusive license not exceeding 1% of net sales of products from Inventions.</a:t>
            </a:r>
          </a:p>
        </p:txBody>
      </p:sp>
    </p:spTree>
  </p:cSld>
  <p:clrMapOvr>
    <a:masterClrMapping/>
  </p:clrMapOvr>
  <p:transition>
    <p:zo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F74683E-E6C2-4688-B194-3836D52283E6}" type="slidenum">
              <a:rPr lang="en-US" altLang="en-US"/>
              <a:pPr/>
              <a:t>41</a:t>
            </a:fld>
            <a:endParaRPr lang="en-US" altLang="en-US"/>
          </a:p>
        </p:txBody>
      </p:sp>
      <p:sp>
        <p:nvSpPr>
          <p:cNvPr id="182274" name="Rectangle 2"/>
          <p:cNvSpPr>
            <a:spLocks noGrp="1" noChangeArrowheads="1"/>
          </p:cNvSpPr>
          <p:nvPr>
            <p:ph type="title"/>
          </p:nvPr>
        </p:nvSpPr>
        <p:spPr/>
        <p:txBody>
          <a:bodyPr/>
          <a:lstStyle/>
          <a:p>
            <a:pPr algn="ctr"/>
            <a:r>
              <a:rPr lang="en-US" altLang="en-US" sz="3800">
                <a:solidFill>
                  <a:srgbClr val="000066"/>
                </a:solidFill>
              </a:rPr>
              <a:t>Answer</a:t>
            </a:r>
          </a:p>
        </p:txBody>
      </p:sp>
      <p:sp>
        <p:nvSpPr>
          <p:cNvPr id="182275" name="Rectangle 3"/>
          <p:cNvSpPr>
            <a:spLocks noGrp="1" noChangeArrowheads="1"/>
          </p:cNvSpPr>
          <p:nvPr>
            <p:ph type="body" idx="1"/>
          </p:nvPr>
        </p:nvSpPr>
        <p:spPr>
          <a:xfrm>
            <a:off x="0" y="1600200"/>
            <a:ext cx="7650163" cy="4495800"/>
          </a:xfrm>
        </p:spPr>
        <p:txBody>
          <a:bodyPr/>
          <a:lstStyle/>
          <a:p>
            <a:r>
              <a:rPr lang="en-US" altLang="en-US"/>
              <a:t>Answer: Option (1) is appropriate</a:t>
            </a:r>
          </a:p>
          <a:p>
            <a:r>
              <a:rPr lang="en-US" altLang="en-US"/>
              <a:t>Provider should own their Material and Information provided to Recipient under MTA</a:t>
            </a:r>
          </a:p>
          <a:p>
            <a:r>
              <a:rPr lang="en-US" altLang="en-US"/>
              <a:t>Recipient submits a final report on the results of the work conducted with the Material to Provider</a:t>
            </a:r>
          </a:p>
          <a:p>
            <a:pPr lvl="1"/>
            <a:r>
              <a:rPr lang="en-US" altLang="en-US"/>
              <a:t>Recipient retains publication rights</a:t>
            </a:r>
          </a:p>
        </p:txBody>
      </p:sp>
    </p:spTree>
  </p:cSld>
  <p:clrMapOvr>
    <a:masterClrMapping/>
  </p:clrMapOvr>
  <p:transition>
    <p:zo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99150FC-D3D8-46B0-8B3C-05E2ED16E412}" type="slidenum">
              <a:rPr lang="en-US" altLang="en-US"/>
              <a:pPr/>
              <a:t>42</a:t>
            </a:fld>
            <a:endParaRPr lang="en-US" altLang="en-US"/>
          </a:p>
        </p:txBody>
      </p:sp>
      <p:sp>
        <p:nvSpPr>
          <p:cNvPr id="209922" name="Rectangle 2"/>
          <p:cNvSpPr>
            <a:spLocks noGrp="1" noChangeArrowheads="1"/>
          </p:cNvSpPr>
          <p:nvPr>
            <p:ph type="title"/>
          </p:nvPr>
        </p:nvSpPr>
        <p:spPr>
          <a:xfrm>
            <a:off x="304800" y="0"/>
            <a:ext cx="7391400" cy="912813"/>
          </a:xfrm>
        </p:spPr>
        <p:txBody>
          <a:bodyPr/>
          <a:lstStyle/>
          <a:p>
            <a:pPr algn="ctr"/>
            <a:r>
              <a:rPr lang="en-US" altLang="en-US" b="1"/>
              <a:t>Publication Concerns</a:t>
            </a:r>
          </a:p>
        </p:txBody>
      </p:sp>
      <p:sp>
        <p:nvSpPr>
          <p:cNvPr id="209923" name="Rectangle 3"/>
          <p:cNvSpPr>
            <a:spLocks noGrp="1" noChangeArrowheads="1"/>
          </p:cNvSpPr>
          <p:nvPr>
            <p:ph type="body" idx="1"/>
          </p:nvPr>
        </p:nvSpPr>
        <p:spPr>
          <a:xfrm>
            <a:off x="0" y="1219200"/>
            <a:ext cx="7650163" cy="5181600"/>
          </a:xfrm>
        </p:spPr>
        <p:txBody>
          <a:bodyPr/>
          <a:lstStyle/>
          <a:p>
            <a:pPr>
              <a:lnSpc>
                <a:spcPct val="90000"/>
              </a:lnSpc>
            </a:pPr>
            <a:r>
              <a:rPr lang="en-US" altLang="en-US"/>
              <a:t>Provider Wants</a:t>
            </a:r>
          </a:p>
          <a:p>
            <a:pPr lvl="1">
              <a:lnSpc>
                <a:spcPct val="90000"/>
              </a:lnSpc>
            </a:pPr>
            <a:r>
              <a:rPr lang="en-US" altLang="en-US"/>
              <a:t>Right to </a:t>
            </a:r>
            <a:r>
              <a:rPr lang="en-US" altLang="en-US" b="1"/>
              <a:t>approve </a:t>
            </a:r>
            <a:r>
              <a:rPr lang="en-US" altLang="en-US"/>
              <a:t>publications before they are published</a:t>
            </a:r>
          </a:p>
          <a:p>
            <a:pPr lvl="1">
              <a:lnSpc>
                <a:spcPct val="90000"/>
              </a:lnSpc>
            </a:pPr>
            <a:r>
              <a:rPr lang="en-US" altLang="en-US"/>
              <a:t>To </a:t>
            </a:r>
            <a:r>
              <a:rPr lang="en-US" altLang="en-US" b="1"/>
              <a:t>delete</a:t>
            </a:r>
            <a:r>
              <a:rPr lang="en-US" altLang="en-US"/>
              <a:t> data or information in publication that it deems should not be included in publication</a:t>
            </a:r>
          </a:p>
          <a:p>
            <a:pPr>
              <a:lnSpc>
                <a:spcPct val="90000"/>
              </a:lnSpc>
            </a:pPr>
            <a:r>
              <a:rPr lang="en-US" altLang="en-US"/>
              <a:t>Recipient Wants</a:t>
            </a:r>
          </a:p>
          <a:p>
            <a:pPr lvl="1">
              <a:lnSpc>
                <a:spcPct val="90000"/>
              </a:lnSpc>
            </a:pPr>
            <a:r>
              <a:rPr lang="en-US" altLang="en-US"/>
              <a:t>Provider to only have “review and comment” rights</a:t>
            </a:r>
          </a:p>
          <a:p>
            <a:pPr lvl="1">
              <a:lnSpc>
                <a:spcPct val="90000"/>
              </a:lnSpc>
            </a:pPr>
            <a:r>
              <a:rPr lang="en-US" altLang="en-US"/>
              <a:t>Discretion to publish in sole hands of Recipient	</a:t>
            </a:r>
          </a:p>
          <a:p>
            <a:pPr lvl="1">
              <a:lnSpc>
                <a:spcPct val="90000"/>
              </a:lnSpc>
            </a:pPr>
            <a:endParaRPr lang="en-US" altLang="en-US"/>
          </a:p>
        </p:txBody>
      </p:sp>
    </p:spTree>
  </p:cSld>
  <p:clrMapOvr>
    <a:masterClrMapping/>
  </p:clrMapOvr>
  <p:transition>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09D2E53-EE90-4E6E-A90D-6E65C41EE3C5}" type="slidenum">
              <a:rPr lang="en-US" altLang="en-US"/>
              <a:pPr/>
              <a:t>43</a:t>
            </a:fld>
            <a:endParaRPr lang="en-US" altLang="en-US"/>
          </a:p>
        </p:txBody>
      </p:sp>
      <p:sp>
        <p:nvSpPr>
          <p:cNvPr id="206850" name="Rectangle 2"/>
          <p:cNvSpPr>
            <a:spLocks noGrp="1" noChangeArrowheads="1"/>
          </p:cNvSpPr>
          <p:nvPr>
            <p:ph type="title"/>
          </p:nvPr>
        </p:nvSpPr>
        <p:spPr>
          <a:xfrm>
            <a:off x="228600" y="228600"/>
            <a:ext cx="7467600" cy="760413"/>
          </a:xfrm>
        </p:spPr>
        <p:txBody>
          <a:bodyPr/>
          <a:lstStyle/>
          <a:p>
            <a:pPr algn="ctr"/>
            <a:r>
              <a:rPr lang="en-US" altLang="en-US" sz="3600" b="1"/>
              <a:t>Publication Rights ~ </a:t>
            </a:r>
            <a:br>
              <a:rPr lang="en-US" altLang="en-US" sz="3600" b="1"/>
            </a:br>
            <a:r>
              <a:rPr lang="en-US" altLang="en-US" sz="3600" b="1"/>
              <a:t>Which is Appropriate?</a:t>
            </a:r>
          </a:p>
        </p:txBody>
      </p:sp>
      <p:sp>
        <p:nvSpPr>
          <p:cNvPr id="206851" name="Rectangle 3"/>
          <p:cNvSpPr>
            <a:spLocks noGrp="1" noChangeArrowheads="1"/>
          </p:cNvSpPr>
          <p:nvPr>
            <p:ph type="body" idx="1"/>
          </p:nvPr>
        </p:nvSpPr>
        <p:spPr>
          <a:xfrm>
            <a:off x="0" y="1295400"/>
            <a:ext cx="7386638" cy="5562600"/>
          </a:xfrm>
        </p:spPr>
        <p:txBody>
          <a:bodyPr/>
          <a:lstStyle/>
          <a:p>
            <a:pPr>
              <a:buFontTx/>
              <a:buChar char="•"/>
            </a:pPr>
            <a:r>
              <a:rPr lang="en-US" altLang="en-US" sz="2800"/>
              <a:t>(1*)  Recipient is free to publish the results of research performed using Material; provided that Recipient gives Provider review and comment rights</a:t>
            </a:r>
          </a:p>
          <a:p>
            <a:pPr lvl="1">
              <a:buFontTx/>
              <a:buChar char="•"/>
            </a:pPr>
            <a:r>
              <a:rPr lang="en-US" altLang="en-US" sz="2400"/>
              <a:t>Provider has 30 days to review and submit its comments to Recipient</a:t>
            </a:r>
          </a:p>
          <a:p>
            <a:pPr>
              <a:buFontTx/>
              <a:buChar char="•"/>
            </a:pPr>
            <a:r>
              <a:rPr lang="en-US" altLang="en-US" sz="2800"/>
              <a:t>(2) Recipient will not disclose results of research using Material </a:t>
            </a:r>
            <a:r>
              <a:rPr lang="en-US" altLang="en-US" sz="2800" b="1"/>
              <a:t>without prior written approval </a:t>
            </a:r>
            <a:r>
              <a:rPr lang="en-US" altLang="en-US" sz="2800"/>
              <a:t>from Provider. Recipient also agrees to delete information from proposed publications if directed by Provider.</a:t>
            </a:r>
          </a:p>
          <a:p>
            <a:pPr>
              <a:buFontTx/>
              <a:buNone/>
            </a:pPr>
            <a:endParaRPr lang="en-US" altLang="en-US" sz="2800"/>
          </a:p>
          <a:p>
            <a:pPr>
              <a:buFontTx/>
              <a:buChar char="•"/>
            </a:pPr>
            <a:endParaRPr lang="en-US" altLang="en-US" sz="2800"/>
          </a:p>
        </p:txBody>
      </p:sp>
    </p:spTree>
  </p:cSld>
  <p:clrMapOvr>
    <a:masterClrMapping/>
  </p:clrMapOvr>
  <p:transition>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A9E28D8-F9C1-407D-AEA3-DB03FD238D96}" type="slidenum">
              <a:rPr lang="en-US" altLang="en-US"/>
              <a:pPr/>
              <a:t>44</a:t>
            </a:fld>
            <a:endParaRPr lang="en-US" altLang="en-US"/>
          </a:p>
        </p:txBody>
      </p:sp>
      <p:sp>
        <p:nvSpPr>
          <p:cNvPr id="79874" name="Rectangle 2"/>
          <p:cNvSpPr>
            <a:spLocks noGrp="1" noChangeArrowheads="1"/>
          </p:cNvSpPr>
          <p:nvPr>
            <p:ph type="title"/>
          </p:nvPr>
        </p:nvSpPr>
        <p:spPr/>
        <p:txBody>
          <a:bodyPr/>
          <a:lstStyle/>
          <a:p>
            <a:pPr algn="ctr"/>
            <a:r>
              <a:rPr lang="en-US" altLang="en-US" sz="3800">
                <a:solidFill>
                  <a:srgbClr val="000066"/>
                </a:solidFill>
              </a:rPr>
              <a:t>Answer: Option (1)</a:t>
            </a:r>
          </a:p>
        </p:txBody>
      </p:sp>
      <p:sp>
        <p:nvSpPr>
          <p:cNvPr id="79875" name="Rectangle 3"/>
          <p:cNvSpPr>
            <a:spLocks noGrp="1" noChangeArrowheads="1"/>
          </p:cNvSpPr>
          <p:nvPr>
            <p:ph type="body" idx="1"/>
          </p:nvPr>
        </p:nvSpPr>
        <p:spPr>
          <a:xfrm>
            <a:off x="263525" y="1600200"/>
            <a:ext cx="7127875" cy="4495800"/>
          </a:xfrm>
        </p:spPr>
        <p:txBody>
          <a:bodyPr/>
          <a:lstStyle/>
          <a:p>
            <a:pPr>
              <a:buFontTx/>
              <a:buNone/>
            </a:pPr>
            <a:r>
              <a:rPr lang="en-US" altLang="en-US" sz="2800"/>
              <a:t>(1)</a:t>
            </a:r>
            <a:r>
              <a:rPr lang="en-US" altLang="en-US" sz="2800" i="1"/>
              <a:t> </a:t>
            </a:r>
            <a:r>
              <a:rPr lang="en-US" altLang="en-US" sz="2800"/>
              <a:t>Recipient is free to publish the results of research performed using Material; provided that Recipient gives Provider review and comment rights</a:t>
            </a:r>
          </a:p>
          <a:p>
            <a:pPr lvl="1">
              <a:buFontTx/>
              <a:buChar char="•"/>
            </a:pPr>
            <a:r>
              <a:rPr lang="en-US" altLang="en-US"/>
              <a:t>Provider has 30 days to review and submit its comments to Recipient</a:t>
            </a:r>
          </a:p>
        </p:txBody>
      </p:sp>
    </p:spTree>
  </p:cSld>
  <p:clrMapOvr>
    <a:masterClrMapping/>
  </p:clrMapOvr>
  <p:transition>
    <p:zo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CE4E03F-63D1-4D07-BEEC-B23CE4D91017}" type="slidenum">
              <a:rPr lang="en-US" altLang="en-US"/>
              <a:pPr/>
              <a:t>45</a:t>
            </a:fld>
            <a:endParaRPr lang="en-US" altLang="en-US"/>
          </a:p>
        </p:txBody>
      </p:sp>
      <p:sp>
        <p:nvSpPr>
          <p:cNvPr id="82946" name="Rectangle 2"/>
          <p:cNvSpPr>
            <a:spLocks noGrp="1" noChangeArrowheads="1"/>
          </p:cNvSpPr>
          <p:nvPr>
            <p:ph type="title"/>
          </p:nvPr>
        </p:nvSpPr>
        <p:spPr>
          <a:xfrm>
            <a:off x="0" y="228600"/>
            <a:ext cx="7467600" cy="836613"/>
          </a:xfrm>
        </p:spPr>
        <p:txBody>
          <a:bodyPr/>
          <a:lstStyle/>
          <a:p>
            <a:pPr algn="ctr"/>
            <a:r>
              <a:rPr lang="en-US" altLang="en-US" sz="3800">
                <a:solidFill>
                  <a:srgbClr val="000066"/>
                </a:solidFill>
              </a:rPr>
              <a:t>Confidentiality Obligations</a:t>
            </a:r>
          </a:p>
        </p:txBody>
      </p:sp>
      <p:sp>
        <p:nvSpPr>
          <p:cNvPr id="82947" name="Rectangle 3"/>
          <p:cNvSpPr>
            <a:spLocks noGrp="1" noChangeArrowheads="1"/>
          </p:cNvSpPr>
          <p:nvPr>
            <p:ph type="body" idx="1"/>
          </p:nvPr>
        </p:nvSpPr>
        <p:spPr>
          <a:xfrm>
            <a:off x="228600" y="1219200"/>
            <a:ext cx="7132638" cy="5257800"/>
          </a:xfrm>
        </p:spPr>
        <p:txBody>
          <a:bodyPr/>
          <a:lstStyle/>
          <a:p>
            <a:r>
              <a:rPr lang="en-US" altLang="en-US" sz="2800"/>
              <a:t>Standard terms:</a:t>
            </a:r>
          </a:p>
          <a:p>
            <a:pPr lvl="1"/>
            <a:r>
              <a:rPr lang="en-US" altLang="en-US" sz="2400"/>
              <a:t>Recipient agrees to use reasonable efforts to keep Information transferred with the Material to Recipient confidential</a:t>
            </a:r>
          </a:p>
          <a:p>
            <a:pPr lvl="2"/>
            <a:r>
              <a:rPr lang="en-US" altLang="en-US" sz="2000"/>
              <a:t>marked “confidential” </a:t>
            </a:r>
          </a:p>
          <a:p>
            <a:pPr lvl="2"/>
            <a:r>
              <a:rPr lang="en-US" altLang="en-US" sz="2000"/>
              <a:t>with appropriate exceptions</a:t>
            </a:r>
          </a:p>
          <a:p>
            <a:pPr lvl="2"/>
            <a:r>
              <a:rPr lang="en-US" altLang="en-US" sz="2000"/>
              <a:t>for a reasonable amount of time </a:t>
            </a:r>
          </a:p>
          <a:p>
            <a:r>
              <a:rPr lang="en-US" altLang="en-US" sz="2800"/>
              <a:t>More restrictive:</a:t>
            </a:r>
          </a:p>
          <a:p>
            <a:pPr lvl="1"/>
            <a:r>
              <a:rPr lang="en-US" altLang="en-US" sz="2400"/>
              <a:t>Recipient will hold in strict confidence the Material and Information for a period of no less than 10 years</a:t>
            </a:r>
          </a:p>
          <a:p>
            <a:pPr lvl="2"/>
            <a:r>
              <a:rPr lang="en-US" altLang="en-US" sz="1800"/>
              <a:t>10 years from when?    </a:t>
            </a:r>
          </a:p>
          <a:p>
            <a:pPr>
              <a:buFontTx/>
              <a:buNone/>
            </a:pPr>
            <a:endParaRPr lang="en-US" altLang="en-US" sz="2400"/>
          </a:p>
        </p:txBody>
      </p:sp>
    </p:spTree>
  </p:cSld>
  <p:clrMapOvr>
    <a:masterClrMapping/>
  </p:clrMapOvr>
  <p:transition>
    <p:zo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CE695CE-8197-48F4-A32C-09AFA57131AD}" type="slidenum">
              <a:rPr lang="en-US" altLang="en-US"/>
              <a:pPr/>
              <a:t>46</a:t>
            </a:fld>
            <a:endParaRPr lang="en-US" altLang="en-US"/>
          </a:p>
        </p:txBody>
      </p:sp>
      <p:sp>
        <p:nvSpPr>
          <p:cNvPr id="88066" name="Rectangle 2"/>
          <p:cNvSpPr>
            <a:spLocks noGrp="1" noChangeArrowheads="1"/>
          </p:cNvSpPr>
          <p:nvPr>
            <p:ph type="title"/>
          </p:nvPr>
        </p:nvSpPr>
        <p:spPr>
          <a:xfrm>
            <a:off x="228600" y="228600"/>
            <a:ext cx="7391400" cy="760413"/>
          </a:xfrm>
        </p:spPr>
        <p:txBody>
          <a:bodyPr/>
          <a:lstStyle/>
          <a:p>
            <a:pPr algn="ctr"/>
            <a:r>
              <a:rPr lang="en-US" altLang="en-US" sz="3800">
                <a:solidFill>
                  <a:srgbClr val="000066"/>
                </a:solidFill>
              </a:rPr>
              <a:t>Reports &amp; Expiration ~ </a:t>
            </a:r>
            <a:br>
              <a:rPr lang="en-US" altLang="en-US" sz="3800">
                <a:solidFill>
                  <a:srgbClr val="000066"/>
                </a:solidFill>
              </a:rPr>
            </a:br>
            <a:r>
              <a:rPr lang="en-US" altLang="en-US" sz="3800">
                <a:solidFill>
                  <a:srgbClr val="000066"/>
                </a:solidFill>
              </a:rPr>
              <a:t>Which is Appropriate?</a:t>
            </a:r>
          </a:p>
        </p:txBody>
      </p:sp>
      <p:sp>
        <p:nvSpPr>
          <p:cNvPr id="88067" name="Rectangle 3"/>
          <p:cNvSpPr>
            <a:spLocks noGrp="1" noChangeArrowheads="1"/>
          </p:cNvSpPr>
          <p:nvPr>
            <p:ph type="body" idx="1"/>
          </p:nvPr>
        </p:nvSpPr>
        <p:spPr>
          <a:xfrm>
            <a:off x="228600" y="1371600"/>
            <a:ext cx="7059613" cy="5257800"/>
          </a:xfrm>
        </p:spPr>
        <p:txBody>
          <a:bodyPr/>
          <a:lstStyle/>
          <a:p>
            <a:pPr>
              <a:lnSpc>
                <a:spcPct val="80000"/>
              </a:lnSpc>
            </a:pPr>
            <a:r>
              <a:rPr lang="en-US" altLang="en-US" sz="2400" i="1"/>
              <a:t>(</a:t>
            </a:r>
            <a:r>
              <a:rPr lang="en-US" altLang="en-US" sz="2400"/>
              <a:t>1*) Recipient shall provide a final report containing research results using Material to Provider within 6 months of expiration of the MTA.  Provider will maintain results in confidence if requested by Recipient.  This MTA expires 3 years from date of signature, or upon completion of the research, whichever occurs first.</a:t>
            </a:r>
          </a:p>
          <a:p>
            <a:pPr algn="ctr">
              <a:lnSpc>
                <a:spcPct val="80000"/>
              </a:lnSpc>
              <a:buFontTx/>
              <a:buNone/>
            </a:pPr>
            <a:r>
              <a:rPr lang="en-US" altLang="en-US" sz="2400" b="1"/>
              <a:t>OR </a:t>
            </a:r>
          </a:p>
          <a:p>
            <a:pPr>
              <a:lnSpc>
                <a:spcPct val="80000"/>
              </a:lnSpc>
            </a:pPr>
            <a:endParaRPr lang="en-US" altLang="en-US" sz="2400"/>
          </a:p>
          <a:p>
            <a:pPr>
              <a:lnSpc>
                <a:spcPct val="80000"/>
              </a:lnSpc>
            </a:pPr>
            <a:r>
              <a:rPr lang="en-US" altLang="en-US" sz="2400"/>
              <a:t>(2) Recipient will provide complete updates on research results to Provider every 3 months, and a final report upon completion of the research.  Provider will have the right to use the data and results for any purpose without compensation to Recipient.</a:t>
            </a:r>
          </a:p>
        </p:txBody>
      </p:sp>
    </p:spTree>
  </p:cSld>
  <p:clrMapOvr>
    <a:masterClrMapping/>
  </p:clrMapOvr>
  <p:transition>
    <p:zo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7385241-9860-4D20-9A1A-A75584CFD72B}" type="slidenum">
              <a:rPr lang="en-US" altLang="en-US"/>
              <a:pPr/>
              <a:t>47</a:t>
            </a:fld>
            <a:endParaRPr lang="en-US" altLang="en-US"/>
          </a:p>
        </p:txBody>
      </p:sp>
      <p:sp>
        <p:nvSpPr>
          <p:cNvPr id="90114" name="Rectangle 2"/>
          <p:cNvSpPr>
            <a:spLocks noGrp="1" noChangeArrowheads="1"/>
          </p:cNvSpPr>
          <p:nvPr>
            <p:ph type="title"/>
          </p:nvPr>
        </p:nvSpPr>
        <p:spPr/>
        <p:txBody>
          <a:bodyPr/>
          <a:lstStyle/>
          <a:p>
            <a:pPr algn="ctr"/>
            <a:r>
              <a:rPr lang="en-US" altLang="en-US" sz="3800">
                <a:solidFill>
                  <a:srgbClr val="000066"/>
                </a:solidFill>
              </a:rPr>
              <a:t>Answer</a:t>
            </a:r>
          </a:p>
        </p:txBody>
      </p:sp>
      <p:sp>
        <p:nvSpPr>
          <p:cNvPr id="90115" name="Rectangle 3"/>
          <p:cNvSpPr>
            <a:spLocks noGrp="1" noChangeArrowheads="1"/>
          </p:cNvSpPr>
          <p:nvPr>
            <p:ph type="body" idx="1"/>
          </p:nvPr>
        </p:nvSpPr>
        <p:spPr>
          <a:xfrm>
            <a:off x="0" y="1524000"/>
            <a:ext cx="7620000" cy="4454525"/>
          </a:xfrm>
        </p:spPr>
        <p:txBody>
          <a:bodyPr/>
          <a:lstStyle/>
          <a:p>
            <a:r>
              <a:rPr lang="en-US" altLang="en-US" sz="2800"/>
              <a:t>(1) Recipient shall provide a final report containing research results using Material to Provider within 6 months of expiration of the MTA.  Provider will maintain results in confidence if requested by Recipient.  This MTA expires 3 years from date of signature, or upon completion of the research, whichever occurs first.</a:t>
            </a:r>
          </a:p>
        </p:txBody>
      </p:sp>
    </p:spTree>
  </p:cSld>
  <p:clrMapOvr>
    <a:masterClrMapping/>
  </p:clrMapOvr>
  <p:transition>
    <p:zo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FFB20D1-4CCC-48F0-843F-5D50476653E8}" type="slidenum">
              <a:rPr lang="en-US" altLang="en-US"/>
              <a:pPr/>
              <a:t>48</a:t>
            </a:fld>
            <a:endParaRPr lang="en-US" altLang="en-US"/>
          </a:p>
        </p:txBody>
      </p:sp>
      <p:sp>
        <p:nvSpPr>
          <p:cNvPr id="185346" name="Rectangle 2"/>
          <p:cNvSpPr>
            <a:spLocks noGrp="1" noChangeArrowheads="1"/>
          </p:cNvSpPr>
          <p:nvPr>
            <p:ph type="title"/>
          </p:nvPr>
        </p:nvSpPr>
        <p:spPr>
          <a:xfrm>
            <a:off x="0" y="228600"/>
            <a:ext cx="7467600" cy="836613"/>
          </a:xfrm>
        </p:spPr>
        <p:txBody>
          <a:bodyPr/>
          <a:lstStyle/>
          <a:p>
            <a:pPr algn="ctr"/>
            <a:r>
              <a:rPr lang="en-US" altLang="en-US" sz="3800">
                <a:solidFill>
                  <a:srgbClr val="000066"/>
                </a:solidFill>
              </a:rPr>
              <a:t>Export Control</a:t>
            </a:r>
          </a:p>
        </p:txBody>
      </p:sp>
      <p:sp>
        <p:nvSpPr>
          <p:cNvPr id="185347" name="Rectangle 3"/>
          <p:cNvSpPr>
            <a:spLocks noGrp="1" noChangeArrowheads="1"/>
          </p:cNvSpPr>
          <p:nvPr>
            <p:ph type="body" idx="1"/>
          </p:nvPr>
        </p:nvSpPr>
        <p:spPr>
          <a:xfrm>
            <a:off x="228600" y="1219200"/>
            <a:ext cx="7696200" cy="4987925"/>
          </a:xfrm>
        </p:spPr>
        <p:txBody>
          <a:bodyPr/>
          <a:lstStyle/>
          <a:p>
            <a:pPr>
              <a:lnSpc>
                <a:spcPct val="80000"/>
              </a:lnSpc>
            </a:pPr>
            <a:r>
              <a:rPr lang="en-US" altLang="en-US" sz="2800"/>
              <a:t>Apply standard review procedures</a:t>
            </a:r>
          </a:p>
          <a:p>
            <a:pPr>
              <a:lnSpc>
                <a:spcPct val="80000"/>
              </a:lnSpc>
            </a:pPr>
            <a:r>
              <a:rPr lang="en-US" altLang="en-US" sz="2800">
                <a:solidFill>
                  <a:srgbClr val="000000"/>
                </a:solidFill>
              </a:rPr>
              <a:t>State Department:  Inherently military technologies--International Traffic in Arms Regulations (ITAR) </a:t>
            </a:r>
          </a:p>
          <a:p>
            <a:pPr>
              <a:lnSpc>
                <a:spcPct val="80000"/>
              </a:lnSpc>
            </a:pPr>
            <a:r>
              <a:rPr lang="en-US" altLang="en-US" sz="2800">
                <a:solidFill>
                  <a:srgbClr val="000000"/>
                </a:solidFill>
              </a:rPr>
              <a:t>Commerce Department:  “Dual-Use” technologies (primary civil use) -- Export Administration Regulations (EAR)</a:t>
            </a:r>
          </a:p>
          <a:p>
            <a:pPr>
              <a:lnSpc>
                <a:spcPct val="80000"/>
              </a:lnSpc>
            </a:pPr>
            <a:r>
              <a:rPr lang="en-US" altLang="en-US" sz="2800">
                <a:solidFill>
                  <a:srgbClr val="000000"/>
                </a:solidFill>
              </a:rPr>
              <a:t>Treasury Department, Office of Foreign Assets Control (OFAC):  Prohibits transactions with  subject to boycotts, trade sanctions, embargoes</a:t>
            </a:r>
          </a:p>
          <a:p>
            <a:pPr>
              <a:lnSpc>
                <a:spcPct val="80000"/>
              </a:lnSpc>
            </a:pPr>
            <a:r>
              <a:rPr lang="en-US" altLang="en-US" sz="2800">
                <a:solidFill>
                  <a:srgbClr val="000000"/>
                </a:solidFill>
              </a:rPr>
              <a:t>Deemed Export Issues</a:t>
            </a:r>
          </a:p>
          <a:p>
            <a:pPr lvl="2">
              <a:lnSpc>
                <a:spcPct val="80000"/>
              </a:lnSpc>
              <a:buFontTx/>
              <a:buNone/>
            </a:pPr>
            <a:endParaRPr lang="en-US" altLang="en-US"/>
          </a:p>
        </p:txBody>
      </p:sp>
    </p:spTree>
  </p:cSld>
  <p:clrMapOvr>
    <a:masterClrMapping/>
  </p:clrMapOvr>
  <p:transition>
    <p:zo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F2DB23D-EA6F-4590-9A7A-7F3985F65EF6}" type="slidenum">
              <a:rPr lang="en-US" altLang="en-US"/>
              <a:pPr/>
              <a:t>49</a:t>
            </a:fld>
            <a:endParaRPr lang="en-US" altLang="en-US"/>
          </a:p>
        </p:txBody>
      </p:sp>
      <p:sp>
        <p:nvSpPr>
          <p:cNvPr id="217090" name="Rectangle 2"/>
          <p:cNvSpPr>
            <a:spLocks noGrp="1" noChangeArrowheads="1"/>
          </p:cNvSpPr>
          <p:nvPr>
            <p:ph type="title"/>
          </p:nvPr>
        </p:nvSpPr>
        <p:spPr/>
        <p:txBody>
          <a:bodyPr/>
          <a:lstStyle/>
          <a:p>
            <a:pPr algn="ctr"/>
            <a:r>
              <a:rPr lang="en-US" altLang="en-US" sz="4400" b="1"/>
              <a:t>Special Concerns</a:t>
            </a:r>
          </a:p>
        </p:txBody>
      </p:sp>
      <p:sp>
        <p:nvSpPr>
          <p:cNvPr id="217091" name="Rectangle 3"/>
          <p:cNvSpPr>
            <a:spLocks noGrp="1" noChangeArrowheads="1"/>
          </p:cNvSpPr>
          <p:nvPr>
            <p:ph type="body" idx="1"/>
          </p:nvPr>
        </p:nvSpPr>
        <p:spPr/>
        <p:txBody>
          <a:bodyPr/>
          <a:lstStyle/>
          <a:p>
            <a:pPr>
              <a:lnSpc>
                <a:spcPct val="90000"/>
              </a:lnSpc>
            </a:pPr>
            <a:r>
              <a:rPr lang="en-US" altLang="en-US"/>
              <a:t>Special Requirements for Handling Select Agents under Patriot Act</a:t>
            </a:r>
          </a:p>
          <a:p>
            <a:pPr>
              <a:lnSpc>
                <a:spcPct val="90000"/>
              </a:lnSpc>
            </a:pPr>
            <a:r>
              <a:rPr lang="en-US" altLang="en-US"/>
              <a:t>Shipping Issues</a:t>
            </a:r>
          </a:p>
          <a:p>
            <a:pPr>
              <a:lnSpc>
                <a:spcPct val="90000"/>
              </a:lnSpc>
            </a:pPr>
            <a:r>
              <a:rPr lang="en-US" altLang="en-US"/>
              <a:t>Hazardous Materials</a:t>
            </a:r>
            <a:r>
              <a:rPr lang="en-US" altLang="en-US" sz="3400"/>
              <a:t>	</a:t>
            </a:r>
          </a:p>
          <a:p>
            <a:pPr lvl="1">
              <a:lnSpc>
                <a:spcPct val="90000"/>
              </a:lnSpc>
            </a:pPr>
            <a:r>
              <a:rPr lang="en-US" altLang="en-US" sz="3200"/>
              <a:t>Packaging</a:t>
            </a:r>
          </a:p>
          <a:p>
            <a:pPr lvl="1">
              <a:lnSpc>
                <a:spcPct val="90000"/>
              </a:lnSpc>
            </a:pPr>
            <a:r>
              <a:rPr lang="en-US" altLang="en-US" sz="3200"/>
              <a:t>Inspection permit</a:t>
            </a:r>
          </a:p>
          <a:p>
            <a:pPr lvl="1">
              <a:lnSpc>
                <a:spcPct val="90000"/>
              </a:lnSpc>
            </a:pPr>
            <a:r>
              <a:rPr lang="en-US" altLang="en-US" sz="3200"/>
              <a:t>Environmental Health and Safety Office</a:t>
            </a: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4875E4E-B7AE-454F-94FC-F18C8615E599}" type="slidenum">
              <a:rPr lang="en-US" altLang="en-US"/>
              <a:pPr/>
              <a:t>5</a:t>
            </a:fld>
            <a:endParaRPr lang="en-US" altLang="en-US"/>
          </a:p>
        </p:txBody>
      </p:sp>
      <p:sp>
        <p:nvSpPr>
          <p:cNvPr id="222210" name="Rectangle 2"/>
          <p:cNvSpPr>
            <a:spLocks noGrp="1" noChangeArrowheads="1"/>
          </p:cNvSpPr>
          <p:nvPr>
            <p:ph type="title"/>
          </p:nvPr>
        </p:nvSpPr>
        <p:spPr/>
        <p:txBody>
          <a:bodyPr/>
          <a:lstStyle/>
          <a:p>
            <a:pPr algn="ctr"/>
            <a:r>
              <a:rPr lang="en-US" altLang="en-US" b="1"/>
              <a:t>Pros for Negotiating IIAs</a:t>
            </a:r>
          </a:p>
        </p:txBody>
      </p:sp>
      <p:sp>
        <p:nvSpPr>
          <p:cNvPr id="222211" name="Rectangle 3"/>
          <p:cNvSpPr>
            <a:spLocks noGrp="1" noChangeArrowheads="1"/>
          </p:cNvSpPr>
          <p:nvPr>
            <p:ph type="body" idx="1"/>
          </p:nvPr>
        </p:nvSpPr>
        <p:spPr>
          <a:xfrm>
            <a:off x="152400" y="1295400"/>
            <a:ext cx="7497763" cy="5257800"/>
          </a:xfrm>
        </p:spPr>
        <p:txBody>
          <a:bodyPr/>
          <a:lstStyle/>
          <a:p>
            <a:r>
              <a:rPr lang="en-US" altLang="en-US"/>
              <a:t>Saves time, money and resources</a:t>
            </a:r>
          </a:p>
          <a:p>
            <a:r>
              <a:rPr lang="en-US" altLang="en-US"/>
              <a:t>Only one co-owner negotiates on behalf of all co-owners </a:t>
            </a:r>
          </a:p>
          <a:p>
            <a:r>
              <a:rPr lang="en-US" altLang="en-US"/>
              <a:t>Only lead party signs license agreement </a:t>
            </a:r>
          </a:p>
          <a:p>
            <a:r>
              <a:rPr lang="en-US" altLang="en-US"/>
              <a:t>Co-owners negotiate pesky deal terms before commercialization begins</a:t>
            </a:r>
          </a:p>
          <a:p>
            <a:r>
              <a:rPr lang="en-US" altLang="en-US"/>
              <a:t>Aligns/ organizes the co-owners </a:t>
            </a:r>
          </a:p>
        </p:txBody>
      </p:sp>
    </p:spTree>
  </p:cSld>
  <p:clrMapOvr>
    <a:masterClrMapping/>
  </p:clrMapOvr>
  <p:transition>
    <p:zoom/>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5914864-67D4-46FA-B467-9CF65286EC8A}" type="slidenum">
              <a:rPr lang="en-US" altLang="en-US"/>
              <a:pPr/>
              <a:t>50</a:t>
            </a:fld>
            <a:endParaRPr lang="en-US" altLang="en-US"/>
          </a:p>
        </p:txBody>
      </p:sp>
      <p:sp>
        <p:nvSpPr>
          <p:cNvPr id="219138" name="Rectangle 2"/>
          <p:cNvSpPr>
            <a:spLocks noGrp="1" noChangeArrowheads="1"/>
          </p:cNvSpPr>
          <p:nvPr>
            <p:ph type="title"/>
          </p:nvPr>
        </p:nvSpPr>
        <p:spPr>
          <a:xfrm>
            <a:off x="228600" y="609600"/>
            <a:ext cx="7477125" cy="1143000"/>
          </a:xfrm>
        </p:spPr>
        <p:txBody>
          <a:bodyPr/>
          <a:lstStyle/>
          <a:p>
            <a:pPr algn="ctr"/>
            <a:r>
              <a:rPr lang="en-US" altLang="en-US" sz="4400" b="1"/>
              <a:t>Thank you ~~ </a:t>
            </a:r>
            <a:br>
              <a:rPr lang="en-US" altLang="en-US" sz="4400" b="1"/>
            </a:br>
            <a:r>
              <a:rPr lang="en-US" altLang="en-US" sz="4400" b="1"/>
              <a:t>Any questions?</a:t>
            </a:r>
            <a:endParaRPr lang="en-US" altLang="en-US" b="1"/>
          </a:p>
        </p:txBody>
      </p:sp>
      <p:sp>
        <p:nvSpPr>
          <p:cNvPr id="219139" name="Rectangle 3"/>
          <p:cNvSpPr>
            <a:spLocks noGrp="1" noChangeArrowheads="1"/>
          </p:cNvSpPr>
          <p:nvPr>
            <p:ph type="body" idx="1"/>
          </p:nvPr>
        </p:nvSpPr>
        <p:spPr>
          <a:xfrm>
            <a:off x="228600" y="2819400"/>
            <a:ext cx="7386638" cy="3125788"/>
          </a:xfrm>
        </p:spPr>
        <p:txBody>
          <a:bodyPr/>
          <a:lstStyle/>
          <a:p>
            <a:pPr algn="ctr">
              <a:buFontTx/>
              <a:buNone/>
            </a:pPr>
            <a:r>
              <a:rPr lang="en-US" altLang="en-US" sz="4000"/>
              <a:t>BethLynn Maxwell</a:t>
            </a:r>
          </a:p>
          <a:p>
            <a:pPr algn="ctr">
              <a:buFontTx/>
              <a:buNone/>
            </a:pPr>
            <a:r>
              <a:rPr lang="en-US" altLang="en-US" sz="4000">
                <a:hlinkClick r:id="rId3"/>
              </a:rPr>
              <a:t>bmaxwell@utsystem.edu</a:t>
            </a:r>
            <a:endParaRPr lang="en-US" altLang="en-US" sz="4000"/>
          </a:p>
          <a:p>
            <a:pPr algn="ctr">
              <a:buFontTx/>
              <a:buNone/>
            </a:pPr>
            <a:r>
              <a:rPr lang="en-US" altLang="en-US" sz="4000"/>
              <a:t>512.499.4518</a:t>
            </a:r>
          </a:p>
          <a:p>
            <a:pPr lvl="1"/>
            <a:endParaRPr lang="en-US" altLang="en-US" sz="2000"/>
          </a:p>
          <a:p>
            <a:pPr lvl="1"/>
            <a:endParaRPr lang="en-US" altLang="en-US" sz="2000"/>
          </a:p>
          <a:p>
            <a:endParaRPr lang="en-US" altLang="en-US" sz="2500"/>
          </a:p>
          <a:p>
            <a:pPr lvl="1"/>
            <a:endParaRPr lang="en-US" altLang="en-US" sz="4100"/>
          </a:p>
          <a:p>
            <a:endParaRPr lang="en-US" altLang="en-US" sz="4500"/>
          </a:p>
          <a:p>
            <a:pPr lvl="1"/>
            <a:endParaRPr lang="en-US" altLang="en-US" sz="4100"/>
          </a:p>
        </p:txBody>
      </p:sp>
    </p:spTree>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EEA53F3-F013-4CF9-A426-A8BF17BE626C}" type="slidenum">
              <a:rPr lang="en-US" altLang="en-US"/>
              <a:pPr/>
              <a:t>6</a:t>
            </a:fld>
            <a:endParaRPr lang="en-US" altLang="en-US"/>
          </a:p>
        </p:txBody>
      </p:sp>
      <p:sp>
        <p:nvSpPr>
          <p:cNvPr id="224258" name="Rectangle 2"/>
          <p:cNvSpPr>
            <a:spLocks noGrp="1" noChangeArrowheads="1"/>
          </p:cNvSpPr>
          <p:nvPr>
            <p:ph type="title"/>
          </p:nvPr>
        </p:nvSpPr>
        <p:spPr/>
        <p:txBody>
          <a:bodyPr/>
          <a:lstStyle/>
          <a:p>
            <a:pPr algn="ctr"/>
            <a:r>
              <a:rPr lang="en-US" altLang="en-US" b="1"/>
              <a:t>Cons for Negotiating IIAs</a:t>
            </a:r>
          </a:p>
        </p:txBody>
      </p:sp>
      <p:sp>
        <p:nvSpPr>
          <p:cNvPr id="224259" name="Rectangle 3"/>
          <p:cNvSpPr>
            <a:spLocks noGrp="1" noChangeArrowheads="1"/>
          </p:cNvSpPr>
          <p:nvPr>
            <p:ph type="body" idx="1"/>
          </p:nvPr>
        </p:nvSpPr>
        <p:spPr/>
        <p:txBody>
          <a:bodyPr/>
          <a:lstStyle/>
          <a:p>
            <a:r>
              <a:rPr lang="en-US" altLang="en-US" b="1"/>
              <a:t>Should</a:t>
            </a:r>
            <a:r>
              <a:rPr lang="en-US" altLang="en-US"/>
              <a:t> save time, resources and money</a:t>
            </a:r>
          </a:p>
          <a:p>
            <a:r>
              <a:rPr lang="en-US" altLang="en-US"/>
              <a:t>Time lost because co-owners get bogged down negotiating </a:t>
            </a:r>
            <a:r>
              <a:rPr lang="en-US" altLang="en-US" b="1"/>
              <a:t>their</a:t>
            </a:r>
            <a:r>
              <a:rPr lang="en-US" altLang="en-US"/>
              <a:t> deal terms</a:t>
            </a:r>
          </a:p>
          <a:p>
            <a:r>
              <a:rPr lang="en-US" altLang="en-US"/>
              <a:t>If co-owners can’t (won’t) agree, then relationship starts off on wrong foot  </a:t>
            </a:r>
          </a:p>
        </p:txBody>
      </p:sp>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7F3BCC4-468F-44F7-A5C2-B4E3B8DF4418}" type="slidenum">
              <a:rPr lang="en-US" altLang="en-US"/>
              <a:pPr/>
              <a:t>7</a:t>
            </a:fld>
            <a:endParaRPr lang="en-US" altLang="en-US"/>
          </a:p>
        </p:txBody>
      </p:sp>
      <p:sp>
        <p:nvSpPr>
          <p:cNvPr id="221186" name="Rectangle 2"/>
          <p:cNvSpPr>
            <a:spLocks noGrp="1" noChangeArrowheads="1"/>
          </p:cNvSpPr>
          <p:nvPr>
            <p:ph type="title"/>
          </p:nvPr>
        </p:nvSpPr>
        <p:spPr>
          <a:xfrm>
            <a:off x="381000" y="228600"/>
            <a:ext cx="7315200" cy="762000"/>
          </a:xfrm>
        </p:spPr>
        <p:txBody>
          <a:bodyPr/>
          <a:lstStyle/>
          <a:p>
            <a:pPr algn="ctr"/>
            <a:r>
              <a:rPr lang="en-US" altLang="en-US" b="1"/>
              <a:t>What’s in an IIA?</a:t>
            </a:r>
          </a:p>
        </p:txBody>
      </p:sp>
      <p:sp>
        <p:nvSpPr>
          <p:cNvPr id="221187" name="Rectangle 3"/>
          <p:cNvSpPr>
            <a:spLocks noGrp="1" noChangeArrowheads="1"/>
          </p:cNvSpPr>
          <p:nvPr>
            <p:ph type="body" idx="1"/>
          </p:nvPr>
        </p:nvSpPr>
        <p:spPr>
          <a:xfrm>
            <a:off x="0" y="1066800"/>
            <a:ext cx="7650163" cy="5562600"/>
          </a:xfrm>
        </p:spPr>
        <p:txBody>
          <a:bodyPr/>
          <a:lstStyle/>
          <a:p>
            <a:pPr>
              <a:lnSpc>
                <a:spcPct val="80000"/>
              </a:lnSpc>
            </a:pPr>
            <a:r>
              <a:rPr lang="en-US" altLang="en-US" sz="2000"/>
              <a:t>Parties = co-owners </a:t>
            </a:r>
          </a:p>
          <a:p>
            <a:pPr>
              <a:lnSpc>
                <a:spcPct val="80000"/>
              </a:lnSpc>
            </a:pPr>
            <a:r>
              <a:rPr lang="en-US" altLang="en-US" sz="2000"/>
              <a:t>How is common ownership created?</a:t>
            </a:r>
          </a:p>
          <a:p>
            <a:pPr>
              <a:lnSpc>
                <a:spcPct val="80000"/>
              </a:lnSpc>
            </a:pPr>
            <a:r>
              <a:rPr lang="en-US" altLang="en-US" sz="2000"/>
              <a:t>Names ‘Lead Party’</a:t>
            </a:r>
          </a:p>
          <a:p>
            <a:pPr>
              <a:lnSpc>
                <a:spcPct val="80000"/>
              </a:lnSpc>
            </a:pPr>
            <a:r>
              <a:rPr lang="en-US" altLang="en-US" sz="2000"/>
              <a:t>How does non-lead give authority to Lead Party?</a:t>
            </a:r>
          </a:p>
          <a:p>
            <a:pPr lvl="1">
              <a:lnSpc>
                <a:spcPct val="80000"/>
              </a:lnSpc>
            </a:pPr>
            <a:r>
              <a:rPr lang="en-US" altLang="en-US" sz="1800"/>
              <a:t>Non-lead </a:t>
            </a:r>
            <a:r>
              <a:rPr lang="en-US" altLang="en-US" sz="1800" b="1"/>
              <a:t>licenses right</a:t>
            </a:r>
            <a:r>
              <a:rPr lang="en-US" altLang="en-US" sz="1800"/>
              <a:t> to Lead Party </a:t>
            </a:r>
          </a:p>
          <a:p>
            <a:pPr lvl="1">
              <a:lnSpc>
                <a:spcPct val="80000"/>
              </a:lnSpc>
            </a:pPr>
            <a:r>
              <a:rPr lang="en-US" altLang="en-US" sz="1800"/>
              <a:t>Non-lead gives Lead Party right to negotiate on its behalf</a:t>
            </a:r>
          </a:p>
          <a:p>
            <a:pPr>
              <a:lnSpc>
                <a:spcPct val="80000"/>
              </a:lnSpc>
            </a:pPr>
            <a:r>
              <a:rPr lang="en-US" altLang="en-US" sz="2000"/>
              <a:t>How are proceeds split?</a:t>
            </a:r>
          </a:p>
          <a:p>
            <a:pPr lvl="1">
              <a:lnSpc>
                <a:spcPct val="80000"/>
              </a:lnSpc>
            </a:pPr>
            <a:r>
              <a:rPr lang="en-US" altLang="en-US" sz="1800"/>
              <a:t>How is split determined?</a:t>
            </a:r>
          </a:p>
          <a:p>
            <a:pPr lvl="1">
              <a:lnSpc>
                <a:spcPct val="80000"/>
              </a:lnSpc>
            </a:pPr>
            <a:r>
              <a:rPr lang="en-US" altLang="en-US" sz="1800"/>
              <a:t>How are solely owned and jointly owned technologies handled?</a:t>
            </a:r>
          </a:p>
          <a:p>
            <a:pPr lvl="1">
              <a:lnSpc>
                <a:spcPct val="80000"/>
              </a:lnSpc>
            </a:pPr>
            <a:r>
              <a:rPr lang="en-US" altLang="en-US" sz="1800"/>
              <a:t>What about equity?</a:t>
            </a:r>
          </a:p>
          <a:p>
            <a:pPr>
              <a:lnSpc>
                <a:spcPct val="80000"/>
              </a:lnSpc>
            </a:pPr>
            <a:r>
              <a:rPr lang="en-US" altLang="en-US" sz="2000"/>
              <a:t>Who pays patenting costs and expenses?</a:t>
            </a:r>
          </a:p>
          <a:p>
            <a:pPr>
              <a:lnSpc>
                <a:spcPct val="80000"/>
              </a:lnSpc>
            </a:pPr>
            <a:r>
              <a:rPr lang="en-US" altLang="en-US" sz="2000"/>
              <a:t>Who deals with assignments, warranties and representations?</a:t>
            </a:r>
          </a:p>
          <a:p>
            <a:pPr>
              <a:lnSpc>
                <a:spcPct val="80000"/>
              </a:lnSpc>
            </a:pPr>
            <a:r>
              <a:rPr lang="en-US" altLang="en-US" sz="2000"/>
              <a:t>Mechanism for enforcing against potential infringers in IIA </a:t>
            </a:r>
          </a:p>
          <a:p>
            <a:pPr lvl="1">
              <a:lnSpc>
                <a:spcPct val="80000"/>
              </a:lnSpc>
            </a:pPr>
            <a:r>
              <a:rPr lang="en-US" altLang="en-US" sz="1800"/>
              <a:t>Who handles and pays for litigation?</a:t>
            </a:r>
          </a:p>
          <a:p>
            <a:pPr>
              <a:lnSpc>
                <a:spcPct val="80000"/>
              </a:lnSpc>
            </a:pPr>
            <a:r>
              <a:rPr lang="en-US" altLang="en-US" sz="2000"/>
              <a:t>Termination Rights</a:t>
            </a:r>
          </a:p>
          <a:p>
            <a:pPr>
              <a:lnSpc>
                <a:spcPct val="80000"/>
              </a:lnSpc>
            </a:pPr>
            <a:r>
              <a:rPr lang="en-US" altLang="en-US" sz="2000"/>
              <a:t>Protecting co-owners confidential information </a:t>
            </a:r>
          </a:p>
        </p:txBody>
      </p:sp>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93E7150-7046-4610-B4D7-C543B5C55767}" type="slidenum">
              <a:rPr lang="en-US" altLang="en-US"/>
              <a:pPr/>
              <a:t>8</a:t>
            </a:fld>
            <a:endParaRPr lang="en-US" altLang="en-US"/>
          </a:p>
        </p:txBody>
      </p:sp>
      <p:sp>
        <p:nvSpPr>
          <p:cNvPr id="236546" name="Rectangle 2"/>
          <p:cNvSpPr>
            <a:spLocks noGrp="1" noChangeArrowheads="1"/>
          </p:cNvSpPr>
          <p:nvPr>
            <p:ph type="title"/>
          </p:nvPr>
        </p:nvSpPr>
        <p:spPr/>
        <p:txBody>
          <a:bodyPr/>
          <a:lstStyle/>
          <a:p>
            <a:pPr algn="ctr"/>
            <a:r>
              <a:rPr lang="en-US" altLang="en-US" sz="3600" b="1"/>
              <a:t>Factors to Consider When Choosing Lead Party</a:t>
            </a:r>
          </a:p>
        </p:txBody>
      </p:sp>
      <p:sp>
        <p:nvSpPr>
          <p:cNvPr id="236547" name="Rectangle 3"/>
          <p:cNvSpPr>
            <a:spLocks noGrp="1" noChangeArrowheads="1"/>
          </p:cNvSpPr>
          <p:nvPr>
            <p:ph type="body" idx="1"/>
          </p:nvPr>
        </p:nvSpPr>
        <p:spPr>
          <a:xfrm>
            <a:off x="228600" y="1598613"/>
            <a:ext cx="7421563" cy="4954587"/>
          </a:xfrm>
        </p:spPr>
        <p:txBody>
          <a:bodyPr/>
          <a:lstStyle/>
          <a:p>
            <a:r>
              <a:rPr lang="en-US" altLang="en-US" sz="2800"/>
              <a:t>Number of contacts in area of invention</a:t>
            </a:r>
          </a:p>
          <a:p>
            <a:r>
              <a:rPr lang="en-US" altLang="en-US" sz="2800"/>
              <a:t>Who can market the technology better?</a:t>
            </a:r>
          </a:p>
          <a:p>
            <a:pPr lvl="1"/>
            <a:r>
              <a:rPr lang="en-US" altLang="en-US" sz="2400"/>
              <a:t>What do </a:t>
            </a:r>
            <a:r>
              <a:rPr lang="en-US" altLang="en-US" sz="2400" b="1" i="1"/>
              <a:t>you do</a:t>
            </a:r>
            <a:r>
              <a:rPr lang="en-US" altLang="en-US" sz="2400"/>
              <a:t> to market technology? </a:t>
            </a:r>
          </a:p>
          <a:p>
            <a:r>
              <a:rPr lang="en-US" altLang="en-US" sz="2800"/>
              <a:t>Percent contribution by institution</a:t>
            </a:r>
          </a:p>
          <a:p>
            <a:r>
              <a:rPr lang="en-US" altLang="en-US" sz="2800"/>
              <a:t>Experience of staff in technology transfer office</a:t>
            </a:r>
          </a:p>
          <a:p>
            <a:r>
              <a:rPr lang="en-US" altLang="en-US" sz="2800"/>
              <a:t>Are you licensing similar technology?</a:t>
            </a:r>
          </a:p>
          <a:p>
            <a:r>
              <a:rPr lang="en-US" altLang="en-US" sz="2800"/>
              <a:t>One of the co-owners just doesn’t want to take lead</a:t>
            </a:r>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FCA0B04-65B2-4F1B-BB45-4CA3DBBAABD7}" type="slidenum">
              <a:rPr lang="en-US" altLang="en-US"/>
              <a:pPr/>
              <a:t>9</a:t>
            </a:fld>
            <a:endParaRPr lang="en-US" altLang="en-US"/>
          </a:p>
        </p:txBody>
      </p:sp>
      <p:sp>
        <p:nvSpPr>
          <p:cNvPr id="238594" name="Rectangle 2"/>
          <p:cNvSpPr>
            <a:spLocks noGrp="1" noChangeArrowheads="1"/>
          </p:cNvSpPr>
          <p:nvPr>
            <p:ph type="title"/>
          </p:nvPr>
        </p:nvSpPr>
        <p:spPr/>
        <p:txBody>
          <a:bodyPr/>
          <a:lstStyle/>
          <a:p>
            <a:pPr algn="ctr"/>
            <a:r>
              <a:rPr lang="en-US" altLang="en-US" sz="3600" b="1"/>
              <a:t>Who Handles the Following? </a:t>
            </a:r>
            <a:br>
              <a:rPr lang="en-US" altLang="en-US" sz="3600" b="1"/>
            </a:br>
            <a:r>
              <a:rPr lang="en-US" altLang="en-US" sz="3600" b="1"/>
              <a:t>Lead or Non-Lead?</a:t>
            </a:r>
          </a:p>
        </p:txBody>
      </p:sp>
      <p:sp>
        <p:nvSpPr>
          <p:cNvPr id="238595" name="Rectangle 3"/>
          <p:cNvSpPr>
            <a:spLocks noGrp="1" noChangeArrowheads="1"/>
          </p:cNvSpPr>
          <p:nvPr>
            <p:ph type="body" idx="1"/>
          </p:nvPr>
        </p:nvSpPr>
        <p:spPr/>
        <p:txBody>
          <a:bodyPr/>
          <a:lstStyle/>
          <a:p>
            <a:r>
              <a:rPr lang="en-US" altLang="en-US"/>
              <a:t>Patent Prosecution</a:t>
            </a:r>
          </a:p>
          <a:p>
            <a:r>
              <a:rPr lang="en-US" altLang="en-US"/>
              <a:t>Out-licensing</a:t>
            </a:r>
          </a:p>
          <a:p>
            <a:r>
              <a:rPr lang="en-US" altLang="en-US"/>
              <a:t>Accounting</a:t>
            </a:r>
          </a:p>
          <a:p>
            <a:r>
              <a:rPr lang="en-US" altLang="en-US"/>
              <a:t>Infringement</a:t>
            </a:r>
          </a:p>
          <a:p>
            <a:r>
              <a:rPr lang="en-US" altLang="en-US"/>
              <a:t>Defense </a:t>
            </a:r>
          </a:p>
        </p:txBody>
      </p:sp>
    </p:spTree>
  </p:cSld>
  <p:clrMapOvr>
    <a:masterClrMapping/>
  </p:clrMapOvr>
  <p:transition>
    <p:zoom/>
  </p:transition>
</p:sld>
</file>

<file path=ppt/theme/theme1.xml><?xml version="1.0" encoding="utf-8"?>
<a:theme xmlns:a="http://schemas.openxmlformats.org/drawingml/2006/main" name="Kimono">
  <a:themeElements>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Kimon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K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K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K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K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K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Kimono</Template>
  <TotalTime>6910</TotalTime>
  <Pages>13</Pages>
  <Words>4082</Words>
  <Application>Microsoft Office PowerPoint</Application>
  <PresentationFormat>On-screen Show (4:3)</PresentationFormat>
  <Paragraphs>834</Paragraphs>
  <Slides>50</Slides>
  <Notes>50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Times New Roman</vt:lpstr>
      <vt:lpstr>Arial</vt:lpstr>
      <vt:lpstr>Wingdings</vt:lpstr>
      <vt:lpstr>Kimono</vt:lpstr>
      <vt:lpstr>Yours? Mine? Ours?  Research Collaborations and Drafting Effective Intellectual Property Sharing Agreements </vt:lpstr>
      <vt:lpstr>Effective Intellectual Property Sharing Agreements</vt:lpstr>
      <vt:lpstr>PowerPoint Presentation</vt:lpstr>
      <vt:lpstr>What is an Inter-Institutional Agreement?</vt:lpstr>
      <vt:lpstr>Pros for Negotiating IIAs</vt:lpstr>
      <vt:lpstr>Cons for Negotiating IIAs</vt:lpstr>
      <vt:lpstr>What’s in an IIA?</vt:lpstr>
      <vt:lpstr>Factors to Consider When Choosing Lead Party</vt:lpstr>
      <vt:lpstr>Who Handles the Following?  Lead or Non-Lead?</vt:lpstr>
      <vt:lpstr>Sticking Points When Negotiating </vt:lpstr>
      <vt:lpstr>Sticking Point:  How is Revenue Shared? </vt:lpstr>
      <vt:lpstr>Sticking Point:  Management Fee</vt:lpstr>
      <vt:lpstr>Sticking Point:  Payment of Patent Costs</vt:lpstr>
      <vt:lpstr>How are Costs Allocated When Marketing Sole Lead and Joint Lead and Non-Lead IP?  </vt:lpstr>
      <vt:lpstr>Sticking Point: Signatures on License Agreement</vt:lpstr>
      <vt:lpstr>Sticking Point: Approval Rights in License Agreement</vt:lpstr>
      <vt:lpstr>Sticking Point:  License Requirements in IIA</vt:lpstr>
      <vt:lpstr>Sticking point: When can IIA be terminated?</vt:lpstr>
      <vt:lpstr>PowerPoint Presentation</vt:lpstr>
      <vt:lpstr>What is a  Material Transfer Agreement?</vt:lpstr>
      <vt:lpstr>Types of Materials  That Can Be Transferred</vt:lpstr>
      <vt:lpstr>Sources/Owners of Materials</vt:lpstr>
      <vt:lpstr>So, What’s the Big Deal? </vt:lpstr>
      <vt:lpstr>Why Owners Provide Material ~ Up-side for Sharing</vt:lpstr>
      <vt:lpstr>Owner Concerns ~  Down-side for Sharing</vt:lpstr>
      <vt:lpstr>Who Negotiates &amp; Signs MTAs?</vt:lpstr>
      <vt:lpstr>MTA Review Process  Incoming/Outgoing</vt:lpstr>
      <vt:lpstr>MTA Questionnaire and Checklist  (Incoming)</vt:lpstr>
      <vt:lpstr> MTA Questionnaire and Checklist  Incoming (Cont’d)</vt:lpstr>
      <vt:lpstr> MTA Questionnaire and Checklist  Incoming (Cont’d)</vt:lpstr>
      <vt:lpstr>MTA Terms and Potential Issues</vt:lpstr>
      <vt:lpstr>Who are the Parties?</vt:lpstr>
      <vt:lpstr>Provider = Foreign Entity</vt:lpstr>
      <vt:lpstr>What If No Revisions Allowed?</vt:lpstr>
      <vt:lpstr>Definition of the Material</vt:lpstr>
      <vt:lpstr>Use of Material by Recipient</vt:lpstr>
      <vt:lpstr>Distribution of Material to Others</vt:lpstr>
      <vt:lpstr>IP Ownership &amp; Licenses ~  </vt:lpstr>
      <vt:lpstr>IP Ownership &amp; Licenses ~  What is Appropriate?</vt:lpstr>
      <vt:lpstr>Or …</vt:lpstr>
      <vt:lpstr>Answer</vt:lpstr>
      <vt:lpstr>Publication Concerns</vt:lpstr>
      <vt:lpstr>Publication Rights ~  Which is Appropriate?</vt:lpstr>
      <vt:lpstr>Answer: Option (1)</vt:lpstr>
      <vt:lpstr>Confidentiality Obligations</vt:lpstr>
      <vt:lpstr>Reports &amp; Expiration ~  Which is Appropriate?</vt:lpstr>
      <vt:lpstr>Answer</vt:lpstr>
      <vt:lpstr>Export Control</vt:lpstr>
      <vt:lpstr>Special Concerns</vt:lpstr>
      <vt:lpstr>Thank you ~~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Review Process</dc:title>
  <dc:subject/>
  <dc:creator>RGS</dc:creator>
  <cp:keywords/>
  <dc:description/>
  <cp:lastModifiedBy>Carson, Cyanna</cp:lastModifiedBy>
  <cp:revision>162</cp:revision>
  <cp:lastPrinted>2000-09-12T20:04:49Z</cp:lastPrinted>
  <dcterms:created xsi:type="dcterms:W3CDTF">1998-07-26T22:13:10Z</dcterms:created>
  <dcterms:modified xsi:type="dcterms:W3CDTF">2016-05-05T15:30:27Z</dcterms:modified>
</cp:coreProperties>
</file>