
<file path=[Content_Types].xml><?xml version="1.0" encoding="utf-8"?>
<Types xmlns="http://schemas.openxmlformats.org/package/2006/content-types">
  <Default Extension="392393D0"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33.xml" ContentType="application/vnd.openxmlformats-officedocument.presentationml.notesSlide+xml"/>
  <Override PartName="/ppt/notesSlides/notesSlide4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9.xml" ContentType="application/vnd.openxmlformats-officedocument.presentationml.notesSlide+xml"/>
  <Override PartName="/ppt/notesSlides/notesSlide16.xml" ContentType="application/vnd.openxmlformats-officedocument.presentationml.notesSlide+xml"/>
  <Override PartName="/ppt/notesSlides/notesSlide37.xml" ContentType="application/vnd.openxmlformats-officedocument.presentationml.notesSlide+xml"/>
  <Override PartName="/ppt/notesSlides/notesSlide26.xml" ContentType="application/vnd.openxmlformats-officedocument.presentationml.notesSlide+xml"/>
  <Override PartName="/ppt/notesSlides/notesSlide17.xml" ContentType="application/vnd.openxmlformats-officedocument.presentationml.notesSlide+xml"/>
  <Override PartName="/ppt/notesSlides/notesSlide27.xml" ContentType="application/vnd.openxmlformats-officedocument.presentationml.notesSlide+xml"/>
  <Override PartName="/ppt/notesSlides/notesSlide18.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notesSlides/notesSlide2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34.xml" ContentType="application/vnd.openxmlformats-officedocument.presentationml.notesSlide+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48.xml" ContentType="application/vnd.openxmlformats-officedocument.presentationml.notesSlide+xml"/>
  <Override PartName="/ppt/notesSlides/notesSlide24.xml" ContentType="application/vnd.openxmlformats-officedocument.presentationml.notesSlide+xml"/>
  <Override PartName="/ppt/notesSlides/notesSlide13.xml" ContentType="application/vnd.openxmlformats-officedocument.presentationml.notesSlide+xml"/>
  <Override PartName="/ppt/notesSlides/notesSlide32.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notesSlides/notesSlide14.xml" ContentType="application/vnd.openxmlformats-officedocument.presentationml.notesSlide+xml"/>
  <Override PartName="/ppt/notesSlides/notesSlide30.xml" ContentType="application/vnd.openxmlformats-officedocument.presentationml.notesSlide+xml"/>
  <Override PartName="/ppt/notesSlides/notesSlide36.xml" ContentType="application/vnd.openxmlformats-officedocument.presentationml.notesSlide+xml"/>
  <Override PartName="/ppt/notesSlides/notesSlide15.xml" ContentType="application/vnd.openxmlformats-officedocument.presentationml.notesSlide+xml"/>
  <Override PartName="/ppt/notesSlides/notesSlide31.xml" ContentType="application/vnd.openxmlformats-officedocument.presentationml.notesSlide+xml"/>
  <Override PartName="/ppt/notesSlides/notesSlide25.xml" ContentType="application/vnd.openxmlformats-officedocument.presentationml.notesSlide+xml"/>
  <Override PartName="/ppt/notesSlides/notesSlide7.xml" ContentType="application/vnd.openxmlformats-officedocument.presentationml.notesSlide+xml"/>
  <Override PartName="/ppt/notesSlides/notesSlide20.xml" ContentType="application/vnd.openxmlformats-officedocument.presentationml.notesSlide+xml"/>
  <Override PartName="/ppt/notesSlides/notesSlide38.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sldIdLst>
    <p:sldId id="256" r:id="rId2"/>
    <p:sldId id="257" r:id="rId3"/>
    <p:sldId id="258" r:id="rId4"/>
    <p:sldId id="262" r:id="rId5"/>
    <p:sldId id="4095" r:id="rId6"/>
    <p:sldId id="4057" r:id="rId7"/>
    <p:sldId id="4096" r:id="rId8"/>
    <p:sldId id="4058" r:id="rId9"/>
    <p:sldId id="4077" r:id="rId10"/>
    <p:sldId id="4060" r:id="rId11"/>
    <p:sldId id="4079" r:id="rId12"/>
    <p:sldId id="296" r:id="rId13"/>
    <p:sldId id="4097" r:id="rId14"/>
    <p:sldId id="4152" r:id="rId15"/>
    <p:sldId id="490" r:id="rId16"/>
    <p:sldId id="4083" r:id="rId17"/>
    <p:sldId id="4082" r:id="rId18"/>
    <p:sldId id="4087" r:id="rId19"/>
    <p:sldId id="492" r:id="rId20"/>
    <p:sldId id="4153" r:id="rId21"/>
    <p:sldId id="491" r:id="rId22"/>
    <p:sldId id="496" r:id="rId23"/>
    <p:sldId id="498" r:id="rId24"/>
    <p:sldId id="497" r:id="rId25"/>
    <p:sldId id="4125" r:id="rId26"/>
    <p:sldId id="499" r:id="rId27"/>
    <p:sldId id="500" r:id="rId28"/>
    <p:sldId id="4145" r:id="rId29"/>
    <p:sldId id="4157" r:id="rId30"/>
    <p:sldId id="259" r:id="rId31"/>
    <p:sldId id="263" r:id="rId32"/>
    <p:sldId id="4154" r:id="rId33"/>
    <p:sldId id="4098" r:id="rId34"/>
    <p:sldId id="4158" r:id="rId35"/>
    <p:sldId id="297" r:id="rId36"/>
    <p:sldId id="4155" r:id="rId37"/>
    <p:sldId id="295" r:id="rId38"/>
    <p:sldId id="559" r:id="rId39"/>
    <p:sldId id="549" r:id="rId40"/>
    <p:sldId id="550" r:id="rId41"/>
    <p:sldId id="540" r:id="rId42"/>
    <p:sldId id="534" r:id="rId43"/>
    <p:sldId id="548" r:id="rId44"/>
    <p:sldId id="546" r:id="rId45"/>
    <p:sldId id="555" r:id="rId46"/>
    <p:sldId id="556" r:id="rId47"/>
    <p:sldId id="560" r:id="rId48"/>
    <p:sldId id="524" r:id="rId49"/>
    <p:sldId id="4159" r:id="rId50"/>
    <p:sldId id="4099" r:id="rId51"/>
    <p:sldId id="4100" r:id="rId52"/>
    <p:sldId id="4101" r:id="rId53"/>
    <p:sldId id="4127" r:id="rId54"/>
    <p:sldId id="4103" r:id="rId55"/>
    <p:sldId id="4128" r:id="rId56"/>
    <p:sldId id="4107" r:id="rId57"/>
    <p:sldId id="4108" r:id="rId58"/>
    <p:sldId id="4130" r:id="rId59"/>
    <p:sldId id="4131" r:id="rId60"/>
    <p:sldId id="4132" r:id="rId61"/>
    <p:sldId id="4133" r:id="rId62"/>
    <p:sldId id="4120" r:id="rId63"/>
    <p:sldId id="4122" r:id="rId64"/>
    <p:sldId id="4123" r:id="rId65"/>
    <p:sldId id="4124" r:id="rId66"/>
    <p:sldId id="260" r:id="rId67"/>
    <p:sldId id="264" r:id="rId68"/>
    <p:sldId id="4156" r:id="rId69"/>
    <p:sldId id="4078" r:id="rId70"/>
    <p:sldId id="503" r:id="rId71"/>
    <p:sldId id="502" r:id="rId72"/>
    <p:sldId id="504" r:id="rId73"/>
    <p:sldId id="4071" r:id="rId74"/>
    <p:sldId id="4146" r:id="rId75"/>
    <p:sldId id="4147" r:id="rId76"/>
    <p:sldId id="4148" r:id="rId77"/>
    <p:sldId id="4139" r:id="rId78"/>
    <p:sldId id="4149" r:id="rId79"/>
    <p:sldId id="4150" r:id="rId80"/>
    <p:sldId id="4142" r:id="rId81"/>
    <p:sldId id="4151" r:id="rId82"/>
    <p:sldId id="4144" r:id="rId83"/>
    <p:sldId id="4069" r:id="rId84"/>
    <p:sldId id="359" r:id="rId85"/>
    <p:sldId id="4093" r:id="rId86"/>
    <p:sldId id="335" r:id="rId87"/>
    <p:sldId id="344" r:id="rId88"/>
    <p:sldId id="361" r:id="rId89"/>
    <p:sldId id="346" r:id="rId90"/>
    <p:sldId id="4094" r:id="rId91"/>
    <p:sldId id="4065" r:id="rId92"/>
    <p:sldId id="261" r:id="rId93"/>
    <p:sldId id="265" r:id="rId94"/>
    <p:sldId id="4073" r:id="rId95"/>
    <p:sldId id="4160" r:id="rId96"/>
    <p:sldId id="4088" r:id="rId97"/>
    <p:sldId id="4161" r:id="rId98"/>
    <p:sldId id="4089" r:id="rId99"/>
    <p:sldId id="4090" r:id="rId100"/>
    <p:sldId id="4091" r:id="rId101"/>
    <p:sldId id="4092" r:id="rId102"/>
    <p:sldId id="4162" r:id="rId103"/>
    <p:sldId id="338" r:id="rId104"/>
    <p:sldId id="4163" r:id="rId105"/>
    <p:sldId id="4164" r:id="rId106"/>
    <p:sldId id="493" r:id="rId107"/>
    <p:sldId id="4165" r:id="rId108"/>
    <p:sldId id="4166" r:id="rId109"/>
    <p:sldId id="4167" r:id="rId110"/>
    <p:sldId id="4168" r:id="rId111"/>
    <p:sldId id="4169" r:id="rId112"/>
    <p:sldId id="4170" r:id="rId113"/>
    <p:sldId id="4171" r:id="rId114"/>
    <p:sldId id="4172" r:id="rId115"/>
    <p:sldId id="382" r:id="rId116"/>
    <p:sldId id="306" r:id="rId117"/>
    <p:sldId id="457" r:id="rId118"/>
    <p:sldId id="505" r:id="rId119"/>
    <p:sldId id="506" r:id="rId120"/>
    <p:sldId id="509" r:id="rId121"/>
    <p:sldId id="507" r:id="rId122"/>
    <p:sldId id="508" r:id="rId123"/>
    <p:sldId id="276" r:id="rId124"/>
    <p:sldId id="289" r:id="rId125"/>
    <p:sldId id="291" r:id="rId126"/>
    <p:sldId id="290" r:id="rId127"/>
    <p:sldId id="292" r:id="rId128"/>
    <p:sldId id="286"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5" Type="http://schemas.openxmlformats.org/officeDocument/2006/relationships/customXml" Target="../customXml/item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136" Type="http://schemas.openxmlformats.org/officeDocument/2006/relationships/customXml" Target="../customXml/item2.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82D3CE-9E8A-493D-9D64-D3394027E62B}" type="doc">
      <dgm:prSet loTypeId="urn:microsoft.com/office/officeart/2005/8/layout/pyramid1" loCatId="pyramid" qsTypeId="urn:microsoft.com/office/officeart/2005/8/quickstyle/simple1" qsCatId="simple" csTypeId="urn:microsoft.com/office/officeart/2005/8/colors/accent6_5" csCatId="accent6" phldr="1"/>
      <dgm:spPr/>
    </dgm:pt>
    <dgm:pt modelId="{880B6DC4-AC24-4DB0-8B0C-B422A77E0DA7}">
      <dgm:prSet phldrT="[Text]"/>
      <dgm:spPr>
        <a:solidFill>
          <a:srgbClr val="F68A31"/>
        </a:solidFill>
      </dgm:spPr>
      <dgm:t>
        <a:bodyPr/>
        <a:lstStyle/>
        <a:p>
          <a:endParaRPr lang="en-US" dirty="0"/>
        </a:p>
      </dgm:t>
    </dgm:pt>
    <dgm:pt modelId="{97701C97-129B-46BD-8DA5-4DE55EAA4CAA}" type="parTrans" cxnId="{E444B80B-ABB8-4ED4-AC65-3BB7E7F0D203}">
      <dgm:prSet/>
      <dgm:spPr/>
      <dgm:t>
        <a:bodyPr/>
        <a:lstStyle/>
        <a:p>
          <a:endParaRPr lang="en-US"/>
        </a:p>
      </dgm:t>
    </dgm:pt>
    <dgm:pt modelId="{7FAF75AA-51DC-4D9C-ACC3-14BFB468D38C}" type="sibTrans" cxnId="{E444B80B-ABB8-4ED4-AC65-3BB7E7F0D203}">
      <dgm:prSet/>
      <dgm:spPr/>
      <dgm:t>
        <a:bodyPr/>
        <a:lstStyle/>
        <a:p>
          <a:endParaRPr lang="en-US"/>
        </a:p>
      </dgm:t>
    </dgm:pt>
    <dgm:pt modelId="{65567AB3-8543-4E2F-9BCC-BDA9F2642A1A}">
      <dgm:prSet phldrT="[Text]" custT="1"/>
      <dgm:spPr>
        <a:solidFill>
          <a:srgbClr val="F68A31"/>
        </a:solidFill>
      </dgm:spPr>
      <dgm:t>
        <a:bodyPr/>
        <a:lstStyle/>
        <a:p>
          <a:r>
            <a:rPr lang="en-US" sz="1600" dirty="0">
              <a:solidFill>
                <a:schemeClr val="bg1"/>
              </a:solidFill>
              <a:latin typeface="Verdana" panose="020B0604030504040204" pitchFamily="34" charset="0"/>
              <a:ea typeface="Verdana" panose="020B0604030504040204" pitchFamily="34" charset="0"/>
            </a:rPr>
            <a:t>Weekly Work Planner</a:t>
          </a:r>
        </a:p>
      </dgm:t>
    </dgm:pt>
    <dgm:pt modelId="{DE7D5CB1-F58C-42F4-A4D2-C364C72BB114}" type="parTrans" cxnId="{F8A38BA3-5FB7-4E01-9FE4-D4027C2B5D3C}">
      <dgm:prSet/>
      <dgm:spPr/>
      <dgm:t>
        <a:bodyPr/>
        <a:lstStyle/>
        <a:p>
          <a:endParaRPr lang="en-US"/>
        </a:p>
      </dgm:t>
    </dgm:pt>
    <dgm:pt modelId="{4C4D1E1C-7496-4CEF-916E-B82B8EEA3B9B}" type="sibTrans" cxnId="{F8A38BA3-5FB7-4E01-9FE4-D4027C2B5D3C}">
      <dgm:prSet/>
      <dgm:spPr/>
      <dgm:t>
        <a:bodyPr/>
        <a:lstStyle/>
        <a:p>
          <a:endParaRPr lang="en-US"/>
        </a:p>
      </dgm:t>
    </dgm:pt>
    <dgm:pt modelId="{4FB1ABA0-F725-4175-AD96-639B9A4A4F2E}">
      <dgm:prSet phldrT="[Text]" custT="1"/>
      <dgm:spPr>
        <a:solidFill>
          <a:srgbClr val="F68A31"/>
        </a:solidFill>
      </dgm:spPr>
      <dgm:t>
        <a:bodyPr/>
        <a:lstStyle/>
        <a:p>
          <a:r>
            <a:rPr lang="en-US" sz="1600" dirty="0">
              <a:solidFill>
                <a:schemeClr val="bg1"/>
              </a:solidFill>
              <a:latin typeface="Verdana" panose="020B0604030504040204" pitchFamily="34" charset="0"/>
              <a:ea typeface="Verdana" panose="020B0604030504040204" pitchFamily="34" charset="0"/>
            </a:rPr>
            <a:t>Six-Week </a:t>
          </a:r>
          <a:br>
            <a:rPr lang="en-US" sz="1600" dirty="0">
              <a:solidFill>
                <a:schemeClr val="bg1"/>
              </a:solidFill>
              <a:latin typeface="Verdana" panose="020B0604030504040204" pitchFamily="34" charset="0"/>
              <a:ea typeface="Verdana" panose="020B0604030504040204" pitchFamily="34" charset="0"/>
            </a:rPr>
          </a:br>
          <a:r>
            <a:rPr lang="en-US" sz="1600" dirty="0">
              <a:solidFill>
                <a:schemeClr val="bg1"/>
              </a:solidFill>
              <a:latin typeface="Verdana" panose="020B0604030504040204" pitchFamily="34" charset="0"/>
              <a:ea typeface="Verdana" panose="020B0604030504040204" pitchFamily="34" charset="0"/>
            </a:rPr>
            <a:t>Look Ahead</a:t>
          </a:r>
        </a:p>
      </dgm:t>
    </dgm:pt>
    <dgm:pt modelId="{B9433426-DAF4-4CB4-8018-5E2FB41E442B}" type="parTrans" cxnId="{8696523B-1233-4A06-8172-6C7204E5EF50}">
      <dgm:prSet/>
      <dgm:spPr/>
      <dgm:t>
        <a:bodyPr/>
        <a:lstStyle/>
        <a:p>
          <a:endParaRPr lang="en-US"/>
        </a:p>
      </dgm:t>
    </dgm:pt>
    <dgm:pt modelId="{C9919213-25C4-4FEF-9CC4-81611D8D0574}" type="sibTrans" cxnId="{8696523B-1233-4A06-8172-6C7204E5EF50}">
      <dgm:prSet/>
      <dgm:spPr/>
      <dgm:t>
        <a:bodyPr/>
        <a:lstStyle/>
        <a:p>
          <a:endParaRPr lang="en-US"/>
        </a:p>
      </dgm:t>
    </dgm:pt>
    <dgm:pt modelId="{6A518357-7E69-4E24-837D-305DB3CEB6E4}">
      <dgm:prSet phldrT="[Text]" custT="1"/>
      <dgm:spPr>
        <a:solidFill>
          <a:srgbClr val="F68A31"/>
        </a:solidFill>
      </dgm:spPr>
      <dgm:t>
        <a:bodyPr/>
        <a:lstStyle/>
        <a:p>
          <a:r>
            <a:rPr lang="en-US" sz="1600" dirty="0">
              <a:solidFill>
                <a:schemeClr val="bg1"/>
              </a:solidFill>
              <a:latin typeface="Verdana" panose="020B0604030504040204" pitchFamily="34" charset="0"/>
              <a:ea typeface="Verdana" panose="020B0604030504040204" pitchFamily="34" charset="0"/>
            </a:rPr>
            <a:t>Pull Planning</a:t>
          </a:r>
        </a:p>
      </dgm:t>
    </dgm:pt>
    <dgm:pt modelId="{E3BE0A7A-CE1D-4689-B012-6888E4A25D19}" type="parTrans" cxnId="{2DBC1D6E-CB49-489F-BDDF-27DC316E967A}">
      <dgm:prSet/>
      <dgm:spPr/>
      <dgm:t>
        <a:bodyPr/>
        <a:lstStyle/>
        <a:p>
          <a:endParaRPr lang="en-US"/>
        </a:p>
      </dgm:t>
    </dgm:pt>
    <dgm:pt modelId="{DE421F7C-7CC1-43C1-B27E-0844B101CAC2}" type="sibTrans" cxnId="{2DBC1D6E-CB49-489F-BDDF-27DC316E967A}">
      <dgm:prSet/>
      <dgm:spPr/>
      <dgm:t>
        <a:bodyPr/>
        <a:lstStyle/>
        <a:p>
          <a:endParaRPr lang="en-US"/>
        </a:p>
      </dgm:t>
    </dgm:pt>
    <dgm:pt modelId="{D80119AF-0B5F-47D2-89F7-C20B6EB571BA}">
      <dgm:prSet phldrT="[Text]" custT="1"/>
      <dgm:spPr>
        <a:solidFill>
          <a:srgbClr val="F68A31"/>
        </a:solidFill>
      </dgm:spPr>
      <dgm:t>
        <a:bodyPr/>
        <a:lstStyle/>
        <a:p>
          <a:r>
            <a:rPr lang="en-US" sz="1600" dirty="0">
              <a:solidFill>
                <a:schemeClr val="bg1"/>
              </a:solidFill>
              <a:latin typeface="Verdana" panose="020B0604030504040204" pitchFamily="34" charset="0"/>
              <a:ea typeface="Verdana" panose="020B0604030504040204" pitchFamily="34" charset="0"/>
            </a:rPr>
            <a:t>Milestone Schedule</a:t>
          </a:r>
        </a:p>
      </dgm:t>
    </dgm:pt>
    <dgm:pt modelId="{55ECD547-8FD6-44C8-9B4B-B93F395EF47F}" type="parTrans" cxnId="{7BB1B5EB-41F2-4C56-A6F3-6164800F9ECF}">
      <dgm:prSet/>
      <dgm:spPr/>
      <dgm:t>
        <a:bodyPr/>
        <a:lstStyle/>
        <a:p>
          <a:endParaRPr lang="en-US"/>
        </a:p>
      </dgm:t>
    </dgm:pt>
    <dgm:pt modelId="{D29E9A16-3692-488A-BB23-0C72089F03C6}" type="sibTrans" cxnId="{7BB1B5EB-41F2-4C56-A6F3-6164800F9ECF}">
      <dgm:prSet/>
      <dgm:spPr/>
      <dgm:t>
        <a:bodyPr/>
        <a:lstStyle/>
        <a:p>
          <a:endParaRPr lang="en-US"/>
        </a:p>
      </dgm:t>
    </dgm:pt>
    <dgm:pt modelId="{1C4FDD48-6020-4C85-B70B-FC89F9243798}" type="pres">
      <dgm:prSet presAssocID="{2382D3CE-9E8A-493D-9D64-D3394027E62B}" presName="Name0" presStyleCnt="0">
        <dgm:presLayoutVars>
          <dgm:dir/>
          <dgm:animLvl val="lvl"/>
          <dgm:resizeHandles val="exact"/>
        </dgm:presLayoutVars>
      </dgm:prSet>
      <dgm:spPr/>
    </dgm:pt>
    <dgm:pt modelId="{26DCAADF-89DE-43CE-B178-27E9F4168679}" type="pres">
      <dgm:prSet presAssocID="{880B6DC4-AC24-4DB0-8B0C-B422A77E0DA7}" presName="Name8" presStyleCnt="0"/>
      <dgm:spPr/>
    </dgm:pt>
    <dgm:pt modelId="{778E0FCD-EE31-41A8-A565-6D8C1184D4B5}" type="pres">
      <dgm:prSet presAssocID="{880B6DC4-AC24-4DB0-8B0C-B422A77E0DA7}" presName="level" presStyleLbl="node1" presStyleIdx="0" presStyleCnt="5">
        <dgm:presLayoutVars>
          <dgm:chMax val="1"/>
          <dgm:bulletEnabled val="1"/>
        </dgm:presLayoutVars>
      </dgm:prSet>
      <dgm:spPr/>
    </dgm:pt>
    <dgm:pt modelId="{5D1D16C4-1780-4804-BD89-179FD9567609}" type="pres">
      <dgm:prSet presAssocID="{880B6DC4-AC24-4DB0-8B0C-B422A77E0DA7}" presName="levelTx" presStyleLbl="revTx" presStyleIdx="0" presStyleCnt="0">
        <dgm:presLayoutVars>
          <dgm:chMax val="1"/>
          <dgm:bulletEnabled val="1"/>
        </dgm:presLayoutVars>
      </dgm:prSet>
      <dgm:spPr/>
    </dgm:pt>
    <dgm:pt modelId="{73B36352-6E4E-40CA-8B09-78BC88692173}" type="pres">
      <dgm:prSet presAssocID="{65567AB3-8543-4E2F-9BCC-BDA9F2642A1A}" presName="Name8" presStyleCnt="0"/>
      <dgm:spPr/>
    </dgm:pt>
    <dgm:pt modelId="{2C29C887-3996-48CF-8030-739F5E19A38C}" type="pres">
      <dgm:prSet presAssocID="{65567AB3-8543-4E2F-9BCC-BDA9F2642A1A}" presName="level" presStyleLbl="node1" presStyleIdx="1" presStyleCnt="5">
        <dgm:presLayoutVars>
          <dgm:chMax val="1"/>
          <dgm:bulletEnabled val="1"/>
        </dgm:presLayoutVars>
      </dgm:prSet>
      <dgm:spPr/>
    </dgm:pt>
    <dgm:pt modelId="{67752F86-CB10-4F94-A7A7-AA5F15D0370D}" type="pres">
      <dgm:prSet presAssocID="{65567AB3-8543-4E2F-9BCC-BDA9F2642A1A}" presName="levelTx" presStyleLbl="revTx" presStyleIdx="0" presStyleCnt="0">
        <dgm:presLayoutVars>
          <dgm:chMax val="1"/>
          <dgm:bulletEnabled val="1"/>
        </dgm:presLayoutVars>
      </dgm:prSet>
      <dgm:spPr/>
    </dgm:pt>
    <dgm:pt modelId="{1815C8A4-E384-4669-964D-58EC24AA262C}" type="pres">
      <dgm:prSet presAssocID="{4FB1ABA0-F725-4175-AD96-639B9A4A4F2E}" presName="Name8" presStyleCnt="0"/>
      <dgm:spPr/>
    </dgm:pt>
    <dgm:pt modelId="{70CBA48B-7231-4486-ABF1-0C2CAD470023}" type="pres">
      <dgm:prSet presAssocID="{4FB1ABA0-F725-4175-AD96-639B9A4A4F2E}" presName="level" presStyleLbl="node1" presStyleIdx="2" presStyleCnt="5">
        <dgm:presLayoutVars>
          <dgm:chMax val="1"/>
          <dgm:bulletEnabled val="1"/>
        </dgm:presLayoutVars>
      </dgm:prSet>
      <dgm:spPr/>
    </dgm:pt>
    <dgm:pt modelId="{3741B585-A967-492F-8A5D-B039AB9B3D46}" type="pres">
      <dgm:prSet presAssocID="{4FB1ABA0-F725-4175-AD96-639B9A4A4F2E}" presName="levelTx" presStyleLbl="revTx" presStyleIdx="0" presStyleCnt="0">
        <dgm:presLayoutVars>
          <dgm:chMax val="1"/>
          <dgm:bulletEnabled val="1"/>
        </dgm:presLayoutVars>
      </dgm:prSet>
      <dgm:spPr/>
    </dgm:pt>
    <dgm:pt modelId="{26E66C04-F79E-4610-AAA9-74E7043FDA11}" type="pres">
      <dgm:prSet presAssocID="{6A518357-7E69-4E24-837D-305DB3CEB6E4}" presName="Name8" presStyleCnt="0"/>
      <dgm:spPr/>
    </dgm:pt>
    <dgm:pt modelId="{FFE02AC5-6129-4214-93F1-44E5E3C23D1F}" type="pres">
      <dgm:prSet presAssocID="{6A518357-7E69-4E24-837D-305DB3CEB6E4}" presName="level" presStyleLbl="node1" presStyleIdx="3" presStyleCnt="5">
        <dgm:presLayoutVars>
          <dgm:chMax val="1"/>
          <dgm:bulletEnabled val="1"/>
        </dgm:presLayoutVars>
      </dgm:prSet>
      <dgm:spPr/>
    </dgm:pt>
    <dgm:pt modelId="{F5D31DBD-9C52-41A3-AEA6-295EF1DD05B0}" type="pres">
      <dgm:prSet presAssocID="{6A518357-7E69-4E24-837D-305DB3CEB6E4}" presName="levelTx" presStyleLbl="revTx" presStyleIdx="0" presStyleCnt="0">
        <dgm:presLayoutVars>
          <dgm:chMax val="1"/>
          <dgm:bulletEnabled val="1"/>
        </dgm:presLayoutVars>
      </dgm:prSet>
      <dgm:spPr/>
    </dgm:pt>
    <dgm:pt modelId="{A8227A4B-2032-4C1B-90F4-00F0AFAE6815}" type="pres">
      <dgm:prSet presAssocID="{D80119AF-0B5F-47D2-89F7-C20B6EB571BA}" presName="Name8" presStyleCnt="0"/>
      <dgm:spPr/>
    </dgm:pt>
    <dgm:pt modelId="{92614393-6D24-419C-AC92-6AD14D047EAD}" type="pres">
      <dgm:prSet presAssocID="{D80119AF-0B5F-47D2-89F7-C20B6EB571BA}" presName="level" presStyleLbl="node1" presStyleIdx="4" presStyleCnt="5">
        <dgm:presLayoutVars>
          <dgm:chMax val="1"/>
          <dgm:bulletEnabled val="1"/>
        </dgm:presLayoutVars>
      </dgm:prSet>
      <dgm:spPr/>
    </dgm:pt>
    <dgm:pt modelId="{D31C5C9D-9E92-4115-A4DF-53219B40634F}" type="pres">
      <dgm:prSet presAssocID="{D80119AF-0B5F-47D2-89F7-C20B6EB571BA}" presName="levelTx" presStyleLbl="revTx" presStyleIdx="0" presStyleCnt="0">
        <dgm:presLayoutVars>
          <dgm:chMax val="1"/>
          <dgm:bulletEnabled val="1"/>
        </dgm:presLayoutVars>
      </dgm:prSet>
      <dgm:spPr/>
    </dgm:pt>
  </dgm:ptLst>
  <dgm:cxnLst>
    <dgm:cxn modelId="{E444B80B-ABB8-4ED4-AC65-3BB7E7F0D203}" srcId="{2382D3CE-9E8A-493D-9D64-D3394027E62B}" destId="{880B6DC4-AC24-4DB0-8B0C-B422A77E0DA7}" srcOrd="0" destOrd="0" parTransId="{97701C97-129B-46BD-8DA5-4DE55EAA4CAA}" sibTransId="{7FAF75AA-51DC-4D9C-ACC3-14BFB468D38C}"/>
    <dgm:cxn modelId="{A1A72119-620F-4CD3-B83F-A3DA6CC0E1FC}" type="presOf" srcId="{880B6DC4-AC24-4DB0-8B0C-B422A77E0DA7}" destId="{778E0FCD-EE31-41A8-A565-6D8C1184D4B5}" srcOrd="0" destOrd="0" presId="urn:microsoft.com/office/officeart/2005/8/layout/pyramid1"/>
    <dgm:cxn modelId="{6FC70435-6F24-41A3-A267-BD3649882CD3}" type="presOf" srcId="{4FB1ABA0-F725-4175-AD96-639B9A4A4F2E}" destId="{3741B585-A967-492F-8A5D-B039AB9B3D46}" srcOrd="1" destOrd="0" presId="urn:microsoft.com/office/officeart/2005/8/layout/pyramid1"/>
    <dgm:cxn modelId="{8696523B-1233-4A06-8172-6C7204E5EF50}" srcId="{2382D3CE-9E8A-493D-9D64-D3394027E62B}" destId="{4FB1ABA0-F725-4175-AD96-639B9A4A4F2E}" srcOrd="2" destOrd="0" parTransId="{B9433426-DAF4-4CB4-8018-5E2FB41E442B}" sibTransId="{C9919213-25C4-4FEF-9CC4-81611D8D0574}"/>
    <dgm:cxn modelId="{9708D95D-862C-4D79-AFCD-04B778B432CB}" type="presOf" srcId="{D80119AF-0B5F-47D2-89F7-C20B6EB571BA}" destId="{D31C5C9D-9E92-4115-A4DF-53219B40634F}" srcOrd="1" destOrd="0" presId="urn:microsoft.com/office/officeart/2005/8/layout/pyramid1"/>
    <dgm:cxn modelId="{E4997946-20DF-4A94-8D5C-799EC84E3439}" type="presOf" srcId="{D80119AF-0B5F-47D2-89F7-C20B6EB571BA}" destId="{92614393-6D24-419C-AC92-6AD14D047EAD}" srcOrd="0" destOrd="0" presId="urn:microsoft.com/office/officeart/2005/8/layout/pyramid1"/>
    <dgm:cxn modelId="{D0D8AB6A-7508-4270-B1D2-4EF17B66ABC6}" type="presOf" srcId="{880B6DC4-AC24-4DB0-8B0C-B422A77E0DA7}" destId="{5D1D16C4-1780-4804-BD89-179FD9567609}" srcOrd="1" destOrd="0" presId="urn:microsoft.com/office/officeart/2005/8/layout/pyramid1"/>
    <dgm:cxn modelId="{2DBC1D6E-CB49-489F-BDDF-27DC316E967A}" srcId="{2382D3CE-9E8A-493D-9D64-D3394027E62B}" destId="{6A518357-7E69-4E24-837D-305DB3CEB6E4}" srcOrd="3" destOrd="0" parTransId="{E3BE0A7A-CE1D-4689-B012-6888E4A25D19}" sibTransId="{DE421F7C-7CC1-43C1-B27E-0844B101CAC2}"/>
    <dgm:cxn modelId="{C975FE50-D8C4-4F2A-9C6D-0B5A05B0BD1A}" type="presOf" srcId="{4FB1ABA0-F725-4175-AD96-639B9A4A4F2E}" destId="{70CBA48B-7231-4486-ABF1-0C2CAD470023}" srcOrd="0" destOrd="0" presId="urn:microsoft.com/office/officeart/2005/8/layout/pyramid1"/>
    <dgm:cxn modelId="{A57CFD87-A94D-4863-BF61-4D1CE030CF34}" type="presOf" srcId="{6A518357-7E69-4E24-837D-305DB3CEB6E4}" destId="{F5D31DBD-9C52-41A3-AEA6-295EF1DD05B0}" srcOrd="1" destOrd="0" presId="urn:microsoft.com/office/officeart/2005/8/layout/pyramid1"/>
    <dgm:cxn modelId="{DBE47398-6E38-4759-8286-2CF9534E3996}" type="presOf" srcId="{65567AB3-8543-4E2F-9BCC-BDA9F2642A1A}" destId="{2C29C887-3996-48CF-8030-739F5E19A38C}" srcOrd="0" destOrd="0" presId="urn:microsoft.com/office/officeart/2005/8/layout/pyramid1"/>
    <dgm:cxn modelId="{F8A38BA3-5FB7-4E01-9FE4-D4027C2B5D3C}" srcId="{2382D3CE-9E8A-493D-9D64-D3394027E62B}" destId="{65567AB3-8543-4E2F-9BCC-BDA9F2642A1A}" srcOrd="1" destOrd="0" parTransId="{DE7D5CB1-F58C-42F4-A4D2-C364C72BB114}" sibTransId="{4C4D1E1C-7496-4CEF-916E-B82B8EEA3B9B}"/>
    <dgm:cxn modelId="{1EFA32C2-A41C-4988-9215-C79F9EF797C9}" type="presOf" srcId="{65567AB3-8543-4E2F-9BCC-BDA9F2642A1A}" destId="{67752F86-CB10-4F94-A7A7-AA5F15D0370D}" srcOrd="1" destOrd="0" presId="urn:microsoft.com/office/officeart/2005/8/layout/pyramid1"/>
    <dgm:cxn modelId="{F74935D8-381F-4441-8B2B-74E46D0758DD}" type="presOf" srcId="{2382D3CE-9E8A-493D-9D64-D3394027E62B}" destId="{1C4FDD48-6020-4C85-B70B-FC89F9243798}" srcOrd="0" destOrd="0" presId="urn:microsoft.com/office/officeart/2005/8/layout/pyramid1"/>
    <dgm:cxn modelId="{7BB1B5EB-41F2-4C56-A6F3-6164800F9ECF}" srcId="{2382D3CE-9E8A-493D-9D64-D3394027E62B}" destId="{D80119AF-0B5F-47D2-89F7-C20B6EB571BA}" srcOrd="4" destOrd="0" parTransId="{55ECD547-8FD6-44C8-9B4B-B93F395EF47F}" sibTransId="{D29E9A16-3692-488A-BB23-0C72089F03C6}"/>
    <dgm:cxn modelId="{61D42AF3-F252-4898-BCAD-A28C53751AFA}" type="presOf" srcId="{6A518357-7E69-4E24-837D-305DB3CEB6E4}" destId="{FFE02AC5-6129-4214-93F1-44E5E3C23D1F}" srcOrd="0" destOrd="0" presId="urn:microsoft.com/office/officeart/2005/8/layout/pyramid1"/>
    <dgm:cxn modelId="{0D99D646-DF05-4930-A8C7-330E4C9FB0A4}" type="presParOf" srcId="{1C4FDD48-6020-4C85-B70B-FC89F9243798}" destId="{26DCAADF-89DE-43CE-B178-27E9F4168679}" srcOrd="0" destOrd="0" presId="urn:microsoft.com/office/officeart/2005/8/layout/pyramid1"/>
    <dgm:cxn modelId="{1E28A5B3-FBA5-4D11-8C74-CC6F51A3DC6D}" type="presParOf" srcId="{26DCAADF-89DE-43CE-B178-27E9F4168679}" destId="{778E0FCD-EE31-41A8-A565-6D8C1184D4B5}" srcOrd="0" destOrd="0" presId="urn:microsoft.com/office/officeart/2005/8/layout/pyramid1"/>
    <dgm:cxn modelId="{F299DD7C-AAE1-4BA7-8D7B-CF276EA98C60}" type="presParOf" srcId="{26DCAADF-89DE-43CE-B178-27E9F4168679}" destId="{5D1D16C4-1780-4804-BD89-179FD9567609}" srcOrd="1" destOrd="0" presId="urn:microsoft.com/office/officeart/2005/8/layout/pyramid1"/>
    <dgm:cxn modelId="{4626CEC1-779A-4947-8810-C5C679B00842}" type="presParOf" srcId="{1C4FDD48-6020-4C85-B70B-FC89F9243798}" destId="{73B36352-6E4E-40CA-8B09-78BC88692173}" srcOrd="1" destOrd="0" presId="urn:microsoft.com/office/officeart/2005/8/layout/pyramid1"/>
    <dgm:cxn modelId="{9F55E1A4-B26F-497E-A42E-16780B96A526}" type="presParOf" srcId="{73B36352-6E4E-40CA-8B09-78BC88692173}" destId="{2C29C887-3996-48CF-8030-739F5E19A38C}" srcOrd="0" destOrd="0" presId="urn:microsoft.com/office/officeart/2005/8/layout/pyramid1"/>
    <dgm:cxn modelId="{CEEE6BFB-1A33-480E-9FDD-2DEDD65D2A2B}" type="presParOf" srcId="{73B36352-6E4E-40CA-8B09-78BC88692173}" destId="{67752F86-CB10-4F94-A7A7-AA5F15D0370D}" srcOrd="1" destOrd="0" presId="urn:microsoft.com/office/officeart/2005/8/layout/pyramid1"/>
    <dgm:cxn modelId="{223ADA4B-1052-4B42-82B6-E01E1F122FAE}" type="presParOf" srcId="{1C4FDD48-6020-4C85-B70B-FC89F9243798}" destId="{1815C8A4-E384-4669-964D-58EC24AA262C}" srcOrd="2" destOrd="0" presId="urn:microsoft.com/office/officeart/2005/8/layout/pyramid1"/>
    <dgm:cxn modelId="{DD4DEE92-AD46-48D1-B962-033CDB4F53DC}" type="presParOf" srcId="{1815C8A4-E384-4669-964D-58EC24AA262C}" destId="{70CBA48B-7231-4486-ABF1-0C2CAD470023}" srcOrd="0" destOrd="0" presId="urn:microsoft.com/office/officeart/2005/8/layout/pyramid1"/>
    <dgm:cxn modelId="{B7E3B8DE-5E2E-4544-9BC1-8F49CA6C2D6D}" type="presParOf" srcId="{1815C8A4-E384-4669-964D-58EC24AA262C}" destId="{3741B585-A967-492F-8A5D-B039AB9B3D46}" srcOrd="1" destOrd="0" presId="urn:microsoft.com/office/officeart/2005/8/layout/pyramid1"/>
    <dgm:cxn modelId="{577DFFB1-8915-4CB1-A344-11BBCA1085FD}" type="presParOf" srcId="{1C4FDD48-6020-4C85-B70B-FC89F9243798}" destId="{26E66C04-F79E-4610-AAA9-74E7043FDA11}" srcOrd="3" destOrd="0" presId="urn:microsoft.com/office/officeart/2005/8/layout/pyramid1"/>
    <dgm:cxn modelId="{1D50BB88-1608-4A60-A03F-14D5535AE30F}" type="presParOf" srcId="{26E66C04-F79E-4610-AAA9-74E7043FDA11}" destId="{FFE02AC5-6129-4214-93F1-44E5E3C23D1F}" srcOrd="0" destOrd="0" presId="urn:microsoft.com/office/officeart/2005/8/layout/pyramid1"/>
    <dgm:cxn modelId="{36247E1C-04BB-49AE-9E6A-09AA17372494}" type="presParOf" srcId="{26E66C04-F79E-4610-AAA9-74E7043FDA11}" destId="{F5D31DBD-9C52-41A3-AEA6-295EF1DD05B0}" srcOrd="1" destOrd="0" presId="urn:microsoft.com/office/officeart/2005/8/layout/pyramid1"/>
    <dgm:cxn modelId="{1C0088DC-1772-4C92-93BE-46F3A7D17501}" type="presParOf" srcId="{1C4FDD48-6020-4C85-B70B-FC89F9243798}" destId="{A8227A4B-2032-4C1B-90F4-00F0AFAE6815}" srcOrd="4" destOrd="0" presId="urn:microsoft.com/office/officeart/2005/8/layout/pyramid1"/>
    <dgm:cxn modelId="{A425ABF8-D25A-43B6-9FE3-0B2310FAD681}" type="presParOf" srcId="{A8227A4B-2032-4C1B-90F4-00F0AFAE6815}" destId="{92614393-6D24-419C-AC92-6AD14D047EAD}" srcOrd="0" destOrd="0" presId="urn:microsoft.com/office/officeart/2005/8/layout/pyramid1"/>
    <dgm:cxn modelId="{8BF58382-F9F4-45FC-B306-FA0452F46B29}" type="presParOf" srcId="{A8227A4B-2032-4C1B-90F4-00F0AFAE6815}" destId="{D31C5C9D-9E92-4115-A4DF-53219B40634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E0FCD-EE31-41A8-A565-6D8C1184D4B5}">
      <dsp:nvSpPr>
        <dsp:cNvPr id="0" name=""/>
        <dsp:cNvSpPr/>
      </dsp:nvSpPr>
      <dsp:spPr>
        <a:xfrm>
          <a:off x="2133600" y="0"/>
          <a:ext cx="1066800" cy="822960"/>
        </a:xfrm>
        <a:prstGeom prst="trapezoid">
          <a:avLst>
            <a:gd name="adj" fmla="val 64815"/>
          </a:avLst>
        </a:prstGeom>
        <a:solidFill>
          <a:srgbClr val="F68A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endParaRPr lang="en-US" sz="4900" kern="1200" dirty="0"/>
        </a:p>
      </dsp:txBody>
      <dsp:txXfrm>
        <a:off x="2133600" y="0"/>
        <a:ext cx="1066800" cy="822960"/>
      </dsp:txXfrm>
    </dsp:sp>
    <dsp:sp modelId="{2C29C887-3996-48CF-8030-739F5E19A38C}">
      <dsp:nvSpPr>
        <dsp:cNvPr id="0" name=""/>
        <dsp:cNvSpPr/>
      </dsp:nvSpPr>
      <dsp:spPr>
        <a:xfrm>
          <a:off x="1600199" y="822960"/>
          <a:ext cx="2133600" cy="822960"/>
        </a:xfrm>
        <a:prstGeom prst="trapezoid">
          <a:avLst>
            <a:gd name="adj" fmla="val 64815"/>
          </a:avLst>
        </a:prstGeom>
        <a:solidFill>
          <a:srgbClr val="F68A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Verdana" panose="020B0604030504040204" pitchFamily="34" charset="0"/>
              <a:ea typeface="Verdana" panose="020B0604030504040204" pitchFamily="34" charset="0"/>
            </a:rPr>
            <a:t>Weekly Work Planner</a:t>
          </a:r>
        </a:p>
      </dsp:txBody>
      <dsp:txXfrm>
        <a:off x="1973579" y="822960"/>
        <a:ext cx="1386840" cy="822960"/>
      </dsp:txXfrm>
    </dsp:sp>
    <dsp:sp modelId="{70CBA48B-7231-4486-ABF1-0C2CAD470023}">
      <dsp:nvSpPr>
        <dsp:cNvPr id="0" name=""/>
        <dsp:cNvSpPr/>
      </dsp:nvSpPr>
      <dsp:spPr>
        <a:xfrm>
          <a:off x="1066800" y="1645920"/>
          <a:ext cx="3200399" cy="822960"/>
        </a:xfrm>
        <a:prstGeom prst="trapezoid">
          <a:avLst>
            <a:gd name="adj" fmla="val 64815"/>
          </a:avLst>
        </a:prstGeom>
        <a:solidFill>
          <a:srgbClr val="F68A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Verdana" panose="020B0604030504040204" pitchFamily="34" charset="0"/>
              <a:ea typeface="Verdana" panose="020B0604030504040204" pitchFamily="34" charset="0"/>
            </a:rPr>
            <a:t>Six-Week </a:t>
          </a:r>
          <a:br>
            <a:rPr lang="en-US" sz="1600" kern="1200" dirty="0">
              <a:solidFill>
                <a:schemeClr val="bg1"/>
              </a:solidFill>
              <a:latin typeface="Verdana" panose="020B0604030504040204" pitchFamily="34" charset="0"/>
              <a:ea typeface="Verdana" panose="020B0604030504040204" pitchFamily="34" charset="0"/>
            </a:rPr>
          </a:br>
          <a:r>
            <a:rPr lang="en-US" sz="1600" kern="1200" dirty="0">
              <a:solidFill>
                <a:schemeClr val="bg1"/>
              </a:solidFill>
              <a:latin typeface="Verdana" panose="020B0604030504040204" pitchFamily="34" charset="0"/>
              <a:ea typeface="Verdana" panose="020B0604030504040204" pitchFamily="34" charset="0"/>
            </a:rPr>
            <a:t>Look Ahead</a:t>
          </a:r>
        </a:p>
      </dsp:txBody>
      <dsp:txXfrm>
        <a:off x="1626869" y="1645920"/>
        <a:ext cx="2080260" cy="822960"/>
      </dsp:txXfrm>
    </dsp:sp>
    <dsp:sp modelId="{FFE02AC5-6129-4214-93F1-44E5E3C23D1F}">
      <dsp:nvSpPr>
        <dsp:cNvPr id="0" name=""/>
        <dsp:cNvSpPr/>
      </dsp:nvSpPr>
      <dsp:spPr>
        <a:xfrm>
          <a:off x="533399" y="2468879"/>
          <a:ext cx="4267200" cy="822960"/>
        </a:xfrm>
        <a:prstGeom prst="trapezoid">
          <a:avLst>
            <a:gd name="adj" fmla="val 64815"/>
          </a:avLst>
        </a:prstGeom>
        <a:solidFill>
          <a:srgbClr val="F68A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Verdana" panose="020B0604030504040204" pitchFamily="34" charset="0"/>
              <a:ea typeface="Verdana" panose="020B0604030504040204" pitchFamily="34" charset="0"/>
            </a:rPr>
            <a:t>Pull Planning</a:t>
          </a:r>
        </a:p>
      </dsp:txBody>
      <dsp:txXfrm>
        <a:off x="1280159" y="2468879"/>
        <a:ext cx="2773680" cy="822960"/>
      </dsp:txXfrm>
    </dsp:sp>
    <dsp:sp modelId="{92614393-6D24-419C-AC92-6AD14D047EAD}">
      <dsp:nvSpPr>
        <dsp:cNvPr id="0" name=""/>
        <dsp:cNvSpPr/>
      </dsp:nvSpPr>
      <dsp:spPr>
        <a:xfrm>
          <a:off x="0" y="3291840"/>
          <a:ext cx="5334000" cy="822960"/>
        </a:xfrm>
        <a:prstGeom prst="trapezoid">
          <a:avLst>
            <a:gd name="adj" fmla="val 64815"/>
          </a:avLst>
        </a:prstGeom>
        <a:solidFill>
          <a:srgbClr val="F68A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Verdana" panose="020B0604030504040204" pitchFamily="34" charset="0"/>
              <a:ea typeface="Verdana" panose="020B0604030504040204" pitchFamily="34" charset="0"/>
            </a:rPr>
            <a:t>Milestone Schedule</a:t>
          </a:r>
        </a:p>
      </dsp:txBody>
      <dsp:txXfrm>
        <a:off x="933449" y="3291840"/>
        <a:ext cx="3467100" cy="82296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1BA2D-141D-4301-9BFB-4397A98B8498}"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38B1F-2534-4AD2-914A-833923894D6F}" type="slidenum">
              <a:rPr lang="en-US" smtClean="0"/>
              <a:t>‹#›</a:t>
            </a:fld>
            <a:endParaRPr lang="en-US"/>
          </a:p>
        </p:txBody>
      </p:sp>
    </p:spTree>
    <p:extLst>
      <p:ext uri="{BB962C8B-B14F-4D97-AF65-F5344CB8AC3E}">
        <p14:creationId xmlns:p14="http://schemas.microsoft.com/office/powerpoint/2010/main" val="3342960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EC97AE-98AD-4652-B817-AC517463BAB1}" type="slidenum">
              <a:rPr lang="en-US" smtClean="0"/>
              <a:t>6</a:t>
            </a:fld>
            <a:endParaRPr lang="en-US" dirty="0"/>
          </a:p>
        </p:txBody>
      </p:sp>
    </p:spTree>
    <p:extLst>
      <p:ext uri="{BB962C8B-B14F-4D97-AF65-F5344CB8AC3E}">
        <p14:creationId xmlns:p14="http://schemas.microsoft.com/office/powerpoint/2010/main" val="1503389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F172A-6531-5F0C-7CB9-CEA736891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AA0FC-5A6E-34E8-BA8A-0934E01CE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3E5E8-9180-4B83-9CC1-E3FA6D794F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251FB2-5262-05BC-B5CD-1AD87D674A16}"/>
              </a:ext>
            </a:extLst>
          </p:cNvPr>
          <p:cNvSpPr>
            <a:spLocks noGrp="1"/>
          </p:cNvSpPr>
          <p:nvPr>
            <p:ph type="sldNum" sz="quarter" idx="5"/>
          </p:nvPr>
        </p:nvSpPr>
        <p:spPr/>
        <p:txBody>
          <a:bodyPr/>
          <a:lstStyle/>
          <a:p>
            <a:fld id="{23830207-343F-444B-9C4B-9E9EB2A2ED0E}" type="slidenum">
              <a:rPr lang="en-US" smtClean="0"/>
              <a:t>19</a:t>
            </a:fld>
            <a:endParaRPr lang="en-US"/>
          </a:p>
        </p:txBody>
      </p:sp>
    </p:spTree>
    <p:extLst>
      <p:ext uri="{BB962C8B-B14F-4D97-AF65-F5344CB8AC3E}">
        <p14:creationId xmlns:p14="http://schemas.microsoft.com/office/powerpoint/2010/main" val="1570100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967C7-2A77-0AF5-9896-33E08577A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10B99-A090-C6D3-9E97-75AB35A552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3F226-42F7-DFB5-0507-0A99E09539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aramond" panose="02020404030301010803" pitchFamily="18" charset="0"/>
                <a:ea typeface="Verdana" panose="020B0604030504040204" pitchFamily="34" charset="0"/>
                <a:cs typeface="Verdana" panose="020B0604030504040204" pitchFamily="34" charset="0"/>
              </a:rPr>
              <a:t>What Does it Take to Be Successful</a:t>
            </a:r>
          </a:p>
          <a:p>
            <a:endParaRPr lang="en-US" dirty="0"/>
          </a:p>
        </p:txBody>
      </p:sp>
      <p:sp>
        <p:nvSpPr>
          <p:cNvPr id="4" name="Slide Number Placeholder 3">
            <a:extLst>
              <a:ext uri="{FF2B5EF4-FFF2-40B4-BE49-F238E27FC236}">
                <a16:creationId xmlns:a16="http://schemas.microsoft.com/office/drawing/2014/main" id="{99AF91B3-AF02-72AA-2D07-02740CCBDFF7}"/>
              </a:ext>
            </a:extLst>
          </p:cNvPr>
          <p:cNvSpPr>
            <a:spLocks noGrp="1"/>
          </p:cNvSpPr>
          <p:nvPr>
            <p:ph type="sldNum" sz="quarter" idx="5"/>
          </p:nvPr>
        </p:nvSpPr>
        <p:spPr/>
        <p:txBody>
          <a:bodyPr/>
          <a:lstStyle/>
          <a:p>
            <a:fld id="{23830207-343F-444B-9C4B-9E9EB2A2ED0E}" type="slidenum">
              <a:rPr lang="en-US" smtClean="0"/>
              <a:t>21</a:t>
            </a:fld>
            <a:endParaRPr lang="en-US"/>
          </a:p>
        </p:txBody>
      </p:sp>
    </p:spTree>
    <p:extLst>
      <p:ext uri="{BB962C8B-B14F-4D97-AF65-F5344CB8AC3E}">
        <p14:creationId xmlns:p14="http://schemas.microsoft.com/office/powerpoint/2010/main" val="160257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0447-C6D7-2350-A422-CBDD42A39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E73B3-A92F-3644-3E7C-6B7BE93C9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8AB9A-13BD-2FD3-6499-C6A747CACE1E}"/>
              </a:ext>
            </a:extLst>
          </p:cNvPr>
          <p:cNvSpPr>
            <a:spLocks noGrp="1"/>
          </p:cNvSpPr>
          <p:nvPr>
            <p:ph type="body" idx="1"/>
          </p:nvPr>
        </p:nvSpPr>
        <p:spPr/>
        <p:txBody>
          <a:bodyPr/>
          <a:lstStyle/>
          <a:p>
            <a:r>
              <a:rPr lang="en-US" dirty="0"/>
              <a:t>Getting Started</a:t>
            </a:r>
          </a:p>
        </p:txBody>
      </p:sp>
      <p:sp>
        <p:nvSpPr>
          <p:cNvPr id="4" name="Slide Number Placeholder 3">
            <a:extLst>
              <a:ext uri="{FF2B5EF4-FFF2-40B4-BE49-F238E27FC236}">
                <a16:creationId xmlns:a16="http://schemas.microsoft.com/office/drawing/2014/main" id="{DA75B2ED-846A-788C-21FF-3F15135A6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30207-343F-444B-9C4B-9E9EB2A2ED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129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0447-C6D7-2350-A422-CBDD42A39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E73B3-A92F-3644-3E7C-6B7BE93C9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8AB9A-13BD-2FD3-6499-C6A747CACE1E}"/>
              </a:ext>
            </a:extLst>
          </p:cNvPr>
          <p:cNvSpPr>
            <a:spLocks noGrp="1"/>
          </p:cNvSpPr>
          <p:nvPr>
            <p:ph type="body" idx="1"/>
          </p:nvPr>
        </p:nvSpPr>
        <p:spPr/>
        <p:txBody>
          <a:bodyPr/>
          <a:lstStyle/>
          <a:p>
            <a:r>
              <a:rPr lang="en-US" dirty="0"/>
              <a:t>Executed Contract</a:t>
            </a:r>
          </a:p>
        </p:txBody>
      </p:sp>
      <p:sp>
        <p:nvSpPr>
          <p:cNvPr id="4" name="Slide Number Placeholder 3">
            <a:extLst>
              <a:ext uri="{FF2B5EF4-FFF2-40B4-BE49-F238E27FC236}">
                <a16:creationId xmlns:a16="http://schemas.microsoft.com/office/drawing/2014/main" id="{DA75B2ED-846A-788C-21FF-3F15135A6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30207-343F-444B-9C4B-9E9EB2A2ED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097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0447-C6D7-2350-A422-CBDD42A39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E73B3-A92F-3644-3E7C-6B7BE93C9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8AB9A-13BD-2FD3-6499-C6A747CACE1E}"/>
              </a:ext>
            </a:extLst>
          </p:cNvPr>
          <p:cNvSpPr>
            <a:spLocks noGrp="1"/>
          </p:cNvSpPr>
          <p:nvPr>
            <p:ph type="body" idx="1"/>
          </p:nvPr>
        </p:nvSpPr>
        <p:spPr/>
        <p:txBody>
          <a:bodyPr/>
          <a:lstStyle/>
          <a:p>
            <a:r>
              <a:rPr lang="en-US" dirty="0"/>
              <a:t>Schedule of Values</a:t>
            </a:r>
          </a:p>
        </p:txBody>
      </p:sp>
      <p:sp>
        <p:nvSpPr>
          <p:cNvPr id="4" name="Slide Number Placeholder 3">
            <a:extLst>
              <a:ext uri="{FF2B5EF4-FFF2-40B4-BE49-F238E27FC236}">
                <a16:creationId xmlns:a16="http://schemas.microsoft.com/office/drawing/2014/main" id="{DA75B2ED-846A-788C-21FF-3F15135A6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30207-343F-444B-9C4B-9E9EB2A2ED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404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0447-C6D7-2350-A422-CBDD42A39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E73B3-A92F-3644-3E7C-6B7BE93C9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8AB9A-13BD-2FD3-6499-C6A747CACE1E}"/>
              </a:ext>
            </a:extLst>
          </p:cNvPr>
          <p:cNvSpPr>
            <a:spLocks noGrp="1"/>
          </p:cNvSpPr>
          <p:nvPr>
            <p:ph type="body" idx="1"/>
          </p:nvPr>
        </p:nvSpPr>
        <p:spPr/>
        <p:txBody>
          <a:bodyPr/>
          <a:lstStyle/>
          <a:p>
            <a:r>
              <a:rPr lang="en-US" dirty="0"/>
              <a:t>Submittals</a:t>
            </a:r>
          </a:p>
        </p:txBody>
      </p:sp>
      <p:sp>
        <p:nvSpPr>
          <p:cNvPr id="4" name="Slide Number Placeholder 3">
            <a:extLst>
              <a:ext uri="{FF2B5EF4-FFF2-40B4-BE49-F238E27FC236}">
                <a16:creationId xmlns:a16="http://schemas.microsoft.com/office/drawing/2014/main" id="{DA75B2ED-846A-788C-21FF-3F15135A6F64}"/>
              </a:ext>
            </a:extLst>
          </p:cNvPr>
          <p:cNvSpPr>
            <a:spLocks noGrp="1"/>
          </p:cNvSpPr>
          <p:nvPr>
            <p:ph type="sldNum" sz="quarter" idx="5"/>
          </p:nvPr>
        </p:nvSpPr>
        <p:spPr/>
        <p:txBody>
          <a:bodyPr/>
          <a:lstStyle/>
          <a:p>
            <a:fld id="{23830207-343F-444B-9C4B-9E9EB2A2ED0E}" type="slidenum">
              <a:rPr lang="en-US" smtClean="0"/>
              <a:t>25</a:t>
            </a:fld>
            <a:endParaRPr lang="en-US"/>
          </a:p>
        </p:txBody>
      </p:sp>
    </p:spTree>
    <p:extLst>
      <p:ext uri="{BB962C8B-B14F-4D97-AF65-F5344CB8AC3E}">
        <p14:creationId xmlns:p14="http://schemas.microsoft.com/office/powerpoint/2010/main" val="2891030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0447-C6D7-2350-A422-CBDD42A39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E73B3-A92F-3644-3E7C-6B7BE93C9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8AB9A-13BD-2FD3-6499-C6A747CACE1E}"/>
              </a:ext>
            </a:extLst>
          </p:cNvPr>
          <p:cNvSpPr>
            <a:spLocks noGrp="1"/>
          </p:cNvSpPr>
          <p:nvPr>
            <p:ph type="body" idx="1"/>
          </p:nvPr>
        </p:nvSpPr>
        <p:spPr/>
        <p:txBody>
          <a:bodyPr/>
          <a:lstStyle/>
          <a:p>
            <a:r>
              <a:rPr lang="en-US" dirty="0"/>
              <a:t>Schedule</a:t>
            </a:r>
          </a:p>
          <a:p>
            <a:endParaRPr lang="en-US" dirty="0"/>
          </a:p>
        </p:txBody>
      </p:sp>
      <p:sp>
        <p:nvSpPr>
          <p:cNvPr id="4" name="Slide Number Placeholder 3">
            <a:extLst>
              <a:ext uri="{FF2B5EF4-FFF2-40B4-BE49-F238E27FC236}">
                <a16:creationId xmlns:a16="http://schemas.microsoft.com/office/drawing/2014/main" id="{DA75B2ED-846A-788C-21FF-3F15135A6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30207-343F-444B-9C4B-9E9EB2A2ED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197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0447-C6D7-2350-A422-CBDD42A39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E73B3-A92F-3644-3E7C-6B7BE93C9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8AB9A-13BD-2FD3-6499-C6A747CACE1E}"/>
              </a:ext>
            </a:extLst>
          </p:cNvPr>
          <p:cNvSpPr>
            <a:spLocks noGrp="1"/>
          </p:cNvSpPr>
          <p:nvPr>
            <p:ph type="body" idx="1"/>
          </p:nvPr>
        </p:nvSpPr>
        <p:spPr/>
        <p:txBody>
          <a:bodyPr/>
          <a:lstStyle/>
          <a:p>
            <a:r>
              <a:rPr lang="en-US" dirty="0"/>
              <a:t>Pre-Construction Meeting</a:t>
            </a:r>
          </a:p>
        </p:txBody>
      </p:sp>
      <p:sp>
        <p:nvSpPr>
          <p:cNvPr id="4" name="Slide Number Placeholder 3">
            <a:extLst>
              <a:ext uri="{FF2B5EF4-FFF2-40B4-BE49-F238E27FC236}">
                <a16:creationId xmlns:a16="http://schemas.microsoft.com/office/drawing/2014/main" id="{DA75B2ED-846A-788C-21FF-3F15135A6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30207-343F-444B-9C4B-9E9EB2A2ED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32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088A5-53CC-8771-306C-8067E7699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A6B8E-74F0-A5DA-A4A0-E2A5347E3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C82D3-CAF8-4152-8477-7002552B4F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154891-3C26-A6F7-8092-5F9772469EC4}"/>
              </a:ext>
            </a:extLst>
          </p:cNvPr>
          <p:cNvSpPr>
            <a:spLocks noGrp="1"/>
          </p:cNvSpPr>
          <p:nvPr>
            <p:ph type="sldNum" sz="quarter" idx="5"/>
          </p:nvPr>
        </p:nvSpPr>
        <p:spPr/>
        <p:txBody>
          <a:bodyPr/>
          <a:lstStyle/>
          <a:p>
            <a:fld id="{23830207-343F-444B-9C4B-9E9EB2A2ED0E}" type="slidenum">
              <a:rPr lang="en-US" smtClean="0"/>
              <a:t>28</a:t>
            </a:fld>
            <a:endParaRPr lang="en-US"/>
          </a:p>
        </p:txBody>
      </p:sp>
    </p:spTree>
    <p:extLst>
      <p:ext uri="{BB962C8B-B14F-4D97-AF65-F5344CB8AC3E}">
        <p14:creationId xmlns:p14="http://schemas.microsoft.com/office/powerpoint/2010/main" val="3800129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FB144-F7CB-F827-6F61-12FB00C84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94A40-E6F3-117C-BAC1-EBE58228FC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21EE57-94F1-7541-55A8-25755ADBB3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C09450-FCCD-A966-8247-3E8F9D9E697A}"/>
              </a:ext>
            </a:extLst>
          </p:cNvPr>
          <p:cNvSpPr>
            <a:spLocks noGrp="1"/>
          </p:cNvSpPr>
          <p:nvPr>
            <p:ph type="sldNum" sz="quarter" idx="5"/>
          </p:nvPr>
        </p:nvSpPr>
        <p:spPr/>
        <p:txBody>
          <a:bodyPr/>
          <a:lstStyle/>
          <a:p>
            <a:fld id="{EBEC97AE-98AD-4652-B817-AC517463BAB1}" type="slidenum">
              <a:rPr lang="en-US" smtClean="0"/>
              <a:t>33</a:t>
            </a:fld>
            <a:endParaRPr lang="en-US" dirty="0"/>
          </a:p>
        </p:txBody>
      </p:sp>
    </p:spTree>
    <p:extLst>
      <p:ext uri="{BB962C8B-B14F-4D97-AF65-F5344CB8AC3E}">
        <p14:creationId xmlns:p14="http://schemas.microsoft.com/office/powerpoint/2010/main" val="186127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Lloyd </a:t>
            </a:r>
            <a:r>
              <a:rPr lang="en-US" dirty="0" err="1"/>
              <a:t>Faver’s</a:t>
            </a:r>
            <a:r>
              <a:rPr lang="en-US" dirty="0"/>
              <a:t> headshot, title and contact information</a:t>
            </a:r>
          </a:p>
          <a:p>
            <a:r>
              <a:rPr lang="en-US" dirty="0"/>
              <a:t>Add Eric Kennedy’s headshot and contact information </a:t>
            </a:r>
          </a:p>
        </p:txBody>
      </p:sp>
      <p:sp>
        <p:nvSpPr>
          <p:cNvPr id="4" name="Slide Number Placeholder 3"/>
          <p:cNvSpPr>
            <a:spLocks noGrp="1"/>
          </p:cNvSpPr>
          <p:nvPr>
            <p:ph type="sldNum" sz="quarter" idx="5"/>
          </p:nvPr>
        </p:nvSpPr>
        <p:spPr/>
        <p:txBody>
          <a:bodyPr/>
          <a:lstStyle/>
          <a:p>
            <a:fld id="{EBEC97AE-98AD-4652-B817-AC517463BAB1}" type="slidenum">
              <a:rPr lang="en-US" smtClean="0"/>
              <a:t>7</a:t>
            </a:fld>
            <a:endParaRPr lang="en-US" dirty="0"/>
          </a:p>
        </p:txBody>
      </p:sp>
    </p:spTree>
    <p:extLst>
      <p:ext uri="{BB962C8B-B14F-4D97-AF65-F5344CB8AC3E}">
        <p14:creationId xmlns:p14="http://schemas.microsoft.com/office/powerpoint/2010/main" val="917600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37</a:t>
            </a:fld>
            <a:endParaRPr lang="en-US" dirty="0"/>
          </a:p>
        </p:txBody>
      </p:sp>
    </p:spTree>
    <p:extLst>
      <p:ext uri="{BB962C8B-B14F-4D97-AF65-F5344CB8AC3E}">
        <p14:creationId xmlns:p14="http://schemas.microsoft.com/office/powerpoint/2010/main" val="3078065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4897FA67-9B6F-4F9F-96D9-19F3319CDC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panose="020B0604020202020204" pitchFamily="34" charset="0"/>
              </a:defRPr>
            </a:lvl1pPr>
            <a:lvl2pPr marL="742950" indent="-285750" defTabSz="927100">
              <a:spcBef>
                <a:spcPct val="30000"/>
              </a:spcBef>
              <a:defRPr sz="1200">
                <a:solidFill>
                  <a:schemeClr val="tx1"/>
                </a:solidFill>
                <a:latin typeface="Arial" panose="020B0604020202020204" pitchFamily="34" charset="0"/>
              </a:defRPr>
            </a:lvl2pPr>
            <a:lvl3pPr marL="1143000" indent="-228600" defTabSz="927100">
              <a:spcBef>
                <a:spcPct val="30000"/>
              </a:spcBef>
              <a:defRPr sz="1200">
                <a:solidFill>
                  <a:schemeClr val="tx1"/>
                </a:solidFill>
                <a:latin typeface="Arial" panose="020B0604020202020204" pitchFamily="34" charset="0"/>
              </a:defRPr>
            </a:lvl3pPr>
            <a:lvl4pPr marL="1600200" indent="-228600" defTabSz="927100">
              <a:spcBef>
                <a:spcPct val="30000"/>
              </a:spcBef>
              <a:defRPr sz="1200">
                <a:solidFill>
                  <a:schemeClr val="tx1"/>
                </a:solidFill>
                <a:latin typeface="Arial" panose="020B0604020202020204" pitchFamily="34" charset="0"/>
              </a:defRPr>
            </a:lvl4pPr>
            <a:lvl5pPr marL="2057400" indent="-228600" defTabSz="927100">
              <a:spcBef>
                <a:spcPct val="30000"/>
              </a:spcBef>
              <a:defRPr sz="1200">
                <a:solidFill>
                  <a:schemeClr val="tx1"/>
                </a:solidFill>
                <a:latin typeface="Arial" panose="020B0604020202020204" pitchFamily="34" charset="0"/>
              </a:defRPr>
            </a:lvl5pPr>
            <a:lvl6pPr marL="2514600" indent="-228600" defTabSz="9271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71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71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71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D5EAA4-7AD8-4232-BE61-8DDB5487F2AC}" type="slidenum">
              <a:rPr lang="en-US" altLang="en-US" sz="1300" smtClean="0"/>
              <a:pPr>
                <a:spcBef>
                  <a:spcPct val="0"/>
                </a:spcBef>
              </a:pPr>
              <a:t>38</a:t>
            </a:fld>
            <a:endParaRPr lang="en-US" altLang="en-US" sz="1300"/>
          </a:p>
        </p:txBody>
      </p:sp>
      <p:sp>
        <p:nvSpPr>
          <p:cNvPr id="19459" name="Rectangle 2">
            <a:extLst>
              <a:ext uri="{FF2B5EF4-FFF2-40B4-BE49-F238E27FC236}">
                <a16:creationId xmlns:a16="http://schemas.microsoft.com/office/drawing/2014/main" id="{38406454-AB10-4973-B286-F8CDCA8368B4}"/>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79FF4AA8-766F-4F1D-B08B-F4DC6E0155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338806E-1DD8-4E9D-8399-299E006F9C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panose="020B0604020202020204" pitchFamily="34" charset="0"/>
              </a:defRPr>
            </a:lvl1pPr>
            <a:lvl2pPr marL="742950" indent="-285750" defTabSz="927100">
              <a:spcBef>
                <a:spcPct val="30000"/>
              </a:spcBef>
              <a:defRPr sz="1200">
                <a:solidFill>
                  <a:schemeClr val="tx1"/>
                </a:solidFill>
                <a:latin typeface="Arial" panose="020B0604020202020204" pitchFamily="34" charset="0"/>
              </a:defRPr>
            </a:lvl2pPr>
            <a:lvl3pPr marL="1143000" indent="-228600" defTabSz="927100">
              <a:spcBef>
                <a:spcPct val="30000"/>
              </a:spcBef>
              <a:defRPr sz="1200">
                <a:solidFill>
                  <a:schemeClr val="tx1"/>
                </a:solidFill>
                <a:latin typeface="Arial" panose="020B0604020202020204" pitchFamily="34" charset="0"/>
              </a:defRPr>
            </a:lvl3pPr>
            <a:lvl4pPr marL="1600200" indent="-228600" defTabSz="927100">
              <a:spcBef>
                <a:spcPct val="30000"/>
              </a:spcBef>
              <a:defRPr sz="1200">
                <a:solidFill>
                  <a:schemeClr val="tx1"/>
                </a:solidFill>
                <a:latin typeface="Arial" panose="020B0604020202020204" pitchFamily="34" charset="0"/>
              </a:defRPr>
            </a:lvl4pPr>
            <a:lvl5pPr marL="2057400" indent="-228600" defTabSz="927100">
              <a:spcBef>
                <a:spcPct val="30000"/>
              </a:spcBef>
              <a:defRPr sz="1200">
                <a:solidFill>
                  <a:schemeClr val="tx1"/>
                </a:solidFill>
                <a:latin typeface="Arial" panose="020B0604020202020204" pitchFamily="34" charset="0"/>
              </a:defRPr>
            </a:lvl5pPr>
            <a:lvl6pPr marL="2514600" indent="-228600" defTabSz="9271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71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71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71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6FA2EB-7C0C-4D15-8DB2-C3EE2B5D60B5}" type="slidenum">
              <a:rPr lang="en-US" altLang="en-US" sz="1300" smtClean="0"/>
              <a:pPr>
                <a:spcBef>
                  <a:spcPct val="0"/>
                </a:spcBef>
              </a:pPr>
              <a:t>39</a:t>
            </a:fld>
            <a:endParaRPr lang="en-US" altLang="en-US" sz="1300"/>
          </a:p>
        </p:txBody>
      </p:sp>
      <p:sp>
        <p:nvSpPr>
          <p:cNvPr id="21507" name="Rectangle 2">
            <a:extLst>
              <a:ext uri="{FF2B5EF4-FFF2-40B4-BE49-F238E27FC236}">
                <a16:creationId xmlns:a16="http://schemas.microsoft.com/office/drawing/2014/main" id="{7560A2C7-28F4-4D51-A540-753FB0F64821}"/>
              </a:ext>
            </a:extLst>
          </p:cNvPr>
          <p:cNvSpPr>
            <a:spLocks noGrp="1" noRot="1" noChangeAspect="1" noChangeArrowheads="1" noTextEdit="1"/>
          </p:cNvSpPr>
          <p:nvPr>
            <p:ph type="sldImg"/>
          </p:nvPr>
        </p:nvSpPr>
        <p:spPr>
          <a:xfrm>
            <a:off x="1206500" y="695325"/>
            <a:ext cx="4606925" cy="3454400"/>
          </a:xfrm>
          <a:ln/>
        </p:spPr>
      </p:sp>
      <p:sp>
        <p:nvSpPr>
          <p:cNvPr id="21508" name="Rectangle 3">
            <a:extLst>
              <a:ext uri="{FF2B5EF4-FFF2-40B4-BE49-F238E27FC236}">
                <a16:creationId xmlns:a16="http://schemas.microsoft.com/office/drawing/2014/main" id="{8818C4EA-0E8F-4FD8-B037-01D77B2DE9EC}"/>
              </a:ext>
            </a:extLst>
          </p:cNvPr>
          <p:cNvSpPr>
            <a:spLocks noGrp="1" noChangeArrowheads="1"/>
          </p:cNvSpPr>
          <p:nvPr>
            <p:ph type="body" idx="1"/>
          </p:nvPr>
        </p:nvSpPr>
        <p:spPr>
          <a:xfrm>
            <a:off x="935038" y="4381500"/>
            <a:ext cx="5140325" cy="414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As you know, the U. T. System is composed of nine academic institutions and six health institutions.  Throughout today’s discussion you’ll notice the high degree of geographic and programmatic diversity inherent in the System.  </a:t>
            </a:r>
          </a:p>
          <a:p>
            <a:pPr eaLnBrk="1" hangingPunct="1">
              <a:spcBef>
                <a:spcPct val="0"/>
              </a:spcBef>
            </a:pPr>
            <a:endParaRPr lang="en-US" altLang="en-US">
              <a:latin typeface="Arial" panose="020B0604020202020204" pitchFamily="34" charset="0"/>
            </a:endParaRPr>
          </a:p>
          <a:p>
            <a:pPr eaLnBrk="1" hangingPunct="1">
              <a:spcBef>
                <a:spcPct val="0"/>
              </a:spcBef>
            </a:pPr>
            <a:r>
              <a:rPr lang="en-US" altLang="en-US">
                <a:latin typeface="Arial" panose="020B0604020202020204" pitchFamily="34" charset="0"/>
              </a:rPr>
              <a:t>U.T. Austin is the flagship university with an enrollment of approximately 48,000 students.  Most of our growth is occurring in the Dallas Metroplex, in San Antonio, and in the booming South Texas border region.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A0C48593-102F-49BA-87E3-65FAE57756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panose="020B0604020202020204" pitchFamily="34" charset="0"/>
              </a:defRPr>
            </a:lvl1pPr>
            <a:lvl2pPr marL="742950" indent="-285750" defTabSz="927100">
              <a:spcBef>
                <a:spcPct val="30000"/>
              </a:spcBef>
              <a:defRPr sz="1200">
                <a:solidFill>
                  <a:schemeClr val="tx1"/>
                </a:solidFill>
                <a:latin typeface="Arial" panose="020B0604020202020204" pitchFamily="34" charset="0"/>
              </a:defRPr>
            </a:lvl2pPr>
            <a:lvl3pPr marL="1143000" indent="-228600" defTabSz="927100">
              <a:spcBef>
                <a:spcPct val="30000"/>
              </a:spcBef>
              <a:defRPr sz="1200">
                <a:solidFill>
                  <a:schemeClr val="tx1"/>
                </a:solidFill>
                <a:latin typeface="Arial" panose="020B0604020202020204" pitchFamily="34" charset="0"/>
              </a:defRPr>
            </a:lvl3pPr>
            <a:lvl4pPr marL="1600200" indent="-228600" defTabSz="927100">
              <a:spcBef>
                <a:spcPct val="30000"/>
              </a:spcBef>
              <a:defRPr sz="1200">
                <a:solidFill>
                  <a:schemeClr val="tx1"/>
                </a:solidFill>
                <a:latin typeface="Arial" panose="020B0604020202020204" pitchFamily="34" charset="0"/>
              </a:defRPr>
            </a:lvl4pPr>
            <a:lvl5pPr marL="2057400" indent="-228600" defTabSz="927100">
              <a:spcBef>
                <a:spcPct val="30000"/>
              </a:spcBef>
              <a:defRPr sz="1200">
                <a:solidFill>
                  <a:schemeClr val="tx1"/>
                </a:solidFill>
                <a:latin typeface="Arial" panose="020B0604020202020204" pitchFamily="34" charset="0"/>
              </a:defRPr>
            </a:lvl5pPr>
            <a:lvl6pPr marL="2514600" indent="-228600" defTabSz="9271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71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71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71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B91A5E-AA79-4197-8B36-6427A4979C10}" type="slidenum">
              <a:rPr lang="en-US" altLang="en-US" sz="1300" smtClean="0"/>
              <a:pPr>
                <a:spcBef>
                  <a:spcPct val="0"/>
                </a:spcBef>
              </a:pPr>
              <a:t>40</a:t>
            </a:fld>
            <a:endParaRPr lang="en-US" altLang="en-US" sz="1300"/>
          </a:p>
        </p:txBody>
      </p:sp>
      <p:sp>
        <p:nvSpPr>
          <p:cNvPr id="23555" name="Rectangle 2">
            <a:extLst>
              <a:ext uri="{FF2B5EF4-FFF2-40B4-BE49-F238E27FC236}">
                <a16:creationId xmlns:a16="http://schemas.microsoft.com/office/drawing/2014/main" id="{FA77EC4E-C023-4FB2-9827-3756FD9073CB}"/>
              </a:ext>
            </a:extLst>
          </p:cNvPr>
          <p:cNvSpPr>
            <a:spLocks noGrp="1" noRot="1" noChangeAspect="1" noChangeArrowheads="1" noTextEdit="1"/>
          </p:cNvSpPr>
          <p:nvPr>
            <p:ph type="sldImg"/>
          </p:nvPr>
        </p:nvSpPr>
        <p:spPr>
          <a:xfrm>
            <a:off x="436563" y="692150"/>
            <a:ext cx="6146800" cy="3457575"/>
          </a:xfrm>
          <a:ln/>
        </p:spPr>
      </p:sp>
      <p:sp>
        <p:nvSpPr>
          <p:cNvPr id="23556" name="Rectangle 3">
            <a:extLst>
              <a:ext uri="{FF2B5EF4-FFF2-40B4-BE49-F238E27FC236}">
                <a16:creationId xmlns:a16="http://schemas.microsoft.com/office/drawing/2014/main" id="{90775F25-0C72-42A7-9F51-1DFD55C9E477}"/>
              </a:ext>
            </a:extLst>
          </p:cNvPr>
          <p:cNvSpPr>
            <a:spLocks noGrp="1" noChangeArrowheads="1"/>
          </p:cNvSpPr>
          <p:nvPr>
            <p:ph type="body" idx="1"/>
          </p:nvPr>
        </p:nvSpPr>
        <p:spPr>
          <a:xfrm>
            <a:off x="935038" y="4381500"/>
            <a:ext cx="5140325" cy="414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240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000">
                <a:solidFill>
                  <a:schemeClr val="tx1"/>
                </a:solidFill>
                <a:latin typeface="Arial" panose="020B0604020202020204" pitchFamily="34" charset="0"/>
                <a:ea typeface="MS PGothic" panose="020B0600070205080204" pitchFamily="34" charset="-128"/>
              </a:defRPr>
            </a:lvl1pPr>
            <a:lvl2pPr marL="731838" indent="-279400" defTabSz="911225" eaLnBrk="0" hangingPunct="0">
              <a:defRPr sz="2000">
                <a:solidFill>
                  <a:schemeClr val="tx1"/>
                </a:solidFill>
                <a:latin typeface="Arial" panose="020B0604020202020204" pitchFamily="34" charset="0"/>
                <a:ea typeface="MS PGothic" panose="020B0600070205080204" pitchFamily="34" charset="-128"/>
              </a:defRPr>
            </a:lvl2pPr>
            <a:lvl3pPr marL="1125538" indent="-223838" defTabSz="911225" eaLnBrk="0" hangingPunct="0">
              <a:defRPr sz="2000">
                <a:solidFill>
                  <a:schemeClr val="tx1"/>
                </a:solidFill>
                <a:latin typeface="Arial" panose="020B0604020202020204" pitchFamily="34" charset="0"/>
                <a:ea typeface="MS PGothic" panose="020B0600070205080204" pitchFamily="34" charset="-128"/>
              </a:defRPr>
            </a:lvl3pPr>
            <a:lvl4pPr marL="1576388" indent="-223838" defTabSz="911225" eaLnBrk="0" hangingPunct="0">
              <a:defRPr sz="2000">
                <a:solidFill>
                  <a:schemeClr val="tx1"/>
                </a:solidFill>
                <a:latin typeface="Arial" panose="020B0604020202020204" pitchFamily="34" charset="0"/>
                <a:ea typeface="MS PGothic" panose="020B0600070205080204" pitchFamily="34" charset="-128"/>
              </a:defRPr>
            </a:lvl4pPr>
            <a:lvl5pPr marL="2025650" indent="-223838" defTabSz="911225" eaLnBrk="0" hangingPunct="0">
              <a:defRPr sz="2000">
                <a:solidFill>
                  <a:schemeClr val="tx1"/>
                </a:solidFill>
                <a:latin typeface="Arial" panose="020B0604020202020204" pitchFamily="34" charset="0"/>
                <a:ea typeface="MS PGothic" panose="020B0600070205080204" pitchFamily="34" charset="-128"/>
              </a:defRPr>
            </a:lvl5pPr>
            <a:lvl6pPr marL="2482850" indent="-223838" algn="ctr" defTabSz="911225" eaLnBrk="0" fontAlgn="base" hangingPunct="0">
              <a:lnSpc>
                <a:spcPct val="86000"/>
              </a:lnSpc>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40050" indent="-223838" algn="ctr" defTabSz="911225" eaLnBrk="0" fontAlgn="base" hangingPunct="0">
              <a:lnSpc>
                <a:spcPct val="86000"/>
              </a:lnSpc>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397250" indent="-223838" algn="ctr" defTabSz="911225" eaLnBrk="0" fontAlgn="base" hangingPunct="0">
              <a:lnSpc>
                <a:spcPct val="86000"/>
              </a:lnSpc>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54450" indent="-223838" algn="ctr" defTabSz="911225" eaLnBrk="0" fontAlgn="base" hangingPunct="0">
              <a:lnSpc>
                <a:spcPct val="86000"/>
              </a:lnSpc>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E33BC067-28CB-4C32-A9B4-2E97529FC8EF}"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1225" rtl="0" eaLnBrk="1" fontAlgn="base" latinLnBrk="0" hangingPunct="1">
                <a:lnSpc>
                  <a:spcPct val="100000"/>
                </a:lnSpc>
                <a:spcBef>
                  <a:spcPct val="0"/>
                </a:spcBef>
                <a:spcAft>
                  <a:spcPct val="0"/>
                </a:spcAft>
                <a:buClrTx/>
                <a:buSzTx/>
                <a:buFontTx/>
                <a:buNone/>
                <a:tabLst/>
                <a:defRPr/>
              </a:pPr>
              <a:t>47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994028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53</a:t>
            </a:fld>
            <a:endParaRPr lang="en-US" dirty="0"/>
          </a:p>
        </p:txBody>
      </p:sp>
    </p:spTree>
    <p:extLst>
      <p:ext uri="{BB962C8B-B14F-4D97-AF65-F5344CB8AC3E}">
        <p14:creationId xmlns:p14="http://schemas.microsoft.com/office/powerpoint/2010/main" val="808596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58</a:t>
            </a:fld>
            <a:endParaRPr lang="en-US" dirty="0"/>
          </a:p>
        </p:txBody>
      </p:sp>
    </p:spTree>
    <p:extLst>
      <p:ext uri="{BB962C8B-B14F-4D97-AF65-F5344CB8AC3E}">
        <p14:creationId xmlns:p14="http://schemas.microsoft.com/office/powerpoint/2010/main" val="2953173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59</a:t>
            </a:fld>
            <a:endParaRPr lang="en-US" dirty="0"/>
          </a:p>
        </p:txBody>
      </p:sp>
    </p:spTree>
    <p:extLst>
      <p:ext uri="{BB962C8B-B14F-4D97-AF65-F5344CB8AC3E}">
        <p14:creationId xmlns:p14="http://schemas.microsoft.com/office/powerpoint/2010/main" val="2127181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60</a:t>
            </a:fld>
            <a:endParaRPr lang="en-US" dirty="0"/>
          </a:p>
        </p:txBody>
      </p:sp>
    </p:spTree>
    <p:extLst>
      <p:ext uri="{BB962C8B-B14F-4D97-AF65-F5344CB8AC3E}">
        <p14:creationId xmlns:p14="http://schemas.microsoft.com/office/powerpoint/2010/main" val="442199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61</a:t>
            </a:fld>
            <a:endParaRPr lang="en-US" dirty="0"/>
          </a:p>
        </p:txBody>
      </p:sp>
    </p:spTree>
    <p:extLst>
      <p:ext uri="{BB962C8B-B14F-4D97-AF65-F5344CB8AC3E}">
        <p14:creationId xmlns:p14="http://schemas.microsoft.com/office/powerpoint/2010/main" val="1566285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Markets We Serve</a:t>
            </a:r>
          </a:p>
          <a:p>
            <a:r>
              <a:rPr lang="en-US" dirty="0"/>
              <a:t>Higher Education</a:t>
            </a:r>
          </a:p>
          <a:p>
            <a:r>
              <a:rPr lang="en-US" dirty="0"/>
              <a:t>Transportation</a:t>
            </a:r>
          </a:p>
          <a:p>
            <a:r>
              <a:rPr lang="en-US" dirty="0"/>
              <a:t>Healthcare</a:t>
            </a:r>
          </a:p>
          <a:p>
            <a:r>
              <a:rPr lang="en-US" dirty="0"/>
              <a:t>Aviation</a:t>
            </a:r>
          </a:p>
          <a:p>
            <a:r>
              <a:rPr lang="en-US" dirty="0"/>
              <a:t>(List others)</a:t>
            </a:r>
          </a:p>
        </p:txBody>
      </p:sp>
      <p:sp>
        <p:nvSpPr>
          <p:cNvPr id="4" name="Slide Number Placeholder 3"/>
          <p:cNvSpPr>
            <a:spLocks noGrp="1"/>
          </p:cNvSpPr>
          <p:nvPr>
            <p:ph type="sldNum" sz="quarter" idx="5"/>
          </p:nvPr>
        </p:nvSpPr>
        <p:spPr/>
        <p:txBody>
          <a:bodyPr/>
          <a:lstStyle/>
          <a:p>
            <a:fld id="{EBEC97AE-98AD-4652-B817-AC517463BAB1}" type="slidenum">
              <a:rPr lang="en-US" smtClean="0"/>
              <a:t>8</a:t>
            </a:fld>
            <a:endParaRPr lang="en-US" dirty="0"/>
          </a:p>
        </p:txBody>
      </p:sp>
    </p:spTree>
    <p:extLst>
      <p:ext uri="{BB962C8B-B14F-4D97-AF65-F5344CB8AC3E}">
        <p14:creationId xmlns:p14="http://schemas.microsoft.com/office/powerpoint/2010/main" val="1240601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64</a:t>
            </a:fld>
            <a:endParaRPr lang="en-US" dirty="0"/>
          </a:p>
        </p:txBody>
      </p:sp>
    </p:spTree>
    <p:extLst>
      <p:ext uri="{BB962C8B-B14F-4D97-AF65-F5344CB8AC3E}">
        <p14:creationId xmlns:p14="http://schemas.microsoft.com/office/powerpoint/2010/main" val="456716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65</a:t>
            </a:fld>
            <a:endParaRPr lang="en-US" dirty="0"/>
          </a:p>
        </p:txBody>
      </p:sp>
    </p:spTree>
    <p:extLst>
      <p:ext uri="{BB962C8B-B14F-4D97-AF65-F5344CB8AC3E}">
        <p14:creationId xmlns:p14="http://schemas.microsoft.com/office/powerpoint/2010/main" val="3240852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Execution</a:t>
            </a:r>
          </a:p>
        </p:txBody>
      </p:sp>
      <p:sp>
        <p:nvSpPr>
          <p:cNvPr id="4" name="Slide Number Placeholder 3"/>
          <p:cNvSpPr>
            <a:spLocks noGrp="1"/>
          </p:cNvSpPr>
          <p:nvPr>
            <p:ph type="sldNum" sz="quarter" idx="5"/>
          </p:nvPr>
        </p:nvSpPr>
        <p:spPr/>
        <p:txBody>
          <a:bodyPr/>
          <a:lstStyle/>
          <a:p>
            <a:fld id="{EBEC97AE-98AD-4652-B817-AC517463BAB1}" type="slidenum">
              <a:rPr lang="en-US" smtClean="0"/>
              <a:t>68</a:t>
            </a:fld>
            <a:endParaRPr lang="en-US" dirty="0"/>
          </a:p>
        </p:txBody>
      </p:sp>
    </p:spTree>
    <p:extLst>
      <p:ext uri="{BB962C8B-B14F-4D97-AF65-F5344CB8AC3E}">
        <p14:creationId xmlns:p14="http://schemas.microsoft.com/office/powerpoint/2010/main" val="3838419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0447-C6D7-2350-A422-CBDD42A39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E73B3-A92F-3644-3E7C-6B7BE93C9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8AB9A-13BD-2FD3-6499-C6A747CACE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75B2ED-846A-788C-21FF-3F15135A6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30207-343F-444B-9C4B-9E9EB2A2ED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240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0447-C6D7-2350-A422-CBDD42A39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E73B3-A92F-3644-3E7C-6B7BE93C9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8AB9A-13BD-2FD3-6499-C6A747CACE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75B2ED-846A-788C-21FF-3F15135A6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30207-343F-444B-9C4B-9E9EB2A2ED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290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0447-C6D7-2350-A422-CBDD42A39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E73B3-A92F-3644-3E7C-6B7BE93C9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8AB9A-13BD-2FD3-6499-C6A747CACE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75B2ED-846A-788C-21FF-3F15135A6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30207-343F-444B-9C4B-9E9EB2A2ED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605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Execution</a:t>
            </a:r>
          </a:p>
        </p:txBody>
      </p:sp>
      <p:sp>
        <p:nvSpPr>
          <p:cNvPr id="4" name="Slide Number Placeholder 3"/>
          <p:cNvSpPr>
            <a:spLocks noGrp="1"/>
          </p:cNvSpPr>
          <p:nvPr>
            <p:ph type="sldNum" sz="quarter" idx="5"/>
          </p:nvPr>
        </p:nvSpPr>
        <p:spPr/>
        <p:txBody>
          <a:bodyPr/>
          <a:lstStyle/>
          <a:p>
            <a:fld id="{EBEC97AE-98AD-4652-B817-AC517463BAB1}" type="slidenum">
              <a:rPr lang="en-US" smtClean="0"/>
              <a:t>73</a:t>
            </a:fld>
            <a:endParaRPr lang="en-US" dirty="0"/>
          </a:p>
        </p:txBody>
      </p:sp>
    </p:spTree>
    <p:extLst>
      <p:ext uri="{BB962C8B-B14F-4D97-AF65-F5344CB8AC3E}">
        <p14:creationId xmlns:p14="http://schemas.microsoft.com/office/powerpoint/2010/main" val="1378829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74</a:t>
            </a:fld>
            <a:endParaRPr lang="en-US" dirty="0"/>
          </a:p>
        </p:txBody>
      </p:sp>
    </p:spTree>
    <p:extLst>
      <p:ext uri="{BB962C8B-B14F-4D97-AF65-F5344CB8AC3E}">
        <p14:creationId xmlns:p14="http://schemas.microsoft.com/office/powerpoint/2010/main" val="907701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75</a:t>
            </a:fld>
            <a:endParaRPr lang="en-US" dirty="0"/>
          </a:p>
        </p:txBody>
      </p:sp>
    </p:spTree>
    <p:extLst>
      <p:ext uri="{BB962C8B-B14F-4D97-AF65-F5344CB8AC3E}">
        <p14:creationId xmlns:p14="http://schemas.microsoft.com/office/powerpoint/2010/main" val="2334204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76</a:t>
            </a:fld>
            <a:endParaRPr lang="en-US" dirty="0"/>
          </a:p>
        </p:txBody>
      </p:sp>
    </p:spTree>
    <p:extLst>
      <p:ext uri="{BB962C8B-B14F-4D97-AF65-F5344CB8AC3E}">
        <p14:creationId xmlns:p14="http://schemas.microsoft.com/office/powerpoint/2010/main" val="1659410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9</a:t>
            </a:fld>
            <a:endParaRPr lang="en-US" dirty="0"/>
          </a:p>
        </p:txBody>
      </p:sp>
    </p:spTree>
    <p:extLst>
      <p:ext uri="{BB962C8B-B14F-4D97-AF65-F5344CB8AC3E}">
        <p14:creationId xmlns:p14="http://schemas.microsoft.com/office/powerpoint/2010/main" val="18530023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0447-C6D7-2350-A422-CBDD42A39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E73B3-A92F-3644-3E7C-6B7BE93C9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8AB9A-13BD-2FD3-6499-C6A747CACE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75B2ED-846A-788C-21FF-3F15135A6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30207-343F-444B-9C4B-9E9EB2A2ED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097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0447-C6D7-2350-A422-CBDD42A39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E73B3-A92F-3644-3E7C-6B7BE93C9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8AB9A-13BD-2FD3-6499-C6A747CACE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75B2ED-846A-788C-21FF-3F15135A6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30207-343F-444B-9C4B-9E9EB2A2ED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582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0447-C6D7-2350-A422-CBDD42A39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E73B3-A92F-3644-3E7C-6B7BE93C9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8AB9A-13BD-2FD3-6499-C6A747CACE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75B2ED-846A-788C-21FF-3F15135A6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30207-343F-444B-9C4B-9E9EB2A2ED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53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0447-C6D7-2350-A422-CBDD42A39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E73B3-A92F-3644-3E7C-6B7BE93C9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8AB9A-13BD-2FD3-6499-C6A747CACE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75B2ED-846A-788C-21FF-3F15135A6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30207-343F-444B-9C4B-9E9EB2A2ED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197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0447-C6D7-2350-A422-CBDD42A39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E73B3-A92F-3644-3E7C-6B7BE93C9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8AB9A-13BD-2FD3-6499-C6A747CACE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75B2ED-846A-788C-21FF-3F15135A6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30207-343F-444B-9C4B-9E9EB2A2ED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544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F172A-6531-5F0C-7CB9-CEA736891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AA0FC-5A6E-34E8-BA8A-0934E01CE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3E5E8-9180-4B83-9CC1-E3FA6D794F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251FB2-5262-05BC-B5CD-1AD87D674A16}"/>
              </a:ext>
            </a:extLst>
          </p:cNvPr>
          <p:cNvSpPr>
            <a:spLocks noGrp="1"/>
          </p:cNvSpPr>
          <p:nvPr>
            <p:ph type="sldNum" sz="quarter" idx="5"/>
          </p:nvPr>
        </p:nvSpPr>
        <p:spPr/>
        <p:txBody>
          <a:bodyPr/>
          <a:lstStyle/>
          <a:p>
            <a:fld id="{23830207-343F-444B-9C4B-9E9EB2A2ED0E}" type="slidenum">
              <a:rPr lang="en-US" smtClean="0"/>
              <a:t>82</a:t>
            </a:fld>
            <a:endParaRPr lang="en-US"/>
          </a:p>
        </p:txBody>
      </p:sp>
    </p:spTree>
    <p:extLst>
      <p:ext uri="{BB962C8B-B14F-4D97-AF65-F5344CB8AC3E}">
        <p14:creationId xmlns:p14="http://schemas.microsoft.com/office/powerpoint/2010/main" val="1570100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Lean Process</a:t>
            </a:r>
          </a:p>
        </p:txBody>
      </p:sp>
      <p:sp>
        <p:nvSpPr>
          <p:cNvPr id="4" name="Slide Number Placeholder 3"/>
          <p:cNvSpPr>
            <a:spLocks noGrp="1"/>
          </p:cNvSpPr>
          <p:nvPr>
            <p:ph type="sldNum" sz="quarter" idx="5"/>
          </p:nvPr>
        </p:nvSpPr>
        <p:spPr/>
        <p:txBody>
          <a:bodyPr/>
          <a:lstStyle/>
          <a:p>
            <a:fld id="{EBEC97AE-98AD-4652-B817-AC517463BAB1}" type="slidenum">
              <a:rPr lang="en-US" smtClean="0"/>
              <a:t>83</a:t>
            </a:fld>
            <a:endParaRPr lang="en-US" dirty="0"/>
          </a:p>
        </p:txBody>
      </p:sp>
    </p:spTree>
    <p:extLst>
      <p:ext uri="{BB962C8B-B14F-4D97-AF65-F5344CB8AC3E}">
        <p14:creationId xmlns:p14="http://schemas.microsoft.com/office/powerpoint/2010/main" val="110276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77863" marR="0" lvl="0" indent="0" algn="l" defTabSz="914400" rtl="0" eaLnBrk="1" fontAlgn="auto" latinLnBrk="0" hangingPunct="1">
              <a:lnSpc>
                <a:spcPct val="100000"/>
              </a:lnSpc>
              <a:spcBef>
                <a:spcPts val="0"/>
              </a:spcBef>
              <a:spcAft>
                <a:spcPts val="600"/>
              </a:spcAft>
              <a:buClrTx/>
              <a:buSzTx/>
              <a:buFontTx/>
              <a:buNone/>
              <a:tabLst/>
              <a:defRPr/>
            </a:pPr>
            <a:r>
              <a:rPr lang="en-US" b="1" dirty="0">
                <a:solidFill>
                  <a:srgbClr val="E37920"/>
                </a:solidFill>
                <a:latin typeface="Verdana"/>
                <a:cs typeface="Verdana"/>
              </a:rPr>
              <a:t>Lean IS the reduction of waste – ALL kinds of waste</a:t>
            </a:r>
          </a:p>
          <a:p>
            <a:pPr marL="677863" marR="0" lvl="0" indent="0" algn="l" defTabSz="914400" rtl="0" eaLnBrk="1" fontAlgn="auto" latinLnBrk="0" hangingPunct="1">
              <a:lnSpc>
                <a:spcPct val="100000"/>
              </a:lnSpc>
              <a:spcBef>
                <a:spcPts val="0"/>
              </a:spcBef>
              <a:spcAft>
                <a:spcPts val="600"/>
              </a:spcAft>
              <a:buClrTx/>
              <a:buSzTx/>
              <a:buFontTx/>
              <a:buNone/>
              <a:tabLst/>
              <a:defRPr/>
            </a:pPr>
            <a:r>
              <a:rPr lang="en-US" b="1" dirty="0">
                <a:solidFill>
                  <a:srgbClr val="E37920"/>
                </a:solidFill>
                <a:latin typeface="Verdana"/>
                <a:cs typeface="Verdana"/>
              </a:rPr>
              <a:t>Lean IS increased productivity</a:t>
            </a:r>
          </a:p>
          <a:p>
            <a:pPr marL="677863" marR="0" lvl="0" indent="0" algn="l" defTabSz="914400" rtl="0" eaLnBrk="1" fontAlgn="auto" latinLnBrk="0" hangingPunct="1">
              <a:lnSpc>
                <a:spcPct val="100000"/>
              </a:lnSpc>
              <a:spcBef>
                <a:spcPts val="0"/>
              </a:spcBef>
              <a:spcAft>
                <a:spcPts val="600"/>
              </a:spcAft>
              <a:buClrTx/>
              <a:buSzTx/>
              <a:buFontTx/>
              <a:buNone/>
              <a:tabLst/>
              <a:defRPr/>
            </a:pPr>
            <a:r>
              <a:rPr lang="en-US" b="1" dirty="0">
                <a:solidFill>
                  <a:srgbClr val="E37920"/>
                </a:solidFill>
                <a:latin typeface="Verdana"/>
                <a:cs typeface="Verdana"/>
              </a:rPr>
              <a:t>Lean IS smooth </a:t>
            </a:r>
            <a:r>
              <a:rPr lang="en-US" b="1" dirty="0" err="1">
                <a:solidFill>
                  <a:srgbClr val="E37920"/>
                </a:solidFill>
                <a:latin typeface="Verdana"/>
                <a:cs typeface="Verdana"/>
              </a:rPr>
              <a:t>workflo</a:t>
            </a:r>
            <a:endParaRPr lang="en-US" b="1" dirty="0">
              <a:solidFill>
                <a:srgbClr val="E37920"/>
              </a:solidFill>
              <a:latin typeface="Verdana"/>
              <a:cs typeface="Verdana"/>
            </a:endParaRPr>
          </a:p>
          <a:p>
            <a:pPr marL="677863" marR="0" lvl="0" indent="0" algn="l" defTabSz="914400" rtl="0" eaLnBrk="1" fontAlgn="auto" latinLnBrk="0" hangingPunct="1">
              <a:lnSpc>
                <a:spcPct val="100000"/>
              </a:lnSpc>
              <a:spcBef>
                <a:spcPts val="0"/>
              </a:spcBef>
              <a:spcAft>
                <a:spcPts val="600"/>
              </a:spcAft>
              <a:buClrTx/>
              <a:buSzTx/>
              <a:buFontTx/>
              <a:buNone/>
              <a:tabLst/>
              <a:defRPr/>
            </a:pPr>
            <a:r>
              <a:rPr lang="en-US" b="1" dirty="0">
                <a:solidFill>
                  <a:srgbClr val="E37920"/>
                </a:solidFill>
                <a:latin typeface="Verdana"/>
                <a:cs typeface="Verdana"/>
              </a:rPr>
              <a:t>Lean IS increased value</a:t>
            </a:r>
          </a:p>
          <a:p>
            <a:pPr marL="677863" marR="0" lvl="0" indent="0" algn="l" defTabSz="914400" rtl="0" eaLnBrk="1" fontAlgn="auto" latinLnBrk="0" hangingPunct="1">
              <a:lnSpc>
                <a:spcPct val="100000"/>
              </a:lnSpc>
              <a:spcBef>
                <a:spcPts val="0"/>
              </a:spcBef>
              <a:spcAft>
                <a:spcPts val="600"/>
              </a:spcAft>
              <a:buClrTx/>
              <a:buSzTx/>
              <a:buFontTx/>
              <a:buNone/>
              <a:tabLst/>
              <a:defRPr/>
            </a:pPr>
            <a:r>
              <a:rPr lang="en-US" b="1" dirty="0">
                <a:solidFill>
                  <a:srgbClr val="E37920"/>
                </a:solidFill>
                <a:latin typeface="Verdana"/>
                <a:cs typeface="Verdana"/>
              </a:rPr>
              <a:t>Lean IS respect for people and teamwork</a:t>
            </a:r>
          </a:p>
          <a:p>
            <a:pPr marL="677863" marR="0" lvl="0" indent="0" algn="l" defTabSz="914400" rtl="0" eaLnBrk="1" fontAlgn="auto" latinLnBrk="0" hangingPunct="1">
              <a:lnSpc>
                <a:spcPct val="100000"/>
              </a:lnSpc>
              <a:spcBef>
                <a:spcPts val="0"/>
              </a:spcBef>
              <a:spcAft>
                <a:spcPts val="600"/>
              </a:spcAft>
              <a:buClrTx/>
              <a:buSzTx/>
              <a:buFontTx/>
              <a:buNone/>
              <a:tabLst/>
              <a:defRPr/>
            </a:pPr>
            <a:r>
              <a:rPr lang="en-US" b="1" dirty="0">
                <a:solidFill>
                  <a:srgbClr val="E37920"/>
                </a:solidFill>
                <a:latin typeface="Verdana"/>
                <a:cs typeface="Verdana"/>
              </a:rPr>
              <a:t>Lean IS continuous improvement</a:t>
            </a:r>
          </a:p>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84</a:t>
            </a:fld>
            <a:endParaRPr lang="en-US" dirty="0"/>
          </a:p>
        </p:txBody>
      </p:sp>
    </p:spTree>
    <p:extLst>
      <p:ext uri="{BB962C8B-B14F-4D97-AF65-F5344CB8AC3E}">
        <p14:creationId xmlns:p14="http://schemas.microsoft.com/office/powerpoint/2010/main" val="40066263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85</a:t>
            </a:fld>
            <a:endParaRPr lang="en-US" dirty="0"/>
          </a:p>
        </p:txBody>
      </p:sp>
    </p:spTree>
    <p:extLst>
      <p:ext uri="{BB962C8B-B14F-4D97-AF65-F5344CB8AC3E}">
        <p14:creationId xmlns:p14="http://schemas.microsoft.com/office/powerpoint/2010/main" val="2008480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87</a:t>
            </a:fld>
            <a:endParaRPr lang="en-US" dirty="0"/>
          </a:p>
        </p:txBody>
      </p:sp>
    </p:spTree>
    <p:extLst>
      <p:ext uri="{BB962C8B-B14F-4D97-AF65-F5344CB8AC3E}">
        <p14:creationId xmlns:p14="http://schemas.microsoft.com/office/powerpoint/2010/main" val="376043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SpawGlass and The University of Texas System</a:t>
            </a:r>
          </a:p>
          <a:p>
            <a:r>
              <a:rPr lang="en-US" dirty="0"/>
              <a:t>153 projects</a:t>
            </a:r>
          </a:p>
          <a:p>
            <a:r>
              <a:rPr lang="en-US" dirty="0"/>
              <a:t>Over $1.3 billion in construction</a:t>
            </a:r>
          </a:p>
          <a:p>
            <a:r>
              <a:rPr lang="en-US" dirty="0"/>
              <a:t>6 different campuses</a:t>
            </a:r>
          </a:p>
        </p:txBody>
      </p:sp>
      <p:sp>
        <p:nvSpPr>
          <p:cNvPr id="4" name="Slide Number Placeholder 3"/>
          <p:cNvSpPr>
            <a:spLocks noGrp="1"/>
          </p:cNvSpPr>
          <p:nvPr>
            <p:ph type="sldNum" sz="quarter" idx="5"/>
          </p:nvPr>
        </p:nvSpPr>
        <p:spPr/>
        <p:txBody>
          <a:bodyPr/>
          <a:lstStyle/>
          <a:p>
            <a:fld id="{EBEC97AE-98AD-4652-B817-AC517463BAB1}" type="slidenum">
              <a:rPr lang="en-US" smtClean="0"/>
              <a:t>10</a:t>
            </a:fld>
            <a:endParaRPr lang="en-US" dirty="0"/>
          </a:p>
        </p:txBody>
      </p:sp>
    </p:spTree>
    <p:extLst>
      <p:ext uri="{BB962C8B-B14F-4D97-AF65-F5344CB8AC3E}">
        <p14:creationId xmlns:p14="http://schemas.microsoft.com/office/powerpoint/2010/main" val="21512909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Technologies and Methodologies Utilized in the Field</a:t>
            </a:r>
          </a:p>
        </p:txBody>
      </p:sp>
      <p:sp>
        <p:nvSpPr>
          <p:cNvPr id="4" name="Slide Number Placeholder 3"/>
          <p:cNvSpPr>
            <a:spLocks noGrp="1"/>
          </p:cNvSpPr>
          <p:nvPr>
            <p:ph type="sldNum" sz="quarter" idx="5"/>
          </p:nvPr>
        </p:nvSpPr>
        <p:spPr/>
        <p:txBody>
          <a:bodyPr/>
          <a:lstStyle/>
          <a:p>
            <a:fld id="{EBEC97AE-98AD-4652-B817-AC517463BAB1}" type="slidenum">
              <a:rPr lang="en-US" smtClean="0"/>
              <a:t>94</a:t>
            </a:fld>
            <a:endParaRPr lang="en-US" dirty="0"/>
          </a:p>
        </p:txBody>
      </p:sp>
    </p:spTree>
    <p:extLst>
      <p:ext uri="{BB962C8B-B14F-4D97-AF65-F5344CB8AC3E}">
        <p14:creationId xmlns:p14="http://schemas.microsoft.com/office/powerpoint/2010/main" val="5346539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5F433-C06D-D74A-F7E2-6435EF8A4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36CC0-11E7-6F11-73C5-CECADC795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B41165-25E9-2FCA-1312-57AC3490B1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5EBCD7-6DFB-3D87-E4CE-2D9F18A184EE}"/>
              </a:ext>
            </a:extLst>
          </p:cNvPr>
          <p:cNvSpPr>
            <a:spLocks noGrp="1"/>
          </p:cNvSpPr>
          <p:nvPr>
            <p:ph type="sldNum" sz="quarter" idx="5"/>
          </p:nvPr>
        </p:nvSpPr>
        <p:spPr/>
        <p:txBody>
          <a:bodyPr/>
          <a:lstStyle/>
          <a:p>
            <a:fld id="{A5AC43A8-B355-2A45-A190-262AE09C1E05}" type="slidenum">
              <a:rPr lang="en-US" smtClean="0"/>
              <a:t>95</a:t>
            </a:fld>
            <a:endParaRPr lang="en-US"/>
          </a:p>
        </p:txBody>
      </p:sp>
    </p:spTree>
    <p:extLst>
      <p:ext uri="{BB962C8B-B14F-4D97-AF65-F5344CB8AC3E}">
        <p14:creationId xmlns:p14="http://schemas.microsoft.com/office/powerpoint/2010/main" val="5476621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EC97AE-98AD-4652-B817-AC517463BAB1}" type="slidenum">
              <a:rPr lang="en-US" smtClean="0"/>
              <a:t>96</a:t>
            </a:fld>
            <a:endParaRPr lang="en-US" dirty="0"/>
          </a:p>
        </p:txBody>
      </p:sp>
    </p:spTree>
    <p:extLst>
      <p:ext uri="{BB962C8B-B14F-4D97-AF65-F5344CB8AC3E}">
        <p14:creationId xmlns:p14="http://schemas.microsoft.com/office/powerpoint/2010/main" val="16453312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45DBA-7A6C-F930-F205-970FBE968B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F5C571-8346-3E01-DEC3-037F180BE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2EF1C-3293-DBC7-6E20-DFC924F1CC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124940-7378-A001-8111-B88526F4A960}"/>
              </a:ext>
            </a:extLst>
          </p:cNvPr>
          <p:cNvSpPr>
            <a:spLocks noGrp="1"/>
          </p:cNvSpPr>
          <p:nvPr>
            <p:ph type="sldNum" sz="quarter" idx="5"/>
          </p:nvPr>
        </p:nvSpPr>
        <p:spPr/>
        <p:txBody>
          <a:bodyPr/>
          <a:lstStyle/>
          <a:p>
            <a:fld id="{A5AC43A8-B355-2A45-A190-262AE09C1E05}" type="slidenum">
              <a:rPr lang="en-US" smtClean="0"/>
              <a:t>97</a:t>
            </a:fld>
            <a:endParaRPr lang="en-US"/>
          </a:p>
        </p:txBody>
      </p:sp>
    </p:spTree>
    <p:extLst>
      <p:ext uri="{BB962C8B-B14F-4D97-AF65-F5344CB8AC3E}">
        <p14:creationId xmlns:p14="http://schemas.microsoft.com/office/powerpoint/2010/main" val="36146755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E9E6E-9AA3-F0C9-6B74-5DEE64871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70123-CA58-D4A0-9677-FD931EAF73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3462AF-BD6C-57FA-45B4-DF82301B1D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9E4F3A-1010-9704-176B-697E1D12B852}"/>
              </a:ext>
            </a:extLst>
          </p:cNvPr>
          <p:cNvSpPr>
            <a:spLocks noGrp="1"/>
          </p:cNvSpPr>
          <p:nvPr>
            <p:ph type="sldNum" sz="quarter" idx="5"/>
          </p:nvPr>
        </p:nvSpPr>
        <p:spPr/>
        <p:txBody>
          <a:bodyPr/>
          <a:lstStyle/>
          <a:p>
            <a:fld id="{EBEC97AE-98AD-4652-B817-AC517463BAB1}" type="slidenum">
              <a:rPr lang="en-US" smtClean="0"/>
              <a:t>98</a:t>
            </a:fld>
            <a:endParaRPr lang="en-US" dirty="0"/>
          </a:p>
        </p:txBody>
      </p:sp>
    </p:spTree>
    <p:extLst>
      <p:ext uri="{BB962C8B-B14F-4D97-AF65-F5344CB8AC3E}">
        <p14:creationId xmlns:p14="http://schemas.microsoft.com/office/powerpoint/2010/main" val="23782945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97D8D-F71F-CCE6-161C-CC48DF555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06914-C942-1145-6B1E-5D8986C5B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27150-024D-C531-B83E-357B5EE129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A156EF-277A-EB14-B5E9-A5ACF94B5BFD}"/>
              </a:ext>
            </a:extLst>
          </p:cNvPr>
          <p:cNvSpPr>
            <a:spLocks noGrp="1"/>
          </p:cNvSpPr>
          <p:nvPr>
            <p:ph type="sldNum" sz="quarter" idx="5"/>
          </p:nvPr>
        </p:nvSpPr>
        <p:spPr/>
        <p:txBody>
          <a:bodyPr/>
          <a:lstStyle/>
          <a:p>
            <a:fld id="{EBEC97AE-98AD-4652-B817-AC517463BAB1}" type="slidenum">
              <a:rPr lang="en-US" smtClean="0"/>
              <a:t>99</a:t>
            </a:fld>
            <a:endParaRPr lang="en-US" dirty="0"/>
          </a:p>
        </p:txBody>
      </p:sp>
    </p:spTree>
    <p:extLst>
      <p:ext uri="{BB962C8B-B14F-4D97-AF65-F5344CB8AC3E}">
        <p14:creationId xmlns:p14="http://schemas.microsoft.com/office/powerpoint/2010/main" val="23414768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F6DBF-20C6-D126-7FF4-F6FB979F1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107B5-7CEB-84C3-AA43-E1CCC6BE8D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75570-B7E7-F9B6-17D9-0DC6CB03B1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8BBAD4-EAA7-3F08-8448-26DADB744D1D}"/>
              </a:ext>
            </a:extLst>
          </p:cNvPr>
          <p:cNvSpPr>
            <a:spLocks noGrp="1"/>
          </p:cNvSpPr>
          <p:nvPr>
            <p:ph type="sldNum" sz="quarter" idx="5"/>
          </p:nvPr>
        </p:nvSpPr>
        <p:spPr/>
        <p:txBody>
          <a:bodyPr/>
          <a:lstStyle/>
          <a:p>
            <a:fld id="{EBEC97AE-98AD-4652-B817-AC517463BAB1}" type="slidenum">
              <a:rPr lang="en-US" smtClean="0"/>
              <a:t>100</a:t>
            </a:fld>
            <a:endParaRPr lang="en-US" dirty="0"/>
          </a:p>
        </p:txBody>
      </p:sp>
    </p:spTree>
    <p:extLst>
      <p:ext uri="{BB962C8B-B14F-4D97-AF65-F5344CB8AC3E}">
        <p14:creationId xmlns:p14="http://schemas.microsoft.com/office/powerpoint/2010/main" val="20976980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1086E-FBE1-F63F-0415-7AD68A958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325A1-90F3-56BA-0502-C149C1103D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41D74B-DD5F-80FB-BED2-CAC7388BF6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614612-6B64-CAE8-5E6B-46A3A28BFCC2}"/>
              </a:ext>
            </a:extLst>
          </p:cNvPr>
          <p:cNvSpPr>
            <a:spLocks noGrp="1"/>
          </p:cNvSpPr>
          <p:nvPr>
            <p:ph type="sldNum" sz="quarter" idx="5"/>
          </p:nvPr>
        </p:nvSpPr>
        <p:spPr/>
        <p:txBody>
          <a:bodyPr/>
          <a:lstStyle/>
          <a:p>
            <a:fld id="{EBEC97AE-98AD-4652-B817-AC517463BAB1}" type="slidenum">
              <a:rPr lang="en-US" smtClean="0"/>
              <a:t>101</a:t>
            </a:fld>
            <a:endParaRPr lang="en-US" dirty="0"/>
          </a:p>
        </p:txBody>
      </p:sp>
    </p:spTree>
    <p:extLst>
      <p:ext uri="{BB962C8B-B14F-4D97-AF65-F5344CB8AC3E}">
        <p14:creationId xmlns:p14="http://schemas.microsoft.com/office/powerpoint/2010/main" val="27953605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3087856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A687B2-3081-4CB6-90C7-C1856F2582BD}" type="slidenum">
              <a:rPr lang="en-US" smtClean="0"/>
              <a:t>12</a:t>
            </a:fld>
            <a:endParaRPr lang="en-US"/>
          </a:p>
        </p:txBody>
      </p:sp>
    </p:spTree>
    <p:extLst>
      <p:ext uri="{BB962C8B-B14F-4D97-AF65-F5344CB8AC3E}">
        <p14:creationId xmlns:p14="http://schemas.microsoft.com/office/powerpoint/2010/main" val="1743954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0447-C6D7-2350-A422-CBDD42A39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E73B3-A92F-3644-3E7C-6B7BE93C9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8AB9A-13BD-2FD3-6499-C6A747CACE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75B2ED-846A-788C-21FF-3F15135A6F64}"/>
              </a:ext>
            </a:extLst>
          </p:cNvPr>
          <p:cNvSpPr>
            <a:spLocks noGrp="1"/>
          </p:cNvSpPr>
          <p:nvPr>
            <p:ph type="sldNum" sz="quarter" idx="5"/>
          </p:nvPr>
        </p:nvSpPr>
        <p:spPr/>
        <p:txBody>
          <a:bodyPr/>
          <a:lstStyle/>
          <a:p>
            <a:fld id="{23830207-343F-444B-9C4B-9E9EB2A2ED0E}" type="slidenum">
              <a:rPr lang="en-US" smtClean="0"/>
              <a:t>15</a:t>
            </a:fld>
            <a:endParaRPr lang="en-US"/>
          </a:p>
        </p:txBody>
      </p:sp>
    </p:spTree>
    <p:extLst>
      <p:ext uri="{BB962C8B-B14F-4D97-AF65-F5344CB8AC3E}">
        <p14:creationId xmlns:p14="http://schemas.microsoft.com/office/powerpoint/2010/main" val="2891030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088A5-53CC-8771-306C-8067E7699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A6B8E-74F0-A5DA-A4A0-E2A5347E3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C82D3-CAF8-4152-8477-7002552B4F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154891-3C26-A6F7-8092-5F9772469EC4}"/>
              </a:ext>
            </a:extLst>
          </p:cNvPr>
          <p:cNvSpPr>
            <a:spLocks noGrp="1"/>
          </p:cNvSpPr>
          <p:nvPr>
            <p:ph type="sldNum" sz="quarter" idx="5"/>
          </p:nvPr>
        </p:nvSpPr>
        <p:spPr/>
        <p:txBody>
          <a:bodyPr/>
          <a:lstStyle/>
          <a:p>
            <a:fld id="{23830207-343F-444B-9C4B-9E9EB2A2ED0E}" type="slidenum">
              <a:rPr lang="en-US" smtClean="0"/>
              <a:t>16</a:t>
            </a:fld>
            <a:endParaRPr lang="en-US"/>
          </a:p>
        </p:txBody>
      </p:sp>
    </p:spTree>
    <p:extLst>
      <p:ext uri="{BB962C8B-B14F-4D97-AF65-F5344CB8AC3E}">
        <p14:creationId xmlns:p14="http://schemas.microsoft.com/office/powerpoint/2010/main" val="1268767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F29AA-72D1-870B-8DBD-DD7FB4F83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5E830-49D3-2331-414B-BC98D6B1C2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9965C-C266-020B-77C1-E2FCDAF9CB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68E4C1-750B-DCED-50E2-29DF4D6D7120}"/>
              </a:ext>
            </a:extLst>
          </p:cNvPr>
          <p:cNvSpPr>
            <a:spLocks noGrp="1"/>
          </p:cNvSpPr>
          <p:nvPr>
            <p:ph type="sldNum" sz="quarter" idx="5"/>
          </p:nvPr>
        </p:nvSpPr>
        <p:spPr/>
        <p:txBody>
          <a:bodyPr/>
          <a:lstStyle/>
          <a:p>
            <a:fld id="{23830207-343F-444B-9C4B-9E9EB2A2ED0E}" type="slidenum">
              <a:rPr lang="en-US" smtClean="0"/>
              <a:t>17</a:t>
            </a:fld>
            <a:endParaRPr lang="en-US"/>
          </a:p>
        </p:txBody>
      </p:sp>
    </p:spTree>
    <p:extLst>
      <p:ext uri="{BB962C8B-B14F-4D97-AF65-F5344CB8AC3E}">
        <p14:creationId xmlns:p14="http://schemas.microsoft.com/office/powerpoint/2010/main" val="4281977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A9BDF-5AEC-073F-711D-B60DD4A79E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58A4D3-DC70-28C7-7449-B317E4EC14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98B76F-A46E-10FF-C4FD-5AC7CC211E9B}"/>
              </a:ext>
            </a:extLst>
          </p:cNvPr>
          <p:cNvSpPr>
            <a:spLocks noGrp="1"/>
          </p:cNvSpPr>
          <p:nvPr>
            <p:ph type="dt" sz="half" idx="10"/>
          </p:nvPr>
        </p:nvSpPr>
        <p:spPr/>
        <p:txBody>
          <a:bodyPr/>
          <a:lstStyle/>
          <a:p>
            <a:fld id="{196848E6-1036-4C98-8DE0-A47D07F2CC40}" type="datetimeFigureOut">
              <a:rPr lang="en-US" smtClean="0"/>
              <a:t>4/1/2024</a:t>
            </a:fld>
            <a:endParaRPr lang="en-US"/>
          </a:p>
        </p:txBody>
      </p:sp>
      <p:sp>
        <p:nvSpPr>
          <p:cNvPr id="5" name="Footer Placeholder 4">
            <a:extLst>
              <a:ext uri="{FF2B5EF4-FFF2-40B4-BE49-F238E27FC236}">
                <a16:creationId xmlns:a16="http://schemas.microsoft.com/office/drawing/2014/main" id="{8B12DDFF-2917-952A-6B2F-8DA33F4A2F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50288-6661-BE69-CF7C-2D183A906270}"/>
              </a:ext>
            </a:extLst>
          </p:cNvPr>
          <p:cNvSpPr>
            <a:spLocks noGrp="1"/>
          </p:cNvSpPr>
          <p:nvPr>
            <p:ph type="sldNum" sz="quarter" idx="12"/>
          </p:nvPr>
        </p:nvSpPr>
        <p:spPr/>
        <p:txBody>
          <a:bodyPr/>
          <a:lstStyle/>
          <a:p>
            <a:fld id="{11530C9D-CAA8-41E6-AB92-3331620E5296}" type="slidenum">
              <a:rPr lang="en-US" smtClean="0"/>
              <a:t>‹#›</a:t>
            </a:fld>
            <a:endParaRPr lang="en-US"/>
          </a:p>
        </p:txBody>
      </p:sp>
    </p:spTree>
    <p:extLst>
      <p:ext uri="{BB962C8B-B14F-4D97-AF65-F5344CB8AC3E}">
        <p14:creationId xmlns:p14="http://schemas.microsoft.com/office/powerpoint/2010/main" val="1708420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6E920-3CF0-6C1B-61E8-15200F9402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0079B0-8B0D-CE60-270D-35AA3108C4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AD618-101F-749D-B7FD-C93BADC81185}"/>
              </a:ext>
            </a:extLst>
          </p:cNvPr>
          <p:cNvSpPr>
            <a:spLocks noGrp="1"/>
          </p:cNvSpPr>
          <p:nvPr>
            <p:ph type="dt" sz="half" idx="10"/>
          </p:nvPr>
        </p:nvSpPr>
        <p:spPr/>
        <p:txBody>
          <a:bodyPr/>
          <a:lstStyle/>
          <a:p>
            <a:fld id="{196848E6-1036-4C98-8DE0-A47D07F2CC40}" type="datetimeFigureOut">
              <a:rPr lang="en-US" smtClean="0"/>
              <a:t>4/1/2024</a:t>
            </a:fld>
            <a:endParaRPr lang="en-US"/>
          </a:p>
        </p:txBody>
      </p:sp>
      <p:sp>
        <p:nvSpPr>
          <p:cNvPr id="5" name="Footer Placeholder 4">
            <a:extLst>
              <a:ext uri="{FF2B5EF4-FFF2-40B4-BE49-F238E27FC236}">
                <a16:creationId xmlns:a16="http://schemas.microsoft.com/office/drawing/2014/main" id="{E3E8B0F8-CD37-7EF1-E2D7-B3EBFCABE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CF0B0-C5C0-91F3-B9C2-A44C8DB966CD}"/>
              </a:ext>
            </a:extLst>
          </p:cNvPr>
          <p:cNvSpPr>
            <a:spLocks noGrp="1"/>
          </p:cNvSpPr>
          <p:nvPr>
            <p:ph type="sldNum" sz="quarter" idx="12"/>
          </p:nvPr>
        </p:nvSpPr>
        <p:spPr/>
        <p:txBody>
          <a:bodyPr/>
          <a:lstStyle/>
          <a:p>
            <a:fld id="{11530C9D-CAA8-41E6-AB92-3331620E5296}" type="slidenum">
              <a:rPr lang="en-US" smtClean="0"/>
              <a:t>‹#›</a:t>
            </a:fld>
            <a:endParaRPr lang="en-US"/>
          </a:p>
        </p:txBody>
      </p:sp>
    </p:spTree>
    <p:extLst>
      <p:ext uri="{BB962C8B-B14F-4D97-AF65-F5344CB8AC3E}">
        <p14:creationId xmlns:p14="http://schemas.microsoft.com/office/powerpoint/2010/main" val="3215365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A574F5-5901-E2C6-29B6-3CCC5CE6BA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71758B-9733-A06B-56CA-DA3A44116D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76EF6-B8F2-8CEE-602C-F73E46F406C4}"/>
              </a:ext>
            </a:extLst>
          </p:cNvPr>
          <p:cNvSpPr>
            <a:spLocks noGrp="1"/>
          </p:cNvSpPr>
          <p:nvPr>
            <p:ph type="dt" sz="half" idx="10"/>
          </p:nvPr>
        </p:nvSpPr>
        <p:spPr/>
        <p:txBody>
          <a:bodyPr/>
          <a:lstStyle/>
          <a:p>
            <a:fld id="{196848E6-1036-4C98-8DE0-A47D07F2CC40}" type="datetimeFigureOut">
              <a:rPr lang="en-US" smtClean="0"/>
              <a:t>4/1/2024</a:t>
            </a:fld>
            <a:endParaRPr lang="en-US"/>
          </a:p>
        </p:txBody>
      </p:sp>
      <p:sp>
        <p:nvSpPr>
          <p:cNvPr id="5" name="Footer Placeholder 4">
            <a:extLst>
              <a:ext uri="{FF2B5EF4-FFF2-40B4-BE49-F238E27FC236}">
                <a16:creationId xmlns:a16="http://schemas.microsoft.com/office/drawing/2014/main" id="{98F1C9B5-18E3-A74B-B4F4-5129B208D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00820-7B33-5703-C402-DD8DC3409296}"/>
              </a:ext>
            </a:extLst>
          </p:cNvPr>
          <p:cNvSpPr>
            <a:spLocks noGrp="1"/>
          </p:cNvSpPr>
          <p:nvPr>
            <p:ph type="sldNum" sz="quarter" idx="12"/>
          </p:nvPr>
        </p:nvSpPr>
        <p:spPr/>
        <p:txBody>
          <a:bodyPr/>
          <a:lstStyle/>
          <a:p>
            <a:fld id="{11530C9D-CAA8-41E6-AB92-3331620E5296}" type="slidenum">
              <a:rPr lang="en-US" smtClean="0"/>
              <a:t>‹#›</a:t>
            </a:fld>
            <a:endParaRPr lang="en-US"/>
          </a:p>
        </p:txBody>
      </p:sp>
    </p:spTree>
    <p:extLst>
      <p:ext uri="{BB962C8B-B14F-4D97-AF65-F5344CB8AC3E}">
        <p14:creationId xmlns:p14="http://schemas.microsoft.com/office/powerpoint/2010/main" val="3805098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761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bg>
      <p:bgPr>
        <a:gradFill rotWithShape="0">
          <a:gsLst>
            <a:gs pos="0">
              <a:srgbClr val="B2B2B2"/>
            </a:gs>
            <a:gs pos="50000">
              <a:srgbClr val="DDDDDD"/>
            </a:gs>
            <a:gs pos="100000">
              <a:srgbClr val="B2B2B2"/>
            </a:gs>
          </a:gsLst>
          <a:lin ang="5400000" scaled="1"/>
        </a:gradFill>
        <a:effectLst/>
      </p:bgPr>
    </p:bg>
    <p:spTree>
      <p:nvGrpSpPr>
        <p:cNvPr id="1" name=""/>
        <p:cNvGrpSpPr/>
        <p:nvPr/>
      </p:nvGrpSpPr>
      <p:grpSpPr>
        <a:xfrm>
          <a:off x="0" y="0"/>
          <a:ext cx="0" cy="0"/>
          <a:chOff x="0" y="0"/>
          <a:chExt cx="0" cy="0"/>
        </a:xfrm>
      </p:grpSpPr>
      <p:pic>
        <p:nvPicPr>
          <p:cNvPr id="2" name="Picture 15" descr="Title1">
            <a:extLst>
              <a:ext uri="{FF2B5EF4-FFF2-40B4-BE49-F238E27FC236}">
                <a16:creationId xmlns:a16="http://schemas.microsoft.com/office/drawing/2014/main" id="{D85C2E4F-5F6E-4422-8D19-D093F545AD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2140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7515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F26C-624F-7AD3-F079-4FD3E8E780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95B1F4-8ADA-6B1F-B6B1-C775268C3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C131B-354C-7F82-F5B4-1894107A6D04}"/>
              </a:ext>
            </a:extLst>
          </p:cNvPr>
          <p:cNvSpPr>
            <a:spLocks noGrp="1"/>
          </p:cNvSpPr>
          <p:nvPr>
            <p:ph type="dt" sz="half" idx="10"/>
          </p:nvPr>
        </p:nvSpPr>
        <p:spPr/>
        <p:txBody>
          <a:bodyPr/>
          <a:lstStyle/>
          <a:p>
            <a:fld id="{196848E6-1036-4C98-8DE0-A47D07F2CC40}" type="datetimeFigureOut">
              <a:rPr lang="en-US" smtClean="0"/>
              <a:t>4/1/2024</a:t>
            </a:fld>
            <a:endParaRPr lang="en-US"/>
          </a:p>
        </p:txBody>
      </p:sp>
      <p:sp>
        <p:nvSpPr>
          <p:cNvPr id="5" name="Footer Placeholder 4">
            <a:extLst>
              <a:ext uri="{FF2B5EF4-FFF2-40B4-BE49-F238E27FC236}">
                <a16:creationId xmlns:a16="http://schemas.microsoft.com/office/drawing/2014/main" id="{4211AC35-5B11-3CD0-C2C6-1DC88045A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C8123-C21B-FB37-4A2B-330DB88D2FD3}"/>
              </a:ext>
            </a:extLst>
          </p:cNvPr>
          <p:cNvSpPr>
            <a:spLocks noGrp="1"/>
          </p:cNvSpPr>
          <p:nvPr>
            <p:ph type="sldNum" sz="quarter" idx="12"/>
          </p:nvPr>
        </p:nvSpPr>
        <p:spPr/>
        <p:txBody>
          <a:bodyPr/>
          <a:lstStyle/>
          <a:p>
            <a:fld id="{11530C9D-CAA8-41E6-AB92-3331620E5296}" type="slidenum">
              <a:rPr lang="en-US" smtClean="0"/>
              <a:t>‹#›</a:t>
            </a:fld>
            <a:endParaRPr lang="en-US"/>
          </a:p>
        </p:txBody>
      </p:sp>
    </p:spTree>
    <p:extLst>
      <p:ext uri="{BB962C8B-B14F-4D97-AF65-F5344CB8AC3E}">
        <p14:creationId xmlns:p14="http://schemas.microsoft.com/office/powerpoint/2010/main" val="2932055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E4196-254B-C663-471E-22440DEA2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82AD2C-1210-8FAD-3944-936D94605B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62F673-05A9-DE00-FD9F-769423FF1D0F}"/>
              </a:ext>
            </a:extLst>
          </p:cNvPr>
          <p:cNvSpPr>
            <a:spLocks noGrp="1"/>
          </p:cNvSpPr>
          <p:nvPr>
            <p:ph type="dt" sz="half" idx="10"/>
          </p:nvPr>
        </p:nvSpPr>
        <p:spPr/>
        <p:txBody>
          <a:bodyPr/>
          <a:lstStyle/>
          <a:p>
            <a:fld id="{196848E6-1036-4C98-8DE0-A47D07F2CC40}" type="datetimeFigureOut">
              <a:rPr lang="en-US" smtClean="0"/>
              <a:t>4/1/2024</a:t>
            </a:fld>
            <a:endParaRPr lang="en-US"/>
          </a:p>
        </p:txBody>
      </p:sp>
      <p:sp>
        <p:nvSpPr>
          <p:cNvPr id="5" name="Footer Placeholder 4">
            <a:extLst>
              <a:ext uri="{FF2B5EF4-FFF2-40B4-BE49-F238E27FC236}">
                <a16:creationId xmlns:a16="http://schemas.microsoft.com/office/drawing/2014/main" id="{4B7E1DB4-90CA-7061-ED6E-4B2033502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A272A-A9F1-6260-BC54-59F13CA4BB24}"/>
              </a:ext>
            </a:extLst>
          </p:cNvPr>
          <p:cNvSpPr>
            <a:spLocks noGrp="1"/>
          </p:cNvSpPr>
          <p:nvPr>
            <p:ph type="sldNum" sz="quarter" idx="12"/>
          </p:nvPr>
        </p:nvSpPr>
        <p:spPr/>
        <p:txBody>
          <a:bodyPr/>
          <a:lstStyle/>
          <a:p>
            <a:fld id="{11530C9D-CAA8-41E6-AB92-3331620E5296}" type="slidenum">
              <a:rPr lang="en-US" smtClean="0"/>
              <a:t>‹#›</a:t>
            </a:fld>
            <a:endParaRPr lang="en-US"/>
          </a:p>
        </p:txBody>
      </p:sp>
    </p:spTree>
    <p:extLst>
      <p:ext uri="{BB962C8B-B14F-4D97-AF65-F5344CB8AC3E}">
        <p14:creationId xmlns:p14="http://schemas.microsoft.com/office/powerpoint/2010/main" val="135548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7CB8C-7AFA-8D23-BCBF-693A5D3AED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DDCBB4-DC0E-C86B-C018-FFEA06E0AD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8286FF-112A-6CB2-3192-9012D465B3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7D7153-CC17-8B5E-491A-25B419261323}"/>
              </a:ext>
            </a:extLst>
          </p:cNvPr>
          <p:cNvSpPr>
            <a:spLocks noGrp="1"/>
          </p:cNvSpPr>
          <p:nvPr>
            <p:ph type="dt" sz="half" idx="10"/>
          </p:nvPr>
        </p:nvSpPr>
        <p:spPr/>
        <p:txBody>
          <a:bodyPr/>
          <a:lstStyle/>
          <a:p>
            <a:fld id="{196848E6-1036-4C98-8DE0-A47D07F2CC40}" type="datetimeFigureOut">
              <a:rPr lang="en-US" smtClean="0"/>
              <a:t>4/1/2024</a:t>
            </a:fld>
            <a:endParaRPr lang="en-US"/>
          </a:p>
        </p:txBody>
      </p:sp>
      <p:sp>
        <p:nvSpPr>
          <p:cNvPr id="6" name="Footer Placeholder 5">
            <a:extLst>
              <a:ext uri="{FF2B5EF4-FFF2-40B4-BE49-F238E27FC236}">
                <a16:creationId xmlns:a16="http://schemas.microsoft.com/office/drawing/2014/main" id="{37BE0738-483C-BB19-0EC3-C51AC8EBA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66DEB5-B5D9-9C78-7507-F4C99BC754DE}"/>
              </a:ext>
            </a:extLst>
          </p:cNvPr>
          <p:cNvSpPr>
            <a:spLocks noGrp="1"/>
          </p:cNvSpPr>
          <p:nvPr>
            <p:ph type="sldNum" sz="quarter" idx="12"/>
          </p:nvPr>
        </p:nvSpPr>
        <p:spPr/>
        <p:txBody>
          <a:bodyPr/>
          <a:lstStyle/>
          <a:p>
            <a:fld id="{11530C9D-CAA8-41E6-AB92-3331620E5296}" type="slidenum">
              <a:rPr lang="en-US" smtClean="0"/>
              <a:t>‹#›</a:t>
            </a:fld>
            <a:endParaRPr lang="en-US"/>
          </a:p>
        </p:txBody>
      </p:sp>
    </p:spTree>
    <p:extLst>
      <p:ext uri="{BB962C8B-B14F-4D97-AF65-F5344CB8AC3E}">
        <p14:creationId xmlns:p14="http://schemas.microsoft.com/office/powerpoint/2010/main" val="264057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33EC1-2A4B-660F-ADEF-DB4A720234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5E7851-E85B-3019-A56F-85BA009142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39C48B-8164-6F3C-8154-8287932B7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AA3E3C-1069-22EA-E65A-1173D08238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8335DF-5F1C-EFFB-B3DB-840B96D62D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2CD95B-DF46-9E9F-432D-EC1A57554E27}"/>
              </a:ext>
            </a:extLst>
          </p:cNvPr>
          <p:cNvSpPr>
            <a:spLocks noGrp="1"/>
          </p:cNvSpPr>
          <p:nvPr>
            <p:ph type="dt" sz="half" idx="10"/>
          </p:nvPr>
        </p:nvSpPr>
        <p:spPr/>
        <p:txBody>
          <a:bodyPr/>
          <a:lstStyle/>
          <a:p>
            <a:fld id="{196848E6-1036-4C98-8DE0-A47D07F2CC40}" type="datetimeFigureOut">
              <a:rPr lang="en-US" smtClean="0"/>
              <a:t>4/1/2024</a:t>
            </a:fld>
            <a:endParaRPr lang="en-US"/>
          </a:p>
        </p:txBody>
      </p:sp>
      <p:sp>
        <p:nvSpPr>
          <p:cNvPr id="8" name="Footer Placeholder 7">
            <a:extLst>
              <a:ext uri="{FF2B5EF4-FFF2-40B4-BE49-F238E27FC236}">
                <a16:creationId xmlns:a16="http://schemas.microsoft.com/office/drawing/2014/main" id="{1320CB80-4148-7F47-81D9-49D1B5B220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96EC2E-7276-B270-9F20-9027BD8B2935}"/>
              </a:ext>
            </a:extLst>
          </p:cNvPr>
          <p:cNvSpPr>
            <a:spLocks noGrp="1"/>
          </p:cNvSpPr>
          <p:nvPr>
            <p:ph type="sldNum" sz="quarter" idx="12"/>
          </p:nvPr>
        </p:nvSpPr>
        <p:spPr/>
        <p:txBody>
          <a:bodyPr/>
          <a:lstStyle/>
          <a:p>
            <a:fld id="{11530C9D-CAA8-41E6-AB92-3331620E5296}" type="slidenum">
              <a:rPr lang="en-US" smtClean="0"/>
              <a:t>‹#›</a:t>
            </a:fld>
            <a:endParaRPr lang="en-US"/>
          </a:p>
        </p:txBody>
      </p:sp>
    </p:spTree>
    <p:extLst>
      <p:ext uri="{BB962C8B-B14F-4D97-AF65-F5344CB8AC3E}">
        <p14:creationId xmlns:p14="http://schemas.microsoft.com/office/powerpoint/2010/main" val="2626088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BEA55-EA62-A4F6-2AE7-1049A68273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25319E-FB37-F187-B1B0-C0A122D6FCFC}"/>
              </a:ext>
            </a:extLst>
          </p:cNvPr>
          <p:cNvSpPr>
            <a:spLocks noGrp="1"/>
          </p:cNvSpPr>
          <p:nvPr>
            <p:ph type="dt" sz="half" idx="10"/>
          </p:nvPr>
        </p:nvSpPr>
        <p:spPr/>
        <p:txBody>
          <a:bodyPr/>
          <a:lstStyle/>
          <a:p>
            <a:fld id="{196848E6-1036-4C98-8DE0-A47D07F2CC40}" type="datetimeFigureOut">
              <a:rPr lang="en-US" smtClean="0"/>
              <a:t>4/1/2024</a:t>
            </a:fld>
            <a:endParaRPr lang="en-US"/>
          </a:p>
        </p:txBody>
      </p:sp>
      <p:sp>
        <p:nvSpPr>
          <p:cNvPr id="4" name="Footer Placeholder 3">
            <a:extLst>
              <a:ext uri="{FF2B5EF4-FFF2-40B4-BE49-F238E27FC236}">
                <a16:creationId xmlns:a16="http://schemas.microsoft.com/office/drawing/2014/main" id="{450AA432-6487-062A-7044-8F57AA1B51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E7EBDD-2CB1-44F9-978B-905F9DFA0B18}"/>
              </a:ext>
            </a:extLst>
          </p:cNvPr>
          <p:cNvSpPr>
            <a:spLocks noGrp="1"/>
          </p:cNvSpPr>
          <p:nvPr>
            <p:ph type="sldNum" sz="quarter" idx="12"/>
          </p:nvPr>
        </p:nvSpPr>
        <p:spPr/>
        <p:txBody>
          <a:bodyPr/>
          <a:lstStyle/>
          <a:p>
            <a:fld id="{11530C9D-CAA8-41E6-AB92-3331620E5296}" type="slidenum">
              <a:rPr lang="en-US" smtClean="0"/>
              <a:t>‹#›</a:t>
            </a:fld>
            <a:endParaRPr lang="en-US"/>
          </a:p>
        </p:txBody>
      </p:sp>
    </p:spTree>
    <p:extLst>
      <p:ext uri="{BB962C8B-B14F-4D97-AF65-F5344CB8AC3E}">
        <p14:creationId xmlns:p14="http://schemas.microsoft.com/office/powerpoint/2010/main" val="403036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784D5-8D04-591B-BB24-348BB985695A}"/>
              </a:ext>
            </a:extLst>
          </p:cNvPr>
          <p:cNvSpPr>
            <a:spLocks noGrp="1"/>
          </p:cNvSpPr>
          <p:nvPr>
            <p:ph type="dt" sz="half" idx="10"/>
          </p:nvPr>
        </p:nvSpPr>
        <p:spPr/>
        <p:txBody>
          <a:bodyPr/>
          <a:lstStyle/>
          <a:p>
            <a:fld id="{196848E6-1036-4C98-8DE0-A47D07F2CC40}" type="datetimeFigureOut">
              <a:rPr lang="en-US" smtClean="0"/>
              <a:t>4/1/2024</a:t>
            </a:fld>
            <a:endParaRPr lang="en-US"/>
          </a:p>
        </p:txBody>
      </p:sp>
      <p:sp>
        <p:nvSpPr>
          <p:cNvPr id="3" name="Footer Placeholder 2">
            <a:extLst>
              <a:ext uri="{FF2B5EF4-FFF2-40B4-BE49-F238E27FC236}">
                <a16:creationId xmlns:a16="http://schemas.microsoft.com/office/drawing/2014/main" id="{ADC445B5-15AB-145A-1A99-E6FAD6AAD2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869284-79A5-C584-4543-D888235A5BF7}"/>
              </a:ext>
            </a:extLst>
          </p:cNvPr>
          <p:cNvSpPr>
            <a:spLocks noGrp="1"/>
          </p:cNvSpPr>
          <p:nvPr>
            <p:ph type="sldNum" sz="quarter" idx="12"/>
          </p:nvPr>
        </p:nvSpPr>
        <p:spPr/>
        <p:txBody>
          <a:bodyPr/>
          <a:lstStyle/>
          <a:p>
            <a:fld id="{11530C9D-CAA8-41E6-AB92-3331620E5296}" type="slidenum">
              <a:rPr lang="en-US" smtClean="0"/>
              <a:t>‹#›</a:t>
            </a:fld>
            <a:endParaRPr lang="en-US"/>
          </a:p>
        </p:txBody>
      </p:sp>
    </p:spTree>
    <p:extLst>
      <p:ext uri="{BB962C8B-B14F-4D97-AF65-F5344CB8AC3E}">
        <p14:creationId xmlns:p14="http://schemas.microsoft.com/office/powerpoint/2010/main" val="639546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7D1D-613A-60F1-DD0C-8C65FE9CA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8F826D-FA6C-5572-CEC2-C085D0241D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5510D3-28B7-212C-82B9-E1DC7A2D6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2549B2-C76C-B1AC-7DFC-072C3F9BF26C}"/>
              </a:ext>
            </a:extLst>
          </p:cNvPr>
          <p:cNvSpPr>
            <a:spLocks noGrp="1"/>
          </p:cNvSpPr>
          <p:nvPr>
            <p:ph type="dt" sz="half" idx="10"/>
          </p:nvPr>
        </p:nvSpPr>
        <p:spPr/>
        <p:txBody>
          <a:bodyPr/>
          <a:lstStyle/>
          <a:p>
            <a:fld id="{196848E6-1036-4C98-8DE0-A47D07F2CC40}" type="datetimeFigureOut">
              <a:rPr lang="en-US" smtClean="0"/>
              <a:t>4/1/2024</a:t>
            </a:fld>
            <a:endParaRPr lang="en-US"/>
          </a:p>
        </p:txBody>
      </p:sp>
      <p:sp>
        <p:nvSpPr>
          <p:cNvPr id="6" name="Footer Placeholder 5">
            <a:extLst>
              <a:ext uri="{FF2B5EF4-FFF2-40B4-BE49-F238E27FC236}">
                <a16:creationId xmlns:a16="http://schemas.microsoft.com/office/drawing/2014/main" id="{7FBB1980-1747-8624-487F-E0E555FB83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A93F18-08B8-FBF2-76C8-DD81B7ED8759}"/>
              </a:ext>
            </a:extLst>
          </p:cNvPr>
          <p:cNvSpPr>
            <a:spLocks noGrp="1"/>
          </p:cNvSpPr>
          <p:nvPr>
            <p:ph type="sldNum" sz="quarter" idx="12"/>
          </p:nvPr>
        </p:nvSpPr>
        <p:spPr/>
        <p:txBody>
          <a:bodyPr/>
          <a:lstStyle/>
          <a:p>
            <a:fld id="{11530C9D-CAA8-41E6-AB92-3331620E5296}" type="slidenum">
              <a:rPr lang="en-US" smtClean="0"/>
              <a:t>‹#›</a:t>
            </a:fld>
            <a:endParaRPr lang="en-US"/>
          </a:p>
        </p:txBody>
      </p:sp>
    </p:spTree>
    <p:extLst>
      <p:ext uri="{BB962C8B-B14F-4D97-AF65-F5344CB8AC3E}">
        <p14:creationId xmlns:p14="http://schemas.microsoft.com/office/powerpoint/2010/main" val="3799367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7D985-BFAF-30D4-D5DD-675DBF106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D710AD-1595-AC85-A1AC-4C7934C3C6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FFE25F-CB4C-FCAE-304B-16CFA18B98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9D96D8-4CE1-24E1-4773-89289923D1AC}"/>
              </a:ext>
            </a:extLst>
          </p:cNvPr>
          <p:cNvSpPr>
            <a:spLocks noGrp="1"/>
          </p:cNvSpPr>
          <p:nvPr>
            <p:ph type="dt" sz="half" idx="10"/>
          </p:nvPr>
        </p:nvSpPr>
        <p:spPr/>
        <p:txBody>
          <a:bodyPr/>
          <a:lstStyle/>
          <a:p>
            <a:fld id="{196848E6-1036-4C98-8DE0-A47D07F2CC40}" type="datetimeFigureOut">
              <a:rPr lang="en-US" smtClean="0"/>
              <a:t>4/1/2024</a:t>
            </a:fld>
            <a:endParaRPr lang="en-US"/>
          </a:p>
        </p:txBody>
      </p:sp>
      <p:sp>
        <p:nvSpPr>
          <p:cNvPr id="6" name="Footer Placeholder 5">
            <a:extLst>
              <a:ext uri="{FF2B5EF4-FFF2-40B4-BE49-F238E27FC236}">
                <a16:creationId xmlns:a16="http://schemas.microsoft.com/office/drawing/2014/main" id="{59D0E28B-2AD9-1408-B7BC-BB05276CB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4E610-A8D3-DF96-DDC4-7FFF9EC3A9FC}"/>
              </a:ext>
            </a:extLst>
          </p:cNvPr>
          <p:cNvSpPr>
            <a:spLocks noGrp="1"/>
          </p:cNvSpPr>
          <p:nvPr>
            <p:ph type="sldNum" sz="quarter" idx="12"/>
          </p:nvPr>
        </p:nvSpPr>
        <p:spPr/>
        <p:txBody>
          <a:bodyPr/>
          <a:lstStyle/>
          <a:p>
            <a:fld id="{11530C9D-CAA8-41E6-AB92-3331620E5296}" type="slidenum">
              <a:rPr lang="en-US" smtClean="0"/>
              <a:t>‹#›</a:t>
            </a:fld>
            <a:endParaRPr lang="en-US"/>
          </a:p>
        </p:txBody>
      </p:sp>
    </p:spTree>
    <p:extLst>
      <p:ext uri="{BB962C8B-B14F-4D97-AF65-F5344CB8AC3E}">
        <p14:creationId xmlns:p14="http://schemas.microsoft.com/office/powerpoint/2010/main" val="556263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2CC5FB-3684-52A3-7216-2074B42C2C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BD99A6-2272-041A-D301-7A75C9E7AF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6BC37-72F5-E117-4712-6945E5CC9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848E6-1036-4C98-8DE0-A47D07F2CC40}" type="datetimeFigureOut">
              <a:rPr lang="en-US" smtClean="0"/>
              <a:t>4/1/2024</a:t>
            </a:fld>
            <a:endParaRPr lang="en-US"/>
          </a:p>
        </p:txBody>
      </p:sp>
      <p:sp>
        <p:nvSpPr>
          <p:cNvPr id="5" name="Footer Placeholder 4">
            <a:extLst>
              <a:ext uri="{FF2B5EF4-FFF2-40B4-BE49-F238E27FC236}">
                <a16:creationId xmlns:a16="http://schemas.microsoft.com/office/drawing/2014/main" id="{E4179916-0724-0610-5B2C-0F75EB0085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FA4936-F77E-486F-E070-6493E87131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530C9D-CAA8-41E6-AB92-3331620E5296}" type="slidenum">
              <a:rPr lang="en-US" smtClean="0"/>
              <a:t>‹#›</a:t>
            </a:fld>
            <a:endParaRPr lang="en-US"/>
          </a:p>
        </p:txBody>
      </p:sp>
    </p:spTree>
    <p:extLst>
      <p:ext uri="{BB962C8B-B14F-4D97-AF65-F5344CB8AC3E}">
        <p14:creationId xmlns:p14="http://schemas.microsoft.com/office/powerpoint/2010/main" val="4250395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61.jpg"/></Relationships>
</file>

<file path=ppt/slides/_rels/slide10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64.jpg"/><Relationship Id="rId5" Type="http://schemas.openxmlformats.org/officeDocument/2006/relationships/image" Target="../media/image163.jpg"/><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167.jpeg"/><Relationship Id="rId4" Type="http://schemas.openxmlformats.org/officeDocument/2006/relationships/image" Target="../media/image166.jpg"/></Relationships>
</file>

<file path=ppt/slides/_rels/slide103.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9.jpg"/></Relationships>
</file>

<file path=ppt/slides/_rels/slide10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7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10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108.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10.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8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84.392393D0"/><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11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6.svg"/><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s://utdallas.bonfirehub.com/portal/?tab=openOpportunities" TargetMode="External"/><Relationship Id="rId2" Type="http://schemas.openxmlformats.org/officeDocument/2006/relationships/hyperlink" Target="https://www.txsmartbuy.com/esbd"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mailto:spark@utsystem.edu" TargetMode="External"/><Relationship Id="rId2" Type="http://schemas.openxmlformats.org/officeDocument/2006/relationships/hyperlink" Target="https://apps.utsystem.edu/spo/DisplaySPO.aspx"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hyperlink" Target="mailto:hub@utdallas.edu"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10.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g"/></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1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3.png"/><Relationship Id="rId18" Type="http://schemas.openxmlformats.org/officeDocument/2006/relationships/image" Target="../media/image98.sv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svg"/><Relationship Id="rId17" Type="http://schemas.openxmlformats.org/officeDocument/2006/relationships/image" Target="../media/image97.png"/><Relationship Id="rId2" Type="http://schemas.openxmlformats.org/officeDocument/2006/relationships/image" Target="../media/image10.png"/><Relationship Id="rId16" Type="http://schemas.openxmlformats.org/officeDocument/2006/relationships/image" Target="../media/image96.svg"/><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 Id="rId14" Type="http://schemas.openxmlformats.org/officeDocument/2006/relationships/image" Target="../media/image94.svg"/></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02.svg"/><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17.jpg"/></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19.pn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5.jpg"/></Relationships>
</file>

<file path=ppt/slides/_rels/slide8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4.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svg"/><Relationship Id="rId3" Type="http://schemas.openxmlformats.org/officeDocument/2006/relationships/image" Target="../media/image10.png"/><Relationship Id="rId7" Type="http://schemas.openxmlformats.org/officeDocument/2006/relationships/image" Target="../media/image130.svg"/><Relationship Id="rId12" Type="http://schemas.openxmlformats.org/officeDocument/2006/relationships/image" Target="../media/image135.png"/><Relationship Id="rId17" Type="http://schemas.openxmlformats.org/officeDocument/2006/relationships/image" Target="../media/image140.svg"/><Relationship Id="rId2" Type="http://schemas.openxmlformats.org/officeDocument/2006/relationships/notesSlide" Target="../notesSlides/notesSlide47.xml"/><Relationship Id="rId16"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svg"/><Relationship Id="rId5" Type="http://schemas.openxmlformats.org/officeDocument/2006/relationships/image" Target="../media/image128.svg"/><Relationship Id="rId15" Type="http://schemas.openxmlformats.org/officeDocument/2006/relationships/image" Target="../media/image138.sv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svg"/><Relationship Id="rId14" Type="http://schemas.openxmlformats.org/officeDocument/2006/relationships/image" Target="../media/image137.png"/></Relationships>
</file>

<file path=ppt/slides/_rels/slide8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0.png"/></Relationships>
</file>

<file path=ppt/slides/_rels/slide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4.jpg"/><Relationship Id="rId1" Type="http://schemas.openxmlformats.org/officeDocument/2006/relationships/slideLayout" Target="../slideLayouts/slideLayout7.xml"/><Relationship Id="rId4" Type="http://schemas.openxmlformats.org/officeDocument/2006/relationships/image" Target="../media/image145.emf"/></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95.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152.png"/></Relationships>
</file>

<file path=ppt/slides/_rels/slide96.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53.jpeg"/><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53.jpeg"/><Relationship Id="rId5" Type="http://schemas.openxmlformats.org/officeDocument/2006/relationships/image" Target="../media/image10.png"/><Relationship Id="rId4" Type="http://schemas.openxmlformats.org/officeDocument/2006/relationships/image" Target="../media/image157.png"/></Relationships>
</file>

<file path=ppt/slides/_rels/slide98.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6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813FB03-D572-AE92-37E6-E4D70EEBA736}"/>
              </a:ext>
            </a:extLst>
          </p:cNvPr>
          <p:cNvSpPr>
            <a:spLocks noGrp="1"/>
          </p:cNvSpPr>
          <p:nvPr>
            <p:ph type="ctrTitle"/>
          </p:nvPr>
        </p:nvSpPr>
        <p:spPr>
          <a:xfrm>
            <a:off x="660041" y="2767106"/>
            <a:ext cx="2880828" cy="3071906"/>
          </a:xfrm>
        </p:spPr>
        <p:txBody>
          <a:bodyPr anchor="t">
            <a:normAutofit/>
          </a:bodyPr>
          <a:lstStyle/>
          <a:p>
            <a:pPr algn="l"/>
            <a:endParaRPr lang="en-US" sz="4000">
              <a:solidFill>
                <a:srgbClr val="FFFFFF"/>
              </a:solidFill>
            </a:endParaRPr>
          </a:p>
        </p:txBody>
      </p:sp>
      <p:sp>
        <p:nvSpPr>
          <p:cNvPr id="3" name="Subtitle 2">
            <a:extLst>
              <a:ext uri="{FF2B5EF4-FFF2-40B4-BE49-F238E27FC236}">
                <a16:creationId xmlns:a16="http://schemas.microsoft.com/office/drawing/2014/main" id="{6B817F96-ECD9-681B-ADD2-780E43063891}"/>
              </a:ext>
            </a:extLst>
          </p:cNvPr>
          <p:cNvSpPr>
            <a:spLocks noGrp="1"/>
          </p:cNvSpPr>
          <p:nvPr>
            <p:ph type="subTitle" idx="1"/>
          </p:nvPr>
        </p:nvSpPr>
        <p:spPr>
          <a:xfrm>
            <a:off x="660042" y="806824"/>
            <a:ext cx="2919738" cy="1494117"/>
          </a:xfrm>
        </p:spPr>
        <p:txBody>
          <a:bodyPr anchor="b">
            <a:normAutofit/>
          </a:bodyPr>
          <a:lstStyle/>
          <a:p>
            <a:pPr algn="l"/>
            <a:endParaRPr lang="en-US" sz="2000">
              <a:solidFill>
                <a:srgbClr val="FFFFFF"/>
              </a:solidFill>
            </a:endParaRPr>
          </a:p>
        </p:txBody>
      </p:sp>
      <p:pic>
        <p:nvPicPr>
          <p:cNvPr id="7" name="Picture 6" descr="A white and orange poster with text&#10;&#10;Description automatically generated">
            <a:extLst>
              <a:ext uri="{FF2B5EF4-FFF2-40B4-BE49-F238E27FC236}">
                <a16:creationId xmlns:a16="http://schemas.microsoft.com/office/drawing/2014/main" id="{A253DAB4-21E2-055A-8CDF-614C0AD63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17245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20">
            <a:extLst>
              <a:ext uri="{FF2B5EF4-FFF2-40B4-BE49-F238E27FC236}">
                <a16:creationId xmlns:a16="http://schemas.microsoft.com/office/drawing/2014/main" id="{48A13767-1D83-C683-FFD0-637C239B303C}"/>
              </a:ext>
            </a:extLst>
          </p:cNvPr>
          <p:cNvSpPr txBox="1"/>
          <p:nvPr/>
        </p:nvSpPr>
        <p:spPr>
          <a:xfrm>
            <a:off x="643983" y="1284886"/>
            <a:ext cx="10782115" cy="591187"/>
          </a:xfrm>
          <a:prstGeom prst="rect">
            <a:avLst/>
          </a:prstGeom>
        </p:spPr>
        <p:txBody>
          <a:bodyPr wrap="square" lIns="0" tIns="0" rIns="0" bIns="0" rtlCol="0" anchor="t">
            <a:spAutoFit/>
          </a:bodyPr>
          <a:lstStyle/>
          <a:p>
            <a:pPr algn="ctr" defTabSz="609630">
              <a:lnSpc>
                <a:spcPts val="4480"/>
              </a:lnSpc>
            </a:pPr>
            <a:r>
              <a:rPr lang="en-US" sz="4400" b="1" dirty="0">
                <a:solidFill>
                  <a:srgbClr val="003766"/>
                </a:solidFill>
                <a:latin typeface="Garamond" panose="02020404030301010803" pitchFamily="18" charset="0"/>
                <a:ea typeface="Verdana" panose="020B0604030504040204" pitchFamily="34" charset="0"/>
              </a:rPr>
              <a:t>Serving The University Of Texas</a:t>
            </a:r>
          </a:p>
        </p:txBody>
      </p:sp>
      <p:sp>
        <p:nvSpPr>
          <p:cNvPr id="19" name="TextBox 18">
            <a:extLst>
              <a:ext uri="{FF2B5EF4-FFF2-40B4-BE49-F238E27FC236}">
                <a16:creationId xmlns:a16="http://schemas.microsoft.com/office/drawing/2014/main" id="{73140BE0-B091-C994-708F-374EB1A1ABEC}"/>
              </a:ext>
            </a:extLst>
          </p:cNvPr>
          <p:cNvSpPr txBox="1"/>
          <p:nvPr/>
        </p:nvSpPr>
        <p:spPr>
          <a:xfrm>
            <a:off x="229279" y="2191443"/>
            <a:ext cx="11733442" cy="461665"/>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400" b="1" i="1" dirty="0">
                <a:solidFill>
                  <a:srgbClr val="F68A31"/>
                </a:solidFill>
                <a:latin typeface="Verdana" panose="020B0604030504040204" pitchFamily="34" charset="0"/>
                <a:ea typeface="Verdana" panose="020B0604030504040204" pitchFamily="34" charset="0"/>
                <a:cs typeface="Arial" panose="020B0604020202020204" pitchFamily="34" charset="0"/>
              </a:rPr>
              <a:t>153 projects	|  $1.3B+ contract amount   |    11 campuses</a:t>
            </a:r>
            <a:endParaRPr kumimoji="0" lang="en-US" sz="2400" b="1" i="1" u="none" strike="noStrike" kern="1200" cap="none" spc="0" normalizeH="0" baseline="0" noProof="0" dirty="0">
              <a:ln>
                <a:noFill/>
              </a:ln>
              <a:solidFill>
                <a:srgbClr val="F68A31"/>
              </a:solidFill>
              <a:effectLst/>
              <a:uLnTx/>
              <a:uFillTx/>
              <a:latin typeface="Verdana" panose="020B0604030504040204" pitchFamily="34" charset="0"/>
              <a:ea typeface="Verdana" panose="020B0604030504040204" pitchFamily="34" charset="0"/>
              <a:cs typeface="Arial" panose="020B0604020202020204" pitchFamily="34" charset="0"/>
            </a:endParaRPr>
          </a:p>
        </p:txBody>
      </p:sp>
      <p:pic>
        <p:nvPicPr>
          <p:cNvPr id="21" name="Picture 20" descr="A bridge over a road&#10;&#10;Description automatically generated">
            <a:extLst>
              <a:ext uri="{FF2B5EF4-FFF2-40B4-BE49-F238E27FC236}">
                <a16:creationId xmlns:a16="http://schemas.microsoft.com/office/drawing/2014/main" id="{EF8832E7-1A22-ADA9-63E5-D557D4EBC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257" y="3174568"/>
            <a:ext cx="4147743" cy="1787567"/>
          </a:xfrm>
          <a:prstGeom prst="rect">
            <a:avLst/>
          </a:prstGeom>
        </p:spPr>
      </p:pic>
      <p:pic>
        <p:nvPicPr>
          <p:cNvPr id="23" name="Picture 22" descr="A large auditorium with a stage and seats&#10;&#10;Description automatically generated with medium confidence">
            <a:extLst>
              <a:ext uri="{FF2B5EF4-FFF2-40B4-BE49-F238E27FC236}">
                <a16:creationId xmlns:a16="http://schemas.microsoft.com/office/drawing/2014/main" id="{8AFC3B5F-77FC-3306-8015-834BEF2B3A83}"/>
              </a:ext>
            </a:extLst>
          </p:cNvPr>
          <p:cNvPicPr>
            <a:picLocks noChangeAspect="1"/>
          </p:cNvPicPr>
          <p:nvPr/>
        </p:nvPicPr>
        <p:blipFill rotWithShape="1">
          <a:blip r:embed="rId4">
            <a:extLst>
              <a:ext uri="{28A0092B-C50C-407E-A947-70E740481C1C}">
                <a14:useLocalDpi xmlns:a14="http://schemas.microsoft.com/office/drawing/2010/main" val="0"/>
              </a:ext>
            </a:extLst>
          </a:blip>
          <a:srcRect t="26840" b="8245"/>
          <a:stretch/>
        </p:blipFill>
        <p:spPr>
          <a:xfrm>
            <a:off x="8044257" y="5070432"/>
            <a:ext cx="4130538" cy="1787568"/>
          </a:xfrm>
          <a:prstGeom prst="rect">
            <a:avLst/>
          </a:prstGeom>
        </p:spPr>
      </p:pic>
      <p:pic>
        <p:nvPicPr>
          <p:cNvPr id="24" name="Picture 23">
            <a:extLst>
              <a:ext uri="{FF2B5EF4-FFF2-40B4-BE49-F238E27FC236}">
                <a16:creationId xmlns:a16="http://schemas.microsoft.com/office/drawing/2014/main" id="{D39DB323-5E1D-D64F-4D3F-EC028AD870BB}"/>
              </a:ext>
            </a:extLst>
          </p:cNvPr>
          <p:cNvPicPr>
            <a:picLocks noChangeAspect="1"/>
          </p:cNvPicPr>
          <p:nvPr/>
        </p:nvPicPr>
        <p:blipFill rotWithShape="1">
          <a:blip r:embed="rId5">
            <a:extLst>
              <a:ext uri="{28A0092B-C50C-407E-A947-70E740481C1C}">
                <a14:useLocalDpi xmlns:a14="http://schemas.microsoft.com/office/drawing/2010/main" val="0"/>
              </a:ext>
            </a:extLst>
          </a:blip>
          <a:srcRect t="18080" b="17251"/>
          <a:stretch/>
        </p:blipFill>
        <p:spPr>
          <a:xfrm>
            <a:off x="-34408" y="3174568"/>
            <a:ext cx="4147742" cy="1787567"/>
          </a:xfrm>
          <a:prstGeom prst="rect">
            <a:avLst/>
          </a:prstGeom>
        </p:spPr>
      </p:pic>
      <p:pic>
        <p:nvPicPr>
          <p:cNvPr id="25" name="Picture 24">
            <a:extLst>
              <a:ext uri="{FF2B5EF4-FFF2-40B4-BE49-F238E27FC236}">
                <a16:creationId xmlns:a16="http://schemas.microsoft.com/office/drawing/2014/main" id="{F7E55410-857C-4B40-ADE0-465677F1EA0E}"/>
              </a:ext>
            </a:extLst>
          </p:cNvPr>
          <p:cNvPicPr>
            <a:picLocks noChangeAspect="1"/>
          </p:cNvPicPr>
          <p:nvPr/>
        </p:nvPicPr>
        <p:blipFill>
          <a:blip r:embed="rId6">
            <a:extLst>
              <a:ext uri="{28A0092B-C50C-407E-A947-70E740481C1C}">
                <a14:useLocalDpi xmlns:a14="http://schemas.microsoft.com/office/drawing/2010/main" val="0"/>
              </a:ext>
            </a:extLst>
          </a:blip>
          <a:srcRect t="17531" b="17531"/>
          <a:stretch/>
        </p:blipFill>
        <p:spPr>
          <a:xfrm>
            <a:off x="-17204" y="5070432"/>
            <a:ext cx="4130538" cy="1787568"/>
          </a:xfrm>
          <a:prstGeom prst="rect">
            <a:avLst/>
          </a:prstGeom>
        </p:spPr>
      </p:pic>
      <p:pic>
        <p:nvPicPr>
          <p:cNvPr id="27" name="Picture 26">
            <a:extLst>
              <a:ext uri="{FF2B5EF4-FFF2-40B4-BE49-F238E27FC236}">
                <a16:creationId xmlns:a16="http://schemas.microsoft.com/office/drawing/2014/main" id="{F7AF40D7-B270-4A6F-7950-887E95A7F695}"/>
              </a:ext>
            </a:extLst>
          </p:cNvPr>
          <p:cNvPicPr>
            <a:picLocks noChangeAspect="1"/>
          </p:cNvPicPr>
          <p:nvPr/>
        </p:nvPicPr>
        <p:blipFill rotWithShape="1">
          <a:blip r:embed="rId7">
            <a:extLst>
              <a:ext uri="{28A0092B-C50C-407E-A947-70E740481C1C}">
                <a14:useLocalDpi xmlns:a14="http://schemas.microsoft.com/office/drawing/2010/main" val="0"/>
              </a:ext>
            </a:extLst>
          </a:blip>
          <a:srcRect l="41796" t="6641" r="28223" b="3049"/>
          <a:stretch/>
        </p:blipFill>
        <p:spPr>
          <a:xfrm>
            <a:off x="4195919" y="3174568"/>
            <a:ext cx="1839122" cy="3691923"/>
          </a:xfrm>
          <a:prstGeom prst="rect">
            <a:avLst/>
          </a:prstGeom>
        </p:spPr>
      </p:pic>
      <p:pic>
        <p:nvPicPr>
          <p:cNvPr id="29" name="Picture 28">
            <a:extLst>
              <a:ext uri="{FF2B5EF4-FFF2-40B4-BE49-F238E27FC236}">
                <a16:creationId xmlns:a16="http://schemas.microsoft.com/office/drawing/2014/main" id="{1AC8B0D3-7D65-DED0-FBCE-9307582E70F7}"/>
              </a:ext>
            </a:extLst>
          </p:cNvPr>
          <p:cNvPicPr>
            <a:picLocks noChangeAspect="1"/>
          </p:cNvPicPr>
          <p:nvPr/>
        </p:nvPicPr>
        <p:blipFill>
          <a:blip r:embed="rId8">
            <a:extLst>
              <a:ext uri="{28A0092B-C50C-407E-A947-70E740481C1C}">
                <a14:useLocalDpi xmlns:a14="http://schemas.microsoft.com/office/drawing/2010/main" val="0"/>
              </a:ext>
            </a:extLst>
          </a:blip>
          <a:srcRect l="33401" r="33401"/>
          <a:stretch/>
        </p:blipFill>
        <p:spPr>
          <a:xfrm>
            <a:off x="6116158" y="3174567"/>
            <a:ext cx="1839122" cy="3691923"/>
          </a:xfrm>
          <a:prstGeom prst="rect">
            <a:avLst/>
          </a:prstGeom>
        </p:spPr>
      </p:pic>
      <p:pic>
        <p:nvPicPr>
          <p:cNvPr id="3" name="Picture 2">
            <a:extLst>
              <a:ext uri="{FF2B5EF4-FFF2-40B4-BE49-F238E27FC236}">
                <a16:creationId xmlns:a16="http://schemas.microsoft.com/office/drawing/2014/main" id="{0FA54B43-ACEB-E18F-393F-3E9B82F6C466}"/>
              </a:ext>
            </a:extLst>
          </p:cNvPr>
          <p:cNvPicPr>
            <a:picLocks noChangeAspect="1"/>
          </p:cNvPicPr>
          <p:nvPr/>
        </p:nvPicPr>
        <p:blipFill rotWithShape="1">
          <a:blip r:embed="rId9"/>
          <a:srcRect t="27648" b="24809"/>
          <a:stretch/>
        </p:blipFill>
        <p:spPr>
          <a:xfrm>
            <a:off x="573360" y="231494"/>
            <a:ext cx="1976923" cy="726449"/>
          </a:xfrm>
          <a:prstGeom prst="rect">
            <a:avLst/>
          </a:prstGeom>
        </p:spPr>
      </p:pic>
      <p:grpSp>
        <p:nvGrpSpPr>
          <p:cNvPr id="6" name="Group 5">
            <a:extLst>
              <a:ext uri="{FF2B5EF4-FFF2-40B4-BE49-F238E27FC236}">
                <a16:creationId xmlns:a16="http://schemas.microsoft.com/office/drawing/2014/main" id="{7613E73D-7985-54D5-8ECF-D6CEEF289A41}"/>
              </a:ext>
            </a:extLst>
          </p:cNvPr>
          <p:cNvGrpSpPr/>
          <p:nvPr/>
        </p:nvGrpSpPr>
        <p:grpSpPr>
          <a:xfrm>
            <a:off x="10215077" y="1160150"/>
            <a:ext cx="2374032" cy="840657"/>
            <a:chOff x="10215077" y="1160150"/>
            <a:chExt cx="2374032" cy="840657"/>
          </a:xfrm>
        </p:grpSpPr>
        <p:sp>
          <p:nvSpPr>
            <p:cNvPr id="2" name="Wave 1">
              <a:extLst>
                <a:ext uri="{FF2B5EF4-FFF2-40B4-BE49-F238E27FC236}">
                  <a16:creationId xmlns:a16="http://schemas.microsoft.com/office/drawing/2014/main" id="{1ED23DA2-C2D0-A173-56D9-176E540E7A40}"/>
                </a:ext>
              </a:extLst>
            </p:cNvPr>
            <p:cNvSpPr/>
            <p:nvPr/>
          </p:nvSpPr>
          <p:spPr>
            <a:xfrm>
              <a:off x="10215077" y="1160150"/>
              <a:ext cx="1976923" cy="840657"/>
            </a:xfrm>
            <a:prstGeom prst="wave">
              <a:avLst/>
            </a:prstGeom>
            <a:solidFill>
              <a:srgbClr val="0037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defTabSz="609630"/>
              <a:endParaRPr lang="en-US" sz="1600" b="1" i="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43E96FD-18C1-874D-80BE-779476AFA312}"/>
                </a:ext>
              </a:extLst>
            </p:cNvPr>
            <p:cNvSpPr txBox="1"/>
            <p:nvPr/>
          </p:nvSpPr>
          <p:spPr>
            <a:xfrm>
              <a:off x="10484011" y="1337635"/>
              <a:ext cx="1416735" cy="369332"/>
            </a:xfrm>
            <a:prstGeom prst="rect">
              <a:avLst/>
            </a:prstGeom>
            <a:noFill/>
          </p:spPr>
          <p:txBody>
            <a:bodyPr wrap="square" rtlCol="0">
              <a:spAutoFit/>
            </a:bodyPr>
            <a:lstStyle/>
            <a:p>
              <a:r>
                <a:rPr lang="en-US" i="1" dirty="0">
                  <a:solidFill>
                    <a:schemeClr val="bg1"/>
                  </a:solidFill>
                  <a:latin typeface="Verdana" panose="020B0604030504040204" pitchFamily="34" charset="0"/>
                  <a:ea typeface="Verdana" panose="020B0604030504040204" pitchFamily="34" charset="0"/>
                </a:rPr>
                <a:t>Since</a:t>
              </a:r>
            </a:p>
          </p:txBody>
        </p:sp>
        <p:sp>
          <p:nvSpPr>
            <p:cNvPr id="5" name="TextBox 4">
              <a:extLst>
                <a:ext uri="{FF2B5EF4-FFF2-40B4-BE49-F238E27FC236}">
                  <a16:creationId xmlns:a16="http://schemas.microsoft.com/office/drawing/2014/main" id="{68F23A68-4BF1-FB5F-48B8-1604E9765F7E}"/>
                </a:ext>
              </a:extLst>
            </p:cNvPr>
            <p:cNvSpPr txBox="1"/>
            <p:nvPr/>
          </p:nvSpPr>
          <p:spPr>
            <a:xfrm rot="369841">
              <a:off x="11172374" y="1445796"/>
              <a:ext cx="1416735" cy="369332"/>
            </a:xfrm>
            <a:prstGeom prst="rect">
              <a:avLst/>
            </a:prstGeom>
            <a:noFill/>
          </p:spPr>
          <p:txBody>
            <a:bodyPr wrap="square" rtlCol="0">
              <a:spAutoFit/>
            </a:bodyPr>
            <a:lstStyle/>
            <a:p>
              <a:r>
                <a:rPr lang="en-US" i="1" dirty="0">
                  <a:solidFill>
                    <a:schemeClr val="bg1"/>
                  </a:solidFill>
                  <a:latin typeface="Verdana" panose="020B0604030504040204" pitchFamily="34" charset="0"/>
                  <a:ea typeface="Verdana" panose="020B0604030504040204" pitchFamily="34" charset="0"/>
                </a:rPr>
                <a:t>1979!</a:t>
              </a:r>
            </a:p>
          </p:txBody>
        </p:sp>
      </p:grpSp>
    </p:spTree>
    <p:extLst>
      <p:ext uri="{BB962C8B-B14F-4D97-AF65-F5344CB8AC3E}">
        <p14:creationId xmlns:p14="http://schemas.microsoft.com/office/powerpoint/2010/main" val="23133114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44CE-7864-FF4E-3D88-E3AC6F02DE7D}"/>
            </a:ext>
          </a:extLst>
        </p:cNvPr>
        <p:cNvGrpSpPr/>
        <p:nvPr/>
      </p:nvGrpSpPr>
      <p:grpSpPr>
        <a:xfrm>
          <a:off x="0" y="0"/>
          <a:ext cx="0" cy="0"/>
          <a:chOff x="0" y="0"/>
          <a:chExt cx="0" cy="0"/>
        </a:xfrm>
      </p:grpSpPr>
      <p:pic>
        <p:nvPicPr>
          <p:cNvPr id="3" name="Picture 2" descr="A black and orange logo&#10;&#10;Description automatically generated with low confidence">
            <a:extLst>
              <a:ext uri="{FF2B5EF4-FFF2-40B4-BE49-F238E27FC236}">
                <a16:creationId xmlns:a16="http://schemas.microsoft.com/office/drawing/2014/main" id="{77894BC8-5511-4381-F637-802B14298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624" y="1766751"/>
            <a:ext cx="3678097" cy="1915922"/>
          </a:xfrm>
          <a:prstGeom prst="rect">
            <a:avLst/>
          </a:prstGeom>
        </p:spPr>
      </p:pic>
      <p:pic>
        <p:nvPicPr>
          <p:cNvPr id="9" name="Picture 8">
            <a:extLst>
              <a:ext uri="{FF2B5EF4-FFF2-40B4-BE49-F238E27FC236}">
                <a16:creationId xmlns:a16="http://schemas.microsoft.com/office/drawing/2014/main" id="{F38DF501-3A54-4915-CFC1-78A6F49B5D2F}"/>
              </a:ext>
            </a:extLst>
          </p:cNvPr>
          <p:cNvPicPr>
            <a:picLocks noChangeAspect="1"/>
          </p:cNvPicPr>
          <p:nvPr/>
        </p:nvPicPr>
        <p:blipFill rotWithShape="1">
          <a:blip r:embed="rId4">
            <a:extLst>
              <a:ext uri="{28A0092B-C50C-407E-A947-70E740481C1C}">
                <a14:useLocalDpi xmlns:a14="http://schemas.microsoft.com/office/drawing/2010/main" val="0"/>
              </a:ext>
            </a:extLst>
          </a:blip>
          <a:srcRect l="25257" t="655" r="17917" b="193"/>
          <a:stretch/>
        </p:blipFill>
        <p:spPr>
          <a:xfrm>
            <a:off x="6294120" y="0"/>
            <a:ext cx="5897880" cy="6858000"/>
          </a:xfrm>
          <a:prstGeom prst="rect">
            <a:avLst/>
          </a:prstGeom>
        </p:spPr>
      </p:pic>
      <p:pic>
        <p:nvPicPr>
          <p:cNvPr id="7" name="Picture 30">
            <a:extLst>
              <a:ext uri="{FF2B5EF4-FFF2-40B4-BE49-F238E27FC236}">
                <a16:creationId xmlns:a16="http://schemas.microsoft.com/office/drawing/2014/main" id="{7FD2D46F-FD6A-9132-0BD9-36435B928AEE}"/>
              </a:ext>
            </a:extLst>
          </p:cNvPr>
          <p:cNvPicPr>
            <a:picLocks noChangeAspect="1"/>
          </p:cNvPicPr>
          <p:nvPr/>
        </p:nvPicPr>
        <p:blipFill rotWithShape="1">
          <a:blip r:embed="rId5"/>
          <a:srcRect t="27648" b="24809"/>
          <a:stretch/>
        </p:blipFill>
        <p:spPr>
          <a:xfrm>
            <a:off x="10215077" y="231494"/>
            <a:ext cx="1976923" cy="726449"/>
          </a:xfrm>
          <a:prstGeom prst="rect">
            <a:avLst/>
          </a:prstGeom>
        </p:spPr>
      </p:pic>
      <p:sp>
        <p:nvSpPr>
          <p:cNvPr id="14" name="TextBox 13">
            <a:extLst>
              <a:ext uri="{FF2B5EF4-FFF2-40B4-BE49-F238E27FC236}">
                <a16:creationId xmlns:a16="http://schemas.microsoft.com/office/drawing/2014/main" id="{41C69980-FC4A-B3A1-FCE0-603F1202AF9E}"/>
              </a:ext>
            </a:extLst>
          </p:cNvPr>
          <p:cNvSpPr txBox="1"/>
          <p:nvPr/>
        </p:nvSpPr>
        <p:spPr>
          <a:xfrm>
            <a:off x="91440" y="3442340"/>
            <a:ext cx="5791200" cy="1677382"/>
          </a:xfrm>
          <a:prstGeom prst="rect">
            <a:avLst/>
          </a:prstGeom>
          <a:noFill/>
        </p:spPr>
        <p:txBody>
          <a:bodyPr wrap="square">
            <a:spAutoFit/>
          </a:bodyPr>
          <a:lstStyle/>
          <a:p>
            <a:pPr marL="677863" eaLnBrk="1" hangingPunct="1">
              <a:spcAft>
                <a:spcPts val="600"/>
              </a:spcAft>
              <a:defRPr/>
            </a:pPr>
            <a:r>
              <a:rPr lang="en-US" sz="1800" b="1" dirty="0">
                <a:solidFill>
                  <a:srgbClr val="E37920"/>
                </a:solidFill>
                <a:latin typeface="Verdana"/>
                <a:cs typeface="Verdana"/>
              </a:rPr>
              <a:t>Safety Management</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Job Safety Analysis</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Safety Walks </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Mock OSHA Inspections</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Positive Recognition</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Corrective Action</a:t>
            </a:r>
          </a:p>
        </p:txBody>
      </p:sp>
      <p:sp>
        <p:nvSpPr>
          <p:cNvPr id="8" name="TextBox 7">
            <a:extLst>
              <a:ext uri="{FF2B5EF4-FFF2-40B4-BE49-F238E27FC236}">
                <a16:creationId xmlns:a16="http://schemas.microsoft.com/office/drawing/2014/main" id="{BC7A571C-FCD5-330F-CA45-BAC5903992F0}"/>
              </a:ext>
            </a:extLst>
          </p:cNvPr>
          <p:cNvSpPr txBox="1"/>
          <p:nvPr/>
        </p:nvSpPr>
        <p:spPr>
          <a:xfrm>
            <a:off x="3810000" y="3800178"/>
            <a:ext cx="2377440" cy="1815882"/>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Good Catch </a:t>
            </a:r>
            <a:br>
              <a:rPr lang="en-US" sz="1600" dirty="0">
                <a:latin typeface="Verdana" panose="020B0604030504040204" pitchFamily="34" charset="0"/>
                <a:ea typeface="Verdana" panose="020B0604030504040204" pitchFamily="34" charset="0"/>
              </a:rPr>
            </a:br>
            <a:r>
              <a:rPr lang="en-US" sz="1600" dirty="0">
                <a:latin typeface="Verdana" panose="020B0604030504040204" pitchFamily="34" charset="0"/>
                <a:ea typeface="Verdana" panose="020B0604030504040204" pitchFamily="34" charset="0"/>
              </a:rPr>
              <a:t>Near Miss</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Analytics</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Equipment Checklist</a:t>
            </a:r>
            <a:endParaRPr lang="en-US" sz="1600" dirty="0">
              <a:latin typeface="Verdana" panose="020B0604030504040204" pitchFamily="34" charset="0"/>
              <a:ea typeface="Verdana" panose="020B0604030504040204" pitchFamily="34" charset="0"/>
              <a:cs typeface="Verdana"/>
            </a:endParaRPr>
          </a:p>
          <a:p>
            <a:endParaRPr lang="en-US" sz="1600" dirty="0">
              <a:latin typeface="Verdana" panose="020B0604030504040204" pitchFamily="34" charset="0"/>
              <a:ea typeface="Verdana" panose="020B0604030504040204" pitchFamily="34" charset="0"/>
              <a:cs typeface="Verdana"/>
            </a:endParaRPr>
          </a:p>
          <a:p>
            <a:pPr marL="285750" indent="-285750">
              <a:buFont typeface="Arial" panose="020B0604020202020204" pitchFamily="34" charset="0"/>
              <a:buChar char="•"/>
            </a:pPr>
            <a:endParaRPr lang="en-US"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278112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566A8-E6FC-443A-4E51-C7B9ECAF2A3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6388DAC-0A49-2B9E-B22D-ECE181507323}"/>
              </a:ext>
            </a:extLst>
          </p:cNvPr>
          <p:cNvPicPr>
            <a:picLocks/>
          </p:cNvPicPr>
          <p:nvPr/>
        </p:nvPicPr>
        <p:blipFill rotWithShape="1">
          <a:blip r:embed="rId3">
            <a:extLst>
              <a:ext uri="{28A0092B-C50C-407E-A947-70E740481C1C}">
                <a14:useLocalDpi xmlns:a14="http://schemas.microsoft.com/office/drawing/2010/main" val="0"/>
              </a:ext>
            </a:extLst>
          </a:blip>
          <a:srcRect l="21770" t="75" b="1931"/>
          <a:stretch/>
        </p:blipFill>
        <p:spPr>
          <a:xfrm>
            <a:off x="9274629" y="-7624"/>
            <a:ext cx="2917370" cy="3410712"/>
          </a:xfrm>
          <a:prstGeom prst="rect">
            <a:avLst/>
          </a:prstGeom>
        </p:spPr>
      </p:pic>
      <p:pic>
        <p:nvPicPr>
          <p:cNvPr id="7" name="Picture 30">
            <a:extLst>
              <a:ext uri="{FF2B5EF4-FFF2-40B4-BE49-F238E27FC236}">
                <a16:creationId xmlns:a16="http://schemas.microsoft.com/office/drawing/2014/main" id="{A802B5BB-D20B-2B99-7089-1562250B74B9}"/>
              </a:ext>
            </a:extLst>
          </p:cNvPr>
          <p:cNvPicPr>
            <a:picLocks noChangeAspect="1"/>
          </p:cNvPicPr>
          <p:nvPr/>
        </p:nvPicPr>
        <p:blipFill rotWithShape="1">
          <a:blip r:embed="rId4"/>
          <a:srcRect t="27648" b="24809"/>
          <a:stretch/>
        </p:blipFill>
        <p:spPr>
          <a:xfrm>
            <a:off x="10215077" y="231494"/>
            <a:ext cx="1976923" cy="726449"/>
          </a:xfrm>
          <a:prstGeom prst="rect">
            <a:avLst/>
          </a:prstGeom>
        </p:spPr>
      </p:pic>
      <p:sp>
        <p:nvSpPr>
          <p:cNvPr id="14" name="TextBox 13">
            <a:extLst>
              <a:ext uri="{FF2B5EF4-FFF2-40B4-BE49-F238E27FC236}">
                <a16:creationId xmlns:a16="http://schemas.microsoft.com/office/drawing/2014/main" id="{5B583D74-B444-8B9B-0750-535A9FDF356C}"/>
              </a:ext>
            </a:extLst>
          </p:cNvPr>
          <p:cNvSpPr txBox="1"/>
          <p:nvPr/>
        </p:nvSpPr>
        <p:spPr>
          <a:xfrm>
            <a:off x="0" y="4094939"/>
            <a:ext cx="6294119" cy="1323439"/>
          </a:xfrm>
          <a:prstGeom prst="rect">
            <a:avLst/>
          </a:prstGeom>
          <a:noFill/>
        </p:spPr>
        <p:txBody>
          <a:bodyPr wrap="square">
            <a:spAutoFit/>
          </a:bodyPr>
          <a:lstStyle/>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Building Information Modeling/</a:t>
            </a:r>
            <a:br>
              <a:rPr lang="en-US" sz="1600" dirty="0">
                <a:latin typeface="Verdana" panose="020B0604030504040204" pitchFamily="34" charset="0"/>
                <a:ea typeface="Verdana" panose="020B0604030504040204" pitchFamily="34" charset="0"/>
                <a:cs typeface="Verdana"/>
              </a:rPr>
            </a:br>
            <a:r>
              <a:rPr lang="en-US" sz="1600" dirty="0">
                <a:latin typeface="Verdana" panose="020B0604030504040204" pitchFamily="34" charset="0"/>
                <a:ea typeface="Verdana" panose="020B0604030504040204" pitchFamily="34" charset="0"/>
                <a:cs typeface="Verdana"/>
              </a:rPr>
              <a:t>Virtual Design &amp; Construction (VDC)</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Time-Lapse Cameras</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Drones</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3D Laser Scanning</a:t>
            </a:r>
          </a:p>
        </p:txBody>
      </p:sp>
      <p:sp>
        <p:nvSpPr>
          <p:cNvPr id="2" name="TextBox 20">
            <a:extLst>
              <a:ext uri="{FF2B5EF4-FFF2-40B4-BE49-F238E27FC236}">
                <a16:creationId xmlns:a16="http://schemas.microsoft.com/office/drawing/2014/main" id="{61CCEF60-4531-5B33-393C-C0026C076E39}"/>
              </a:ext>
            </a:extLst>
          </p:cNvPr>
          <p:cNvSpPr txBox="1"/>
          <p:nvPr/>
        </p:nvSpPr>
        <p:spPr>
          <a:xfrm>
            <a:off x="0" y="2007666"/>
            <a:ext cx="6294119" cy="1745350"/>
          </a:xfrm>
          <a:prstGeom prst="rect">
            <a:avLst/>
          </a:prstGeom>
        </p:spPr>
        <p:txBody>
          <a:bodyPr wrap="square" lIns="0" tIns="0" rIns="0" bIns="0" rtlCol="0" anchor="t">
            <a:spAutoFit/>
          </a:bodyPr>
          <a:lstStyle/>
          <a:p>
            <a:pPr lvl="1" defTabSz="609630">
              <a:lnSpc>
                <a:spcPts val="4480"/>
              </a:lnSpc>
            </a:pPr>
            <a:r>
              <a:rPr lang="en-US" sz="4400" b="1" dirty="0">
                <a:solidFill>
                  <a:srgbClr val="003766"/>
                </a:solidFill>
                <a:latin typeface="Garamond" panose="02020404030301010803" pitchFamily="18" charset="0"/>
                <a:ea typeface="Verdana" panose="020B0604030504040204" pitchFamily="34" charset="0"/>
                <a:cs typeface="Arial" panose="020B0604020202020204" pitchFamily="34" charset="0"/>
              </a:rPr>
              <a:t>Other </a:t>
            </a:r>
          </a:p>
          <a:p>
            <a:pPr lvl="1" defTabSz="609630">
              <a:lnSpc>
                <a:spcPts val="4480"/>
              </a:lnSpc>
            </a:pPr>
            <a:r>
              <a:rPr lang="en-US" sz="4400" b="1" dirty="0">
                <a:solidFill>
                  <a:srgbClr val="003766"/>
                </a:solidFill>
                <a:latin typeface="Garamond" panose="02020404030301010803" pitchFamily="18" charset="0"/>
                <a:ea typeface="Verdana" panose="020B0604030504040204" pitchFamily="34" charset="0"/>
                <a:cs typeface="Arial" panose="020B0604020202020204" pitchFamily="34" charset="0"/>
              </a:rPr>
              <a:t>Construction Technologies</a:t>
            </a:r>
          </a:p>
        </p:txBody>
      </p:sp>
      <p:pic>
        <p:nvPicPr>
          <p:cNvPr id="10" name="Picture 9">
            <a:extLst>
              <a:ext uri="{FF2B5EF4-FFF2-40B4-BE49-F238E27FC236}">
                <a16:creationId xmlns:a16="http://schemas.microsoft.com/office/drawing/2014/main" id="{4AFFF216-96F3-C764-FCAB-7B63E5F55FAD}"/>
              </a:ext>
            </a:extLst>
          </p:cNvPr>
          <p:cNvPicPr>
            <a:picLocks/>
          </p:cNvPicPr>
          <p:nvPr/>
        </p:nvPicPr>
        <p:blipFill rotWithShape="1">
          <a:blip r:embed="rId5">
            <a:extLst>
              <a:ext uri="{28A0092B-C50C-407E-A947-70E740481C1C}">
                <a14:useLocalDpi xmlns:a14="http://schemas.microsoft.com/office/drawing/2010/main" val="0"/>
              </a:ext>
            </a:extLst>
          </a:blip>
          <a:srcRect l="21180" t="-70" r="31025" b="6738"/>
          <a:stretch/>
        </p:blipFill>
        <p:spPr>
          <a:xfrm>
            <a:off x="6294120" y="0"/>
            <a:ext cx="2917374" cy="3410712"/>
          </a:xfrm>
          <a:prstGeom prst="rect">
            <a:avLst/>
          </a:prstGeom>
        </p:spPr>
      </p:pic>
      <p:pic>
        <p:nvPicPr>
          <p:cNvPr id="12" name="Picture 11">
            <a:extLst>
              <a:ext uri="{FF2B5EF4-FFF2-40B4-BE49-F238E27FC236}">
                <a16:creationId xmlns:a16="http://schemas.microsoft.com/office/drawing/2014/main" id="{C859B4CE-260D-1D1E-0405-B0B6FB98F51C}"/>
              </a:ext>
            </a:extLst>
          </p:cNvPr>
          <p:cNvPicPr>
            <a:picLocks/>
          </p:cNvPicPr>
          <p:nvPr/>
        </p:nvPicPr>
        <p:blipFill rotWithShape="1">
          <a:blip r:embed="rId6">
            <a:extLst>
              <a:ext uri="{28A0092B-C50C-407E-A947-70E740481C1C}">
                <a14:useLocalDpi xmlns:a14="http://schemas.microsoft.com/office/drawing/2010/main" val="0"/>
              </a:ext>
            </a:extLst>
          </a:blip>
          <a:srcRect l="4189" t="-219" r="5159" b="219"/>
          <a:stretch/>
        </p:blipFill>
        <p:spPr>
          <a:xfrm>
            <a:off x="6294120" y="3447435"/>
            <a:ext cx="5897879" cy="3410712"/>
          </a:xfrm>
          <a:prstGeom prst="rect">
            <a:avLst/>
          </a:prstGeom>
        </p:spPr>
      </p:pic>
    </p:spTree>
    <p:extLst>
      <p:ext uri="{BB962C8B-B14F-4D97-AF65-F5344CB8AC3E}">
        <p14:creationId xmlns:p14="http://schemas.microsoft.com/office/powerpoint/2010/main" val="14607266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0351" y="2751125"/>
            <a:ext cx="7151298" cy="1355750"/>
          </a:xfrm>
        </p:spPr>
        <p:txBody>
          <a:bodyPr>
            <a:noAutofit/>
          </a:bodyPr>
          <a:lstStyle/>
          <a:p>
            <a:pPr>
              <a:lnSpc>
                <a:spcPct val="90000"/>
              </a:lnSpc>
            </a:pPr>
            <a:r>
              <a:rPr lang="en-US" sz="4800" b="1" spc="50" dirty="0">
                <a:ln w="0"/>
                <a:effectLst>
                  <a:innerShdw blurRad="63500" dist="50800" dir="13500000">
                    <a:srgbClr val="000000">
                      <a:alpha val="50000"/>
                    </a:srgbClr>
                  </a:innerShdw>
                </a:effectLst>
                <a:latin typeface="Arial" panose="020B0604020202020204" pitchFamily="34" charset="0"/>
                <a:cs typeface="Arial" panose="020B0604020202020204" pitchFamily="34" charset="0"/>
              </a:rPr>
              <a:t>Audit Process Overview</a:t>
            </a:r>
          </a:p>
        </p:txBody>
      </p:sp>
      <p:pic>
        <p:nvPicPr>
          <p:cNvPr id="13" name="Picture 12">
            <a:extLst>
              <a:ext uri="{FF2B5EF4-FFF2-40B4-BE49-F238E27FC236}">
                <a16:creationId xmlns:a16="http://schemas.microsoft.com/office/drawing/2014/main" id="{C5D1E147-2118-2B32-EB11-CED8C34CA57A}"/>
              </a:ext>
            </a:extLst>
          </p:cNvPr>
          <p:cNvPicPr>
            <a:picLocks noChangeAspect="1"/>
          </p:cNvPicPr>
          <p:nvPr/>
        </p:nvPicPr>
        <p:blipFill>
          <a:blip r:embed="rId3"/>
          <a:stretch>
            <a:fillRect/>
          </a:stretch>
        </p:blipFill>
        <p:spPr>
          <a:xfrm>
            <a:off x="7175652" y="4681882"/>
            <a:ext cx="3492348" cy="2175160"/>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04341290-968F-DE26-97A6-1252BDC3A80F}"/>
              </a:ext>
            </a:extLst>
          </p:cNvPr>
          <p:cNvPicPr>
            <a:picLocks noChangeAspect="1"/>
          </p:cNvPicPr>
          <p:nvPr/>
        </p:nvPicPr>
        <p:blipFill rotWithShape="1">
          <a:blip r:embed="rId4"/>
          <a:srcRect t="6141" r="-2" b="7017"/>
          <a:stretch/>
        </p:blipFill>
        <p:spPr>
          <a:xfrm>
            <a:off x="1524020" y="4682838"/>
            <a:ext cx="6422512" cy="2175160"/>
          </a:xfrm>
          <a:custGeom>
            <a:avLst/>
            <a:gdLst/>
            <a:ahLst/>
            <a:cxnLst/>
            <a:rect l="l" t="t" r="r" b="b"/>
            <a:pathLst>
              <a:path w="8563376" h="2175160">
                <a:moveTo>
                  <a:pt x="0" y="0"/>
                </a:moveTo>
                <a:lnTo>
                  <a:pt x="8563376" y="0"/>
                </a:lnTo>
                <a:lnTo>
                  <a:pt x="7555992" y="2175160"/>
                </a:lnTo>
                <a:lnTo>
                  <a:pt x="0" y="2175160"/>
                </a:lnTo>
                <a:close/>
              </a:path>
            </a:pathLst>
          </a:custGeom>
          <a:solidFill>
            <a:srgbClr val="0A4070"/>
          </a:solidFill>
        </p:spPr>
      </p:pic>
      <p:sp>
        <p:nvSpPr>
          <p:cNvPr id="32" name="Parallelogram 31">
            <a:extLst>
              <a:ext uri="{FF2B5EF4-FFF2-40B4-BE49-F238E27FC236}">
                <a16:creationId xmlns:a16="http://schemas.microsoft.com/office/drawing/2014/main" id="{F4A314AF-7BC9-5F05-7AA6-65F686D79941}"/>
              </a:ext>
            </a:extLst>
          </p:cNvPr>
          <p:cNvSpPr/>
          <p:nvPr/>
        </p:nvSpPr>
        <p:spPr>
          <a:xfrm>
            <a:off x="7175653" y="4675406"/>
            <a:ext cx="891989" cy="2251605"/>
          </a:xfrm>
          <a:prstGeom prst="parallelogram">
            <a:avLst>
              <a:gd name="adj" fmla="val 8622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0C2AA1D9-54F0-4D4D-0369-08CA87BD7198}"/>
              </a:ext>
            </a:extLst>
          </p:cNvPr>
          <p:cNvPicPr>
            <a:picLocks noChangeAspect="1"/>
          </p:cNvPicPr>
          <p:nvPr/>
        </p:nvPicPr>
        <p:blipFill>
          <a:blip r:embed="rId3"/>
          <a:stretch>
            <a:fillRect/>
          </a:stretch>
        </p:blipFill>
        <p:spPr>
          <a:xfrm>
            <a:off x="1524001" y="0"/>
            <a:ext cx="3356355" cy="2131172"/>
          </a:xfrm>
          <a:prstGeom prst="rect">
            <a:avLst/>
          </a:prstGeom>
        </p:spPr>
      </p:pic>
      <p:pic>
        <p:nvPicPr>
          <p:cNvPr id="14" name="Picture 13" descr="White calculator">
            <a:extLst>
              <a:ext uri="{FF2B5EF4-FFF2-40B4-BE49-F238E27FC236}">
                <a16:creationId xmlns:a16="http://schemas.microsoft.com/office/drawing/2014/main" id="{C9C38536-DFEA-97E4-5017-788D7506CDA4}"/>
              </a:ext>
            </a:extLst>
          </p:cNvPr>
          <p:cNvPicPr>
            <a:picLocks noChangeAspect="1"/>
          </p:cNvPicPr>
          <p:nvPr/>
        </p:nvPicPr>
        <p:blipFill rotWithShape="1">
          <a:blip r:embed="rId5"/>
          <a:srcRect t="17254" r="3" b="32931"/>
          <a:stretch/>
        </p:blipFill>
        <p:spPr>
          <a:xfrm>
            <a:off x="4260988" y="3"/>
            <a:ext cx="6407012" cy="2130473"/>
          </a:xfrm>
          <a:custGeom>
            <a:avLst/>
            <a:gdLst/>
            <a:ahLst/>
            <a:cxnLst/>
            <a:rect l="l" t="t" r="r" b="b"/>
            <a:pathLst>
              <a:path w="8542682" h="2130473">
                <a:moveTo>
                  <a:pt x="986689" y="0"/>
                </a:moveTo>
                <a:lnTo>
                  <a:pt x="8542682" y="0"/>
                </a:lnTo>
                <a:lnTo>
                  <a:pt x="8542682" y="2130473"/>
                </a:lnTo>
                <a:lnTo>
                  <a:pt x="0" y="2130473"/>
                </a:lnTo>
                <a:close/>
              </a:path>
            </a:pathLst>
          </a:custGeom>
        </p:spPr>
      </p:pic>
      <p:sp>
        <p:nvSpPr>
          <p:cNvPr id="34" name="Parallelogram 33">
            <a:extLst>
              <a:ext uri="{FF2B5EF4-FFF2-40B4-BE49-F238E27FC236}">
                <a16:creationId xmlns:a16="http://schemas.microsoft.com/office/drawing/2014/main" id="{432F64BF-2269-243A-B62A-1C8A3C1AF005}"/>
              </a:ext>
            </a:extLst>
          </p:cNvPr>
          <p:cNvSpPr/>
          <p:nvPr/>
        </p:nvSpPr>
        <p:spPr>
          <a:xfrm>
            <a:off x="4122746" y="-5795"/>
            <a:ext cx="891989" cy="2251605"/>
          </a:xfrm>
          <a:prstGeom prst="parallelogram">
            <a:avLst>
              <a:gd name="adj" fmla="val 8622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1"/>
          <p:cNvSpPr>
            <a:spLocks noGrp="1"/>
          </p:cNvSpPr>
          <p:nvPr>
            <p:ph type="dt" sz="half" idx="10"/>
          </p:nvPr>
        </p:nvSpPr>
        <p:spPr>
          <a:xfrm>
            <a:off x="8399253" y="6193766"/>
            <a:ext cx="1797577" cy="324326"/>
          </a:xfrm>
        </p:spPr>
        <p:txBody>
          <a:bodyPr>
            <a:normAutofit/>
          </a:bodyPr>
          <a:lstStyle/>
          <a:p>
            <a:pPr algn="r">
              <a:spcAft>
                <a:spcPts val="600"/>
              </a:spcAft>
            </a:pPr>
            <a:r>
              <a:rPr lang="en-US" sz="1300" dirty="0">
                <a:solidFill>
                  <a:schemeClr val="bg1"/>
                </a:solidFill>
              </a:rPr>
              <a:t>March 27, 2024</a:t>
            </a:r>
          </a:p>
        </p:txBody>
      </p:sp>
      <p:sp>
        <p:nvSpPr>
          <p:cNvPr id="35" name="Date Placeholder 1">
            <a:extLst>
              <a:ext uri="{FF2B5EF4-FFF2-40B4-BE49-F238E27FC236}">
                <a16:creationId xmlns:a16="http://schemas.microsoft.com/office/drawing/2014/main" id="{09750A41-EC1A-2E45-7BF4-F39342B02E1B}"/>
              </a:ext>
            </a:extLst>
          </p:cNvPr>
          <p:cNvSpPr txBox="1">
            <a:spLocks/>
          </p:cNvSpPr>
          <p:nvPr/>
        </p:nvSpPr>
        <p:spPr bwMode="auto">
          <a:xfrm>
            <a:off x="7946532" y="5666830"/>
            <a:ext cx="2250298" cy="52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2500" lnSpcReduction="10000"/>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spcAft>
                <a:spcPts val="600"/>
              </a:spcAft>
            </a:pPr>
            <a:r>
              <a:rPr lang="en-US" dirty="0">
                <a:solidFill>
                  <a:schemeClr val="bg1"/>
                </a:solidFill>
              </a:rPr>
              <a:t>Rachel Smith</a:t>
            </a:r>
          </a:p>
          <a:p>
            <a:pPr algn="r">
              <a:spcAft>
                <a:spcPts val="600"/>
              </a:spcAft>
            </a:pPr>
            <a:r>
              <a:rPr lang="en-US" dirty="0">
                <a:solidFill>
                  <a:schemeClr val="bg1"/>
                </a:solidFill>
              </a:rPr>
              <a:t>Debbie Townsend </a:t>
            </a:r>
          </a:p>
        </p:txBody>
      </p:sp>
    </p:spTree>
    <p:extLst>
      <p:ext uri="{BB962C8B-B14F-4D97-AF65-F5344CB8AC3E}">
        <p14:creationId xmlns:p14="http://schemas.microsoft.com/office/powerpoint/2010/main" val="4250018126"/>
      </p:ext>
    </p:extLst>
  </p:cSld>
  <p:clrMapOvr>
    <a:masterClrMapping/>
  </p:clrMapOvr>
  <mc:AlternateContent xmlns:mc="http://schemas.openxmlformats.org/markup-compatibility/2006" xmlns:p14="http://schemas.microsoft.com/office/powerpoint/2010/main">
    <mc:Choice Requires="p14">
      <p:transition spd="slow" p14:dur="2000" advTm="2925"/>
    </mc:Choice>
    <mc:Fallback xmlns="">
      <p:transition spd="slow" advTm="2925"/>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670C3DD-3628-9883-726A-69CD0090F45E}"/>
              </a:ext>
            </a:extLst>
          </p:cNvPr>
          <p:cNvPicPr>
            <a:picLocks noChangeAspect="1"/>
          </p:cNvPicPr>
          <p:nvPr/>
        </p:nvPicPr>
        <p:blipFill>
          <a:blip r:embed="rId2"/>
          <a:stretch>
            <a:fillRect/>
          </a:stretch>
        </p:blipFill>
        <p:spPr>
          <a:xfrm>
            <a:off x="1524000" y="0"/>
            <a:ext cx="9144000" cy="1006162"/>
          </a:xfrm>
          <a:prstGeom prst="rect">
            <a:avLst/>
          </a:prstGeom>
        </p:spPr>
      </p:pic>
      <p:sp>
        <p:nvSpPr>
          <p:cNvPr id="3" name="Content Placeholder 2">
            <a:extLst>
              <a:ext uri="{FF2B5EF4-FFF2-40B4-BE49-F238E27FC236}">
                <a16:creationId xmlns:a16="http://schemas.microsoft.com/office/drawing/2014/main" id="{C40020B7-8E10-0A48-746A-49AEF44403E7}"/>
              </a:ext>
            </a:extLst>
          </p:cNvPr>
          <p:cNvSpPr>
            <a:spLocks noGrp="1"/>
          </p:cNvSpPr>
          <p:nvPr>
            <p:ph idx="1"/>
          </p:nvPr>
        </p:nvSpPr>
        <p:spPr>
          <a:xfrm>
            <a:off x="3870515" y="4635180"/>
            <a:ext cx="6692711" cy="1213898"/>
          </a:xfrm>
        </p:spPr>
        <p:txBody>
          <a:bodyPr>
            <a:normAutofit/>
          </a:bodyPr>
          <a:lstStyle/>
          <a:p>
            <a:pPr marL="0" indent="0">
              <a:buNone/>
            </a:pPr>
            <a:r>
              <a:rPr lang="en-US" sz="1800" dirty="0">
                <a:solidFill>
                  <a:srgbClr val="004D86"/>
                </a:solidFill>
              </a:rPr>
              <a:t>Education:  </a:t>
            </a:r>
            <a:r>
              <a:rPr lang="en-US" sz="1800" dirty="0"/>
              <a:t>BA in Accounting</a:t>
            </a:r>
          </a:p>
          <a:p>
            <a:pPr marL="0" indent="0">
              <a:buNone/>
            </a:pPr>
            <a:r>
              <a:rPr lang="en-US" sz="1800" dirty="0">
                <a:solidFill>
                  <a:srgbClr val="004D86"/>
                </a:solidFill>
              </a:rPr>
              <a:t>Certifications:  </a:t>
            </a:r>
            <a:r>
              <a:rPr lang="en-US" sz="1800" dirty="0"/>
              <a:t>CPA, CIA, CFE, CCA (Certified Construction Auditor)</a:t>
            </a:r>
          </a:p>
          <a:p>
            <a:pPr marL="0" indent="0">
              <a:buNone/>
            </a:pPr>
            <a:r>
              <a:rPr lang="en-US" sz="1800" dirty="0">
                <a:solidFill>
                  <a:srgbClr val="004D86"/>
                </a:solidFill>
              </a:rPr>
              <a:t>Experience:  </a:t>
            </a:r>
            <a:r>
              <a:rPr lang="en-US" sz="1800" dirty="0"/>
              <a:t>25+ years</a:t>
            </a:r>
          </a:p>
        </p:txBody>
      </p:sp>
      <p:sp>
        <p:nvSpPr>
          <p:cNvPr id="4" name="Footer Placeholder 3">
            <a:extLst>
              <a:ext uri="{FF2B5EF4-FFF2-40B4-BE49-F238E27FC236}">
                <a16:creationId xmlns:a16="http://schemas.microsoft.com/office/drawing/2014/main" id="{1664905C-8BFA-75FE-DFB7-2AE4E7A7EA79}"/>
              </a:ext>
            </a:extLst>
          </p:cNvPr>
          <p:cNvSpPr>
            <a:spLocks noGrp="1"/>
          </p:cNvSpPr>
          <p:nvPr>
            <p:ph type="ftr" sz="quarter" idx="11"/>
          </p:nvPr>
        </p:nvSpPr>
        <p:spPr>
          <a:xfrm>
            <a:off x="1524000" y="6642340"/>
            <a:ext cx="9144000" cy="197372"/>
          </a:xfrm>
        </p:spPr>
        <p:txBody>
          <a:bodyPr/>
          <a:lstStyle/>
          <a:p>
            <a:pPr algn="ctr"/>
            <a:r>
              <a:rPr lang="en-US" dirty="0"/>
              <a:t>Audit process overview</a:t>
            </a:r>
          </a:p>
        </p:txBody>
      </p:sp>
      <p:sp>
        <p:nvSpPr>
          <p:cNvPr id="13" name="TextBox 12">
            <a:extLst>
              <a:ext uri="{FF2B5EF4-FFF2-40B4-BE49-F238E27FC236}">
                <a16:creationId xmlns:a16="http://schemas.microsoft.com/office/drawing/2014/main" id="{4BEE4137-D93F-2BD5-587E-58165C86E241}"/>
              </a:ext>
            </a:extLst>
          </p:cNvPr>
          <p:cNvSpPr txBox="1"/>
          <p:nvPr/>
        </p:nvSpPr>
        <p:spPr>
          <a:xfrm>
            <a:off x="1733005" y="150993"/>
            <a:ext cx="8725990" cy="830997"/>
          </a:xfrm>
          <a:prstGeom prst="rect">
            <a:avLst/>
          </a:prstGeom>
          <a:noFill/>
        </p:spPr>
        <p:txBody>
          <a:bodyPr wrap="square">
            <a:spAutoFit/>
          </a:bodyPr>
          <a:lstStyle/>
          <a:p>
            <a:r>
              <a:rPr lang="en-US" sz="2400" b="1" dirty="0">
                <a:solidFill>
                  <a:schemeClr val="bg1"/>
                </a:solidFill>
              </a:rPr>
              <a:t>R. L. Townsend &amp; Associates:  </a:t>
            </a:r>
          </a:p>
          <a:p>
            <a:r>
              <a:rPr lang="en-US" sz="2400" b="1" dirty="0">
                <a:solidFill>
                  <a:schemeClr val="bg1"/>
                </a:solidFill>
              </a:rPr>
              <a:t>	</a:t>
            </a:r>
            <a:r>
              <a:rPr lang="en-US" sz="2400" dirty="0">
                <a:solidFill>
                  <a:schemeClr val="bg1"/>
                </a:solidFill>
              </a:rPr>
              <a:t>35 years assisting owners in controlling construction costs</a:t>
            </a:r>
          </a:p>
        </p:txBody>
      </p:sp>
      <p:sp>
        <p:nvSpPr>
          <p:cNvPr id="15" name="TextBox 14">
            <a:extLst>
              <a:ext uri="{FF2B5EF4-FFF2-40B4-BE49-F238E27FC236}">
                <a16:creationId xmlns:a16="http://schemas.microsoft.com/office/drawing/2014/main" id="{54C60269-77BA-FA41-1930-5C1D02FB36F1}"/>
              </a:ext>
            </a:extLst>
          </p:cNvPr>
          <p:cNvSpPr txBox="1"/>
          <p:nvPr/>
        </p:nvSpPr>
        <p:spPr>
          <a:xfrm>
            <a:off x="1657615" y="5888288"/>
            <a:ext cx="2543128" cy="523220"/>
          </a:xfrm>
          <a:prstGeom prst="rect">
            <a:avLst/>
          </a:prstGeom>
          <a:noFill/>
        </p:spPr>
        <p:txBody>
          <a:bodyPr wrap="square">
            <a:spAutoFit/>
          </a:bodyPr>
          <a:lstStyle/>
          <a:p>
            <a:r>
              <a:rPr lang="en-US" sz="1400" dirty="0">
                <a:solidFill>
                  <a:srgbClr val="004D86"/>
                </a:solidFill>
              </a:rPr>
              <a:t>972 523.3115</a:t>
            </a:r>
            <a:br>
              <a:rPr lang="en-US" sz="1400" dirty="0">
                <a:solidFill>
                  <a:srgbClr val="004D86"/>
                </a:solidFill>
              </a:rPr>
            </a:br>
            <a:r>
              <a:rPr lang="en-US" sz="1400" dirty="0">
                <a:solidFill>
                  <a:srgbClr val="004D86"/>
                </a:solidFill>
              </a:rPr>
              <a:t>datownsend@rltownsend.com</a:t>
            </a:r>
            <a:endParaRPr lang="en-US" sz="1400" dirty="0"/>
          </a:p>
        </p:txBody>
      </p:sp>
      <p:sp>
        <p:nvSpPr>
          <p:cNvPr id="22" name="Content Placeholder 2">
            <a:extLst>
              <a:ext uri="{FF2B5EF4-FFF2-40B4-BE49-F238E27FC236}">
                <a16:creationId xmlns:a16="http://schemas.microsoft.com/office/drawing/2014/main" id="{245FC12D-9A20-AE8A-4972-9CB1363A427A}"/>
              </a:ext>
            </a:extLst>
          </p:cNvPr>
          <p:cNvSpPr txBox="1">
            <a:spLocks/>
          </p:cNvSpPr>
          <p:nvPr/>
        </p:nvSpPr>
        <p:spPr>
          <a:xfrm>
            <a:off x="3870515" y="1749049"/>
            <a:ext cx="6771119" cy="1344870"/>
          </a:xfrm>
          <a:prstGeom prst="rect">
            <a:avLst/>
          </a:prstGeom>
        </p:spPr>
        <p:txBody>
          <a:bodyPr vert="horz" lIns="91440" tIns="45720" rIns="91440" bIns="45720" rtlCol="0">
            <a:norm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0" indent="0">
              <a:buNone/>
            </a:pPr>
            <a:r>
              <a:rPr lang="en-US" sz="1800" dirty="0">
                <a:solidFill>
                  <a:srgbClr val="004D86"/>
                </a:solidFill>
              </a:rPr>
              <a:t>Education:  </a:t>
            </a:r>
            <a:r>
              <a:rPr lang="en-US" sz="1800" dirty="0">
                <a:solidFill>
                  <a:srgbClr val="002060"/>
                </a:solidFill>
              </a:rPr>
              <a:t>BS in Mechanical Engineering</a:t>
            </a:r>
            <a:endParaRPr lang="en-US" sz="1800" dirty="0"/>
          </a:p>
          <a:p>
            <a:pPr marL="0" indent="0">
              <a:buNone/>
            </a:pPr>
            <a:r>
              <a:rPr lang="en-US" sz="1800" dirty="0">
                <a:solidFill>
                  <a:srgbClr val="004D86"/>
                </a:solidFill>
              </a:rPr>
              <a:t>Certifications:  </a:t>
            </a:r>
            <a:r>
              <a:rPr lang="en-US" sz="1800" dirty="0"/>
              <a:t>PE, CCA (Certified Construction Auditor)</a:t>
            </a:r>
          </a:p>
          <a:p>
            <a:pPr marL="0" indent="0">
              <a:buNone/>
            </a:pPr>
            <a:r>
              <a:rPr lang="en-US" sz="1800" dirty="0">
                <a:solidFill>
                  <a:srgbClr val="004D86"/>
                </a:solidFill>
              </a:rPr>
              <a:t>Experience:  </a:t>
            </a:r>
            <a:r>
              <a:rPr lang="en-US" sz="1800" dirty="0">
                <a:solidFill>
                  <a:srgbClr val="002060"/>
                </a:solidFill>
              </a:rPr>
              <a:t>10</a:t>
            </a:r>
            <a:r>
              <a:rPr lang="en-US" sz="1800" dirty="0"/>
              <a:t>+ years</a:t>
            </a:r>
          </a:p>
        </p:txBody>
      </p:sp>
      <p:sp>
        <p:nvSpPr>
          <p:cNvPr id="23" name="TextBox 22">
            <a:extLst>
              <a:ext uri="{FF2B5EF4-FFF2-40B4-BE49-F238E27FC236}">
                <a16:creationId xmlns:a16="http://schemas.microsoft.com/office/drawing/2014/main" id="{C0E9367D-84A4-300B-E4EA-F3004E592811}"/>
              </a:ext>
            </a:extLst>
          </p:cNvPr>
          <p:cNvSpPr txBox="1"/>
          <p:nvPr/>
        </p:nvSpPr>
        <p:spPr>
          <a:xfrm>
            <a:off x="1657615" y="3229931"/>
            <a:ext cx="3185040" cy="523220"/>
          </a:xfrm>
          <a:prstGeom prst="rect">
            <a:avLst/>
          </a:prstGeom>
          <a:noFill/>
        </p:spPr>
        <p:txBody>
          <a:bodyPr wrap="square">
            <a:spAutoFit/>
          </a:bodyPr>
          <a:lstStyle/>
          <a:p>
            <a:r>
              <a:rPr lang="en-US" sz="1400" dirty="0">
                <a:solidFill>
                  <a:srgbClr val="004D86"/>
                </a:solidFill>
              </a:rPr>
              <a:t>214-727-8670</a:t>
            </a:r>
            <a:br>
              <a:rPr lang="en-US" sz="1400" dirty="0">
                <a:solidFill>
                  <a:srgbClr val="004D86"/>
                </a:solidFill>
              </a:rPr>
            </a:br>
            <a:r>
              <a:rPr lang="en-US" sz="1400" dirty="0">
                <a:solidFill>
                  <a:srgbClr val="004D86"/>
                </a:solidFill>
              </a:rPr>
              <a:t>rltownsend.smith@rltownsend.com</a:t>
            </a:r>
            <a:endParaRPr lang="en-US" sz="1400" dirty="0"/>
          </a:p>
        </p:txBody>
      </p:sp>
      <p:pic>
        <p:nvPicPr>
          <p:cNvPr id="28" name="Picture 27" descr="A person smiling for the camera&#10;&#10;Description automatically generated with low confidence">
            <a:extLst>
              <a:ext uri="{FF2B5EF4-FFF2-40B4-BE49-F238E27FC236}">
                <a16:creationId xmlns:a16="http://schemas.microsoft.com/office/drawing/2014/main" id="{C0BCCC9C-790E-38A5-2DD1-35946E11CB3D}"/>
              </a:ext>
            </a:extLst>
          </p:cNvPr>
          <p:cNvPicPr>
            <a:picLocks noChangeAspect="1"/>
          </p:cNvPicPr>
          <p:nvPr/>
        </p:nvPicPr>
        <p:blipFill>
          <a:blip r:embed="rId3"/>
          <a:stretch>
            <a:fillRect/>
          </a:stretch>
        </p:blipFill>
        <p:spPr>
          <a:xfrm>
            <a:off x="1733005" y="4084748"/>
            <a:ext cx="1692260" cy="1692260"/>
          </a:xfrm>
          <a:prstGeom prst="ellipse">
            <a:avLst/>
          </a:prstGeom>
          <a:ln w="63500" cap="rnd">
            <a:solidFill>
              <a:srgbClr val="D3D1C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 name="TextBox 34">
            <a:extLst>
              <a:ext uri="{FF2B5EF4-FFF2-40B4-BE49-F238E27FC236}">
                <a16:creationId xmlns:a16="http://schemas.microsoft.com/office/drawing/2014/main" id="{0A9B0652-0F80-4411-5A26-18FFA7F9F106}"/>
              </a:ext>
            </a:extLst>
          </p:cNvPr>
          <p:cNvSpPr txBox="1"/>
          <p:nvPr/>
        </p:nvSpPr>
        <p:spPr>
          <a:xfrm>
            <a:off x="3354283" y="1304270"/>
            <a:ext cx="7287350" cy="446276"/>
          </a:xfrm>
          <a:prstGeom prst="rect">
            <a:avLst/>
          </a:prstGeom>
          <a:noFill/>
        </p:spPr>
        <p:txBody>
          <a:bodyPr wrap="square">
            <a:spAutoFit/>
          </a:bodyPr>
          <a:lstStyle/>
          <a:p>
            <a:r>
              <a:rPr lang="en-US" sz="2300" dirty="0">
                <a:solidFill>
                  <a:srgbClr val="004D86"/>
                </a:solidFill>
              </a:rPr>
              <a:t>Rachel Smith, Senior Construction Auditor</a:t>
            </a:r>
          </a:p>
        </p:txBody>
      </p:sp>
      <p:sp>
        <p:nvSpPr>
          <p:cNvPr id="37" name="TextBox 36">
            <a:extLst>
              <a:ext uri="{FF2B5EF4-FFF2-40B4-BE49-F238E27FC236}">
                <a16:creationId xmlns:a16="http://schemas.microsoft.com/office/drawing/2014/main" id="{30274608-9AC4-D6DF-1D4A-5D273284AAF8}"/>
              </a:ext>
            </a:extLst>
          </p:cNvPr>
          <p:cNvSpPr txBox="1"/>
          <p:nvPr/>
        </p:nvSpPr>
        <p:spPr>
          <a:xfrm>
            <a:off x="3425265" y="4084749"/>
            <a:ext cx="4851498" cy="461665"/>
          </a:xfrm>
          <a:prstGeom prst="rect">
            <a:avLst/>
          </a:prstGeom>
          <a:noFill/>
        </p:spPr>
        <p:txBody>
          <a:bodyPr wrap="square">
            <a:spAutoFit/>
          </a:bodyPr>
          <a:lstStyle/>
          <a:p>
            <a:r>
              <a:rPr lang="en-US" sz="2300" dirty="0">
                <a:solidFill>
                  <a:srgbClr val="004D86"/>
                </a:solidFill>
              </a:rPr>
              <a:t>Debbie Townsend, President</a:t>
            </a:r>
          </a:p>
        </p:txBody>
      </p:sp>
      <p:pic>
        <p:nvPicPr>
          <p:cNvPr id="5" name="Picture 4" descr="A person smiling at the camera&#10;&#10;Description automatically generated">
            <a:extLst>
              <a:ext uri="{FF2B5EF4-FFF2-40B4-BE49-F238E27FC236}">
                <a16:creationId xmlns:a16="http://schemas.microsoft.com/office/drawing/2014/main" id="{5FD82BA2-823D-DF94-01DA-FB0AD46A6BA4}"/>
              </a:ext>
            </a:extLst>
          </p:cNvPr>
          <p:cNvPicPr>
            <a:picLocks noChangeAspect="1"/>
          </p:cNvPicPr>
          <p:nvPr/>
        </p:nvPicPr>
        <p:blipFill>
          <a:blip r:embed="rId4"/>
          <a:stretch>
            <a:fillRect/>
          </a:stretch>
        </p:blipFill>
        <p:spPr>
          <a:xfrm>
            <a:off x="1670340" y="1157154"/>
            <a:ext cx="1502789" cy="2003718"/>
          </a:xfrm>
          <a:prstGeom prst="ellipse">
            <a:avLst/>
          </a:prstGeom>
          <a:ln w="63500" cap="rnd">
            <a:solidFill>
              <a:srgbClr val="D3D1C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9986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4A345EA-90B0-DA79-5588-ACA7735EFFA7}"/>
              </a:ext>
            </a:extLst>
          </p:cNvPr>
          <p:cNvSpPr>
            <a:spLocks noGrp="1"/>
          </p:cNvSpPr>
          <p:nvPr>
            <p:ph idx="1"/>
          </p:nvPr>
        </p:nvSpPr>
        <p:spPr>
          <a:xfrm>
            <a:off x="1877494" y="1582807"/>
            <a:ext cx="4218506" cy="4156173"/>
          </a:xfrm>
        </p:spPr>
        <p:txBody>
          <a:bodyPr>
            <a:normAutofit/>
          </a:bodyPr>
          <a:lstStyle/>
          <a:p>
            <a:r>
              <a:rPr lang="en-US" sz="2400" dirty="0"/>
              <a:t>What we do</a:t>
            </a:r>
          </a:p>
          <a:p>
            <a:r>
              <a:rPr lang="en-US" sz="2400" dirty="0"/>
              <a:t>Audit process</a:t>
            </a:r>
          </a:p>
          <a:p>
            <a:r>
              <a:rPr lang="en-US" sz="2400" dirty="0"/>
              <a:t>Subcontractor Costs</a:t>
            </a:r>
          </a:p>
          <a:p>
            <a:pPr marL="342900" indent="-342900"/>
            <a:endParaRPr lang="en-US" sz="2400" dirty="0"/>
          </a:p>
        </p:txBody>
      </p:sp>
      <p:sp>
        <p:nvSpPr>
          <p:cNvPr id="3" name="Footer Placeholder 3">
            <a:extLst>
              <a:ext uri="{FF2B5EF4-FFF2-40B4-BE49-F238E27FC236}">
                <a16:creationId xmlns:a16="http://schemas.microsoft.com/office/drawing/2014/main" id="{2D200C27-33C8-4C65-77ED-3F9B85916804}"/>
              </a:ext>
            </a:extLst>
          </p:cNvPr>
          <p:cNvSpPr txBox="1">
            <a:spLocks/>
          </p:cNvSpPr>
          <p:nvPr/>
        </p:nvSpPr>
        <p:spPr>
          <a:xfrm>
            <a:off x="1524000" y="6633713"/>
            <a:ext cx="9144000" cy="205998"/>
          </a:xfrm>
          <a:prstGeom prst="rect">
            <a:avLst/>
          </a:prstGeom>
        </p:spPr>
        <p:txBody>
          <a:bodyPr vert="horz" lIns="91440" tIns="45720" rIns="91440" bIns="45720" rtlCol="0" anchor="ctr"/>
          <a:lstStyle>
            <a:defPPr>
              <a:defRPr lang="en-US"/>
            </a:defPPr>
            <a:lvl1pPr marL="0" algn="l" defTabSz="457200" rtl="0" eaLnBrk="1" latinLnBrk="0" hangingPunct="1">
              <a:defRPr sz="825" kern="1200" cap="all" baseline="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Audit process overview</a:t>
            </a:r>
          </a:p>
        </p:txBody>
      </p:sp>
      <p:pic>
        <p:nvPicPr>
          <p:cNvPr id="5" name="Picture 4">
            <a:extLst>
              <a:ext uri="{FF2B5EF4-FFF2-40B4-BE49-F238E27FC236}">
                <a16:creationId xmlns:a16="http://schemas.microsoft.com/office/drawing/2014/main" id="{CF1BE9C7-BBB9-338B-E4FC-D4434C71D37F}"/>
              </a:ext>
            </a:extLst>
          </p:cNvPr>
          <p:cNvPicPr>
            <a:picLocks noChangeAspect="1"/>
          </p:cNvPicPr>
          <p:nvPr/>
        </p:nvPicPr>
        <p:blipFill>
          <a:blip r:embed="rId2"/>
          <a:stretch>
            <a:fillRect/>
          </a:stretch>
        </p:blipFill>
        <p:spPr>
          <a:xfrm>
            <a:off x="1524000" y="0"/>
            <a:ext cx="9144000" cy="1006162"/>
          </a:xfrm>
          <a:prstGeom prst="rect">
            <a:avLst/>
          </a:prstGeom>
        </p:spPr>
      </p:pic>
      <p:sp>
        <p:nvSpPr>
          <p:cNvPr id="6" name="TextBox 5">
            <a:extLst>
              <a:ext uri="{FF2B5EF4-FFF2-40B4-BE49-F238E27FC236}">
                <a16:creationId xmlns:a16="http://schemas.microsoft.com/office/drawing/2014/main" id="{AA9D31E5-922A-B71B-77E4-4FFD9C982C37}"/>
              </a:ext>
            </a:extLst>
          </p:cNvPr>
          <p:cNvSpPr txBox="1"/>
          <p:nvPr/>
        </p:nvSpPr>
        <p:spPr>
          <a:xfrm>
            <a:off x="1733005" y="150992"/>
            <a:ext cx="8725990" cy="707886"/>
          </a:xfrm>
          <a:prstGeom prst="rect">
            <a:avLst/>
          </a:prstGeom>
          <a:noFill/>
        </p:spPr>
        <p:txBody>
          <a:bodyPr wrap="square">
            <a:spAutoFit/>
          </a:bodyPr>
          <a:lstStyle/>
          <a:p>
            <a:r>
              <a:rPr lang="en-US" sz="4000" b="1" dirty="0">
                <a:solidFill>
                  <a:schemeClr val="bg1"/>
                </a:solidFill>
              </a:rPr>
              <a:t>Topics to be Discussed</a:t>
            </a:r>
          </a:p>
        </p:txBody>
      </p:sp>
      <p:pic>
        <p:nvPicPr>
          <p:cNvPr id="2050" name="Picture 2" descr="Workflow icon in comic style. Gear effective cartoon vector illustration on  white isolated background. Process organization splash effect business  concept. 20024213 Vector Art at Vecteezy">
            <a:extLst>
              <a:ext uri="{FF2B5EF4-FFF2-40B4-BE49-F238E27FC236}">
                <a16:creationId xmlns:a16="http://schemas.microsoft.com/office/drawing/2014/main" id="{42508DA1-9DBB-B454-2B96-0402249A2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172" y="3340090"/>
            <a:ext cx="2846256" cy="28462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ange Order Cartoons and Comics - funny pictures from CartoonStock">
            <a:extLst>
              <a:ext uri="{FF2B5EF4-FFF2-40B4-BE49-F238E27FC236}">
                <a16:creationId xmlns:a16="http://schemas.microsoft.com/office/drawing/2014/main" id="{9654AD6E-B52A-8A4A-B738-E0D88EA0A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988" y="2305506"/>
            <a:ext cx="3880840" cy="388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688196"/>
      </p:ext>
    </p:extLst>
  </p:cSld>
  <p:clrMapOvr>
    <a:masterClrMapping/>
  </p:clrMapOvr>
  <mc:AlternateContent xmlns:mc="http://schemas.openxmlformats.org/markup-compatibility/2006" xmlns:p14="http://schemas.microsoft.com/office/powerpoint/2010/main">
    <mc:Choice Requires="p14">
      <p:transition spd="med" p14:dur="700" advTm="3555">
        <p:fade/>
      </p:transition>
    </mc:Choice>
    <mc:Fallback xmlns="">
      <p:transition spd="med" advTm="3555">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861FE-12AC-6021-7AE4-D8F1019D8CF3}"/>
              </a:ext>
            </a:extLst>
          </p:cNvPr>
          <p:cNvSpPr>
            <a:spLocks noGrp="1"/>
          </p:cNvSpPr>
          <p:nvPr>
            <p:ph type="title"/>
          </p:nvPr>
        </p:nvSpPr>
        <p:spPr>
          <a:xfrm>
            <a:off x="1656806" y="1157155"/>
            <a:ext cx="8802189" cy="2905125"/>
          </a:xfrm>
        </p:spPr>
        <p:txBody>
          <a:bodyPr>
            <a:normAutofit fontScale="90000"/>
          </a:bodyPr>
          <a:lstStyle/>
          <a:p>
            <a:r>
              <a:rPr lang="en-US" sz="2800" i="1" u="sng" dirty="0">
                <a:solidFill>
                  <a:srgbClr val="004D86"/>
                </a:solidFill>
              </a:rPr>
              <a:t>Our job: </a:t>
            </a:r>
            <a:br>
              <a:rPr lang="en-US" sz="2800" dirty="0">
                <a:solidFill>
                  <a:srgbClr val="004D86"/>
                </a:solidFill>
              </a:rPr>
            </a:br>
            <a:r>
              <a:rPr lang="en-US" sz="2800" dirty="0">
                <a:solidFill>
                  <a:srgbClr val="004D86"/>
                </a:solidFill>
              </a:rPr>
              <a:t>Ensure the owner is billed in accordance with the contract terms</a:t>
            </a:r>
            <a:br>
              <a:rPr lang="en-US" sz="2800" dirty="0">
                <a:solidFill>
                  <a:srgbClr val="004D86"/>
                </a:solidFill>
              </a:rPr>
            </a:br>
            <a:br>
              <a:rPr lang="en-US" sz="2800" dirty="0">
                <a:solidFill>
                  <a:srgbClr val="004D86"/>
                </a:solidFill>
              </a:rPr>
            </a:br>
            <a:r>
              <a:rPr lang="en-US" sz="2800" i="1" u="sng" dirty="0">
                <a:solidFill>
                  <a:srgbClr val="004D86"/>
                </a:solidFill>
              </a:rPr>
              <a:t>The “Rules”:</a:t>
            </a:r>
            <a:br>
              <a:rPr lang="en-US" sz="2800" dirty="0">
                <a:solidFill>
                  <a:srgbClr val="004D86"/>
                </a:solidFill>
              </a:rPr>
            </a:br>
            <a:r>
              <a:rPr lang="en-US" sz="2800" dirty="0">
                <a:solidFill>
                  <a:srgbClr val="004D86"/>
                </a:solidFill>
              </a:rPr>
              <a:t>The contract determines what we review. </a:t>
            </a:r>
            <a:br>
              <a:rPr lang="en-US" sz="2800" dirty="0">
                <a:solidFill>
                  <a:srgbClr val="004D86"/>
                </a:solidFill>
              </a:rPr>
            </a:br>
            <a:br>
              <a:rPr lang="en-US" sz="2800" dirty="0">
                <a:solidFill>
                  <a:srgbClr val="004D86"/>
                </a:solidFill>
              </a:rPr>
            </a:br>
            <a:br>
              <a:rPr lang="en-US" sz="2800" b="1" dirty="0">
                <a:solidFill>
                  <a:srgbClr val="004D86"/>
                </a:solidFill>
              </a:rPr>
            </a:br>
            <a:endParaRPr lang="en-US" sz="2000" b="1" dirty="0">
              <a:solidFill>
                <a:srgbClr val="004D86"/>
              </a:solidFill>
            </a:endParaRPr>
          </a:p>
        </p:txBody>
      </p:sp>
      <p:sp>
        <p:nvSpPr>
          <p:cNvPr id="2" name="Footer Placeholder 3">
            <a:extLst>
              <a:ext uri="{FF2B5EF4-FFF2-40B4-BE49-F238E27FC236}">
                <a16:creationId xmlns:a16="http://schemas.microsoft.com/office/drawing/2014/main" id="{C78A944E-6598-4114-0727-E499752EA6C1}"/>
              </a:ext>
            </a:extLst>
          </p:cNvPr>
          <p:cNvSpPr txBox="1">
            <a:spLocks/>
          </p:cNvSpPr>
          <p:nvPr/>
        </p:nvSpPr>
        <p:spPr>
          <a:xfrm>
            <a:off x="1524000" y="6633713"/>
            <a:ext cx="9144000" cy="205998"/>
          </a:xfrm>
          <a:prstGeom prst="rect">
            <a:avLst/>
          </a:prstGeom>
        </p:spPr>
        <p:txBody>
          <a:bodyPr vert="horz" lIns="91440" tIns="45720" rIns="91440" bIns="45720" rtlCol="0" anchor="ctr"/>
          <a:lstStyle>
            <a:defPPr>
              <a:defRPr lang="en-US"/>
            </a:defPPr>
            <a:lvl1pPr marL="0" algn="l" defTabSz="457200" rtl="0" eaLnBrk="1" latinLnBrk="0" hangingPunct="1">
              <a:defRPr sz="825" kern="1200" cap="all" baseline="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Audit process overview</a:t>
            </a:r>
          </a:p>
        </p:txBody>
      </p:sp>
      <p:pic>
        <p:nvPicPr>
          <p:cNvPr id="3" name="Picture 2">
            <a:extLst>
              <a:ext uri="{FF2B5EF4-FFF2-40B4-BE49-F238E27FC236}">
                <a16:creationId xmlns:a16="http://schemas.microsoft.com/office/drawing/2014/main" id="{FA3EF940-274A-F8F8-BB4A-4EE485CE45FC}"/>
              </a:ext>
            </a:extLst>
          </p:cNvPr>
          <p:cNvPicPr>
            <a:picLocks noChangeAspect="1"/>
          </p:cNvPicPr>
          <p:nvPr/>
        </p:nvPicPr>
        <p:blipFill>
          <a:blip r:embed="rId2"/>
          <a:stretch>
            <a:fillRect/>
          </a:stretch>
        </p:blipFill>
        <p:spPr>
          <a:xfrm>
            <a:off x="1524000" y="0"/>
            <a:ext cx="9144000" cy="1006162"/>
          </a:xfrm>
          <a:prstGeom prst="rect">
            <a:avLst/>
          </a:prstGeom>
        </p:spPr>
      </p:pic>
      <p:sp>
        <p:nvSpPr>
          <p:cNvPr id="11" name="TextBox 10">
            <a:extLst>
              <a:ext uri="{FF2B5EF4-FFF2-40B4-BE49-F238E27FC236}">
                <a16:creationId xmlns:a16="http://schemas.microsoft.com/office/drawing/2014/main" id="{D9097C85-BBBF-E53C-9DCC-A09D8D3761BF}"/>
              </a:ext>
            </a:extLst>
          </p:cNvPr>
          <p:cNvSpPr txBox="1"/>
          <p:nvPr/>
        </p:nvSpPr>
        <p:spPr>
          <a:xfrm>
            <a:off x="1733005" y="150993"/>
            <a:ext cx="8725990" cy="615553"/>
          </a:xfrm>
          <a:prstGeom prst="rect">
            <a:avLst/>
          </a:prstGeom>
          <a:noFill/>
        </p:spPr>
        <p:txBody>
          <a:bodyPr wrap="square">
            <a:spAutoFit/>
          </a:bodyPr>
          <a:lstStyle/>
          <a:p>
            <a:r>
              <a:rPr lang="en-US" sz="3400" b="1" dirty="0">
                <a:solidFill>
                  <a:schemeClr val="bg1"/>
                </a:solidFill>
              </a:rPr>
              <a:t>What we do</a:t>
            </a:r>
          </a:p>
        </p:txBody>
      </p:sp>
      <p:pic>
        <p:nvPicPr>
          <p:cNvPr id="6146" name="Picture 2">
            <a:extLst>
              <a:ext uri="{FF2B5EF4-FFF2-40B4-BE49-F238E27FC236}">
                <a16:creationId xmlns:a16="http://schemas.microsoft.com/office/drawing/2014/main" id="{6DD64D19-20DE-29DB-D8CF-DEE9AE31C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856" y="3337980"/>
            <a:ext cx="4357688"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447391"/>
      </p:ext>
    </p:extLst>
  </p:cSld>
  <p:clrMapOvr>
    <a:masterClrMapping/>
  </p:clrMapOvr>
  <mc:AlternateContent xmlns:mc="http://schemas.openxmlformats.org/markup-compatibility/2006" xmlns:p14="http://schemas.microsoft.com/office/powerpoint/2010/main">
    <mc:Choice Requires="p14">
      <p:transition spd="med" p14:dur="700" advTm="33280">
        <p:fade/>
      </p:transition>
    </mc:Choice>
    <mc:Fallback xmlns="">
      <p:transition spd="med" advTm="33280">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2D200C27-33C8-4C65-77ED-3F9B85916804}"/>
              </a:ext>
            </a:extLst>
          </p:cNvPr>
          <p:cNvSpPr txBox="1">
            <a:spLocks/>
          </p:cNvSpPr>
          <p:nvPr/>
        </p:nvSpPr>
        <p:spPr>
          <a:xfrm>
            <a:off x="1524000" y="6633713"/>
            <a:ext cx="9144000" cy="205998"/>
          </a:xfrm>
          <a:prstGeom prst="rect">
            <a:avLst/>
          </a:prstGeom>
        </p:spPr>
        <p:txBody>
          <a:bodyPr vert="horz" lIns="91440" tIns="45720" rIns="91440" bIns="45720" rtlCol="0" anchor="ctr"/>
          <a:lstStyle>
            <a:defPPr>
              <a:defRPr lang="en-US"/>
            </a:defPPr>
            <a:lvl1pPr marL="0" algn="l" defTabSz="457200" rtl="0" eaLnBrk="1" latinLnBrk="0" hangingPunct="1">
              <a:defRPr sz="825" kern="1200" cap="all" baseline="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Audit process overview</a:t>
            </a:r>
          </a:p>
        </p:txBody>
      </p:sp>
      <p:pic>
        <p:nvPicPr>
          <p:cNvPr id="5" name="Picture 4">
            <a:extLst>
              <a:ext uri="{FF2B5EF4-FFF2-40B4-BE49-F238E27FC236}">
                <a16:creationId xmlns:a16="http://schemas.microsoft.com/office/drawing/2014/main" id="{CF1BE9C7-BBB9-338B-E4FC-D4434C71D37F}"/>
              </a:ext>
            </a:extLst>
          </p:cNvPr>
          <p:cNvPicPr>
            <a:picLocks noChangeAspect="1"/>
          </p:cNvPicPr>
          <p:nvPr/>
        </p:nvPicPr>
        <p:blipFill>
          <a:blip r:embed="rId2"/>
          <a:stretch>
            <a:fillRect/>
          </a:stretch>
        </p:blipFill>
        <p:spPr>
          <a:xfrm>
            <a:off x="1524000" y="0"/>
            <a:ext cx="9144000" cy="1006162"/>
          </a:xfrm>
          <a:prstGeom prst="rect">
            <a:avLst/>
          </a:prstGeom>
        </p:spPr>
      </p:pic>
      <p:sp>
        <p:nvSpPr>
          <p:cNvPr id="6" name="TextBox 5">
            <a:extLst>
              <a:ext uri="{FF2B5EF4-FFF2-40B4-BE49-F238E27FC236}">
                <a16:creationId xmlns:a16="http://schemas.microsoft.com/office/drawing/2014/main" id="{AA9D31E5-922A-B71B-77E4-4FFD9C982C37}"/>
              </a:ext>
            </a:extLst>
          </p:cNvPr>
          <p:cNvSpPr txBox="1"/>
          <p:nvPr/>
        </p:nvSpPr>
        <p:spPr>
          <a:xfrm>
            <a:off x="1733005" y="150992"/>
            <a:ext cx="8725990" cy="707886"/>
          </a:xfrm>
          <a:prstGeom prst="rect">
            <a:avLst/>
          </a:prstGeom>
          <a:noFill/>
        </p:spPr>
        <p:txBody>
          <a:bodyPr wrap="square">
            <a:spAutoFit/>
          </a:bodyPr>
          <a:lstStyle/>
          <a:p>
            <a:r>
              <a:rPr lang="en-US" sz="4000" b="1" dirty="0">
                <a:solidFill>
                  <a:schemeClr val="bg1"/>
                </a:solidFill>
              </a:rPr>
              <a:t>The Audit Process</a:t>
            </a:r>
          </a:p>
        </p:txBody>
      </p:sp>
      <p:pic>
        <p:nvPicPr>
          <p:cNvPr id="22" name="Picture 21">
            <a:extLst>
              <a:ext uri="{FF2B5EF4-FFF2-40B4-BE49-F238E27FC236}">
                <a16:creationId xmlns:a16="http://schemas.microsoft.com/office/drawing/2014/main" id="{B8D7CB69-2B71-4CD5-81A2-23AA30B43D4C}"/>
              </a:ext>
            </a:extLst>
          </p:cNvPr>
          <p:cNvPicPr>
            <a:picLocks noChangeAspect="1"/>
          </p:cNvPicPr>
          <p:nvPr/>
        </p:nvPicPr>
        <p:blipFill>
          <a:blip r:embed="rId3"/>
          <a:stretch>
            <a:fillRect/>
          </a:stretch>
        </p:blipFill>
        <p:spPr>
          <a:xfrm>
            <a:off x="1993048" y="1179038"/>
            <a:ext cx="3333518" cy="5061753"/>
          </a:xfrm>
          <a:prstGeom prst="rect">
            <a:avLst/>
          </a:prstGeom>
        </p:spPr>
      </p:pic>
      <p:pic>
        <p:nvPicPr>
          <p:cNvPr id="1026" name="Picture 2" descr="Cartoon Little People Lamp Idea Hand Stock Vector (Royalty Free) 1199744143  | Shutterstock">
            <a:extLst>
              <a:ext uri="{FF2B5EF4-FFF2-40B4-BE49-F238E27FC236}">
                <a16:creationId xmlns:a16="http://schemas.microsoft.com/office/drawing/2014/main" id="{AE1663BB-194C-E8A5-6836-098919D6A2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362"/>
          <a:stretch/>
        </p:blipFill>
        <p:spPr bwMode="auto">
          <a:xfrm>
            <a:off x="5863358" y="2331148"/>
            <a:ext cx="4394830" cy="2954531"/>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C5BFD105-6D1C-7C82-C211-6C98339680C9}"/>
              </a:ext>
            </a:extLst>
          </p:cNvPr>
          <p:cNvSpPr/>
          <p:nvPr/>
        </p:nvSpPr>
        <p:spPr>
          <a:xfrm>
            <a:off x="1993048" y="2587626"/>
            <a:ext cx="3333518" cy="295453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6269201"/>
      </p:ext>
    </p:extLst>
  </p:cSld>
  <p:clrMapOvr>
    <a:masterClrMapping/>
  </p:clrMapOvr>
  <mc:AlternateContent xmlns:mc="http://schemas.openxmlformats.org/markup-compatibility/2006" xmlns:p14="http://schemas.microsoft.com/office/powerpoint/2010/main">
    <mc:Choice Requires="p14">
      <p:transition spd="med" p14:dur="700" advTm="3555">
        <p:fade/>
      </p:transition>
    </mc:Choice>
    <mc:Fallback xmlns="">
      <p:transition spd="med" advTm="3555">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2D200C27-33C8-4C65-77ED-3F9B85916804}"/>
              </a:ext>
            </a:extLst>
          </p:cNvPr>
          <p:cNvSpPr txBox="1">
            <a:spLocks/>
          </p:cNvSpPr>
          <p:nvPr/>
        </p:nvSpPr>
        <p:spPr>
          <a:xfrm>
            <a:off x="1524000" y="6633713"/>
            <a:ext cx="9144000" cy="205998"/>
          </a:xfrm>
          <a:prstGeom prst="rect">
            <a:avLst/>
          </a:prstGeom>
        </p:spPr>
        <p:txBody>
          <a:bodyPr vert="horz" lIns="91440" tIns="45720" rIns="91440" bIns="45720" rtlCol="0" anchor="ctr"/>
          <a:lstStyle>
            <a:defPPr>
              <a:defRPr lang="en-US"/>
            </a:defPPr>
            <a:lvl1pPr marL="0" algn="l" defTabSz="457200" rtl="0" eaLnBrk="1" latinLnBrk="0" hangingPunct="1">
              <a:defRPr sz="825" kern="1200" cap="all" baseline="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Audit process overview</a:t>
            </a:r>
          </a:p>
        </p:txBody>
      </p:sp>
      <p:pic>
        <p:nvPicPr>
          <p:cNvPr id="5" name="Picture 4">
            <a:extLst>
              <a:ext uri="{FF2B5EF4-FFF2-40B4-BE49-F238E27FC236}">
                <a16:creationId xmlns:a16="http://schemas.microsoft.com/office/drawing/2014/main" id="{CF1BE9C7-BBB9-338B-E4FC-D4434C71D37F}"/>
              </a:ext>
            </a:extLst>
          </p:cNvPr>
          <p:cNvPicPr>
            <a:picLocks noChangeAspect="1"/>
          </p:cNvPicPr>
          <p:nvPr/>
        </p:nvPicPr>
        <p:blipFill>
          <a:blip r:embed="rId2"/>
          <a:stretch>
            <a:fillRect/>
          </a:stretch>
        </p:blipFill>
        <p:spPr>
          <a:xfrm>
            <a:off x="1524000" y="0"/>
            <a:ext cx="9144000" cy="1006162"/>
          </a:xfrm>
          <a:prstGeom prst="rect">
            <a:avLst/>
          </a:prstGeom>
        </p:spPr>
      </p:pic>
      <p:sp>
        <p:nvSpPr>
          <p:cNvPr id="6" name="TextBox 5">
            <a:extLst>
              <a:ext uri="{FF2B5EF4-FFF2-40B4-BE49-F238E27FC236}">
                <a16:creationId xmlns:a16="http://schemas.microsoft.com/office/drawing/2014/main" id="{AA9D31E5-922A-B71B-77E4-4FFD9C982C37}"/>
              </a:ext>
            </a:extLst>
          </p:cNvPr>
          <p:cNvSpPr txBox="1"/>
          <p:nvPr/>
        </p:nvSpPr>
        <p:spPr>
          <a:xfrm>
            <a:off x="1733005" y="150992"/>
            <a:ext cx="8725990" cy="707886"/>
          </a:xfrm>
          <a:prstGeom prst="rect">
            <a:avLst/>
          </a:prstGeom>
          <a:noFill/>
        </p:spPr>
        <p:txBody>
          <a:bodyPr wrap="square">
            <a:spAutoFit/>
          </a:bodyPr>
          <a:lstStyle/>
          <a:p>
            <a:r>
              <a:rPr lang="en-US" sz="4000" b="1" dirty="0">
                <a:solidFill>
                  <a:schemeClr val="bg1"/>
                </a:solidFill>
              </a:rPr>
              <a:t>What We Review</a:t>
            </a:r>
          </a:p>
        </p:txBody>
      </p:sp>
      <p:pic>
        <p:nvPicPr>
          <p:cNvPr id="7" name="Picture 6">
            <a:extLst>
              <a:ext uri="{FF2B5EF4-FFF2-40B4-BE49-F238E27FC236}">
                <a16:creationId xmlns:a16="http://schemas.microsoft.com/office/drawing/2014/main" id="{A92D30C0-3803-FA14-E305-231C1A5A3166}"/>
              </a:ext>
            </a:extLst>
          </p:cNvPr>
          <p:cNvPicPr>
            <a:picLocks noChangeAspect="1"/>
          </p:cNvPicPr>
          <p:nvPr/>
        </p:nvPicPr>
        <p:blipFill>
          <a:blip r:embed="rId3"/>
          <a:stretch>
            <a:fillRect/>
          </a:stretch>
        </p:blipFill>
        <p:spPr>
          <a:xfrm>
            <a:off x="1695150" y="1412015"/>
            <a:ext cx="5258400" cy="4033971"/>
          </a:xfrm>
          <a:prstGeom prst="rect">
            <a:avLst/>
          </a:prstGeom>
        </p:spPr>
      </p:pic>
      <p:pic>
        <p:nvPicPr>
          <p:cNvPr id="3074" name="Picture 2" descr="610+ Risk Management Cartoons Stock Photos, Pictures &amp; Royalty-Free Images  - iStock">
            <a:extLst>
              <a:ext uri="{FF2B5EF4-FFF2-40B4-BE49-F238E27FC236}">
                <a16:creationId xmlns:a16="http://schemas.microsoft.com/office/drawing/2014/main" id="{DD87D991-CCAD-844B-8DED-67126B91E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424" y="3933825"/>
            <a:ext cx="3400426"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395058"/>
      </p:ext>
    </p:extLst>
  </p:cSld>
  <p:clrMapOvr>
    <a:masterClrMapping/>
  </p:clrMapOvr>
  <mc:AlternateContent xmlns:mc="http://schemas.openxmlformats.org/markup-compatibility/2006" xmlns:p14="http://schemas.microsoft.com/office/powerpoint/2010/main">
    <mc:Choice Requires="p14">
      <p:transition spd="med" p14:dur="700" advTm="3555">
        <p:fade/>
      </p:transition>
    </mc:Choice>
    <mc:Fallback xmlns="">
      <p:transition spd="med" advTm="3555">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A0C5102-4D35-9468-14EE-5A509877A49A}"/>
              </a:ext>
            </a:extLst>
          </p:cNvPr>
          <p:cNvSpPr>
            <a:spLocks noGrp="1"/>
          </p:cNvSpPr>
          <p:nvPr>
            <p:ph type="title"/>
          </p:nvPr>
        </p:nvSpPr>
        <p:spPr>
          <a:xfrm>
            <a:off x="1650750" y="2473332"/>
            <a:ext cx="4354716" cy="1263520"/>
          </a:xfrm>
        </p:spPr>
        <p:txBody>
          <a:bodyPr>
            <a:noAutofit/>
          </a:bodyPr>
          <a:lstStyle/>
          <a:p>
            <a:r>
              <a:rPr lang="en-US" sz="4000" b="1" dirty="0">
                <a:solidFill>
                  <a:srgbClr val="004D86"/>
                </a:solidFill>
              </a:rPr>
              <a:t>Subcontractor Costs</a:t>
            </a:r>
          </a:p>
        </p:txBody>
      </p:sp>
      <p:pic>
        <p:nvPicPr>
          <p:cNvPr id="15" name="Picture Placeholder 14" descr="Abstract line art skyscrapers">
            <a:extLst>
              <a:ext uri="{FF2B5EF4-FFF2-40B4-BE49-F238E27FC236}">
                <a16:creationId xmlns:a16="http://schemas.microsoft.com/office/drawing/2014/main" id="{187B984A-FDAF-8A6D-355D-2AF0A182C13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8045" r="18045"/>
          <a:stretch>
            <a:fillRect/>
          </a:stretch>
        </p:blipFill>
        <p:spPr>
          <a:xfrm>
            <a:off x="5821680" y="324197"/>
            <a:ext cx="4216480" cy="5561793"/>
          </a:xfrm>
        </p:spPr>
      </p:pic>
    </p:spTree>
    <p:extLst>
      <p:ext uri="{BB962C8B-B14F-4D97-AF65-F5344CB8AC3E}">
        <p14:creationId xmlns:p14="http://schemas.microsoft.com/office/powerpoint/2010/main" val="377295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2D200C27-33C8-4C65-77ED-3F9B85916804}"/>
              </a:ext>
            </a:extLst>
          </p:cNvPr>
          <p:cNvSpPr txBox="1">
            <a:spLocks/>
          </p:cNvSpPr>
          <p:nvPr/>
        </p:nvSpPr>
        <p:spPr>
          <a:xfrm>
            <a:off x="1524000" y="6633713"/>
            <a:ext cx="9144000" cy="205998"/>
          </a:xfrm>
          <a:prstGeom prst="rect">
            <a:avLst/>
          </a:prstGeom>
        </p:spPr>
        <p:txBody>
          <a:bodyPr vert="horz" lIns="91440" tIns="45720" rIns="91440" bIns="45720" rtlCol="0" anchor="ctr"/>
          <a:lstStyle>
            <a:defPPr>
              <a:defRPr lang="en-US"/>
            </a:defPPr>
            <a:lvl1pPr marL="0" algn="l" defTabSz="457200" rtl="0" eaLnBrk="1" latinLnBrk="0" hangingPunct="1">
              <a:defRPr sz="825" kern="1200" cap="all" baseline="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Audit process overview</a:t>
            </a:r>
          </a:p>
        </p:txBody>
      </p:sp>
      <p:pic>
        <p:nvPicPr>
          <p:cNvPr id="5" name="Picture 4">
            <a:extLst>
              <a:ext uri="{FF2B5EF4-FFF2-40B4-BE49-F238E27FC236}">
                <a16:creationId xmlns:a16="http://schemas.microsoft.com/office/drawing/2014/main" id="{CF1BE9C7-BBB9-338B-E4FC-D4434C71D37F}"/>
              </a:ext>
            </a:extLst>
          </p:cNvPr>
          <p:cNvPicPr>
            <a:picLocks noChangeAspect="1"/>
          </p:cNvPicPr>
          <p:nvPr/>
        </p:nvPicPr>
        <p:blipFill>
          <a:blip r:embed="rId2"/>
          <a:stretch>
            <a:fillRect/>
          </a:stretch>
        </p:blipFill>
        <p:spPr>
          <a:xfrm>
            <a:off x="1524000" y="0"/>
            <a:ext cx="9144000" cy="1006162"/>
          </a:xfrm>
          <a:prstGeom prst="rect">
            <a:avLst/>
          </a:prstGeom>
        </p:spPr>
      </p:pic>
      <p:sp>
        <p:nvSpPr>
          <p:cNvPr id="6" name="TextBox 5">
            <a:extLst>
              <a:ext uri="{FF2B5EF4-FFF2-40B4-BE49-F238E27FC236}">
                <a16:creationId xmlns:a16="http://schemas.microsoft.com/office/drawing/2014/main" id="{AA9D31E5-922A-B71B-77E4-4FFD9C982C37}"/>
              </a:ext>
            </a:extLst>
          </p:cNvPr>
          <p:cNvSpPr txBox="1"/>
          <p:nvPr/>
        </p:nvSpPr>
        <p:spPr>
          <a:xfrm>
            <a:off x="1733005" y="150992"/>
            <a:ext cx="8725990" cy="707886"/>
          </a:xfrm>
          <a:prstGeom prst="rect">
            <a:avLst/>
          </a:prstGeom>
          <a:noFill/>
        </p:spPr>
        <p:txBody>
          <a:bodyPr wrap="square">
            <a:spAutoFit/>
          </a:bodyPr>
          <a:lstStyle/>
          <a:p>
            <a:r>
              <a:rPr lang="en-US" sz="4000" b="1" dirty="0">
                <a:solidFill>
                  <a:schemeClr val="bg1"/>
                </a:solidFill>
              </a:rPr>
              <a:t>What We Review</a:t>
            </a:r>
          </a:p>
        </p:txBody>
      </p:sp>
      <p:pic>
        <p:nvPicPr>
          <p:cNvPr id="4" name="Picture 3">
            <a:extLst>
              <a:ext uri="{FF2B5EF4-FFF2-40B4-BE49-F238E27FC236}">
                <a16:creationId xmlns:a16="http://schemas.microsoft.com/office/drawing/2014/main" id="{3CD70B17-B7BB-F93F-51B1-AA2AEC265FD5}"/>
              </a:ext>
            </a:extLst>
          </p:cNvPr>
          <p:cNvPicPr>
            <a:picLocks noChangeAspect="1"/>
          </p:cNvPicPr>
          <p:nvPr/>
        </p:nvPicPr>
        <p:blipFill>
          <a:blip r:embed="rId3"/>
          <a:stretch>
            <a:fillRect/>
          </a:stretch>
        </p:blipFill>
        <p:spPr>
          <a:xfrm>
            <a:off x="1733005" y="1790829"/>
            <a:ext cx="5020376" cy="4058216"/>
          </a:xfrm>
          <a:prstGeom prst="rect">
            <a:avLst/>
          </a:prstGeom>
        </p:spPr>
      </p:pic>
      <p:pic>
        <p:nvPicPr>
          <p:cNvPr id="4098" name="Picture 2" descr="Risk High Medium Low Stock Illustrations – 725 Risk High Medium Low Stock  Illustrations, Vectors &amp; Clipart - Dreamstime">
            <a:extLst>
              <a:ext uri="{FF2B5EF4-FFF2-40B4-BE49-F238E27FC236}">
                <a16:creationId xmlns:a16="http://schemas.microsoft.com/office/drawing/2014/main" id="{4ED006A4-8193-E8A3-C799-AFBC8B781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3094" y="3766546"/>
            <a:ext cx="2539581" cy="253958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8">
            <a:extLst>
              <a:ext uri="{FF2B5EF4-FFF2-40B4-BE49-F238E27FC236}">
                <a16:creationId xmlns:a16="http://schemas.microsoft.com/office/drawing/2014/main" id="{5E878D4C-9154-2881-6123-BE161EDE4F5E}"/>
              </a:ext>
            </a:extLst>
          </p:cNvPr>
          <p:cNvSpPr>
            <a:spLocks noGrp="1"/>
          </p:cNvSpPr>
          <p:nvPr>
            <p:ph idx="1"/>
          </p:nvPr>
        </p:nvSpPr>
        <p:spPr>
          <a:xfrm>
            <a:off x="6753381" y="1157155"/>
            <a:ext cx="3845608" cy="2539581"/>
          </a:xfrm>
        </p:spPr>
        <p:txBody>
          <a:bodyPr>
            <a:normAutofit lnSpcReduction="10000"/>
          </a:bodyPr>
          <a:lstStyle/>
          <a:p>
            <a:pPr marL="34290" indent="0">
              <a:lnSpc>
                <a:spcPct val="120000"/>
              </a:lnSpc>
              <a:spcBef>
                <a:spcPts val="0"/>
              </a:spcBef>
              <a:buNone/>
            </a:pPr>
            <a:r>
              <a:rPr lang="en-US" sz="2200" dirty="0"/>
              <a:t>Base subcontracts</a:t>
            </a:r>
            <a:endParaRPr lang="en-US" sz="1900" i="1" dirty="0"/>
          </a:p>
          <a:p>
            <a:pPr lvl="1">
              <a:lnSpc>
                <a:spcPct val="120000"/>
              </a:lnSpc>
              <a:spcBef>
                <a:spcPts val="0"/>
              </a:spcBef>
            </a:pPr>
            <a:r>
              <a:rPr lang="en-US" sz="2200" dirty="0"/>
              <a:t>Competitively bid</a:t>
            </a:r>
          </a:p>
          <a:p>
            <a:pPr lvl="1">
              <a:lnSpc>
                <a:spcPct val="120000"/>
              </a:lnSpc>
              <a:spcBef>
                <a:spcPts val="0"/>
              </a:spcBef>
            </a:pPr>
            <a:r>
              <a:rPr lang="en-US" sz="2200" dirty="0"/>
              <a:t>Relatively low audit risk </a:t>
            </a:r>
          </a:p>
          <a:p>
            <a:pPr marL="274320" lvl="1" indent="0">
              <a:lnSpc>
                <a:spcPct val="120000"/>
              </a:lnSpc>
              <a:spcBef>
                <a:spcPts val="0"/>
              </a:spcBef>
              <a:buNone/>
            </a:pPr>
            <a:endParaRPr lang="en-US" sz="1200" dirty="0"/>
          </a:p>
          <a:p>
            <a:pPr marL="274320" lvl="1" indent="0">
              <a:lnSpc>
                <a:spcPct val="120000"/>
              </a:lnSpc>
              <a:spcBef>
                <a:spcPts val="0"/>
              </a:spcBef>
              <a:buNone/>
            </a:pPr>
            <a:endParaRPr lang="en-US" sz="1200" dirty="0"/>
          </a:p>
          <a:p>
            <a:pPr marL="34290" indent="0">
              <a:lnSpc>
                <a:spcPct val="120000"/>
              </a:lnSpc>
              <a:spcBef>
                <a:spcPts val="0"/>
              </a:spcBef>
              <a:buNone/>
            </a:pPr>
            <a:r>
              <a:rPr lang="en-US" sz="2200" dirty="0"/>
              <a:t>Change Orders</a:t>
            </a:r>
          </a:p>
          <a:p>
            <a:pPr lvl="1">
              <a:lnSpc>
                <a:spcPct val="120000"/>
              </a:lnSpc>
              <a:spcBef>
                <a:spcPts val="0"/>
              </a:spcBef>
            </a:pPr>
            <a:r>
              <a:rPr lang="en-US" sz="2200" dirty="0"/>
              <a:t>Audit risk varies </a:t>
            </a:r>
          </a:p>
          <a:p>
            <a:pPr lvl="1">
              <a:spcBef>
                <a:spcPts val="0"/>
              </a:spcBef>
            </a:pPr>
            <a:endParaRPr lang="en-US" sz="1600" dirty="0"/>
          </a:p>
          <a:p>
            <a:pPr marL="34290" indent="0">
              <a:spcBef>
                <a:spcPts val="0"/>
              </a:spcBef>
              <a:buNone/>
            </a:pPr>
            <a:endParaRPr lang="en-US" sz="1600" dirty="0"/>
          </a:p>
          <a:p>
            <a:pPr marL="0" indent="0">
              <a:spcBef>
                <a:spcPts val="0"/>
              </a:spcBef>
              <a:buNone/>
            </a:pPr>
            <a:endParaRPr lang="en-US" sz="2400" dirty="0"/>
          </a:p>
          <a:p>
            <a:pPr marL="342900" indent="-342900">
              <a:spcBef>
                <a:spcPts val="0"/>
              </a:spcBef>
            </a:pPr>
            <a:endParaRPr lang="en-US" sz="2400" dirty="0"/>
          </a:p>
        </p:txBody>
      </p:sp>
    </p:spTree>
    <p:extLst>
      <p:ext uri="{BB962C8B-B14F-4D97-AF65-F5344CB8AC3E}">
        <p14:creationId xmlns:p14="http://schemas.microsoft.com/office/powerpoint/2010/main" val="4196248989"/>
      </p:ext>
    </p:extLst>
  </p:cSld>
  <p:clrMapOvr>
    <a:masterClrMapping/>
  </p:clrMapOvr>
  <mc:AlternateContent xmlns:mc="http://schemas.openxmlformats.org/markup-compatibility/2006" xmlns:p14="http://schemas.microsoft.com/office/powerpoint/2010/main">
    <mc:Choice Requires="p14">
      <p:transition spd="med" p14:dur="700" advTm="3555">
        <p:fade/>
      </p:transition>
    </mc:Choice>
    <mc:Fallback xmlns="">
      <p:transition spd="med" advTm="3555">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Lst>
          </a:blip>
          <a:srcRect l="25672" t="1" r="25672" b="464"/>
          <a:stretch/>
        </p:blipFill>
        <p:spPr>
          <a:xfrm>
            <a:off x="-87213" y="0"/>
            <a:ext cx="5024973" cy="6858000"/>
          </a:xfrm>
          <a:prstGeom prst="rect">
            <a:avLst/>
          </a:prstGeom>
        </p:spPr>
      </p:pic>
      <p:sp>
        <p:nvSpPr>
          <p:cNvPr id="6" name="TextBox 20">
            <a:extLst>
              <a:ext uri="{FF2B5EF4-FFF2-40B4-BE49-F238E27FC236}">
                <a16:creationId xmlns:a16="http://schemas.microsoft.com/office/drawing/2014/main" id="{1950801F-8D95-2373-A01B-D586D422D169}"/>
              </a:ext>
            </a:extLst>
          </p:cNvPr>
          <p:cNvSpPr txBox="1"/>
          <p:nvPr/>
        </p:nvSpPr>
        <p:spPr>
          <a:xfrm>
            <a:off x="4937760" y="1300327"/>
            <a:ext cx="7254240" cy="591187"/>
          </a:xfrm>
          <a:prstGeom prst="rect">
            <a:avLst/>
          </a:prstGeom>
        </p:spPr>
        <p:txBody>
          <a:bodyPr wrap="square" lIns="0" tIns="0" rIns="0" bIns="0" rtlCol="0" anchor="t">
            <a:spAutoFit/>
          </a:bodyPr>
          <a:lstStyle/>
          <a:p>
            <a:pPr lvl="2" defTabSz="609630">
              <a:lnSpc>
                <a:spcPts val="4480"/>
              </a:lnSpc>
            </a:pPr>
            <a:r>
              <a:rPr lang="en-US" sz="4400" b="1" dirty="0">
                <a:solidFill>
                  <a:srgbClr val="003766"/>
                </a:solidFill>
                <a:latin typeface="Garamond" panose="02020404030301010803" pitchFamily="18" charset="0"/>
                <a:ea typeface="Verdana" panose="020B0604030504040204" pitchFamily="34" charset="0"/>
              </a:rPr>
              <a:t>Find Your Scope</a:t>
            </a:r>
          </a:p>
        </p:txBody>
      </p:sp>
      <p:pic>
        <p:nvPicPr>
          <p:cNvPr id="7" name="Picture 30">
            <a:extLst>
              <a:ext uri="{FF2B5EF4-FFF2-40B4-BE49-F238E27FC236}">
                <a16:creationId xmlns:a16="http://schemas.microsoft.com/office/drawing/2014/main" id="{EEE82FE5-AF48-59C6-6195-F3263478F9CC}"/>
              </a:ext>
            </a:extLst>
          </p:cNvPr>
          <p:cNvPicPr>
            <a:picLocks noChangeAspect="1"/>
          </p:cNvPicPr>
          <p:nvPr/>
        </p:nvPicPr>
        <p:blipFill rotWithShape="1">
          <a:blip r:embed="rId3"/>
          <a:srcRect t="27648" b="24809"/>
          <a:stretch/>
        </p:blipFill>
        <p:spPr>
          <a:xfrm>
            <a:off x="10215077" y="231494"/>
            <a:ext cx="1976923" cy="726449"/>
          </a:xfrm>
          <a:prstGeom prst="rect">
            <a:avLst/>
          </a:prstGeom>
        </p:spPr>
      </p:pic>
      <p:pic>
        <p:nvPicPr>
          <p:cNvPr id="8" name="Picture 7">
            <a:extLst>
              <a:ext uri="{FF2B5EF4-FFF2-40B4-BE49-F238E27FC236}">
                <a16:creationId xmlns:a16="http://schemas.microsoft.com/office/drawing/2014/main" id="{1C12D883-9D82-6C89-D955-7EAF96DA3C86}"/>
              </a:ext>
            </a:extLst>
          </p:cNvPr>
          <p:cNvPicPr>
            <a:picLocks noChangeAspect="1"/>
          </p:cNvPicPr>
          <p:nvPr/>
        </p:nvPicPr>
        <p:blipFill>
          <a:blip r:embed="rId4">
            <a:extLst>
              <a:ext uri="{28A0092B-C50C-407E-A947-70E740481C1C}">
                <a14:useLocalDpi xmlns:a14="http://schemas.microsoft.com/office/drawing/2010/main" val="0"/>
              </a:ext>
            </a:extLst>
          </a:blip>
          <a:srcRect l="1391" r="1391"/>
          <a:stretch/>
        </p:blipFill>
        <p:spPr>
          <a:xfrm>
            <a:off x="6377032" y="3625775"/>
            <a:ext cx="1535784" cy="1919732"/>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64E0711F-B4F1-1B98-DB52-2D8357FB2EA0}"/>
              </a:ext>
            </a:extLst>
          </p:cNvPr>
          <p:cNvSpPr txBox="1"/>
          <p:nvPr/>
        </p:nvSpPr>
        <p:spPr>
          <a:xfrm>
            <a:off x="5654042" y="5616271"/>
            <a:ext cx="2929125" cy="892552"/>
          </a:xfrm>
          <a:prstGeom prst="rect">
            <a:avLst/>
          </a:prstGeom>
          <a:noFill/>
        </p:spPr>
        <p:txBody>
          <a:bodyPr wrap="square" rtlCol="0">
            <a:spAutoFit/>
          </a:bodyPr>
          <a:lstStyle/>
          <a:p>
            <a:pPr algn="ctr"/>
            <a:r>
              <a:rPr lang="en-US" sz="1600" b="1" dirty="0">
                <a:solidFill>
                  <a:srgbClr val="003766"/>
                </a:solidFill>
                <a:latin typeface="Verdana" panose="020B0604030504040204" pitchFamily="34" charset="0"/>
                <a:ea typeface="Verdana" panose="020B0604030504040204" pitchFamily="34" charset="0"/>
              </a:rPr>
              <a:t>Chris Schwertner</a:t>
            </a:r>
          </a:p>
          <a:p>
            <a:pPr algn="ctr"/>
            <a:r>
              <a:rPr lang="en-US" sz="1200" dirty="0">
                <a:latin typeface="Verdana" panose="020B0604030504040204" pitchFamily="34" charset="0"/>
                <a:ea typeface="Verdana" panose="020B0604030504040204" pitchFamily="34" charset="0"/>
              </a:rPr>
              <a:t>Preconstruction Services Manager</a:t>
            </a:r>
            <a:br>
              <a:rPr lang="en-US" sz="1200" b="1" dirty="0">
                <a:solidFill>
                  <a:schemeClr val="accent1">
                    <a:lumMod val="75000"/>
                  </a:schemeClr>
                </a:solidFill>
                <a:latin typeface="Verdana" panose="020B0604030504040204" pitchFamily="34" charset="0"/>
                <a:ea typeface="Verdana" panose="020B0604030504040204" pitchFamily="34" charset="0"/>
              </a:rPr>
            </a:br>
            <a:r>
              <a:rPr lang="en-US" sz="1200" dirty="0">
                <a:latin typeface="Verdana" panose="020B0604030504040204" pitchFamily="34" charset="0"/>
                <a:ea typeface="Verdana" panose="020B0604030504040204" pitchFamily="34" charset="0"/>
              </a:rPr>
              <a:t>210-875-9562</a:t>
            </a:r>
            <a:br>
              <a:rPr lang="en-US" sz="1200" dirty="0">
                <a:latin typeface="Verdana" panose="020B0604030504040204" pitchFamily="34" charset="0"/>
                <a:ea typeface="Verdana" panose="020B0604030504040204" pitchFamily="34" charset="0"/>
              </a:rPr>
            </a:br>
            <a:r>
              <a:rPr lang="en-US" sz="1200" dirty="0">
                <a:latin typeface="Verdana" panose="020B0604030504040204" pitchFamily="34" charset="0"/>
                <a:ea typeface="Verdana" panose="020B0604030504040204" pitchFamily="34" charset="0"/>
              </a:rPr>
              <a:t>Chris.Schwertner@SpawGlass.com</a:t>
            </a:r>
          </a:p>
        </p:txBody>
      </p:sp>
      <p:pic>
        <p:nvPicPr>
          <p:cNvPr id="10" name="Picture 9">
            <a:extLst>
              <a:ext uri="{FF2B5EF4-FFF2-40B4-BE49-F238E27FC236}">
                <a16:creationId xmlns:a16="http://schemas.microsoft.com/office/drawing/2014/main" id="{26F9D5B6-2876-D531-0FFC-289ADFD04318}"/>
              </a:ext>
            </a:extLst>
          </p:cNvPr>
          <p:cNvPicPr>
            <a:picLocks noChangeAspect="1"/>
          </p:cNvPicPr>
          <p:nvPr/>
        </p:nvPicPr>
        <p:blipFill>
          <a:blip r:embed="rId5">
            <a:extLst>
              <a:ext uri="{28A0092B-C50C-407E-A947-70E740481C1C}">
                <a14:useLocalDpi xmlns:a14="http://schemas.microsoft.com/office/drawing/2010/main" val="0"/>
              </a:ext>
            </a:extLst>
          </a:blip>
          <a:srcRect l="1391" r="1391"/>
          <a:stretch/>
        </p:blipFill>
        <p:spPr>
          <a:xfrm>
            <a:off x="9462250" y="3625775"/>
            <a:ext cx="1535784" cy="1919732"/>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CCEAF409-E7A0-D1D0-2888-DB3C2881345E}"/>
              </a:ext>
            </a:extLst>
          </p:cNvPr>
          <p:cNvSpPr txBox="1"/>
          <p:nvPr/>
        </p:nvSpPr>
        <p:spPr>
          <a:xfrm>
            <a:off x="8841025" y="5616271"/>
            <a:ext cx="2731934" cy="892552"/>
          </a:xfrm>
          <a:prstGeom prst="rect">
            <a:avLst/>
          </a:prstGeom>
          <a:noFill/>
        </p:spPr>
        <p:txBody>
          <a:bodyPr wrap="square" rtlCol="0">
            <a:spAutoFit/>
          </a:bodyPr>
          <a:lstStyle/>
          <a:p>
            <a:pPr algn="ctr"/>
            <a:r>
              <a:rPr lang="en-US" sz="1600" b="1" dirty="0">
                <a:solidFill>
                  <a:srgbClr val="003766"/>
                </a:solidFill>
                <a:latin typeface="Verdana" panose="020B0604030504040204" pitchFamily="34" charset="0"/>
                <a:ea typeface="Verdana" panose="020B0604030504040204" pitchFamily="34" charset="0"/>
              </a:rPr>
              <a:t>Zeb Young</a:t>
            </a:r>
          </a:p>
          <a:p>
            <a:pPr algn="ctr"/>
            <a:r>
              <a:rPr lang="en-US" sz="1200" dirty="0">
                <a:latin typeface="Verdana" panose="020B0604030504040204" pitchFamily="34" charset="0"/>
                <a:ea typeface="Verdana" panose="020B0604030504040204" pitchFamily="34" charset="0"/>
              </a:rPr>
              <a:t>Project Executive</a:t>
            </a:r>
            <a:br>
              <a:rPr lang="en-US" sz="1200" b="1" dirty="0">
                <a:solidFill>
                  <a:schemeClr val="accent1">
                    <a:lumMod val="75000"/>
                  </a:schemeClr>
                </a:solidFill>
                <a:latin typeface="Verdana" panose="020B0604030504040204" pitchFamily="34" charset="0"/>
                <a:ea typeface="Verdana" panose="020B0604030504040204" pitchFamily="34" charset="0"/>
              </a:rPr>
            </a:br>
            <a:r>
              <a:rPr lang="en-US" sz="1200" dirty="0">
                <a:latin typeface="Verdana" panose="020B0604030504040204" pitchFamily="34" charset="0"/>
                <a:ea typeface="Verdana" panose="020B0604030504040204" pitchFamily="34" charset="0"/>
              </a:rPr>
              <a:t>817-682-5818</a:t>
            </a:r>
            <a:br>
              <a:rPr lang="en-US" sz="1200" dirty="0">
                <a:latin typeface="Verdana" panose="020B0604030504040204" pitchFamily="34" charset="0"/>
                <a:ea typeface="Verdana" panose="020B0604030504040204" pitchFamily="34" charset="0"/>
              </a:rPr>
            </a:br>
            <a:r>
              <a:rPr lang="en-US" sz="1200" dirty="0">
                <a:latin typeface="Verdana" panose="020B0604030504040204" pitchFamily="34" charset="0"/>
                <a:ea typeface="Verdana" panose="020B0604030504040204" pitchFamily="34" charset="0"/>
              </a:rPr>
              <a:t>Zeb.Young@SpawGlass.com</a:t>
            </a:r>
          </a:p>
        </p:txBody>
      </p:sp>
      <p:sp>
        <p:nvSpPr>
          <p:cNvPr id="12" name="TextBox 11">
            <a:extLst>
              <a:ext uri="{FF2B5EF4-FFF2-40B4-BE49-F238E27FC236}">
                <a16:creationId xmlns:a16="http://schemas.microsoft.com/office/drawing/2014/main" id="{73500E6F-C1AE-990F-FBBF-55F2E9F36BDD}"/>
              </a:ext>
            </a:extLst>
          </p:cNvPr>
          <p:cNvSpPr txBox="1"/>
          <p:nvPr/>
        </p:nvSpPr>
        <p:spPr>
          <a:xfrm>
            <a:off x="4937760" y="2234612"/>
            <a:ext cx="7254240" cy="830997"/>
          </a:xfrm>
          <a:prstGeom prst="rect">
            <a:avLst/>
          </a:prstGeom>
          <a:noFill/>
        </p:spPr>
        <p:txBody>
          <a:bodyPr wrap="square">
            <a:spAutoFit/>
          </a:bodyPr>
          <a:lstStyle/>
          <a:p>
            <a:pPr marL="1200150" lvl="2" indent="-285750" defTabSz="60963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Right size for you or team</a:t>
            </a:r>
          </a:p>
          <a:p>
            <a:pPr marL="1200150" lvl="2" indent="-285750" defTabSz="609630">
              <a:buFont typeface="Arial" panose="020B0604020202020204" pitchFamily="34" charset="0"/>
              <a:buChar char="•"/>
              <a:defRPr/>
            </a:pPr>
            <a:r>
              <a:rPr lang="en-US" sz="1600" dirty="0">
                <a:solidFill>
                  <a:prstClr val="black"/>
                </a:solidFill>
                <a:latin typeface="Verdana" panose="020B0604030504040204" pitchFamily="34" charset="0"/>
                <a:ea typeface="Verdana" panose="020B0604030504040204" pitchFamily="34" charset="0"/>
                <a:cs typeface="Arial" panose="020B0604020202020204" pitchFamily="34" charset="0"/>
              </a:rPr>
              <a:t>Understand how to do business under </a:t>
            </a:r>
            <a:br>
              <a:rPr lang="en-US" sz="1600" dirty="0">
                <a:solidFill>
                  <a:prstClr val="black"/>
                </a:solidFill>
                <a:latin typeface="Verdana" panose="020B0604030504040204" pitchFamily="34" charset="0"/>
                <a:ea typeface="Verdana" panose="020B0604030504040204" pitchFamily="34" charset="0"/>
                <a:cs typeface="Arial" panose="020B0604020202020204" pitchFamily="34" charset="0"/>
              </a:rPr>
            </a:br>
            <a:r>
              <a:rPr lang="en-US" sz="1600" dirty="0">
                <a:solidFill>
                  <a:prstClr val="black"/>
                </a:solidFill>
                <a:latin typeface="Verdana" panose="020B0604030504040204" pitchFamily="34" charset="0"/>
                <a:ea typeface="Verdana" panose="020B0604030504040204" pitchFamily="34" charset="0"/>
                <a:cs typeface="Arial" panose="020B0604020202020204" pitchFamily="34" charset="0"/>
              </a:rPr>
              <a:t>State of Texas procurement</a:t>
            </a: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A0C5102-4D35-9468-14EE-5A509877A49A}"/>
              </a:ext>
            </a:extLst>
          </p:cNvPr>
          <p:cNvSpPr>
            <a:spLocks noGrp="1"/>
          </p:cNvSpPr>
          <p:nvPr>
            <p:ph type="title"/>
          </p:nvPr>
        </p:nvSpPr>
        <p:spPr>
          <a:xfrm>
            <a:off x="1739661" y="2523855"/>
            <a:ext cx="3632191" cy="1162474"/>
          </a:xfrm>
        </p:spPr>
        <p:txBody>
          <a:bodyPr>
            <a:noAutofit/>
          </a:bodyPr>
          <a:lstStyle/>
          <a:p>
            <a:r>
              <a:rPr lang="en-US" sz="4000" b="1" dirty="0">
                <a:solidFill>
                  <a:srgbClr val="004D86"/>
                </a:solidFill>
              </a:rPr>
              <a:t>Contract Terms to Know</a:t>
            </a:r>
            <a:endParaRPr lang="en-US" sz="4000" dirty="0">
              <a:solidFill>
                <a:srgbClr val="004D86"/>
              </a:solidFill>
            </a:endParaRPr>
          </a:p>
        </p:txBody>
      </p:sp>
      <p:pic>
        <p:nvPicPr>
          <p:cNvPr id="15" name="Picture Placeholder 14" descr="Abstract line art skyscrapers">
            <a:extLst>
              <a:ext uri="{FF2B5EF4-FFF2-40B4-BE49-F238E27FC236}">
                <a16:creationId xmlns:a16="http://schemas.microsoft.com/office/drawing/2014/main" id="{187B984A-FDAF-8A6D-355D-2AF0A182C13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8045" r="18045"/>
          <a:stretch>
            <a:fillRect/>
          </a:stretch>
        </p:blipFill>
        <p:spPr>
          <a:xfrm>
            <a:off x="5821680" y="324197"/>
            <a:ext cx="4216480" cy="5561793"/>
          </a:xfrm>
        </p:spPr>
      </p:pic>
    </p:spTree>
    <p:extLst>
      <p:ext uri="{BB962C8B-B14F-4D97-AF65-F5344CB8AC3E}">
        <p14:creationId xmlns:p14="http://schemas.microsoft.com/office/powerpoint/2010/main" val="2010504944"/>
      </p:ext>
    </p:extLst>
  </p:cSld>
  <p:clrMapOvr>
    <a:masterClrMapping/>
  </p:clrMapOvr>
  <mc:AlternateContent xmlns:mc="http://schemas.openxmlformats.org/markup-compatibility/2006" xmlns:p14="http://schemas.microsoft.com/office/powerpoint/2010/main">
    <mc:Choice Requires="p14">
      <p:transition spd="med" p14:dur="700" advTm="36484">
        <p:fade/>
      </p:transition>
    </mc:Choice>
    <mc:Fallback xmlns="">
      <p:transition spd="med" advTm="36484">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2D200C27-33C8-4C65-77ED-3F9B85916804}"/>
              </a:ext>
            </a:extLst>
          </p:cNvPr>
          <p:cNvSpPr txBox="1">
            <a:spLocks/>
          </p:cNvSpPr>
          <p:nvPr/>
        </p:nvSpPr>
        <p:spPr>
          <a:xfrm>
            <a:off x="1524000" y="6633713"/>
            <a:ext cx="9144000" cy="205998"/>
          </a:xfrm>
          <a:prstGeom prst="rect">
            <a:avLst/>
          </a:prstGeom>
        </p:spPr>
        <p:txBody>
          <a:bodyPr vert="horz" lIns="91440" tIns="45720" rIns="91440" bIns="45720" rtlCol="0" anchor="ctr"/>
          <a:lstStyle>
            <a:defPPr>
              <a:defRPr lang="en-US"/>
            </a:defPPr>
            <a:lvl1pPr marL="0" algn="l" defTabSz="457200" rtl="0" eaLnBrk="1" latinLnBrk="0" hangingPunct="1">
              <a:defRPr sz="825" kern="1200" cap="all" baseline="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Audit process overview</a:t>
            </a:r>
          </a:p>
        </p:txBody>
      </p:sp>
      <p:pic>
        <p:nvPicPr>
          <p:cNvPr id="5" name="Picture 4">
            <a:extLst>
              <a:ext uri="{FF2B5EF4-FFF2-40B4-BE49-F238E27FC236}">
                <a16:creationId xmlns:a16="http://schemas.microsoft.com/office/drawing/2014/main" id="{CF1BE9C7-BBB9-338B-E4FC-D4434C71D37F}"/>
              </a:ext>
            </a:extLst>
          </p:cNvPr>
          <p:cNvPicPr>
            <a:picLocks noChangeAspect="1"/>
          </p:cNvPicPr>
          <p:nvPr/>
        </p:nvPicPr>
        <p:blipFill>
          <a:blip r:embed="rId2"/>
          <a:stretch>
            <a:fillRect/>
          </a:stretch>
        </p:blipFill>
        <p:spPr>
          <a:xfrm>
            <a:off x="1524000" y="0"/>
            <a:ext cx="9144000" cy="1006162"/>
          </a:xfrm>
          <a:prstGeom prst="rect">
            <a:avLst/>
          </a:prstGeom>
        </p:spPr>
      </p:pic>
      <p:sp>
        <p:nvSpPr>
          <p:cNvPr id="6" name="TextBox 5">
            <a:extLst>
              <a:ext uri="{FF2B5EF4-FFF2-40B4-BE49-F238E27FC236}">
                <a16:creationId xmlns:a16="http://schemas.microsoft.com/office/drawing/2014/main" id="{AA9D31E5-922A-B71B-77E4-4FFD9C982C37}"/>
              </a:ext>
            </a:extLst>
          </p:cNvPr>
          <p:cNvSpPr txBox="1"/>
          <p:nvPr/>
        </p:nvSpPr>
        <p:spPr>
          <a:xfrm>
            <a:off x="1733005" y="150992"/>
            <a:ext cx="8725990" cy="707886"/>
          </a:xfrm>
          <a:prstGeom prst="rect">
            <a:avLst/>
          </a:prstGeom>
          <a:noFill/>
        </p:spPr>
        <p:txBody>
          <a:bodyPr wrap="square">
            <a:spAutoFit/>
          </a:bodyPr>
          <a:lstStyle/>
          <a:p>
            <a:r>
              <a:rPr lang="en-US" sz="4000" b="1" dirty="0">
                <a:solidFill>
                  <a:schemeClr val="bg1"/>
                </a:solidFill>
              </a:rPr>
              <a:t>Contract Terms to Know</a:t>
            </a:r>
          </a:p>
        </p:txBody>
      </p:sp>
      <p:sp>
        <p:nvSpPr>
          <p:cNvPr id="2" name="Title 4">
            <a:extLst>
              <a:ext uri="{FF2B5EF4-FFF2-40B4-BE49-F238E27FC236}">
                <a16:creationId xmlns:a16="http://schemas.microsoft.com/office/drawing/2014/main" id="{B2613EDB-92F6-F635-2380-C786D2B4D7AD}"/>
              </a:ext>
            </a:extLst>
          </p:cNvPr>
          <p:cNvSpPr>
            <a:spLocks noGrp="1"/>
          </p:cNvSpPr>
          <p:nvPr>
            <p:ph type="title"/>
          </p:nvPr>
        </p:nvSpPr>
        <p:spPr>
          <a:xfrm>
            <a:off x="3078460" y="1138570"/>
            <a:ext cx="6381843" cy="879789"/>
          </a:xfrm>
        </p:spPr>
        <p:txBody>
          <a:bodyPr>
            <a:normAutofit fontScale="90000"/>
          </a:bodyPr>
          <a:lstStyle/>
          <a:p>
            <a:r>
              <a:rPr lang="en-US" sz="3100" i="1" dirty="0">
                <a:solidFill>
                  <a:srgbClr val="004D86"/>
                </a:solidFill>
              </a:rPr>
              <a:t>The contract determines what we review</a:t>
            </a:r>
            <a:br>
              <a:rPr lang="en-US" sz="2400" dirty="0">
                <a:solidFill>
                  <a:srgbClr val="004D86"/>
                </a:solidFill>
              </a:rPr>
            </a:br>
            <a:endParaRPr lang="en-US" sz="2400" b="1" dirty="0">
              <a:solidFill>
                <a:srgbClr val="004D86"/>
              </a:solidFill>
            </a:endParaRPr>
          </a:p>
        </p:txBody>
      </p:sp>
      <p:sp>
        <p:nvSpPr>
          <p:cNvPr id="4" name="Title 4">
            <a:extLst>
              <a:ext uri="{FF2B5EF4-FFF2-40B4-BE49-F238E27FC236}">
                <a16:creationId xmlns:a16="http://schemas.microsoft.com/office/drawing/2014/main" id="{5B5CA41C-B09C-4E60-02A2-DF541F53F28A}"/>
              </a:ext>
            </a:extLst>
          </p:cNvPr>
          <p:cNvSpPr txBox="1">
            <a:spLocks/>
          </p:cNvSpPr>
          <p:nvPr/>
        </p:nvSpPr>
        <p:spPr>
          <a:xfrm>
            <a:off x="1694905" y="1952363"/>
            <a:ext cx="8802189" cy="4519596"/>
          </a:xfrm>
          <a:prstGeom prst="rect">
            <a:avLst/>
          </a:prstGeom>
        </p:spPr>
        <p:txBody>
          <a:bodyPr vert="horz" lIns="91440" tIns="45720" rIns="91440" bIns="45720" rtlCol="0" anchor="b">
            <a:normAutofit lnSpcReduction="10000"/>
          </a:bodyPr>
          <a:lstStyle>
            <a:lvl1pPr marL="0" indent="0" algn="l" defTabSz="685800" rtl="0" eaLnBrk="1" latinLnBrk="0" hangingPunct="1">
              <a:lnSpc>
                <a:spcPct val="90000"/>
              </a:lnSpc>
              <a:spcBef>
                <a:spcPct val="0"/>
              </a:spcBef>
              <a:buFont typeface="Arial" pitchFamily="34" charset="0"/>
              <a:buNone/>
              <a:defRPr sz="2550" kern="1200">
                <a:solidFill>
                  <a:schemeClr val="tx2">
                    <a:lumMod val="75000"/>
                  </a:schemeClr>
                </a:solidFill>
                <a:latin typeface="+mj-lt"/>
                <a:ea typeface="+mj-ea"/>
                <a:cs typeface="+mj-cs"/>
              </a:defRPr>
            </a:lvl1pPr>
          </a:lstStyle>
          <a:p>
            <a:r>
              <a:rPr lang="en-US" sz="2400" i="1" u="sng" dirty="0">
                <a:solidFill>
                  <a:srgbClr val="004D86"/>
                </a:solidFill>
              </a:rPr>
              <a:t>Recommendations:</a:t>
            </a:r>
            <a:br>
              <a:rPr lang="en-US" sz="2400" dirty="0">
                <a:solidFill>
                  <a:srgbClr val="004D86"/>
                </a:solidFill>
              </a:rPr>
            </a:br>
            <a:r>
              <a:rPr lang="en-US" sz="2000" dirty="0">
                <a:solidFill>
                  <a:srgbClr val="004D86"/>
                </a:solidFill>
              </a:rPr>
              <a:t>- Know your contract </a:t>
            </a:r>
            <a:br>
              <a:rPr lang="en-US" sz="2000" dirty="0">
                <a:solidFill>
                  <a:srgbClr val="004D86"/>
                </a:solidFill>
              </a:rPr>
            </a:br>
            <a:r>
              <a:rPr lang="en-US" sz="2000" dirty="0">
                <a:solidFill>
                  <a:srgbClr val="004D86"/>
                </a:solidFill>
              </a:rPr>
              <a:t>- Understand the prime contract &amp; how it relates to your subcontract cost and change orders </a:t>
            </a:r>
            <a:br>
              <a:rPr lang="en-US" sz="2000" dirty="0">
                <a:solidFill>
                  <a:srgbClr val="004D86"/>
                </a:solidFill>
              </a:rPr>
            </a:br>
            <a:r>
              <a:rPr lang="en-US" sz="2000" dirty="0">
                <a:solidFill>
                  <a:srgbClr val="004D86"/>
                </a:solidFill>
              </a:rPr>
              <a:t>- Price the change orders based on the contract</a:t>
            </a:r>
            <a:br>
              <a:rPr lang="en-US" sz="2400" dirty="0">
                <a:solidFill>
                  <a:srgbClr val="004D86"/>
                </a:solidFill>
              </a:rPr>
            </a:br>
            <a:endParaRPr lang="en-US" sz="2400" dirty="0">
              <a:solidFill>
                <a:srgbClr val="004D86"/>
              </a:solidFill>
            </a:endParaRPr>
          </a:p>
          <a:p>
            <a:br>
              <a:rPr lang="en-US" sz="2400" dirty="0">
                <a:solidFill>
                  <a:srgbClr val="004D86"/>
                </a:solidFill>
              </a:rPr>
            </a:br>
            <a:r>
              <a:rPr lang="en-US" sz="2400" i="1" u="sng" dirty="0">
                <a:solidFill>
                  <a:srgbClr val="004D86"/>
                </a:solidFill>
              </a:rPr>
              <a:t>Examples:</a:t>
            </a:r>
            <a:br>
              <a:rPr lang="en-US" sz="2400" dirty="0">
                <a:solidFill>
                  <a:srgbClr val="004D86"/>
                </a:solidFill>
              </a:rPr>
            </a:br>
            <a:r>
              <a:rPr lang="en-US" sz="2000" dirty="0">
                <a:solidFill>
                  <a:srgbClr val="004D86"/>
                </a:solidFill>
              </a:rPr>
              <a:t>- Flow down clause</a:t>
            </a:r>
            <a:br>
              <a:rPr lang="en-US" sz="2000" dirty="0">
                <a:solidFill>
                  <a:srgbClr val="004D86"/>
                </a:solidFill>
              </a:rPr>
            </a:br>
            <a:r>
              <a:rPr lang="en-US" sz="2000" dirty="0">
                <a:solidFill>
                  <a:srgbClr val="004D86"/>
                </a:solidFill>
              </a:rPr>
              <a:t>- Allowances</a:t>
            </a:r>
            <a:br>
              <a:rPr lang="en-US" sz="2000" dirty="0">
                <a:solidFill>
                  <a:srgbClr val="004D86"/>
                </a:solidFill>
              </a:rPr>
            </a:br>
            <a:r>
              <a:rPr lang="en-US" sz="2000" dirty="0">
                <a:solidFill>
                  <a:srgbClr val="004D86"/>
                </a:solidFill>
              </a:rPr>
              <a:t>- Labor rates</a:t>
            </a:r>
          </a:p>
          <a:p>
            <a:r>
              <a:rPr lang="en-US" sz="2000" dirty="0">
                <a:solidFill>
                  <a:srgbClr val="004D86"/>
                </a:solidFill>
              </a:rPr>
              <a:t>- Material costs</a:t>
            </a:r>
            <a:br>
              <a:rPr lang="en-US" sz="2000" dirty="0">
                <a:solidFill>
                  <a:srgbClr val="004D86"/>
                </a:solidFill>
              </a:rPr>
            </a:br>
            <a:r>
              <a:rPr lang="en-US" sz="2000" dirty="0">
                <a:solidFill>
                  <a:srgbClr val="004D86"/>
                </a:solidFill>
              </a:rPr>
              <a:t>- Equipment pricing</a:t>
            </a:r>
            <a:br>
              <a:rPr lang="en-US" sz="2000" dirty="0">
                <a:solidFill>
                  <a:srgbClr val="004D86"/>
                </a:solidFill>
              </a:rPr>
            </a:br>
            <a:r>
              <a:rPr lang="en-US" sz="2000" dirty="0">
                <a:solidFill>
                  <a:srgbClr val="004D86"/>
                </a:solidFill>
              </a:rPr>
              <a:t>- Backup documentation</a:t>
            </a:r>
            <a:br>
              <a:rPr lang="en-US" sz="2000" dirty="0">
                <a:solidFill>
                  <a:srgbClr val="004D86"/>
                </a:solidFill>
              </a:rPr>
            </a:br>
            <a:r>
              <a:rPr lang="en-US" sz="2000" dirty="0">
                <a:solidFill>
                  <a:srgbClr val="004D86"/>
                </a:solidFill>
              </a:rPr>
              <a:t>- OH&amp;P structure</a:t>
            </a:r>
            <a:br>
              <a:rPr lang="en-US" sz="2800" b="1" dirty="0">
                <a:solidFill>
                  <a:srgbClr val="004D86"/>
                </a:solidFill>
              </a:rPr>
            </a:br>
            <a:endParaRPr lang="en-US" sz="2400" b="1" dirty="0">
              <a:solidFill>
                <a:srgbClr val="004D86"/>
              </a:solidFill>
            </a:endParaRPr>
          </a:p>
        </p:txBody>
      </p:sp>
      <p:pic>
        <p:nvPicPr>
          <p:cNvPr id="12" name="Picture 11" descr="Cartoon a cartoon of a person and person&#10;&#10;Description automatically generated with medium confidence">
            <a:extLst>
              <a:ext uri="{FF2B5EF4-FFF2-40B4-BE49-F238E27FC236}">
                <a16:creationId xmlns:a16="http://schemas.microsoft.com/office/drawing/2014/main" id="{F17B1374-FE84-7CAD-F0D1-09EEBD6840E2}"/>
              </a:ext>
            </a:extLst>
          </p:cNvPr>
          <p:cNvPicPr>
            <a:picLocks noChangeAspect="1"/>
          </p:cNvPicPr>
          <p:nvPr/>
        </p:nvPicPr>
        <p:blipFill rotWithShape="1">
          <a:blip r:embed="rId3"/>
          <a:srcRect t="4924" b="1523"/>
          <a:stretch/>
        </p:blipFill>
        <p:spPr>
          <a:xfrm>
            <a:off x="6950015" y="3112782"/>
            <a:ext cx="3234905" cy="3244250"/>
          </a:xfrm>
          <a:prstGeom prst="rect">
            <a:avLst/>
          </a:prstGeom>
        </p:spPr>
      </p:pic>
    </p:spTree>
    <p:extLst>
      <p:ext uri="{BB962C8B-B14F-4D97-AF65-F5344CB8AC3E}">
        <p14:creationId xmlns:p14="http://schemas.microsoft.com/office/powerpoint/2010/main" val="3675525142"/>
      </p:ext>
    </p:extLst>
  </p:cSld>
  <p:clrMapOvr>
    <a:masterClrMapping/>
  </p:clrMapOvr>
  <mc:AlternateContent xmlns:mc="http://schemas.openxmlformats.org/markup-compatibility/2006" xmlns:p14="http://schemas.microsoft.com/office/powerpoint/2010/main">
    <mc:Choice Requires="p14">
      <p:transition spd="med" p14:dur="700" advTm="3555">
        <p:fade/>
      </p:transition>
    </mc:Choice>
    <mc:Fallback xmlns="">
      <p:transition spd="med" advTm="3555">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2D200C27-33C8-4C65-77ED-3F9B85916804}"/>
              </a:ext>
            </a:extLst>
          </p:cNvPr>
          <p:cNvSpPr txBox="1">
            <a:spLocks/>
          </p:cNvSpPr>
          <p:nvPr/>
        </p:nvSpPr>
        <p:spPr>
          <a:xfrm>
            <a:off x="1524000" y="6633713"/>
            <a:ext cx="9144000" cy="205998"/>
          </a:xfrm>
          <a:prstGeom prst="rect">
            <a:avLst/>
          </a:prstGeom>
        </p:spPr>
        <p:txBody>
          <a:bodyPr vert="horz" lIns="91440" tIns="45720" rIns="91440" bIns="45720" rtlCol="0" anchor="ctr"/>
          <a:lstStyle>
            <a:defPPr>
              <a:defRPr lang="en-US"/>
            </a:defPPr>
            <a:lvl1pPr marL="0" algn="l" defTabSz="457200" rtl="0" eaLnBrk="1" latinLnBrk="0" hangingPunct="1">
              <a:defRPr sz="825" kern="1200" cap="all" baseline="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Audit process overview</a:t>
            </a:r>
          </a:p>
        </p:txBody>
      </p:sp>
      <p:pic>
        <p:nvPicPr>
          <p:cNvPr id="5" name="Picture 4">
            <a:extLst>
              <a:ext uri="{FF2B5EF4-FFF2-40B4-BE49-F238E27FC236}">
                <a16:creationId xmlns:a16="http://schemas.microsoft.com/office/drawing/2014/main" id="{CF1BE9C7-BBB9-338B-E4FC-D4434C71D37F}"/>
              </a:ext>
            </a:extLst>
          </p:cNvPr>
          <p:cNvPicPr>
            <a:picLocks noChangeAspect="1"/>
          </p:cNvPicPr>
          <p:nvPr/>
        </p:nvPicPr>
        <p:blipFill>
          <a:blip r:embed="rId2"/>
          <a:stretch>
            <a:fillRect/>
          </a:stretch>
        </p:blipFill>
        <p:spPr>
          <a:xfrm>
            <a:off x="1524000" y="0"/>
            <a:ext cx="9144000" cy="1006162"/>
          </a:xfrm>
          <a:prstGeom prst="rect">
            <a:avLst/>
          </a:prstGeom>
        </p:spPr>
      </p:pic>
      <p:sp>
        <p:nvSpPr>
          <p:cNvPr id="10" name="TextBox 9">
            <a:extLst>
              <a:ext uri="{FF2B5EF4-FFF2-40B4-BE49-F238E27FC236}">
                <a16:creationId xmlns:a16="http://schemas.microsoft.com/office/drawing/2014/main" id="{5A2A7702-80CD-22FD-334C-E8A6F9EA8C8E}"/>
              </a:ext>
            </a:extLst>
          </p:cNvPr>
          <p:cNvSpPr txBox="1"/>
          <p:nvPr/>
        </p:nvSpPr>
        <p:spPr>
          <a:xfrm>
            <a:off x="1733005" y="150993"/>
            <a:ext cx="8934995" cy="584775"/>
          </a:xfrm>
          <a:prstGeom prst="rect">
            <a:avLst/>
          </a:prstGeom>
          <a:noFill/>
        </p:spPr>
        <p:txBody>
          <a:bodyPr wrap="square">
            <a:spAutoFit/>
          </a:bodyPr>
          <a:lstStyle/>
          <a:p>
            <a:r>
              <a:rPr lang="en-US" sz="3200" b="1" dirty="0">
                <a:solidFill>
                  <a:schemeClr val="bg1"/>
                </a:solidFill>
              </a:rPr>
              <a:t>Contract Terms to Know – Change Order Pricing</a:t>
            </a:r>
          </a:p>
        </p:txBody>
      </p:sp>
      <p:sp>
        <p:nvSpPr>
          <p:cNvPr id="2" name="Content Placeholder 8">
            <a:extLst>
              <a:ext uri="{FF2B5EF4-FFF2-40B4-BE49-F238E27FC236}">
                <a16:creationId xmlns:a16="http://schemas.microsoft.com/office/drawing/2014/main" id="{29C1B67A-D4EF-2367-0AB8-DBFA2774EA78}"/>
              </a:ext>
            </a:extLst>
          </p:cNvPr>
          <p:cNvSpPr txBox="1">
            <a:spLocks/>
          </p:cNvSpPr>
          <p:nvPr/>
        </p:nvSpPr>
        <p:spPr>
          <a:xfrm>
            <a:off x="1733005" y="1078820"/>
            <a:ext cx="5373055" cy="2884097"/>
          </a:xfrm>
          <a:prstGeom prst="rect">
            <a:avLst/>
          </a:prstGeom>
        </p:spPr>
        <p:txBody>
          <a:bodyPr vert="horz" lIns="91440" tIns="45720" rIns="91440" bIns="45720" rtlCol="0">
            <a:norm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34290" indent="0">
              <a:buNone/>
            </a:pPr>
            <a:r>
              <a:rPr lang="en-US" sz="2600" dirty="0"/>
              <a:t>UGCs</a:t>
            </a:r>
          </a:p>
          <a:p>
            <a:pPr>
              <a:buFontTx/>
              <a:buChar char="-"/>
            </a:pPr>
            <a:r>
              <a:rPr lang="en-US" sz="2000" dirty="0"/>
              <a:t>Estimated “actual” cost</a:t>
            </a:r>
          </a:p>
          <a:p>
            <a:pPr>
              <a:buFontTx/>
              <a:buChar char="-"/>
            </a:pPr>
            <a:r>
              <a:rPr lang="en-US" sz="2000" dirty="0"/>
              <a:t>Allowed costs: Actual labor, materials, etc.</a:t>
            </a:r>
          </a:p>
          <a:p>
            <a:pPr>
              <a:buFontTx/>
              <a:buChar char="-"/>
            </a:pPr>
            <a:r>
              <a:rPr lang="en-US" sz="2000" dirty="0"/>
              <a:t>Specifies OH&amp;P %</a:t>
            </a:r>
          </a:p>
          <a:p>
            <a:pPr>
              <a:buFontTx/>
              <a:buChar char="-"/>
            </a:pPr>
            <a:r>
              <a:rPr lang="en-US" sz="2000" dirty="0"/>
              <a:t>Specifies non-reimbursable items</a:t>
            </a:r>
          </a:p>
          <a:p>
            <a:pPr>
              <a:buFontTx/>
              <a:buChar char="-"/>
            </a:pPr>
            <a:r>
              <a:rPr lang="en-US" sz="2000" dirty="0"/>
              <a:t>Gray areas</a:t>
            </a:r>
            <a:endParaRPr lang="en-US" sz="1800" dirty="0"/>
          </a:p>
          <a:p>
            <a:pPr lvl="2"/>
            <a:endParaRPr lang="en-US" sz="2400" dirty="0"/>
          </a:p>
          <a:p>
            <a:pPr marL="342900" indent="-342900"/>
            <a:endParaRPr lang="en-US" sz="2400" dirty="0"/>
          </a:p>
          <a:p>
            <a:pPr marL="342900" indent="-342900"/>
            <a:endParaRPr lang="en-US" sz="2400" dirty="0"/>
          </a:p>
        </p:txBody>
      </p:sp>
      <p:pic>
        <p:nvPicPr>
          <p:cNvPr id="9" name="Picture 8">
            <a:extLst>
              <a:ext uri="{FF2B5EF4-FFF2-40B4-BE49-F238E27FC236}">
                <a16:creationId xmlns:a16="http://schemas.microsoft.com/office/drawing/2014/main" id="{4D49DE1F-65C3-F301-8852-2B4C2A035173}"/>
              </a:ext>
            </a:extLst>
          </p:cNvPr>
          <p:cNvPicPr>
            <a:picLocks noChangeAspect="1"/>
          </p:cNvPicPr>
          <p:nvPr/>
        </p:nvPicPr>
        <p:blipFill>
          <a:blip r:embed="rId3"/>
          <a:stretch>
            <a:fillRect/>
          </a:stretch>
        </p:blipFill>
        <p:spPr>
          <a:xfrm>
            <a:off x="4495800" y="3488135"/>
            <a:ext cx="5963196" cy="3002332"/>
          </a:xfrm>
          <a:prstGeom prst="rect">
            <a:avLst/>
          </a:prstGeom>
          <a:ln>
            <a:solidFill>
              <a:schemeClr val="tx1"/>
            </a:solidFill>
          </a:ln>
        </p:spPr>
      </p:pic>
      <p:pic>
        <p:nvPicPr>
          <p:cNvPr id="10242" name="Picture 2" descr="House construction cartoon Royalty Free Vector Image">
            <a:extLst>
              <a:ext uri="{FF2B5EF4-FFF2-40B4-BE49-F238E27FC236}">
                <a16:creationId xmlns:a16="http://schemas.microsoft.com/office/drawing/2014/main" id="{846C6E25-175F-B0D7-6883-EE3F258F08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434"/>
          <a:stretch/>
        </p:blipFill>
        <p:spPr bwMode="auto">
          <a:xfrm>
            <a:off x="1897816" y="4034539"/>
            <a:ext cx="2093338" cy="20475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79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2D200C27-33C8-4C65-77ED-3F9B85916804}"/>
              </a:ext>
            </a:extLst>
          </p:cNvPr>
          <p:cNvSpPr txBox="1">
            <a:spLocks/>
          </p:cNvSpPr>
          <p:nvPr/>
        </p:nvSpPr>
        <p:spPr>
          <a:xfrm>
            <a:off x="1524000" y="6633713"/>
            <a:ext cx="9144000" cy="205998"/>
          </a:xfrm>
          <a:prstGeom prst="rect">
            <a:avLst/>
          </a:prstGeom>
        </p:spPr>
        <p:txBody>
          <a:bodyPr vert="horz" lIns="91440" tIns="45720" rIns="91440" bIns="45720" rtlCol="0" anchor="ctr"/>
          <a:lstStyle>
            <a:defPPr>
              <a:defRPr lang="en-US"/>
            </a:defPPr>
            <a:lvl1pPr marL="0" algn="l" defTabSz="457200" rtl="0" eaLnBrk="1" latinLnBrk="0" hangingPunct="1">
              <a:defRPr sz="825" kern="1200" cap="all" baseline="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Audit process overview</a:t>
            </a:r>
          </a:p>
        </p:txBody>
      </p:sp>
      <p:pic>
        <p:nvPicPr>
          <p:cNvPr id="5" name="Picture 4">
            <a:extLst>
              <a:ext uri="{FF2B5EF4-FFF2-40B4-BE49-F238E27FC236}">
                <a16:creationId xmlns:a16="http://schemas.microsoft.com/office/drawing/2014/main" id="{CF1BE9C7-BBB9-338B-E4FC-D4434C71D37F}"/>
              </a:ext>
            </a:extLst>
          </p:cNvPr>
          <p:cNvPicPr>
            <a:picLocks noChangeAspect="1"/>
          </p:cNvPicPr>
          <p:nvPr/>
        </p:nvPicPr>
        <p:blipFill>
          <a:blip r:embed="rId2"/>
          <a:stretch>
            <a:fillRect/>
          </a:stretch>
        </p:blipFill>
        <p:spPr>
          <a:xfrm>
            <a:off x="1524000" y="0"/>
            <a:ext cx="9144000" cy="1006162"/>
          </a:xfrm>
          <a:prstGeom prst="rect">
            <a:avLst/>
          </a:prstGeom>
        </p:spPr>
      </p:pic>
      <p:sp>
        <p:nvSpPr>
          <p:cNvPr id="10" name="TextBox 9">
            <a:extLst>
              <a:ext uri="{FF2B5EF4-FFF2-40B4-BE49-F238E27FC236}">
                <a16:creationId xmlns:a16="http://schemas.microsoft.com/office/drawing/2014/main" id="{5A2A7702-80CD-22FD-334C-E8A6F9EA8C8E}"/>
              </a:ext>
            </a:extLst>
          </p:cNvPr>
          <p:cNvSpPr txBox="1"/>
          <p:nvPr/>
        </p:nvSpPr>
        <p:spPr>
          <a:xfrm>
            <a:off x="1733005" y="150993"/>
            <a:ext cx="8934995" cy="584775"/>
          </a:xfrm>
          <a:prstGeom prst="rect">
            <a:avLst/>
          </a:prstGeom>
          <a:noFill/>
        </p:spPr>
        <p:txBody>
          <a:bodyPr wrap="square">
            <a:spAutoFit/>
          </a:bodyPr>
          <a:lstStyle/>
          <a:p>
            <a:r>
              <a:rPr lang="en-US" sz="3200" b="1" dirty="0">
                <a:solidFill>
                  <a:schemeClr val="bg1"/>
                </a:solidFill>
              </a:rPr>
              <a:t>Contract Terms to Know – Change Order Pricing</a:t>
            </a:r>
          </a:p>
        </p:txBody>
      </p:sp>
      <p:sp>
        <p:nvSpPr>
          <p:cNvPr id="2" name="Content Placeholder 8">
            <a:extLst>
              <a:ext uri="{FF2B5EF4-FFF2-40B4-BE49-F238E27FC236}">
                <a16:creationId xmlns:a16="http://schemas.microsoft.com/office/drawing/2014/main" id="{29C1B67A-D4EF-2367-0AB8-DBFA2774EA78}"/>
              </a:ext>
            </a:extLst>
          </p:cNvPr>
          <p:cNvSpPr txBox="1">
            <a:spLocks/>
          </p:cNvSpPr>
          <p:nvPr/>
        </p:nvSpPr>
        <p:spPr>
          <a:xfrm>
            <a:off x="1618296" y="1207971"/>
            <a:ext cx="5373055" cy="2754429"/>
          </a:xfrm>
          <a:prstGeom prst="rect">
            <a:avLst/>
          </a:prstGeom>
        </p:spPr>
        <p:txBody>
          <a:bodyPr vert="horz" lIns="91440" tIns="45720" rIns="91440" bIns="45720" rtlCol="0">
            <a:norm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lvl="2"/>
            <a:endParaRPr lang="en-US" sz="2400" dirty="0"/>
          </a:p>
          <a:p>
            <a:pPr marL="342900" indent="-342900"/>
            <a:endParaRPr lang="en-US" sz="2400" dirty="0"/>
          </a:p>
          <a:p>
            <a:pPr marL="342900" indent="-342900"/>
            <a:endParaRPr lang="en-US" sz="2400" dirty="0"/>
          </a:p>
        </p:txBody>
      </p:sp>
      <p:sp>
        <p:nvSpPr>
          <p:cNvPr id="4" name="Content Placeholder 8">
            <a:extLst>
              <a:ext uri="{FF2B5EF4-FFF2-40B4-BE49-F238E27FC236}">
                <a16:creationId xmlns:a16="http://schemas.microsoft.com/office/drawing/2014/main" id="{B87E45B4-6986-5CC2-105F-A87ADADE9A7A}"/>
              </a:ext>
            </a:extLst>
          </p:cNvPr>
          <p:cNvSpPr txBox="1">
            <a:spLocks/>
          </p:cNvSpPr>
          <p:nvPr/>
        </p:nvSpPr>
        <p:spPr>
          <a:xfrm>
            <a:off x="1733005" y="1664442"/>
            <a:ext cx="3934371" cy="3623551"/>
          </a:xfrm>
          <a:prstGeom prst="rect">
            <a:avLst/>
          </a:prstGeom>
        </p:spPr>
        <p:txBody>
          <a:bodyPr vert="horz" lIns="91440" tIns="45720" rIns="91440" bIns="45720" rtlCol="0">
            <a:norm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34290" indent="0">
              <a:buNone/>
            </a:pPr>
            <a:r>
              <a:rPr lang="en-US" sz="2600" dirty="0"/>
              <a:t>Typical Gray areas:</a:t>
            </a:r>
          </a:p>
          <a:p>
            <a:pPr>
              <a:buFontTx/>
              <a:buChar char="-"/>
            </a:pPr>
            <a:r>
              <a:rPr lang="en-US" sz="2000" dirty="0"/>
              <a:t>Large scope changes</a:t>
            </a:r>
          </a:p>
          <a:p>
            <a:pPr>
              <a:buFontTx/>
              <a:buChar char="-"/>
            </a:pPr>
            <a:r>
              <a:rPr lang="en-US" sz="2000" dirty="0"/>
              <a:t>BIM</a:t>
            </a:r>
          </a:p>
          <a:p>
            <a:pPr>
              <a:buFontTx/>
              <a:buChar char="-"/>
            </a:pPr>
            <a:r>
              <a:rPr lang="en-US" sz="2000" dirty="0"/>
              <a:t>Safety*</a:t>
            </a:r>
          </a:p>
          <a:p>
            <a:pPr>
              <a:buFontTx/>
              <a:buChar char="-"/>
            </a:pPr>
            <a:r>
              <a:rPr lang="en-US" sz="2000" dirty="0"/>
              <a:t>Consumables</a:t>
            </a:r>
          </a:p>
          <a:p>
            <a:pPr>
              <a:buFontTx/>
              <a:buChar char="-"/>
            </a:pPr>
            <a:r>
              <a:rPr lang="en-US" sz="2000" dirty="0"/>
              <a:t>Foreman vs. working foreman</a:t>
            </a:r>
          </a:p>
          <a:p>
            <a:pPr>
              <a:buFontTx/>
              <a:buChar char="-"/>
            </a:pPr>
            <a:r>
              <a:rPr lang="en-US" sz="2000" dirty="0"/>
              <a:t>Automobiles</a:t>
            </a:r>
          </a:p>
          <a:p>
            <a:pPr>
              <a:buFontTx/>
              <a:buChar char="-"/>
            </a:pPr>
            <a:r>
              <a:rPr lang="en-US" sz="2000" dirty="0"/>
              <a:t>Per Diem</a:t>
            </a:r>
          </a:p>
          <a:p>
            <a:pPr>
              <a:buFontTx/>
              <a:buChar char="-"/>
            </a:pPr>
            <a:endParaRPr lang="en-US" sz="1800" dirty="0"/>
          </a:p>
          <a:p>
            <a:pPr lvl="2"/>
            <a:endParaRPr lang="en-US" sz="2400" dirty="0"/>
          </a:p>
          <a:p>
            <a:pPr marL="342900" indent="-342900"/>
            <a:endParaRPr lang="en-US" sz="2400" dirty="0"/>
          </a:p>
          <a:p>
            <a:pPr marL="342900" indent="-342900"/>
            <a:endParaRPr lang="en-US" sz="2400" dirty="0"/>
          </a:p>
        </p:txBody>
      </p:sp>
      <p:pic>
        <p:nvPicPr>
          <p:cNvPr id="8194" name="Picture 2" descr="Legal Contract Cartoons and Comics - funny pictures from CartoonStock">
            <a:extLst>
              <a:ext uri="{FF2B5EF4-FFF2-40B4-BE49-F238E27FC236}">
                <a16:creationId xmlns:a16="http://schemas.microsoft.com/office/drawing/2014/main" id="{D64A8041-291F-9816-2182-364E08043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947" y="1664441"/>
            <a:ext cx="4557531" cy="4019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16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2D200C27-33C8-4C65-77ED-3F9B85916804}"/>
              </a:ext>
            </a:extLst>
          </p:cNvPr>
          <p:cNvSpPr txBox="1">
            <a:spLocks/>
          </p:cNvSpPr>
          <p:nvPr/>
        </p:nvSpPr>
        <p:spPr>
          <a:xfrm>
            <a:off x="1524000" y="6633713"/>
            <a:ext cx="9144000" cy="205998"/>
          </a:xfrm>
          <a:prstGeom prst="rect">
            <a:avLst/>
          </a:prstGeom>
        </p:spPr>
        <p:txBody>
          <a:bodyPr vert="horz" lIns="91440" tIns="45720" rIns="91440" bIns="45720" rtlCol="0" anchor="ctr"/>
          <a:lstStyle>
            <a:defPPr>
              <a:defRPr lang="en-US"/>
            </a:defPPr>
            <a:lvl1pPr marL="0" algn="l" defTabSz="457200" rtl="0" eaLnBrk="1" latinLnBrk="0" hangingPunct="1">
              <a:defRPr sz="825" kern="1200" cap="all" baseline="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Audit process overview</a:t>
            </a:r>
          </a:p>
        </p:txBody>
      </p:sp>
      <p:pic>
        <p:nvPicPr>
          <p:cNvPr id="5" name="Picture 4">
            <a:extLst>
              <a:ext uri="{FF2B5EF4-FFF2-40B4-BE49-F238E27FC236}">
                <a16:creationId xmlns:a16="http://schemas.microsoft.com/office/drawing/2014/main" id="{CF1BE9C7-BBB9-338B-E4FC-D4434C71D37F}"/>
              </a:ext>
            </a:extLst>
          </p:cNvPr>
          <p:cNvPicPr>
            <a:picLocks noChangeAspect="1"/>
          </p:cNvPicPr>
          <p:nvPr/>
        </p:nvPicPr>
        <p:blipFill>
          <a:blip r:embed="rId2"/>
          <a:stretch>
            <a:fillRect/>
          </a:stretch>
        </p:blipFill>
        <p:spPr>
          <a:xfrm>
            <a:off x="1524000" y="0"/>
            <a:ext cx="9144000" cy="1006162"/>
          </a:xfrm>
          <a:prstGeom prst="rect">
            <a:avLst/>
          </a:prstGeom>
        </p:spPr>
      </p:pic>
      <p:sp>
        <p:nvSpPr>
          <p:cNvPr id="10" name="TextBox 9">
            <a:extLst>
              <a:ext uri="{FF2B5EF4-FFF2-40B4-BE49-F238E27FC236}">
                <a16:creationId xmlns:a16="http://schemas.microsoft.com/office/drawing/2014/main" id="{5A2A7702-80CD-22FD-334C-E8A6F9EA8C8E}"/>
              </a:ext>
            </a:extLst>
          </p:cNvPr>
          <p:cNvSpPr txBox="1"/>
          <p:nvPr/>
        </p:nvSpPr>
        <p:spPr>
          <a:xfrm>
            <a:off x="1733005" y="150993"/>
            <a:ext cx="8725990" cy="615553"/>
          </a:xfrm>
          <a:prstGeom prst="rect">
            <a:avLst/>
          </a:prstGeom>
          <a:noFill/>
        </p:spPr>
        <p:txBody>
          <a:bodyPr wrap="square">
            <a:spAutoFit/>
          </a:bodyPr>
          <a:lstStyle/>
          <a:p>
            <a:r>
              <a:rPr lang="en-US" sz="3400" b="1" dirty="0">
                <a:solidFill>
                  <a:schemeClr val="bg1"/>
                </a:solidFill>
              </a:rPr>
              <a:t>Contract Terms to Know – Flow Down Clause</a:t>
            </a:r>
          </a:p>
        </p:txBody>
      </p:sp>
      <p:sp>
        <p:nvSpPr>
          <p:cNvPr id="2" name="Content Placeholder 8">
            <a:extLst>
              <a:ext uri="{FF2B5EF4-FFF2-40B4-BE49-F238E27FC236}">
                <a16:creationId xmlns:a16="http://schemas.microsoft.com/office/drawing/2014/main" id="{29C1B67A-D4EF-2367-0AB8-DBFA2774EA78}"/>
              </a:ext>
            </a:extLst>
          </p:cNvPr>
          <p:cNvSpPr txBox="1">
            <a:spLocks/>
          </p:cNvSpPr>
          <p:nvPr/>
        </p:nvSpPr>
        <p:spPr>
          <a:xfrm>
            <a:off x="1733005" y="1413969"/>
            <a:ext cx="3652420" cy="2405968"/>
          </a:xfrm>
          <a:prstGeom prst="rect">
            <a:avLst/>
          </a:prstGeom>
        </p:spPr>
        <p:txBody>
          <a:bodyPr vert="horz" lIns="91440" tIns="45720" rIns="91440" bIns="45720" rtlCol="0">
            <a:norm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34290" indent="0">
              <a:buNone/>
            </a:pPr>
            <a:r>
              <a:rPr lang="en-US" sz="2600" dirty="0"/>
              <a:t>Flow Down Clause:</a:t>
            </a:r>
          </a:p>
          <a:p>
            <a:pPr>
              <a:buFontTx/>
              <a:buChar char="-"/>
            </a:pPr>
            <a:r>
              <a:rPr lang="en-US" sz="2600" dirty="0"/>
              <a:t>Trucks</a:t>
            </a:r>
          </a:p>
          <a:p>
            <a:pPr>
              <a:buFontTx/>
              <a:buChar char="-"/>
            </a:pPr>
            <a:r>
              <a:rPr lang="en-US" sz="2600" dirty="0"/>
              <a:t>Per diem</a:t>
            </a:r>
          </a:p>
          <a:p>
            <a:pPr>
              <a:buFontTx/>
              <a:buChar char="-"/>
            </a:pPr>
            <a:r>
              <a:rPr lang="en-US" sz="2600" dirty="0"/>
              <a:t>Etc.</a:t>
            </a:r>
            <a:endParaRPr lang="en-US" sz="2400" dirty="0"/>
          </a:p>
          <a:p>
            <a:pPr lvl="2"/>
            <a:endParaRPr lang="en-US" sz="2400" dirty="0"/>
          </a:p>
          <a:p>
            <a:pPr marL="342900" indent="-342900"/>
            <a:endParaRPr lang="en-US" sz="2400" dirty="0"/>
          </a:p>
          <a:p>
            <a:pPr marL="342900" indent="-342900"/>
            <a:endParaRPr lang="en-US" sz="2400" dirty="0"/>
          </a:p>
        </p:txBody>
      </p:sp>
      <p:grpSp>
        <p:nvGrpSpPr>
          <p:cNvPr id="7" name="Group 6">
            <a:extLst>
              <a:ext uri="{FF2B5EF4-FFF2-40B4-BE49-F238E27FC236}">
                <a16:creationId xmlns:a16="http://schemas.microsoft.com/office/drawing/2014/main" id="{70DD141B-3008-FB9A-03CA-9DA896135D7E}"/>
              </a:ext>
            </a:extLst>
          </p:cNvPr>
          <p:cNvGrpSpPr/>
          <p:nvPr/>
        </p:nvGrpSpPr>
        <p:grpSpPr>
          <a:xfrm>
            <a:off x="4352926" y="2222878"/>
            <a:ext cx="6039395" cy="3965221"/>
            <a:chOff x="4388157" y="3021439"/>
            <a:chExt cx="4689167" cy="3065035"/>
          </a:xfrm>
        </p:grpSpPr>
        <p:pic>
          <p:nvPicPr>
            <p:cNvPr id="4" name="Picture 3">
              <a:extLst>
                <a:ext uri="{FF2B5EF4-FFF2-40B4-BE49-F238E27FC236}">
                  <a16:creationId xmlns:a16="http://schemas.microsoft.com/office/drawing/2014/main" id="{6D2AE76C-1D76-3DB4-389F-399586C744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8158" y="3021439"/>
              <a:ext cx="4495800" cy="2924175"/>
            </a:xfrm>
            <a:prstGeom prst="rect">
              <a:avLst/>
            </a:prstGeom>
            <a:noFill/>
            <a:ln>
              <a:noFill/>
            </a:ln>
          </p:spPr>
        </p:pic>
        <p:sp>
          <p:nvSpPr>
            <p:cNvPr id="6" name="Oval 5">
              <a:extLst>
                <a:ext uri="{FF2B5EF4-FFF2-40B4-BE49-F238E27FC236}">
                  <a16:creationId xmlns:a16="http://schemas.microsoft.com/office/drawing/2014/main" id="{361DBAB5-B37C-DC29-6F43-490759716CEF}"/>
                </a:ext>
              </a:extLst>
            </p:cNvPr>
            <p:cNvSpPr/>
            <p:nvPr/>
          </p:nvSpPr>
          <p:spPr>
            <a:xfrm>
              <a:off x="4388157" y="5151181"/>
              <a:ext cx="4689167" cy="93529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1504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A0C5102-4D35-9468-14EE-5A509877A49A}"/>
              </a:ext>
            </a:extLst>
          </p:cNvPr>
          <p:cNvSpPr>
            <a:spLocks noGrp="1"/>
          </p:cNvSpPr>
          <p:nvPr>
            <p:ph type="title"/>
          </p:nvPr>
        </p:nvSpPr>
        <p:spPr>
          <a:xfrm>
            <a:off x="1650750" y="2473332"/>
            <a:ext cx="4354716" cy="1263520"/>
          </a:xfrm>
        </p:spPr>
        <p:txBody>
          <a:bodyPr>
            <a:noAutofit/>
          </a:bodyPr>
          <a:lstStyle/>
          <a:p>
            <a:r>
              <a:rPr lang="en-US" sz="4000" b="1" dirty="0">
                <a:solidFill>
                  <a:srgbClr val="004D86"/>
                </a:solidFill>
              </a:rPr>
              <a:t>What does Audit Look at?</a:t>
            </a:r>
          </a:p>
        </p:txBody>
      </p:sp>
      <p:pic>
        <p:nvPicPr>
          <p:cNvPr id="15" name="Picture Placeholder 14" descr="Abstract line art skyscrapers">
            <a:extLst>
              <a:ext uri="{FF2B5EF4-FFF2-40B4-BE49-F238E27FC236}">
                <a16:creationId xmlns:a16="http://schemas.microsoft.com/office/drawing/2014/main" id="{187B984A-FDAF-8A6D-355D-2AF0A182C13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8045" r="18045"/>
          <a:stretch>
            <a:fillRect/>
          </a:stretch>
        </p:blipFill>
        <p:spPr>
          <a:xfrm>
            <a:off x="5821680" y="324197"/>
            <a:ext cx="4216480" cy="5561793"/>
          </a:xfrm>
        </p:spPr>
      </p:pic>
    </p:spTree>
    <p:extLst>
      <p:ext uri="{BB962C8B-B14F-4D97-AF65-F5344CB8AC3E}">
        <p14:creationId xmlns:p14="http://schemas.microsoft.com/office/powerpoint/2010/main" val="287606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861FE-12AC-6021-7AE4-D8F1019D8CF3}"/>
              </a:ext>
            </a:extLst>
          </p:cNvPr>
          <p:cNvSpPr>
            <a:spLocks noGrp="1"/>
          </p:cNvSpPr>
          <p:nvPr>
            <p:ph type="title"/>
          </p:nvPr>
        </p:nvSpPr>
        <p:spPr>
          <a:xfrm>
            <a:off x="1733006" y="2199194"/>
            <a:ext cx="4210597" cy="2459612"/>
          </a:xfrm>
        </p:spPr>
        <p:txBody>
          <a:bodyPr>
            <a:normAutofit/>
          </a:bodyPr>
          <a:lstStyle/>
          <a:p>
            <a:r>
              <a:rPr lang="en-US" sz="2800" dirty="0">
                <a:solidFill>
                  <a:srgbClr val="004D86"/>
                </a:solidFill>
              </a:rPr>
              <a:t>Anything that impacts:</a:t>
            </a:r>
            <a:br>
              <a:rPr lang="en-US" sz="2800" dirty="0">
                <a:solidFill>
                  <a:srgbClr val="004D86"/>
                </a:solidFill>
              </a:rPr>
            </a:br>
            <a:r>
              <a:rPr lang="en-US" sz="2400" dirty="0">
                <a:solidFill>
                  <a:srgbClr val="004D86"/>
                </a:solidFill>
              </a:rPr>
              <a:t>- Contract scope</a:t>
            </a:r>
            <a:br>
              <a:rPr lang="en-US" sz="2400" dirty="0">
                <a:solidFill>
                  <a:srgbClr val="004D86"/>
                </a:solidFill>
              </a:rPr>
            </a:br>
            <a:r>
              <a:rPr lang="en-US" sz="2400" dirty="0">
                <a:solidFill>
                  <a:srgbClr val="004D86"/>
                </a:solidFill>
              </a:rPr>
              <a:t>- Contract time</a:t>
            </a:r>
            <a:br>
              <a:rPr lang="en-US" sz="2400" dirty="0">
                <a:solidFill>
                  <a:srgbClr val="004D86"/>
                </a:solidFill>
              </a:rPr>
            </a:br>
            <a:r>
              <a:rPr lang="en-US" sz="2400" dirty="0">
                <a:solidFill>
                  <a:srgbClr val="004D86"/>
                </a:solidFill>
              </a:rPr>
              <a:t>- Contract cost for the prime contractor or subcontractors</a:t>
            </a:r>
            <a:br>
              <a:rPr lang="en-US" sz="2800" b="1" dirty="0">
                <a:solidFill>
                  <a:srgbClr val="004D86"/>
                </a:solidFill>
              </a:rPr>
            </a:br>
            <a:endParaRPr lang="en-US" sz="2000" b="1" dirty="0">
              <a:solidFill>
                <a:srgbClr val="004D86"/>
              </a:solidFill>
            </a:endParaRPr>
          </a:p>
        </p:txBody>
      </p:sp>
      <p:sp>
        <p:nvSpPr>
          <p:cNvPr id="2" name="Footer Placeholder 3">
            <a:extLst>
              <a:ext uri="{FF2B5EF4-FFF2-40B4-BE49-F238E27FC236}">
                <a16:creationId xmlns:a16="http://schemas.microsoft.com/office/drawing/2014/main" id="{C78A944E-6598-4114-0727-E499752EA6C1}"/>
              </a:ext>
            </a:extLst>
          </p:cNvPr>
          <p:cNvSpPr txBox="1">
            <a:spLocks/>
          </p:cNvSpPr>
          <p:nvPr/>
        </p:nvSpPr>
        <p:spPr>
          <a:xfrm>
            <a:off x="1524000" y="6633713"/>
            <a:ext cx="9144000" cy="205998"/>
          </a:xfrm>
          <a:prstGeom prst="rect">
            <a:avLst/>
          </a:prstGeom>
        </p:spPr>
        <p:txBody>
          <a:bodyPr vert="horz" lIns="91440" tIns="45720" rIns="91440" bIns="45720" rtlCol="0" anchor="ctr"/>
          <a:lstStyle>
            <a:defPPr>
              <a:defRPr lang="en-US"/>
            </a:defPPr>
            <a:lvl1pPr marL="0" algn="l" defTabSz="457200" rtl="0" eaLnBrk="1" latinLnBrk="0" hangingPunct="1">
              <a:defRPr sz="825" kern="1200" cap="all" baseline="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Audit process overview</a:t>
            </a:r>
          </a:p>
        </p:txBody>
      </p:sp>
      <p:pic>
        <p:nvPicPr>
          <p:cNvPr id="3" name="Picture 2">
            <a:extLst>
              <a:ext uri="{FF2B5EF4-FFF2-40B4-BE49-F238E27FC236}">
                <a16:creationId xmlns:a16="http://schemas.microsoft.com/office/drawing/2014/main" id="{FA3EF940-274A-F8F8-BB4A-4EE485CE45FC}"/>
              </a:ext>
            </a:extLst>
          </p:cNvPr>
          <p:cNvPicPr>
            <a:picLocks noChangeAspect="1"/>
          </p:cNvPicPr>
          <p:nvPr/>
        </p:nvPicPr>
        <p:blipFill>
          <a:blip r:embed="rId2"/>
          <a:stretch>
            <a:fillRect/>
          </a:stretch>
        </p:blipFill>
        <p:spPr>
          <a:xfrm>
            <a:off x="1524000" y="0"/>
            <a:ext cx="9144000" cy="1006162"/>
          </a:xfrm>
          <a:prstGeom prst="rect">
            <a:avLst/>
          </a:prstGeom>
        </p:spPr>
      </p:pic>
      <p:sp>
        <p:nvSpPr>
          <p:cNvPr id="11" name="TextBox 10">
            <a:extLst>
              <a:ext uri="{FF2B5EF4-FFF2-40B4-BE49-F238E27FC236}">
                <a16:creationId xmlns:a16="http://schemas.microsoft.com/office/drawing/2014/main" id="{D9097C85-BBBF-E53C-9DCC-A09D8D3761BF}"/>
              </a:ext>
            </a:extLst>
          </p:cNvPr>
          <p:cNvSpPr txBox="1"/>
          <p:nvPr/>
        </p:nvSpPr>
        <p:spPr>
          <a:xfrm>
            <a:off x="1733005" y="150993"/>
            <a:ext cx="8725990" cy="615553"/>
          </a:xfrm>
          <a:prstGeom prst="rect">
            <a:avLst/>
          </a:prstGeom>
          <a:noFill/>
        </p:spPr>
        <p:txBody>
          <a:bodyPr wrap="square">
            <a:spAutoFit/>
          </a:bodyPr>
          <a:lstStyle/>
          <a:p>
            <a:r>
              <a:rPr lang="en-US" sz="3400" b="1" dirty="0">
                <a:solidFill>
                  <a:schemeClr val="bg1"/>
                </a:solidFill>
              </a:rPr>
              <a:t>What is a Change Order?</a:t>
            </a:r>
          </a:p>
        </p:txBody>
      </p:sp>
      <p:sp>
        <p:nvSpPr>
          <p:cNvPr id="10" name="AutoShape 6" descr="2,511 Under Construction Illustrations - Free in SVG, PNG, EPS - IconScout">
            <a:extLst>
              <a:ext uri="{FF2B5EF4-FFF2-40B4-BE49-F238E27FC236}">
                <a16:creationId xmlns:a16="http://schemas.microsoft.com/office/drawing/2014/main" id="{B4DFFD7F-1836-48B4-FD78-E275BEE2C8B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272" name="Picture 8" descr="Construction Cartoons Pg 4">
            <a:extLst>
              <a:ext uri="{FF2B5EF4-FFF2-40B4-BE49-F238E27FC236}">
                <a16:creationId xmlns:a16="http://schemas.microsoft.com/office/drawing/2014/main" id="{E94B42EF-3A5F-9EDF-352C-7B71997C3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591734"/>
            <a:ext cx="3890513" cy="4456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864601"/>
      </p:ext>
    </p:extLst>
  </p:cSld>
  <p:clrMapOvr>
    <a:masterClrMapping/>
  </p:clrMapOvr>
  <mc:AlternateContent xmlns:mc="http://schemas.openxmlformats.org/markup-compatibility/2006" xmlns:p14="http://schemas.microsoft.com/office/powerpoint/2010/main">
    <mc:Choice Requires="p14">
      <p:transition spd="med" p14:dur="700" advTm="33280">
        <p:fade/>
      </p:transition>
    </mc:Choice>
    <mc:Fallback xmlns="">
      <p:transition spd="med" advTm="33280">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2D200C27-33C8-4C65-77ED-3F9B85916804}"/>
              </a:ext>
            </a:extLst>
          </p:cNvPr>
          <p:cNvSpPr txBox="1">
            <a:spLocks/>
          </p:cNvSpPr>
          <p:nvPr/>
        </p:nvSpPr>
        <p:spPr>
          <a:xfrm>
            <a:off x="1524000" y="6633713"/>
            <a:ext cx="9144000" cy="205998"/>
          </a:xfrm>
          <a:prstGeom prst="rect">
            <a:avLst/>
          </a:prstGeom>
        </p:spPr>
        <p:txBody>
          <a:bodyPr vert="horz" lIns="91440" tIns="45720" rIns="91440" bIns="45720" rtlCol="0" anchor="ctr"/>
          <a:lstStyle>
            <a:defPPr>
              <a:defRPr lang="en-US"/>
            </a:defPPr>
            <a:lvl1pPr marL="0" algn="l" defTabSz="457200" rtl="0" eaLnBrk="1" latinLnBrk="0" hangingPunct="1">
              <a:defRPr sz="825" kern="1200" cap="all" baseline="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Audit process overview</a:t>
            </a:r>
          </a:p>
        </p:txBody>
      </p:sp>
      <p:pic>
        <p:nvPicPr>
          <p:cNvPr id="5" name="Picture 4">
            <a:extLst>
              <a:ext uri="{FF2B5EF4-FFF2-40B4-BE49-F238E27FC236}">
                <a16:creationId xmlns:a16="http://schemas.microsoft.com/office/drawing/2014/main" id="{CF1BE9C7-BBB9-338B-E4FC-D4434C71D37F}"/>
              </a:ext>
            </a:extLst>
          </p:cNvPr>
          <p:cNvPicPr>
            <a:picLocks noChangeAspect="1"/>
          </p:cNvPicPr>
          <p:nvPr/>
        </p:nvPicPr>
        <p:blipFill>
          <a:blip r:embed="rId2"/>
          <a:stretch>
            <a:fillRect/>
          </a:stretch>
        </p:blipFill>
        <p:spPr>
          <a:xfrm>
            <a:off x="1524000" y="0"/>
            <a:ext cx="9144000" cy="1006162"/>
          </a:xfrm>
          <a:prstGeom prst="rect">
            <a:avLst/>
          </a:prstGeom>
        </p:spPr>
      </p:pic>
      <p:sp>
        <p:nvSpPr>
          <p:cNvPr id="4" name="TextBox 3">
            <a:extLst>
              <a:ext uri="{FF2B5EF4-FFF2-40B4-BE49-F238E27FC236}">
                <a16:creationId xmlns:a16="http://schemas.microsoft.com/office/drawing/2014/main" id="{D519BAC3-06E3-6D66-238A-F0AABB439124}"/>
              </a:ext>
            </a:extLst>
          </p:cNvPr>
          <p:cNvSpPr txBox="1"/>
          <p:nvPr/>
        </p:nvSpPr>
        <p:spPr>
          <a:xfrm>
            <a:off x="1733005" y="150993"/>
            <a:ext cx="8725990" cy="615553"/>
          </a:xfrm>
          <a:prstGeom prst="rect">
            <a:avLst/>
          </a:prstGeom>
          <a:noFill/>
        </p:spPr>
        <p:txBody>
          <a:bodyPr wrap="square">
            <a:spAutoFit/>
          </a:bodyPr>
          <a:lstStyle/>
          <a:p>
            <a:r>
              <a:rPr lang="en-US" sz="3400" b="1" dirty="0">
                <a:solidFill>
                  <a:schemeClr val="bg1"/>
                </a:solidFill>
              </a:rPr>
              <a:t>CO Format &amp; Support – Cost Analysis Form</a:t>
            </a:r>
          </a:p>
        </p:txBody>
      </p:sp>
      <p:pic>
        <p:nvPicPr>
          <p:cNvPr id="12" name="Picture 11">
            <a:extLst>
              <a:ext uri="{FF2B5EF4-FFF2-40B4-BE49-F238E27FC236}">
                <a16:creationId xmlns:a16="http://schemas.microsoft.com/office/drawing/2014/main" id="{C2A7E765-1117-0F62-2B43-DFA69473610C}"/>
              </a:ext>
            </a:extLst>
          </p:cNvPr>
          <p:cNvPicPr>
            <a:picLocks noChangeAspect="1"/>
          </p:cNvPicPr>
          <p:nvPr/>
        </p:nvPicPr>
        <p:blipFill>
          <a:blip r:embed="rId3"/>
          <a:stretch>
            <a:fillRect/>
          </a:stretch>
        </p:blipFill>
        <p:spPr>
          <a:xfrm>
            <a:off x="5441632" y="1568558"/>
            <a:ext cx="4792028" cy="4825538"/>
          </a:xfrm>
          <a:prstGeom prst="rect">
            <a:avLst/>
          </a:prstGeom>
          <a:ln w="12700">
            <a:solidFill>
              <a:schemeClr val="tx1"/>
            </a:solidFill>
          </a:ln>
        </p:spPr>
      </p:pic>
      <p:sp>
        <p:nvSpPr>
          <p:cNvPr id="13" name="Content Placeholder 8">
            <a:extLst>
              <a:ext uri="{FF2B5EF4-FFF2-40B4-BE49-F238E27FC236}">
                <a16:creationId xmlns:a16="http://schemas.microsoft.com/office/drawing/2014/main" id="{6156E7B3-5584-B54D-C864-E8ADCED34545}"/>
              </a:ext>
            </a:extLst>
          </p:cNvPr>
          <p:cNvSpPr txBox="1">
            <a:spLocks/>
          </p:cNvSpPr>
          <p:nvPr/>
        </p:nvSpPr>
        <p:spPr>
          <a:xfrm>
            <a:off x="1733005" y="1125972"/>
            <a:ext cx="3612498" cy="3812371"/>
          </a:xfrm>
          <a:prstGeom prst="rect">
            <a:avLst/>
          </a:prstGeom>
        </p:spPr>
        <p:txBody>
          <a:bodyPr vert="horz" lIns="91440" tIns="45720" rIns="91440" bIns="45720" rtlCol="0">
            <a:normAutofit/>
          </a:bodyPr>
          <a:lstStyle>
            <a:lvl1pPr marL="205740" indent="-171450" algn="l" defTabSz="685800" rtl="0" eaLnBrk="1" latinLnBrk="0" hangingPunct="1">
              <a:lnSpc>
                <a:spcPct val="90000"/>
              </a:lnSpc>
              <a:spcBef>
                <a:spcPts val="1350"/>
              </a:spcBef>
              <a:buClr>
                <a:schemeClr val="tx2"/>
              </a:buClr>
              <a:buSzPct val="80000"/>
              <a:buFont typeface="Wingdings" pitchFamily="2" charset="2"/>
              <a:buChar char="§"/>
              <a:defRPr sz="1500" kern="1200">
                <a:solidFill>
                  <a:schemeClr val="tx2"/>
                </a:solidFill>
                <a:latin typeface="+mn-lt"/>
                <a:ea typeface="+mn-ea"/>
                <a:cs typeface="+mn-cs"/>
              </a:defRPr>
            </a:lvl1pPr>
            <a:lvl2pPr marL="445770" indent="-171450" algn="l" defTabSz="685800" rtl="0" eaLnBrk="1" latinLnBrk="0" hangingPunct="1">
              <a:lnSpc>
                <a:spcPct val="90000"/>
              </a:lnSpc>
              <a:spcBef>
                <a:spcPts val="750"/>
              </a:spcBef>
              <a:buClr>
                <a:schemeClr val="tx2"/>
              </a:buClr>
              <a:buSzPct val="80000"/>
              <a:buFont typeface="Wingdings" pitchFamily="2" charset="2"/>
              <a:buChar char="§"/>
              <a:defRPr sz="1350" kern="1200">
                <a:solidFill>
                  <a:schemeClr val="tx2"/>
                </a:solidFill>
                <a:latin typeface="+mn-lt"/>
                <a:ea typeface="+mn-ea"/>
                <a:cs typeface="+mn-cs"/>
              </a:defRPr>
            </a:lvl2pPr>
            <a:lvl3pPr marL="685800" indent="-171450" algn="l" defTabSz="685800" rtl="0" eaLnBrk="1" latinLnBrk="0" hangingPunct="1">
              <a:lnSpc>
                <a:spcPct val="90000"/>
              </a:lnSpc>
              <a:spcBef>
                <a:spcPts val="600"/>
              </a:spcBef>
              <a:buClr>
                <a:schemeClr val="tx2"/>
              </a:buClr>
              <a:buSzPct val="80000"/>
              <a:buFont typeface="Wingdings" pitchFamily="2" charset="2"/>
              <a:buChar char="§"/>
              <a:defRPr sz="1200" kern="1200">
                <a:solidFill>
                  <a:schemeClr val="tx2"/>
                </a:solidFill>
                <a:latin typeface="+mn-lt"/>
                <a:ea typeface="+mn-ea"/>
                <a:cs typeface="+mn-cs"/>
              </a:defRPr>
            </a:lvl3pPr>
            <a:lvl4pPr marL="92583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4pPr>
            <a:lvl5pPr marL="1165860" indent="-171450" algn="l" defTabSz="685800" rtl="0" eaLnBrk="1" latinLnBrk="0" hangingPunct="1">
              <a:lnSpc>
                <a:spcPct val="90000"/>
              </a:lnSpc>
              <a:spcBef>
                <a:spcPts val="600"/>
              </a:spcBef>
              <a:buClr>
                <a:schemeClr val="tx2"/>
              </a:buClr>
              <a:buSzPct val="80000"/>
              <a:buFont typeface="Wingdings" pitchFamily="2" charset="2"/>
              <a:buChar char="§"/>
              <a:defRPr sz="1050" kern="1200">
                <a:solidFill>
                  <a:schemeClr val="tx2"/>
                </a:solidFill>
                <a:latin typeface="+mn-lt"/>
                <a:ea typeface="+mn-ea"/>
                <a:cs typeface="+mn-cs"/>
              </a:defRPr>
            </a:lvl5pPr>
            <a:lvl6pPr marL="1405890" indent="-171450" algn="l" defTabSz="685800" rtl="0" eaLnBrk="1" latinLnBrk="0" hangingPunct="1">
              <a:lnSpc>
                <a:spcPct val="90000"/>
              </a:lnSpc>
              <a:spcBef>
                <a:spcPts val="600"/>
              </a:spcBef>
              <a:buSzPct val="80000"/>
              <a:buFont typeface="Wingdings" pitchFamily="2" charset="2"/>
              <a:buChar char="§"/>
              <a:defRPr sz="1050" kern="1200">
                <a:solidFill>
                  <a:schemeClr val="tx2"/>
                </a:solidFill>
                <a:latin typeface="+mn-lt"/>
                <a:ea typeface="+mn-ea"/>
                <a:cs typeface="+mn-cs"/>
              </a:defRPr>
            </a:lvl6pPr>
            <a:lvl7pPr marL="164592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7pPr>
            <a:lvl8pPr marL="188595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8pPr>
            <a:lvl9pPr marL="2125980" indent="-171450" algn="l" defTabSz="685800" rtl="0" eaLnBrk="1" latinLnBrk="0" hangingPunct="1">
              <a:lnSpc>
                <a:spcPct val="90000"/>
              </a:lnSpc>
              <a:spcBef>
                <a:spcPts val="600"/>
              </a:spcBef>
              <a:buSzPct val="80000"/>
              <a:buFont typeface="Wingdings" pitchFamily="2" charset="2"/>
              <a:buChar char="§"/>
              <a:defRPr sz="1050" kern="1200" baseline="0">
                <a:solidFill>
                  <a:schemeClr val="tx2"/>
                </a:solidFill>
                <a:latin typeface="+mn-lt"/>
                <a:ea typeface="+mn-ea"/>
                <a:cs typeface="+mn-cs"/>
              </a:defRPr>
            </a:lvl9pPr>
          </a:lstStyle>
          <a:p>
            <a:pPr marL="34290" indent="0">
              <a:buNone/>
            </a:pPr>
            <a:r>
              <a:rPr lang="en-US" sz="2600" dirty="0"/>
              <a:t>Example of standard CAF</a:t>
            </a:r>
          </a:p>
          <a:p>
            <a:pPr marL="34290" indent="0">
              <a:buNone/>
            </a:pPr>
            <a:endParaRPr lang="en-US" sz="2600" dirty="0"/>
          </a:p>
          <a:p>
            <a:pPr marL="34290" indent="0">
              <a:buNone/>
            </a:pPr>
            <a:r>
              <a:rPr lang="en-US" sz="2600" b="1" dirty="0"/>
              <a:t>Challenge: </a:t>
            </a:r>
          </a:p>
          <a:p>
            <a:pPr marL="34290" indent="0">
              <a:buNone/>
            </a:pPr>
            <a:r>
              <a:rPr lang="en-US" sz="2600" dirty="0"/>
              <a:t>Not all subcontractor costs break down into these categories</a:t>
            </a:r>
            <a:endParaRPr lang="en-US" sz="2000" dirty="0"/>
          </a:p>
          <a:p>
            <a:pPr marL="0" indent="0">
              <a:buNone/>
            </a:pPr>
            <a:endParaRPr lang="en-US" sz="2400" dirty="0"/>
          </a:p>
          <a:p>
            <a:pPr marL="342900" indent="-342900"/>
            <a:endParaRPr lang="en-US" sz="2400" dirty="0"/>
          </a:p>
        </p:txBody>
      </p:sp>
      <p:pic>
        <p:nvPicPr>
          <p:cNvPr id="7170" name="Picture 2" descr="Challenge Stock Vector Illustration and Royalty Free Challenge Clipart">
            <a:extLst>
              <a:ext uri="{FF2B5EF4-FFF2-40B4-BE49-F238E27FC236}">
                <a16:creationId xmlns:a16="http://schemas.microsoft.com/office/drawing/2014/main" id="{FD36C41A-89F0-C490-51B7-DEBCE90E9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8341" y="4280988"/>
            <a:ext cx="2904083" cy="223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00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861FE-12AC-6021-7AE4-D8F1019D8CF3}"/>
              </a:ext>
            </a:extLst>
          </p:cNvPr>
          <p:cNvSpPr>
            <a:spLocks noGrp="1"/>
          </p:cNvSpPr>
          <p:nvPr>
            <p:ph type="title"/>
          </p:nvPr>
        </p:nvSpPr>
        <p:spPr>
          <a:xfrm>
            <a:off x="1733004" y="2036943"/>
            <a:ext cx="5061736" cy="3173412"/>
          </a:xfrm>
        </p:spPr>
        <p:txBody>
          <a:bodyPr>
            <a:normAutofit/>
          </a:bodyPr>
          <a:lstStyle/>
          <a:p>
            <a:r>
              <a:rPr lang="en-US" sz="3200" dirty="0">
                <a:solidFill>
                  <a:srgbClr val="004D86"/>
                </a:solidFill>
              </a:rPr>
              <a:t>Based on the UT UGCs :</a:t>
            </a:r>
            <a:br>
              <a:rPr lang="en-US" sz="3200" dirty="0">
                <a:solidFill>
                  <a:srgbClr val="004D86"/>
                </a:solidFill>
              </a:rPr>
            </a:br>
            <a:r>
              <a:rPr lang="en-US" sz="2400" dirty="0">
                <a:solidFill>
                  <a:srgbClr val="004D86"/>
                </a:solidFill>
              </a:rPr>
              <a:t>- Labor rates (base rate/ labor burden)</a:t>
            </a:r>
            <a:br>
              <a:rPr lang="en-US" sz="2400" dirty="0">
                <a:solidFill>
                  <a:srgbClr val="004D86"/>
                </a:solidFill>
              </a:rPr>
            </a:br>
            <a:r>
              <a:rPr lang="en-US" sz="2400" dirty="0">
                <a:solidFill>
                  <a:srgbClr val="004D86"/>
                </a:solidFill>
              </a:rPr>
              <a:t>- Labor hours</a:t>
            </a:r>
            <a:br>
              <a:rPr lang="en-US" sz="2400" dirty="0">
                <a:solidFill>
                  <a:srgbClr val="004D86"/>
                </a:solidFill>
              </a:rPr>
            </a:br>
            <a:r>
              <a:rPr lang="en-US" sz="2400" dirty="0">
                <a:solidFill>
                  <a:srgbClr val="004D86"/>
                </a:solidFill>
              </a:rPr>
              <a:t>- Material cost</a:t>
            </a:r>
            <a:br>
              <a:rPr lang="en-US" sz="2400" dirty="0">
                <a:solidFill>
                  <a:srgbClr val="004D86"/>
                </a:solidFill>
              </a:rPr>
            </a:br>
            <a:r>
              <a:rPr lang="en-US" sz="2400" dirty="0">
                <a:solidFill>
                  <a:srgbClr val="004D86"/>
                </a:solidFill>
              </a:rPr>
              <a:t>- Equipment pricing</a:t>
            </a:r>
            <a:br>
              <a:rPr lang="en-US" sz="2400" dirty="0">
                <a:solidFill>
                  <a:srgbClr val="004D86"/>
                </a:solidFill>
              </a:rPr>
            </a:br>
            <a:r>
              <a:rPr lang="en-US" sz="2400" dirty="0">
                <a:solidFill>
                  <a:srgbClr val="004D86"/>
                </a:solidFill>
              </a:rPr>
              <a:t>- OH&amp;P</a:t>
            </a:r>
            <a:br>
              <a:rPr lang="en-US" sz="3200" b="1" dirty="0">
                <a:solidFill>
                  <a:srgbClr val="004D86"/>
                </a:solidFill>
              </a:rPr>
            </a:br>
            <a:endParaRPr lang="en-US" sz="2400" b="1" dirty="0">
              <a:solidFill>
                <a:srgbClr val="004D86"/>
              </a:solidFill>
            </a:endParaRPr>
          </a:p>
        </p:txBody>
      </p:sp>
      <p:sp>
        <p:nvSpPr>
          <p:cNvPr id="2" name="Footer Placeholder 3">
            <a:extLst>
              <a:ext uri="{FF2B5EF4-FFF2-40B4-BE49-F238E27FC236}">
                <a16:creationId xmlns:a16="http://schemas.microsoft.com/office/drawing/2014/main" id="{C78A944E-6598-4114-0727-E499752EA6C1}"/>
              </a:ext>
            </a:extLst>
          </p:cNvPr>
          <p:cNvSpPr txBox="1">
            <a:spLocks/>
          </p:cNvSpPr>
          <p:nvPr/>
        </p:nvSpPr>
        <p:spPr>
          <a:xfrm>
            <a:off x="1524000" y="6633713"/>
            <a:ext cx="9144000" cy="205998"/>
          </a:xfrm>
          <a:prstGeom prst="rect">
            <a:avLst/>
          </a:prstGeom>
        </p:spPr>
        <p:txBody>
          <a:bodyPr vert="horz" lIns="91440" tIns="45720" rIns="91440" bIns="45720" rtlCol="0" anchor="ctr"/>
          <a:lstStyle>
            <a:defPPr>
              <a:defRPr lang="en-US"/>
            </a:defPPr>
            <a:lvl1pPr marL="0" algn="l" defTabSz="457200" rtl="0" eaLnBrk="1" latinLnBrk="0" hangingPunct="1">
              <a:defRPr sz="825" kern="1200" cap="all" baseline="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Audit process overview</a:t>
            </a:r>
          </a:p>
        </p:txBody>
      </p:sp>
      <p:pic>
        <p:nvPicPr>
          <p:cNvPr id="3" name="Picture 2">
            <a:extLst>
              <a:ext uri="{FF2B5EF4-FFF2-40B4-BE49-F238E27FC236}">
                <a16:creationId xmlns:a16="http://schemas.microsoft.com/office/drawing/2014/main" id="{FA3EF940-274A-F8F8-BB4A-4EE485CE45FC}"/>
              </a:ext>
            </a:extLst>
          </p:cNvPr>
          <p:cNvPicPr>
            <a:picLocks noChangeAspect="1"/>
          </p:cNvPicPr>
          <p:nvPr/>
        </p:nvPicPr>
        <p:blipFill>
          <a:blip r:embed="rId2"/>
          <a:stretch>
            <a:fillRect/>
          </a:stretch>
        </p:blipFill>
        <p:spPr>
          <a:xfrm>
            <a:off x="1524000" y="0"/>
            <a:ext cx="9144000" cy="1006162"/>
          </a:xfrm>
          <a:prstGeom prst="rect">
            <a:avLst/>
          </a:prstGeom>
        </p:spPr>
      </p:pic>
      <p:sp>
        <p:nvSpPr>
          <p:cNvPr id="11" name="TextBox 10">
            <a:extLst>
              <a:ext uri="{FF2B5EF4-FFF2-40B4-BE49-F238E27FC236}">
                <a16:creationId xmlns:a16="http://schemas.microsoft.com/office/drawing/2014/main" id="{D9097C85-BBBF-E53C-9DCC-A09D8D3761BF}"/>
              </a:ext>
            </a:extLst>
          </p:cNvPr>
          <p:cNvSpPr txBox="1"/>
          <p:nvPr/>
        </p:nvSpPr>
        <p:spPr>
          <a:xfrm>
            <a:off x="1733005" y="150993"/>
            <a:ext cx="8725990" cy="615553"/>
          </a:xfrm>
          <a:prstGeom prst="rect">
            <a:avLst/>
          </a:prstGeom>
          <a:noFill/>
        </p:spPr>
        <p:txBody>
          <a:bodyPr wrap="square">
            <a:spAutoFit/>
          </a:bodyPr>
          <a:lstStyle/>
          <a:p>
            <a:r>
              <a:rPr lang="en-US" sz="3400" b="1" dirty="0">
                <a:solidFill>
                  <a:schemeClr val="bg1"/>
                </a:solidFill>
              </a:rPr>
              <a:t>What Does Audit Look At?</a:t>
            </a:r>
          </a:p>
        </p:txBody>
      </p:sp>
      <p:sp>
        <p:nvSpPr>
          <p:cNvPr id="10" name="AutoShape 6" descr="2,511 Under Construction Illustrations - Free in SVG, PNG, EPS - IconScout">
            <a:extLst>
              <a:ext uri="{FF2B5EF4-FFF2-40B4-BE49-F238E27FC236}">
                <a16:creationId xmlns:a16="http://schemas.microsoft.com/office/drawing/2014/main" id="{B4DFFD7F-1836-48B4-FD78-E275BEE2C8B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Title 4">
            <a:extLst>
              <a:ext uri="{FF2B5EF4-FFF2-40B4-BE49-F238E27FC236}">
                <a16:creationId xmlns:a16="http://schemas.microsoft.com/office/drawing/2014/main" id="{0779EB66-8EC2-E259-3A2D-8731718FA95F}"/>
              </a:ext>
            </a:extLst>
          </p:cNvPr>
          <p:cNvSpPr txBox="1">
            <a:spLocks/>
          </p:cNvSpPr>
          <p:nvPr/>
        </p:nvSpPr>
        <p:spPr>
          <a:xfrm>
            <a:off x="2779996" y="1157155"/>
            <a:ext cx="6632009" cy="879789"/>
          </a:xfrm>
          <a:prstGeom prst="rect">
            <a:avLst/>
          </a:prstGeom>
        </p:spPr>
        <p:txBody>
          <a:bodyPr vert="horz" lIns="91440" tIns="45720" rIns="91440" bIns="45720" rtlCol="0" anchor="b">
            <a:normAutofit fontScale="92500" lnSpcReduction="10000"/>
          </a:bodyPr>
          <a:lstStyle>
            <a:lvl1pPr marL="0" indent="0" algn="l" defTabSz="685800" rtl="0" eaLnBrk="1" latinLnBrk="0" hangingPunct="1">
              <a:lnSpc>
                <a:spcPct val="90000"/>
              </a:lnSpc>
              <a:spcBef>
                <a:spcPct val="0"/>
              </a:spcBef>
              <a:buFont typeface="Arial" pitchFamily="34" charset="0"/>
              <a:buNone/>
              <a:defRPr sz="2550" kern="1200">
                <a:solidFill>
                  <a:schemeClr val="tx2">
                    <a:lumMod val="75000"/>
                  </a:schemeClr>
                </a:solidFill>
                <a:latin typeface="+mj-lt"/>
                <a:ea typeface="+mj-ea"/>
                <a:cs typeface="+mj-cs"/>
              </a:defRPr>
            </a:lvl1pPr>
          </a:lstStyle>
          <a:p>
            <a:r>
              <a:rPr lang="en-US" sz="3200" i="1" dirty="0">
                <a:solidFill>
                  <a:srgbClr val="004D86"/>
                </a:solidFill>
              </a:rPr>
              <a:t>The contract determines what we review</a:t>
            </a:r>
            <a:br>
              <a:rPr lang="en-US" sz="3200" dirty="0">
                <a:solidFill>
                  <a:srgbClr val="004D86"/>
                </a:solidFill>
              </a:rPr>
            </a:br>
            <a:endParaRPr lang="en-US" sz="3200" b="1" dirty="0">
              <a:solidFill>
                <a:srgbClr val="004D86"/>
              </a:solidFill>
            </a:endParaRPr>
          </a:p>
        </p:txBody>
      </p:sp>
      <p:pic>
        <p:nvPicPr>
          <p:cNvPr id="12290" name="Picture 2" descr="Construction Materials Vector Art &amp; Graphics | freevector.com">
            <a:extLst>
              <a:ext uri="{FF2B5EF4-FFF2-40B4-BE49-F238E27FC236}">
                <a16:creationId xmlns:a16="http://schemas.microsoft.com/office/drawing/2014/main" id="{A71A6920-F469-04D8-5B68-6C0CEE2A14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81"/>
          <a:stretch/>
        </p:blipFill>
        <p:spPr bwMode="auto">
          <a:xfrm>
            <a:off x="6400800" y="3597605"/>
            <a:ext cx="3947270" cy="267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121182"/>
      </p:ext>
    </p:extLst>
  </p:cSld>
  <p:clrMapOvr>
    <a:masterClrMapping/>
  </p:clrMapOvr>
  <mc:AlternateContent xmlns:mc="http://schemas.openxmlformats.org/markup-compatibility/2006" xmlns:p14="http://schemas.microsoft.com/office/powerpoint/2010/main">
    <mc:Choice Requires="p14">
      <p:transition spd="med" p14:dur="700" advTm="33280">
        <p:fade/>
      </p:transition>
    </mc:Choice>
    <mc:Fallback xmlns="">
      <p:transition spd="med" advTm="33280">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A0C5102-4D35-9468-14EE-5A509877A49A}"/>
              </a:ext>
            </a:extLst>
          </p:cNvPr>
          <p:cNvSpPr>
            <a:spLocks noGrp="1"/>
          </p:cNvSpPr>
          <p:nvPr>
            <p:ph type="title"/>
          </p:nvPr>
        </p:nvSpPr>
        <p:spPr>
          <a:xfrm>
            <a:off x="1650750" y="2473332"/>
            <a:ext cx="4354716" cy="1263520"/>
          </a:xfrm>
        </p:spPr>
        <p:txBody>
          <a:bodyPr>
            <a:noAutofit/>
          </a:bodyPr>
          <a:lstStyle/>
          <a:p>
            <a:r>
              <a:rPr lang="en-US" sz="4000" b="1" dirty="0">
                <a:solidFill>
                  <a:srgbClr val="004D86"/>
                </a:solidFill>
              </a:rPr>
              <a:t>Subcontractor Allowances</a:t>
            </a:r>
          </a:p>
        </p:txBody>
      </p:sp>
      <p:pic>
        <p:nvPicPr>
          <p:cNvPr id="15" name="Picture Placeholder 14" descr="Abstract line art skyscrapers">
            <a:extLst>
              <a:ext uri="{FF2B5EF4-FFF2-40B4-BE49-F238E27FC236}">
                <a16:creationId xmlns:a16="http://schemas.microsoft.com/office/drawing/2014/main" id="{187B984A-FDAF-8A6D-355D-2AF0A182C13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8045" r="18045"/>
          <a:stretch>
            <a:fillRect/>
          </a:stretch>
        </p:blipFill>
        <p:spPr>
          <a:xfrm>
            <a:off x="5821680" y="324197"/>
            <a:ext cx="4216480" cy="5561793"/>
          </a:xfrm>
        </p:spPr>
      </p:pic>
    </p:spTree>
    <p:extLst>
      <p:ext uri="{BB962C8B-B14F-4D97-AF65-F5344CB8AC3E}">
        <p14:creationId xmlns:p14="http://schemas.microsoft.com/office/powerpoint/2010/main" val="416049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crane with a long straight arm&#10;&#10;Description automatically generated with medium confidence">
            <a:extLst>
              <a:ext uri="{FF2B5EF4-FFF2-40B4-BE49-F238E27FC236}">
                <a16:creationId xmlns:a16="http://schemas.microsoft.com/office/drawing/2014/main" id="{2C87A6C9-4438-C479-7369-0AA7A5DC8D3E}"/>
              </a:ext>
            </a:extLst>
          </p:cNvPr>
          <p:cNvPicPr>
            <a:picLocks noChangeAspect="1"/>
          </p:cNvPicPr>
          <p:nvPr/>
        </p:nvPicPr>
        <p:blipFill rotWithShape="1">
          <a:blip r:embed="rId3">
            <a:extLst>
              <a:ext uri="{28A0092B-C50C-407E-A947-70E740481C1C}">
                <a14:useLocalDpi xmlns:a14="http://schemas.microsoft.com/office/drawing/2010/main" val="0"/>
              </a:ext>
            </a:extLst>
          </a:blip>
          <a:srcRect l="1" r="9647" b="9638"/>
          <a:stretch/>
        </p:blipFill>
        <p:spPr>
          <a:xfrm>
            <a:off x="0" y="0"/>
            <a:ext cx="12192000" cy="6858000"/>
          </a:xfrm>
          <a:prstGeom prst="rect">
            <a:avLst/>
          </a:prstGeom>
        </p:spPr>
      </p:pic>
      <p:sp>
        <p:nvSpPr>
          <p:cNvPr id="35" name="Rectangle 34">
            <a:extLst>
              <a:ext uri="{FF2B5EF4-FFF2-40B4-BE49-F238E27FC236}">
                <a16:creationId xmlns:a16="http://schemas.microsoft.com/office/drawing/2014/main" id="{E97714F7-B898-180D-FC23-BF37B7C4332D}"/>
              </a:ext>
            </a:extLst>
          </p:cNvPr>
          <p:cNvSpPr/>
          <p:nvPr/>
        </p:nvSpPr>
        <p:spPr>
          <a:xfrm>
            <a:off x="-728" y="0"/>
            <a:ext cx="12192000" cy="6858000"/>
          </a:xfrm>
          <a:prstGeom prst="rect">
            <a:avLst/>
          </a:prstGeom>
          <a:solidFill>
            <a:srgbClr val="0136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7" name="TextBox 20">
            <a:extLst>
              <a:ext uri="{FF2B5EF4-FFF2-40B4-BE49-F238E27FC236}">
                <a16:creationId xmlns:a16="http://schemas.microsoft.com/office/drawing/2014/main" id="{1B5C3229-D4D8-2F10-6C07-F90A22DB2065}"/>
              </a:ext>
            </a:extLst>
          </p:cNvPr>
          <p:cNvSpPr txBox="1"/>
          <p:nvPr/>
        </p:nvSpPr>
        <p:spPr>
          <a:xfrm>
            <a:off x="723120" y="957943"/>
            <a:ext cx="5638433" cy="591187"/>
          </a:xfrm>
          <a:prstGeom prst="rect">
            <a:avLst/>
          </a:prstGeom>
        </p:spPr>
        <p:txBody>
          <a:bodyPr wrap="square" lIns="0" tIns="0" rIns="0" bIns="0" rtlCol="0" anchor="t">
            <a:spAutoFit/>
          </a:bodyPr>
          <a:lstStyle/>
          <a:p>
            <a:pPr defTabSz="609630">
              <a:lnSpc>
                <a:spcPts val="4480"/>
              </a:lnSpc>
            </a:pPr>
            <a:r>
              <a:rPr lang="en-US" sz="4400" b="1" dirty="0">
                <a:solidFill>
                  <a:schemeClr val="bg1"/>
                </a:solidFill>
                <a:latin typeface="Garamond" panose="02020404030301010803" pitchFamily="18" charset="0"/>
                <a:ea typeface="Verdana" panose="020B0604030504040204" pitchFamily="34" charset="0"/>
              </a:rPr>
              <a:t>Industry Outlook</a:t>
            </a:r>
          </a:p>
        </p:txBody>
      </p:sp>
      <p:sp>
        <p:nvSpPr>
          <p:cNvPr id="15" name="TextBox 14">
            <a:extLst>
              <a:ext uri="{FF2B5EF4-FFF2-40B4-BE49-F238E27FC236}">
                <a16:creationId xmlns:a16="http://schemas.microsoft.com/office/drawing/2014/main" id="{AFE72853-C113-1F6A-4ABA-1E9E1B7D830B}"/>
              </a:ext>
            </a:extLst>
          </p:cNvPr>
          <p:cNvSpPr txBox="1"/>
          <p:nvPr/>
        </p:nvSpPr>
        <p:spPr>
          <a:xfrm>
            <a:off x="723120" y="1926461"/>
            <a:ext cx="9890865" cy="923330"/>
          </a:xfrm>
          <a:prstGeom prst="rect">
            <a:avLst/>
          </a:prstGeom>
          <a:noFill/>
        </p:spPr>
        <p:txBody>
          <a:bodyPr wrap="square">
            <a:spAutoFit/>
          </a:bodyPr>
          <a:lstStyle/>
          <a:p>
            <a:pPr marL="0" marR="0" lvl="0" indent="0" defTabSz="60963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Our industry is </a:t>
            </a:r>
            <a:r>
              <a:rPr kumimoji="0" lang="en-US"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growing. </a:t>
            </a:r>
            <a:r>
              <a:rPr kumimoji="0" lang="en-US"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We continue to need good trade partners. </a:t>
            </a:r>
            <a:br>
              <a:rPr kumimoji="0" lang="en-US"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br>
            <a:r>
              <a:rPr kumimoji="0" lang="en-US"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Finding a new trade partner that is willing to learn how to execute on </a:t>
            </a:r>
            <a:br>
              <a:rPr kumimoji="0" lang="en-US"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br>
            <a:r>
              <a:rPr kumimoji="0" lang="en-US"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higher education projects benefits: </a:t>
            </a:r>
          </a:p>
        </p:txBody>
      </p:sp>
      <p:pic>
        <p:nvPicPr>
          <p:cNvPr id="20" name="Graphic 19">
            <a:extLst>
              <a:ext uri="{FF2B5EF4-FFF2-40B4-BE49-F238E27FC236}">
                <a16:creationId xmlns:a16="http://schemas.microsoft.com/office/drawing/2014/main" id="{0A1989C4-230F-B56E-EF56-E7CA1FC1EA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67391" y="4990366"/>
            <a:ext cx="1088729" cy="1088729"/>
          </a:xfrm>
          <a:prstGeom prst="rect">
            <a:avLst/>
          </a:prstGeom>
        </p:spPr>
      </p:pic>
      <p:sp>
        <p:nvSpPr>
          <p:cNvPr id="36" name="TextBox 35">
            <a:extLst>
              <a:ext uri="{FF2B5EF4-FFF2-40B4-BE49-F238E27FC236}">
                <a16:creationId xmlns:a16="http://schemas.microsoft.com/office/drawing/2014/main" id="{6E1C6F1B-F2C2-52B9-3A0F-7A5FDE384424}"/>
              </a:ext>
            </a:extLst>
          </p:cNvPr>
          <p:cNvSpPr txBox="1"/>
          <p:nvPr/>
        </p:nvSpPr>
        <p:spPr>
          <a:xfrm>
            <a:off x="7184136" y="5180787"/>
            <a:ext cx="4305782" cy="707886"/>
          </a:xfrm>
          <a:prstGeom prst="rect">
            <a:avLst/>
          </a:prstGeom>
          <a:noFill/>
        </p:spPr>
        <p:txBody>
          <a:bodyPr wrap="square" rtlCol="0">
            <a:spAutoFit/>
          </a:bodyPr>
          <a:lstStyle/>
          <a:p>
            <a:r>
              <a:rPr kumimoji="0" lang="en-US" sz="2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You, the Project, SpawGlass and The University of Texas</a:t>
            </a:r>
            <a:endParaRPr lang="en-US" sz="1600" dirty="0">
              <a:latin typeface="Verdana" panose="020B0604030504040204" pitchFamily="34" charset="0"/>
              <a:ea typeface="Verdana" panose="020B0604030504040204" pitchFamily="34" charset="0"/>
            </a:endParaRPr>
          </a:p>
        </p:txBody>
      </p:sp>
      <p:pic>
        <p:nvPicPr>
          <p:cNvPr id="2" name="Picture 30">
            <a:extLst>
              <a:ext uri="{FF2B5EF4-FFF2-40B4-BE49-F238E27FC236}">
                <a16:creationId xmlns:a16="http://schemas.microsoft.com/office/drawing/2014/main" id="{8C18AA7D-E08A-F47D-EBCE-2DEE95A982FE}"/>
              </a:ext>
            </a:extLst>
          </p:cNvPr>
          <p:cNvPicPr>
            <a:picLocks noChangeAspect="1"/>
          </p:cNvPicPr>
          <p:nvPr/>
        </p:nvPicPr>
        <p:blipFill rotWithShape="1">
          <a:blip r:embed="rId6"/>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3949803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861FE-12AC-6021-7AE4-D8F1019D8CF3}"/>
              </a:ext>
            </a:extLst>
          </p:cNvPr>
          <p:cNvSpPr>
            <a:spLocks noGrp="1"/>
          </p:cNvSpPr>
          <p:nvPr>
            <p:ph type="title"/>
          </p:nvPr>
        </p:nvSpPr>
        <p:spPr>
          <a:xfrm>
            <a:off x="1636144" y="1150030"/>
            <a:ext cx="6386310" cy="2134794"/>
          </a:xfrm>
        </p:spPr>
        <p:txBody>
          <a:bodyPr>
            <a:normAutofit/>
          </a:bodyPr>
          <a:lstStyle/>
          <a:p>
            <a:r>
              <a:rPr lang="en-US" sz="3200" dirty="0">
                <a:solidFill>
                  <a:srgbClr val="004D86"/>
                </a:solidFill>
              </a:rPr>
              <a:t>- Not very common</a:t>
            </a:r>
            <a:br>
              <a:rPr lang="en-US" sz="3200" dirty="0">
                <a:solidFill>
                  <a:srgbClr val="004D86"/>
                </a:solidFill>
              </a:rPr>
            </a:br>
            <a:r>
              <a:rPr lang="en-US" sz="3200" dirty="0">
                <a:solidFill>
                  <a:srgbClr val="004D86"/>
                </a:solidFill>
              </a:rPr>
              <a:t>- Must be reconciled – even within a LS subcontract</a:t>
            </a:r>
            <a:br>
              <a:rPr lang="en-US" sz="3200" dirty="0">
                <a:solidFill>
                  <a:srgbClr val="004D86"/>
                </a:solidFill>
              </a:rPr>
            </a:br>
            <a:r>
              <a:rPr lang="en-US" sz="3200" dirty="0">
                <a:solidFill>
                  <a:srgbClr val="004D86"/>
                </a:solidFill>
              </a:rPr>
              <a:t>- Summary of all costs </a:t>
            </a:r>
            <a:endParaRPr lang="en-US" sz="2400" b="1" dirty="0">
              <a:solidFill>
                <a:srgbClr val="004D86"/>
              </a:solidFill>
            </a:endParaRPr>
          </a:p>
        </p:txBody>
      </p:sp>
      <p:sp>
        <p:nvSpPr>
          <p:cNvPr id="2" name="Footer Placeholder 3">
            <a:extLst>
              <a:ext uri="{FF2B5EF4-FFF2-40B4-BE49-F238E27FC236}">
                <a16:creationId xmlns:a16="http://schemas.microsoft.com/office/drawing/2014/main" id="{C78A944E-6598-4114-0727-E499752EA6C1}"/>
              </a:ext>
            </a:extLst>
          </p:cNvPr>
          <p:cNvSpPr txBox="1">
            <a:spLocks/>
          </p:cNvSpPr>
          <p:nvPr/>
        </p:nvSpPr>
        <p:spPr>
          <a:xfrm>
            <a:off x="1524000" y="6633713"/>
            <a:ext cx="9144000" cy="205998"/>
          </a:xfrm>
          <a:prstGeom prst="rect">
            <a:avLst/>
          </a:prstGeom>
        </p:spPr>
        <p:txBody>
          <a:bodyPr vert="horz" lIns="91440" tIns="45720" rIns="91440" bIns="45720" rtlCol="0" anchor="ctr"/>
          <a:lstStyle>
            <a:defPPr>
              <a:defRPr lang="en-US"/>
            </a:defPPr>
            <a:lvl1pPr marL="0" algn="l" defTabSz="457200" rtl="0" eaLnBrk="1" latinLnBrk="0" hangingPunct="1">
              <a:defRPr sz="825" kern="1200" cap="all" baseline="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Audit process overview</a:t>
            </a:r>
          </a:p>
        </p:txBody>
      </p:sp>
      <p:pic>
        <p:nvPicPr>
          <p:cNvPr id="3" name="Picture 2">
            <a:extLst>
              <a:ext uri="{FF2B5EF4-FFF2-40B4-BE49-F238E27FC236}">
                <a16:creationId xmlns:a16="http://schemas.microsoft.com/office/drawing/2014/main" id="{FA3EF940-274A-F8F8-BB4A-4EE485CE45FC}"/>
              </a:ext>
            </a:extLst>
          </p:cNvPr>
          <p:cNvPicPr>
            <a:picLocks noChangeAspect="1"/>
          </p:cNvPicPr>
          <p:nvPr/>
        </p:nvPicPr>
        <p:blipFill>
          <a:blip r:embed="rId2"/>
          <a:stretch>
            <a:fillRect/>
          </a:stretch>
        </p:blipFill>
        <p:spPr>
          <a:xfrm>
            <a:off x="1524000" y="0"/>
            <a:ext cx="9144000" cy="1006162"/>
          </a:xfrm>
          <a:prstGeom prst="rect">
            <a:avLst/>
          </a:prstGeom>
        </p:spPr>
      </p:pic>
      <p:sp>
        <p:nvSpPr>
          <p:cNvPr id="11" name="TextBox 10">
            <a:extLst>
              <a:ext uri="{FF2B5EF4-FFF2-40B4-BE49-F238E27FC236}">
                <a16:creationId xmlns:a16="http://schemas.microsoft.com/office/drawing/2014/main" id="{D9097C85-BBBF-E53C-9DCC-A09D8D3761BF}"/>
              </a:ext>
            </a:extLst>
          </p:cNvPr>
          <p:cNvSpPr txBox="1"/>
          <p:nvPr/>
        </p:nvSpPr>
        <p:spPr>
          <a:xfrm>
            <a:off x="1715752" y="176872"/>
            <a:ext cx="8725990" cy="615553"/>
          </a:xfrm>
          <a:prstGeom prst="rect">
            <a:avLst/>
          </a:prstGeom>
          <a:noFill/>
        </p:spPr>
        <p:txBody>
          <a:bodyPr wrap="square">
            <a:spAutoFit/>
          </a:bodyPr>
          <a:lstStyle/>
          <a:p>
            <a:r>
              <a:rPr lang="en-US" sz="3400" b="1" dirty="0">
                <a:solidFill>
                  <a:schemeClr val="bg1"/>
                </a:solidFill>
              </a:rPr>
              <a:t>Subcontractor Allowances</a:t>
            </a:r>
          </a:p>
        </p:txBody>
      </p:sp>
      <p:sp>
        <p:nvSpPr>
          <p:cNvPr id="10" name="AutoShape 6" descr="2,511 Under Construction Illustrations - Free in SVG, PNG, EPS - IconScout">
            <a:extLst>
              <a:ext uri="{FF2B5EF4-FFF2-40B4-BE49-F238E27FC236}">
                <a16:creationId xmlns:a16="http://schemas.microsoft.com/office/drawing/2014/main" id="{B4DFFD7F-1836-48B4-FD78-E275BEE2C8B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a:extLst>
              <a:ext uri="{FF2B5EF4-FFF2-40B4-BE49-F238E27FC236}">
                <a16:creationId xmlns:a16="http://schemas.microsoft.com/office/drawing/2014/main" id="{4A0449C9-FC68-9B7D-77F0-DF83F0E853B2}"/>
              </a:ext>
            </a:extLst>
          </p:cNvPr>
          <p:cNvPicPr>
            <a:picLocks noChangeAspect="1"/>
          </p:cNvPicPr>
          <p:nvPr/>
        </p:nvPicPr>
        <p:blipFill>
          <a:blip r:embed="rId3"/>
          <a:stretch>
            <a:fillRect/>
          </a:stretch>
        </p:blipFill>
        <p:spPr>
          <a:xfrm>
            <a:off x="6233855" y="2607539"/>
            <a:ext cx="3577199" cy="3577199"/>
          </a:xfrm>
          <a:prstGeom prst="rect">
            <a:avLst/>
          </a:prstGeom>
        </p:spPr>
      </p:pic>
    </p:spTree>
    <p:extLst>
      <p:ext uri="{BB962C8B-B14F-4D97-AF65-F5344CB8AC3E}">
        <p14:creationId xmlns:p14="http://schemas.microsoft.com/office/powerpoint/2010/main" val="2286638417"/>
      </p:ext>
    </p:extLst>
  </p:cSld>
  <p:clrMapOvr>
    <a:masterClrMapping/>
  </p:clrMapOvr>
  <mc:AlternateContent xmlns:mc="http://schemas.openxmlformats.org/markup-compatibility/2006" xmlns:p14="http://schemas.microsoft.com/office/powerpoint/2010/main">
    <mc:Choice Requires="p14">
      <p:transition spd="med" p14:dur="700" advTm="33280">
        <p:fade/>
      </p:transition>
    </mc:Choice>
    <mc:Fallback xmlns="">
      <p:transition spd="med" advTm="33280">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A0C5102-4D35-9468-14EE-5A509877A49A}"/>
              </a:ext>
            </a:extLst>
          </p:cNvPr>
          <p:cNvSpPr>
            <a:spLocks noGrp="1"/>
          </p:cNvSpPr>
          <p:nvPr>
            <p:ph type="title"/>
          </p:nvPr>
        </p:nvSpPr>
        <p:spPr>
          <a:xfrm>
            <a:off x="1650750" y="2473332"/>
            <a:ext cx="4354716" cy="1263520"/>
          </a:xfrm>
        </p:spPr>
        <p:txBody>
          <a:bodyPr>
            <a:noAutofit/>
          </a:bodyPr>
          <a:lstStyle/>
          <a:p>
            <a:r>
              <a:rPr lang="en-US" sz="4000" b="1" dirty="0">
                <a:solidFill>
                  <a:srgbClr val="004D86"/>
                </a:solidFill>
              </a:rPr>
              <a:t>GMP Subcontractors</a:t>
            </a:r>
          </a:p>
        </p:txBody>
      </p:sp>
      <p:pic>
        <p:nvPicPr>
          <p:cNvPr id="15" name="Picture Placeholder 14" descr="Abstract line art skyscrapers">
            <a:extLst>
              <a:ext uri="{FF2B5EF4-FFF2-40B4-BE49-F238E27FC236}">
                <a16:creationId xmlns:a16="http://schemas.microsoft.com/office/drawing/2014/main" id="{187B984A-FDAF-8A6D-355D-2AF0A182C13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8045" r="18045"/>
          <a:stretch>
            <a:fillRect/>
          </a:stretch>
        </p:blipFill>
        <p:spPr>
          <a:xfrm>
            <a:off x="5821680" y="324197"/>
            <a:ext cx="4216480" cy="5561793"/>
          </a:xfrm>
        </p:spPr>
      </p:pic>
    </p:spTree>
    <p:extLst>
      <p:ext uri="{BB962C8B-B14F-4D97-AF65-F5344CB8AC3E}">
        <p14:creationId xmlns:p14="http://schemas.microsoft.com/office/powerpoint/2010/main" val="179382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861FE-12AC-6021-7AE4-D8F1019D8CF3}"/>
              </a:ext>
            </a:extLst>
          </p:cNvPr>
          <p:cNvSpPr>
            <a:spLocks noGrp="1"/>
          </p:cNvSpPr>
          <p:nvPr>
            <p:ph type="title"/>
          </p:nvPr>
        </p:nvSpPr>
        <p:spPr>
          <a:xfrm>
            <a:off x="1636144" y="1150030"/>
            <a:ext cx="6386310" cy="2134794"/>
          </a:xfrm>
        </p:spPr>
        <p:txBody>
          <a:bodyPr>
            <a:normAutofit/>
          </a:bodyPr>
          <a:lstStyle/>
          <a:p>
            <a:r>
              <a:rPr lang="en-US" sz="3200" dirty="0">
                <a:solidFill>
                  <a:srgbClr val="004D86"/>
                </a:solidFill>
              </a:rPr>
              <a:t>- Submit a GMP with GCs &amp; Fee</a:t>
            </a:r>
            <a:br>
              <a:rPr lang="en-US" sz="3200" dirty="0">
                <a:solidFill>
                  <a:srgbClr val="004D86"/>
                </a:solidFill>
              </a:rPr>
            </a:br>
            <a:r>
              <a:rPr lang="en-US" sz="3200" dirty="0">
                <a:solidFill>
                  <a:srgbClr val="004D86"/>
                </a:solidFill>
              </a:rPr>
              <a:t>- Follow the same rules as the CM</a:t>
            </a:r>
            <a:br>
              <a:rPr lang="en-US" sz="3200" dirty="0">
                <a:solidFill>
                  <a:srgbClr val="004D86"/>
                </a:solidFill>
              </a:rPr>
            </a:br>
            <a:r>
              <a:rPr lang="en-US" sz="3200" dirty="0">
                <a:solidFill>
                  <a:srgbClr val="004D86"/>
                </a:solidFill>
              </a:rPr>
              <a:t>- Backup documentation in Pay Apps</a:t>
            </a:r>
            <a:br>
              <a:rPr lang="en-US" sz="3200" dirty="0">
                <a:solidFill>
                  <a:srgbClr val="004D86"/>
                </a:solidFill>
              </a:rPr>
            </a:br>
            <a:r>
              <a:rPr lang="en-US" sz="3200" dirty="0">
                <a:solidFill>
                  <a:srgbClr val="004D86"/>
                </a:solidFill>
              </a:rPr>
              <a:t>- Reconciliation of job costs</a:t>
            </a:r>
            <a:endParaRPr lang="en-US" sz="2400" b="1" dirty="0">
              <a:solidFill>
                <a:srgbClr val="004D86"/>
              </a:solidFill>
            </a:endParaRPr>
          </a:p>
        </p:txBody>
      </p:sp>
      <p:sp>
        <p:nvSpPr>
          <p:cNvPr id="2" name="Footer Placeholder 3">
            <a:extLst>
              <a:ext uri="{FF2B5EF4-FFF2-40B4-BE49-F238E27FC236}">
                <a16:creationId xmlns:a16="http://schemas.microsoft.com/office/drawing/2014/main" id="{C78A944E-6598-4114-0727-E499752EA6C1}"/>
              </a:ext>
            </a:extLst>
          </p:cNvPr>
          <p:cNvSpPr txBox="1">
            <a:spLocks/>
          </p:cNvSpPr>
          <p:nvPr/>
        </p:nvSpPr>
        <p:spPr>
          <a:xfrm>
            <a:off x="1524000" y="6633713"/>
            <a:ext cx="9144000" cy="205998"/>
          </a:xfrm>
          <a:prstGeom prst="rect">
            <a:avLst/>
          </a:prstGeom>
        </p:spPr>
        <p:txBody>
          <a:bodyPr vert="horz" lIns="91440" tIns="45720" rIns="91440" bIns="45720" rtlCol="0" anchor="ctr"/>
          <a:lstStyle>
            <a:defPPr>
              <a:defRPr lang="en-US"/>
            </a:defPPr>
            <a:lvl1pPr marL="0" algn="l" defTabSz="457200" rtl="0" eaLnBrk="1" latinLnBrk="0" hangingPunct="1">
              <a:defRPr sz="825" kern="1200" cap="all" baseline="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Audit process overview</a:t>
            </a:r>
          </a:p>
        </p:txBody>
      </p:sp>
      <p:pic>
        <p:nvPicPr>
          <p:cNvPr id="3" name="Picture 2">
            <a:extLst>
              <a:ext uri="{FF2B5EF4-FFF2-40B4-BE49-F238E27FC236}">
                <a16:creationId xmlns:a16="http://schemas.microsoft.com/office/drawing/2014/main" id="{FA3EF940-274A-F8F8-BB4A-4EE485CE45FC}"/>
              </a:ext>
            </a:extLst>
          </p:cNvPr>
          <p:cNvPicPr>
            <a:picLocks noChangeAspect="1"/>
          </p:cNvPicPr>
          <p:nvPr/>
        </p:nvPicPr>
        <p:blipFill>
          <a:blip r:embed="rId2"/>
          <a:stretch>
            <a:fillRect/>
          </a:stretch>
        </p:blipFill>
        <p:spPr>
          <a:xfrm>
            <a:off x="1524000" y="0"/>
            <a:ext cx="9144000" cy="1006162"/>
          </a:xfrm>
          <a:prstGeom prst="rect">
            <a:avLst/>
          </a:prstGeom>
        </p:spPr>
      </p:pic>
      <p:sp>
        <p:nvSpPr>
          <p:cNvPr id="11" name="TextBox 10">
            <a:extLst>
              <a:ext uri="{FF2B5EF4-FFF2-40B4-BE49-F238E27FC236}">
                <a16:creationId xmlns:a16="http://schemas.microsoft.com/office/drawing/2014/main" id="{D9097C85-BBBF-E53C-9DCC-A09D8D3761BF}"/>
              </a:ext>
            </a:extLst>
          </p:cNvPr>
          <p:cNvSpPr txBox="1"/>
          <p:nvPr/>
        </p:nvSpPr>
        <p:spPr>
          <a:xfrm>
            <a:off x="1715752" y="176872"/>
            <a:ext cx="8725990" cy="615553"/>
          </a:xfrm>
          <a:prstGeom prst="rect">
            <a:avLst/>
          </a:prstGeom>
          <a:noFill/>
        </p:spPr>
        <p:txBody>
          <a:bodyPr wrap="square">
            <a:spAutoFit/>
          </a:bodyPr>
          <a:lstStyle/>
          <a:p>
            <a:r>
              <a:rPr lang="en-US" sz="3400" b="1" dirty="0">
                <a:solidFill>
                  <a:schemeClr val="bg1"/>
                </a:solidFill>
              </a:rPr>
              <a:t>GMP Subcontractors</a:t>
            </a:r>
          </a:p>
        </p:txBody>
      </p:sp>
      <p:sp>
        <p:nvSpPr>
          <p:cNvPr id="10" name="AutoShape 6" descr="2,511 Under Construction Illustrations - Free in SVG, PNG, EPS - IconScout">
            <a:extLst>
              <a:ext uri="{FF2B5EF4-FFF2-40B4-BE49-F238E27FC236}">
                <a16:creationId xmlns:a16="http://schemas.microsoft.com/office/drawing/2014/main" id="{B4DFFD7F-1836-48B4-FD78-E275BEE2C8B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a:extLst>
              <a:ext uri="{FF2B5EF4-FFF2-40B4-BE49-F238E27FC236}">
                <a16:creationId xmlns:a16="http://schemas.microsoft.com/office/drawing/2014/main" id="{115F564F-CC4B-CFEF-1EAA-DE1CE54DC7D3}"/>
              </a:ext>
            </a:extLst>
          </p:cNvPr>
          <p:cNvPicPr>
            <a:picLocks noChangeAspect="1"/>
          </p:cNvPicPr>
          <p:nvPr/>
        </p:nvPicPr>
        <p:blipFill>
          <a:blip r:embed="rId3"/>
          <a:stretch>
            <a:fillRect/>
          </a:stretch>
        </p:blipFill>
        <p:spPr>
          <a:xfrm>
            <a:off x="5927325" y="3509631"/>
            <a:ext cx="4514418" cy="2675107"/>
          </a:xfrm>
          <a:prstGeom prst="rect">
            <a:avLst/>
          </a:prstGeom>
        </p:spPr>
      </p:pic>
    </p:spTree>
    <p:extLst>
      <p:ext uri="{BB962C8B-B14F-4D97-AF65-F5344CB8AC3E}">
        <p14:creationId xmlns:p14="http://schemas.microsoft.com/office/powerpoint/2010/main" val="1854358202"/>
      </p:ext>
    </p:extLst>
  </p:cSld>
  <p:clrMapOvr>
    <a:masterClrMapping/>
  </p:clrMapOvr>
  <mc:AlternateContent xmlns:mc="http://schemas.openxmlformats.org/markup-compatibility/2006" xmlns:p14="http://schemas.microsoft.com/office/powerpoint/2010/main">
    <mc:Choice Requires="p14">
      <p:transition spd="med" p14:dur="700" advTm="33280">
        <p:fade/>
      </p:transition>
    </mc:Choice>
    <mc:Fallback xmlns="">
      <p:transition spd="med" advTm="33280">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5E3A-F89F-1840-60A9-7FE6E682B105}"/>
              </a:ext>
            </a:extLst>
          </p:cNvPr>
          <p:cNvSpPr>
            <a:spLocks noGrp="1"/>
          </p:cNvSpPr>
          <p:nvPr>
            <p:ph type="title"/>
          </p:nvPr>
        </p:nvSpPr>
        <p:spPr>
          <a:xfrm>
            <a:off x="838200" y="577159"/>
            <a:ext cx="10515600" cy="1847259"/>
          </a:xfrm>
        </p:spPr>
        <p:txBody>
          <a:bodyPr>
            <a:normAutofit/>
          </a:bodyPr>
          <a:lstStyle/>
          <a:p>
            <a:pPr algn="ctr"/>
            <a:r>
              <a:rPr lang="en-US" dirty="0"/>
              <a:t>UPCOMING CONSTRUCTION PROJECTS WITH THE UNIVERSITY OF TEXAS AT DALLAS</a:t>
            </a:r>
          </a:p>
        </p:txBody>
      </p:sp>
      <p:sp>
        <p:nvSpPr>
          <p:cNvPr id="4" name="Date Placeholder 3">
            <a:extLst>
              <a:ext uri="{FF2B5EF4-FFF2-40B4-BE49-F238E27FC236}">
                <a16:creationId xmlns:a16="http://schemas.microsoft.com/office/drawing/2014/main" id="{2FB27B0B-1983-4861-32E0-05578D8BBE96}"/>
              </a:ext>
            </a:extLst>
          </p:cNvPr>
          <p:cNvSpPr>
            <a:spLocks noGrp="1"/>
          </p:cNvSpPr>
          <p:nvPr>
            <p:ph type="dt" sz="half" idx="10"/>
          </p:nvPr>
        </p:nvSpPr>
        <p:spPr>
          <a:xfrm>
            <a:off x="838200" y="6356350"/>
            <a:ext cx="1374913" cy="365125"/>
          </a:xfrm>
        </p:spPr>
        <p:txBody>
          <a:bodyPr/>
          <a:lstStyle/>
          <a:p>
            <a:r>
              <a:rPr lang="en-US" dirty="0"/>
              <a:t>January 2023</a:t>
            </a:r>
          </a:p>
        </p:txBody>
      </p:sp>
    </p:spTree>
    <p:extLst>
      <p:ext uri="{BB962C8B-B14F-4D97-AF65-F5344CB8AC3E}">
        <p14:creationId xmlns:p14="http://schemas.microsoft.com/office/powerpoint/2010/main" val="10843468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22AF-F0ED-FEBE-1397-8B529B4D817C}"/>
              </a:ext>
            </a:extLst>
          </p:cNvPr>
          <p:cNvSpPr>
            <a:spLocks noGrp="1"/>
          </p:cNvSpPr>
          <p:nvPr>
            <p:ph type="title"/>
          </p:nvPr>
        </p:nvSpPr>
        <p:spPr/>
        <p:txBody>
          <a:bodyPr/>
          <a:lstStyle/>
          <a:p>
            <a:r>
              <a:rPr lang="en-US" dirty="0"/>
              <a:t>Construction Projects</a:t>
            </a:r>
          </a:p>
        </p:txBody>
      </p:sp>
      <p:sp>
        <p:nvSpPr>
          <p:cNvPr id="3" name="Content Placeholder 2">
            <a:extLst>
              <a:ext uri="{FF2B5EF4-FFF2-40B4-BE49-F238E27FC236}">
                <a16:creationId xmlns:a16="http://schemas.microsoft.com/office/drawing/2014/main" id="{46E4B182-A00D-9E3F-4811-3C1925EF199D}"/>
              </a:ext>
            </a:extLst>
          </p:cNvPr>
          <p:cNvSpPr>
            <a:spLocks noGrp="1"/>
          </p:cNvSpPr>
          <p:nvPr>
            <p:ph idx="1"/>
          </p:nvPr>
        </p:nvSpPr>
        <p:spPr>
          <a:xfrm>
            <a:off x="838200" y="1607511"/>
            <a:ext cx="10515600" cy="4351338"/>
          </a:xfrm>
        </p:spPr>
        <p:txBody>
          <a:bodyPr>
            <a:normAutofit lnSpcReduction="10000"/>
          </a:bodyPr>
          <a:lstStyle/>
          <a:p>
            <a:pPr marL="0" indent="0">
              <a:buNone/>
            </a:pPr>
            <a:r>
              <a:rPr lang="en-US" i="1" u="sng" dirty="0"/>
              <a:t>Minor Construction, Repair and Rehabilitation Projects</a:t>
            </a:r>
          </a:p>
          <a:p>
            <a:r>
              <a:rPr lang="en-US" dirty="0"/>
              <a:t>New building construction and road, paving, repair and rehabilitation projects with a total project cost of less than $ 10 million</a:t>
            </a:r>
          </a:p>
          <a:p>
            <a:r>
              <a:rPr lang="en-US" dirty="0"/>
              <a:t>Advertised through the following:</a:t>
            </a:r>
          </a:p>
          <a:p>
            <a:pPr marR="0" lvl="1"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hlinkClick r:id="rId2"/>
              </a:rPr>
              <a:t>Electronic State Business Daily</a:t>
            </a:r>
            <a:endParaRPr kumimoji="0" lang="en-U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a:p>
            <a:pPr marR="0" lvl="1"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Posted on </a:t>
            </a: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hlinkClick r:id="rId3"/>
              </a:rPr>
              <a:t>UTD Bonfire</a:t>
            </a:r>
            <a:endParaRPr kumimoji="0" lang="en-U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a:p>
            <a:r>
              <a:rPr lang="en-US" dirty="0"/>
              <a:t>HUB Goals</a:t>
            </a:r>
          </a:p>
          <a:p>
            <a:pPr lvl="1">
              <a:spcBef>
                <a:spcPts val="1000"/>
              </a:spcBef>
              <a:buFont typeface="Wingdings" panose="05000000000000000000" pitchFamily="2" charset="2"/>
              <a:buChar char="§"/>
              <a:defRPr/>
            </a:pPr>
            <a:r>
              <a:rPr kumimoji="0" lang="en-US"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Construction – 11.2%</a:t>
            </a:r>
          </a:p>
          <a:p>
            <a:pPr lvl="1">
              <a:spcBef>
                <a:spcPts val="1000"/>
              </a:spcBef>
              <a:buFont typeface="Wingdings" panose="05000000000000000000" pitchFamily="2" charset="2"/>
              <a:buChar char="§"/>
              <a:defRPr/>
            </a:pPr>
            <a:r>
              <a:rPr kumimoji="0" lang="en-US"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Building Construction – 21.1%</a:t>
            </a:r>
          </a:p>
          <a:p>
            <a:pPr lvl="1">
              <a:spcBef>
                <a:spcPts val="1000"/>
              </a:spcBef>
              <a:buFont typeface="Wingdings" panose="05000000000000000000" pitchFamily="2" charset="2"/>
              <a:buChar char="§"/>
              <a:defRPr/>
            </a:pPr>
            <a:r>
              <a:rPr kumimoji="0" lang="en-US"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Special Trades – 32.9%</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D9AB0882-01C2-5121-E98D-E68DAD87693B}"/>
              </a:ext>
            </a:extLst>
          </p:cNvPr>
          <p:cNvSpPr>
            <a:spLocks noGrp="1"/>
          </p:cNvSpPr>
          <p:nvPr>
            <p:ph type="dt" sz="half" idx="10"/>
          </p:nvPr>
        </p:nvSpPr>
        <p:spPr>
          <a:xfrm>
            <a:off x="838200" y="6310312"/>
            <a:ext cx="2743200" cy="365125"/>
          </a:xfrm>
        </p:spPr>
        <p:txBody>
          <a:bodyPr/>
          <a:lstStyle/>
          <a:p>
            <a:r>
              <a:rPr lang="en-US" dirty="0"/>
              <a:t>January 2023</a:t>
            </a:r>
          </a:p>
        </p:txBody>
      </p:sp>
    </p:spTree>
    <p:extLst>
      <p:ext uri="{BB962C8B-B14F-4D97-AF65-F5344CB8AC3E}">
        <p14:creationId xmlns:p14="http://schemas.microsoft.com/office/powerpoint/2010/main" val="305823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22AF-F0ED-FEBE-1397-8B529B4D817C}"/>
              </a:ext>
            </a:extLst>
          </p:cNvPr>
          <p:cNvSpPr>
            <a:spLocks noGrp="1"/>
          </p:cNvSpPr>
          <p:nvPr>
            <p:ph type="title"/>
          </p:nvPr>
        </p:nvSpPr>
        <p:spPr/>
        <p:txBody>
          <a:bodyPr/>
          <a:lstStyle/>
          <a:p>
            <a:r>
              <a:rPr lang="en-US" dirty="0"/>
              <a:t>Construction Opportunities</a:t>
            </a:r>
          </a:p>
        </p:txBody>
      </p:sp>
      <p:sp>
        <p:nvSpPr>
          <p:cNvPr id="4" name="Date Placeholder 3">
            <a:extLst>
              <a:ext uri="{FF2B5EF4-FFF2-40B4-BE49-F238E27FC236}">
                <a16:creationId xmlns:a16="http://schemas.microsoft.com/office/drawing/2014/main" id="{D9AB0882-01C2-5121-E98D-E68DAD87693B}"/>
              </a:ext>
            </a:extLst>
          </p:cNvPr>
          <p:cNvSpPr>
            <a:spLocks noGrp="1"/>
          </p:cNvSpPr>
          <p:nvPr>
            <p:ph type="dt" sz="half" idx="10"/>
          </p:nvPr>
        </p:nvSpPr>
        <p:spPr/>
        <p:txBody>
          <a:bodyPr/>
          <a:lstStyle/>
          <a:p>
            <a:r>
              <a:rPr lang="en-US" dirty="0"/>
              <a:t>January 2023</a:t>
            </a:r>
          </a:p>
        </p:txBody>
      </p:sp>
      <p:graphicFrame>
        <p:nvGraphicFramePr>
          <p:cNvPr id="10" name="Table 5">
            <a:extLst>
              <a:ext uri="{FF2B5EF4-FFF2-40B4-BE49-F238E27FC236}">
                <a16:creationId xmlns:a16="http://schemas.microsoft.com/office/drawing/2014/main" id="{021CB19C-114D-85A1-1133-0C53A5013391}"/>
              </a:ext>
            </a:extLst>
          </p:cNvPr>
          <p:cNvGraphicFramePr>
            <a:graphicFrameLocks noGrp="1"/>
          </p:cNvGraphicFramePr>
          <p:nvPr/>
        </p:nvGraphicFramePr>
        <p:xfrm>
          <a:off x="304800" y="1553100"/>
          <a:ext cx="11171582" cy="2743200"/>
        </p:xfrm>
        <a:graphic>
          <a:graphicData uri="http://schemas.openxmlformats.org/drawingml/2006/table">
            <a:tbl>
              <a:tblPr firstRow="1" bandRow="1">
                <a:effectLst>
                  <a:outerShdw blurRad="50800" dist="50800" dir="5400000" algn="ctr" rotWithShape="0">
                    <a:schemeClr val="tx1"/>
                  </a:outerShdw>
                </a:effectLst>
                <a:tableStyleId>{5C22544A-7EE6-4342-B048-85BDC9FD1C3A}</a:tableStyleId>
              </a:tblPr>
              <a:tblGrid>
                <a:gridCol w="5024032">
                  <a:extLst>
                    <a:ext uri="{9D8B030D-6E8A-4147-A177-3AD203B41FA5}">
                      <a16:colId xmlns:a16="http://schemas.microsoft.com/office/drawing/2014/main" val="458757094"/>
                    </a:ext>
                  </a:extLst>
                </a:gridCol>
                <a:gridCol w="2158646">
                  <a:extLst>
                    <a:ext uri="{9D8B030D-6E8A-4147-A177-3AD203B41FA5}">
                      <a16:colId xmlns:a16="http://schemas.microsoft.com/office/drawing/2014/main" val="3230971003"/>
                    </a:ext>
                  </a:extLst>
                </a:gridCol>
                <a:gridCol w="3988904">
                  <a:extLst>
                    <a:ext uri="{9D8B030D-6E8A-4147-A177-3AD203B41FA5}">
                      <a16:colId xmlns:a16="http://schemas.microsoft.com/office/drawing/2014/main" val="1764498303"/>
                    </a:ext>
                  </a:extLst>
                </a:gridCol>
              </a:tblGrid>
              <a:tr h="291632">
                <a:tc gridSpan="3">
                  <a:txBody>
                    <a:bodyPr/>
                    <a:lstStyle/>
                    <a:p>
                      <a:r>
                        <a:rPr lang="en-US" dirty="0"/>
                        <a:t>UTD MINOR CONSTRUCTION OPPORTUNITIES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843241607"/>
                  </a:ext>
                </a:extLst>
              </a:tr>
              <a:tr h="510356">
                <a:tc>
                  <a:txBody>
                    <a:bodyPr/>
                    <a:lstStyle/>
                    <a:p>
                      <a:pPr algn="ctr"/>
                      <a:r>
                        <a:rPr lang="en-US" b="1" dirty="0"/>
                        <a:t>PROJECT DESCRIPTION</a:t>
                      </a:r>
                    </a:p>
                  </a:txBody>
                  <a:tcPr/>
                </a:tc>
                <a:tc>
                  <a:txBody>
                    <a:bodyPr/>
                    <a:lstStyle/>
                    <a:p>
                      <a:pPr algn="ctr"/>
                      <a:r>
                        <a:rPr lang="en-US" b="1" dirty="0"/>
                        <a:t>ESTIMATED DATE RELEASE</a:t>
                      </a:r>
                    </a:p>
                  </a:txBody>
                  <a:tcPr/>
                </a:tc>
                <a:tc>
                  <a:txBody>
                    <a:bodyPr/>
                    <a:lstStyle/>
                    <a:p>
                      <a:pPr algn="ctr"/>
                      <a:r>
                        <a:rPr lang="en-US" b="1" dirty="0"/>
                        <a:t>ESTIMATED PROJECT BUDGET</a:t>
                      </a:r>
                    </a:p>
                  </a:txBody>
                  <a:tcPr/>
                </a:tc>
                <a:extLst>
                  <a:ext uri="{0D108BD9-81ED-4DB2-BD59-A6C34878D82A}">
                    <a16:rowId xmlns:a16="http://schemas.microsoft.com/office/drawing/2014/main" val="2691540428"/>
                  </a:ext>
                </a:extLst>
              </a:tr>
              <a:tr h="291632">
                <a:tc>
                  <a:txBody>
                    <a:bodyPr/>
                    <a:lstStyle/>
                    <a:p>
                      <a:r>
                        <a:rPr lang="en-US" dirty="0"/>
                        <a:t>Solar Panel Installation</a:t>
                      </a:r>
                    </a:p>
                  </a:txBody>
                  <a:tcPr/>
                </a:tc>
                <a:tc>
                  <a:txBody>
                    <a:bodyPr/>
                    <a:lstStyle/>
                    <a:p>
                      <a:pPr algn="ctr"/>
                      <a:r>
                        <a:rPr lang="en-US" dirty="0"/>
                        <a:t>Spring 2024</a:t>
                      </a:r>
                    </a:p>
                  </a:txBody>
                  <a:tcPr/>
                </a:tc>
                <a:tc>
                  <a:txBody>
                    <a:bodyPr/>
                    <a:lstStyle/>
                    <a:p>
                      <a:pPr algn="ctr"/>
                      <a:r>
                        <a:rPr lang="en-US" dirty="0"/>
                        <a:t>N/A</a:t>
                      </a:r>
                    </a:p>
                  </a:txBody>
                  <a:tcPr/>
                </a:tc>
                <a:extLst>
                  <a:ext uri="{0D108BD9-81ED-4DB2-BD59-A6C34878D82A}">
                    <a16:rowId xmlns:a16="http://schemas.microsoft.com/office/drawing/2014/main" val="3394883325"/>
                  </a:ext>
                </a:extLst>
              </a:tr>
              <a:tr h="291632">
                <a:tc>
                  <a:txBody>
                    <a:bodyPr/>
                    <a:lstStyle/>
                    <a:p>
                      <a:r>
                        <a:rPr lang="en-US" dirty="0"/>
                        <a:t>Laboratory Renovation Project, Phase II</a:t>
                      </a:r>
                    </a:p>
                  </a:txBody>
                  <a:tcPr/>
                </a:tc>
                <a:tc>
                  <a:txBody>
                    <a:bodyPr/>
                    <a:lstStyle/>
                    <a:p>
                      <a:pPr algn="ctr"/>
                      <a:r>
                        <a:rPr lang="en-US" dirty="0"/>
                        <a:t>Qtr. 3, 2024</a:t>
                      </a:r>
                    </a:p>
                  </a:txBody>
                  <a:tcPr/>
                </a:tc>
                <a:tc>
                  <a:txBody>
                    <a:bodyPr/>
                    <a:lstStyle/>
                    <a:p>
                      <a:pPr algn="ctr"/>
                      <a:r>
                        <a:rPr lang="en-US" dirty="0"/>
                        <a:t>N/A</a:t>
                      </a:r>
                    </a:p>
                  </a:txBody>
                  <a:tcPr/>
                </a:tc>
                <a:extLst>
                  <a:ext uri="{0D108BD9-81ED-4DB2-BD59-A6C34878D82A}">
                    <a16:rowId xmlns:a16="http://schemas.microsoft.com/office/drawing/2014/main" val="3918236667"/>
                  </a:ext>
                </a:extLst>
              </a:tr>
              <a:tr h="291632">
                <a:tc>
                  <a:txBody>
                    <a:bodyPr/>
                    <a:lstStyle/>
                    <a:p>
                      <a:r>
                        <a:rPr lang="en-US" dirty="0"/>
                        <a:t>Laboratory Renovations (Battery Research) – Research &amp; Operations Center</a:t>
                      </a:r>
                    </a:p>
                  </a:txBody>
                  <a:tcPr/>
                </a:tc>
                <a:tc>
                  <a:txBody>
                    <a:bodyPr/>
                    <a:lstStyle/>
                    <a:p>
                      <a:pPr algn="ctr"/>
                      <a:r>
                        <a:rPr lang="en-US" dirty="0"/>
                        <a:t>Qtr. 4, 2024</a:t>
                      </a:r>
                    </a:p>
                  </a:txBody>
                  <a:tcPr/>
                </a:tc>
                <a:tc>
                  <a:txBody>
                    <a:bodyPr/>
                    <a:lstStyle/>
                    <a:p>
                      <a:pPr algn="ctr"/>
                      <a:r>
                        <a:rPr lang="en-US" dirty="0"/>
                        <a:t>N/A</a:t>
                      </a:r>
                    </a:p>
                  </a:txBody>
                  <a:tcPr/>
                </a:tc>
                <a:extLst>
                  <a:ext uri="{0D108BD9-81ED-4DB2-BD59-A6C34878D82A}">
                    <a16:rowId xmlns:a16="http://schemas.microsoft.com/office/drawing/2014/main" val="3044766699"/>
                  </a:ext>
                </a:extLst>
              </a:tr>
              <a:tr h="291632">
                <a:tc>
                  <a:txBody>
                    <a:bodyPr/>
                    <a:lstStyle/>
                    <a:p>
                      <a:endParaRPr lang="en-US" dirty="0"/>
                    </a:p>
                  </a:txBody>
                  <a:tcPr/>
                </a:tc>
                <a:tc>
                  <a:txBody>
                    <a:bodyPr/>
                    <a:lstStyle/>
                    <a:p>
                      <a:pPr algn="ctr"/>
                      <a:endParaRPr lang="en-US" dirty="0"/>
                    </a:p>
                  </a:txBody>
                  <a:tcPr/>
                </a:tc>
                <a:tc>
                  <a:txBody>
                    <a:bodyPr/>
                    <a:lstStyle/>
                    <a:p>
                      <a:pPr algn="r"/>
                      <a:endParaRPr lang="en-US" dirty="0"/>
                    </a:p>
                  </a:txBody>
                  <a:tcPr/>
                </a:tc>
                <a:extLst>
                  <a:ext uri="{0D108BD9-81ED-4DB2-BD59-A6C34878D82A}">
                    <a16:rowId xmlns:a16="http://schemas.microsoft.com/office/drawing/2014/main" val="1391620037"/>
                  </a:ext>
                </a:extLst>
              </a:tr>
            </a:tbl>
          </a:graphicData>
        </a:graphic>
      </p:graphicFrame>
      <p:sp>
        <p:nvSpPr>
          <p:cNvPr id="3" name="TextBox 2">
            <a:extLst>
              <a:ext uri="{FF2B5EF4-FFF2-40B4-BE49-F238E27FC236}">
                <a16:creationId xmlns:a16="http://schemas.microsoft.com/office/drawing/2014/main" id="{C0A19766-1ADD-F963-FAC4-9DB804E2052B}"/>
              </a:ext>
            </a:extLst>
          </p:cNvPr>
          <p:cNvSpPr txBox="1"/>
          <p:nvPr/>
        </p:nvSpPr>
        <p:spPr>
          <a:xfrm>
            <a:off x="304799" y="4756558"/>
            <a:ext cx="9921381" cy="1477328"/>
          </a:xfrm>
          <a:prstGeom prst="rect">
            <a:avLst/>
          </a:prstGeom>
          <a:noFill/>
        </p:spPr>
        <p:txBody>
          <a:bodyPr wrap="square" rtlCol="0">
            <a:spAutoFit/>
          </a:bodyPr>
          <a:lstStyle/>
          <a:p>
            <a:r>
              <a:rPr lang="en-US" u="sng" dirty="0"/>
              <a:t>IDIQ Contractors</a:t>
            </a:r>
          </a:p>
          <a:p>
            <a:pPr marL="285750" indent="-285750">
              <a:buFont typeface="Arial" panose="020B0604020202020204" pitchFamily="34" charset="0"/>
              <a:buChar char="•"/>
            </a:pPr>
            <a:r>
              <a:rPr lang="en-US" dirty="0"/>
              <a:t>Lee Construction &amp; Maintenance Co. (LMC)		-   SDB Contracting Services</a:t>
            </a:r>
          </a:p>
          <a:p>
            <a:pPr marL="285750" indent="-285750">
              <a:buFont typeface="Arial" panose="020B0604020202020204" pitchFamily="34" charset="0"/>
              <a:buChar char="•"/>
            </a:pPr>
            <a:r>
              <a:rPr lang="en-US" dirty="0"/>
              <a:t>Nouveau Construction &amp; Technology Srvcs.		-   Turner Construction</a:t>
            </a:r>
          </a:p>
          <a:p>
            <a:pPr marL="285750" indent="-285750">
              <a:buFont typeface="Arial" panose="020B0604020202020204" pitchFamily="34" charset="0"/>
              <a:buChar char="•"/>
            </a:pPr>
            <a:r>
              <a:rPr lang="en-US" dirty="0"/>
              <a:t>SpawGlass</a:t>
            </a:r>
          </a:p>
          <a:p>
            <a:endParaRPr lang="en-US" dirty="0"/>
          </a:p>
        </p:txBody>
      </p:sp>
    </p:spTree>
    <p:extLst>
      <p:ext uri="{BB962C8B-B14F-4D97-AF65-F5344CB8AC3E}">
        <p14:creationId xmlns:p14="http://schemas.microsoft.com/office/powerpoint/2010/main" val="7616126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22AF-F0ED-FEBE-1397-8B529B4D817C}"/>
              </a:ext>
            </a:extLst>
          </p:cNvPr>
          <p:cNvSpPr>
            <a:spLocks noGrp="1"/>
          </p:cNvSpPr>
          <p:nvPr>
            <p:ph type="title"/>
          </p:nvPr>
        </p:nvSpPr>
        <p:spPr/>
        <p:txBody>
          <a:bodyPr/>
          <a:lstStyle/>
          <a:p>
            <a:r>
              <a:rPr lang="en-US" dirty="0"/>
              <a:t>Construction Projects (continued)</a:t>
            </a:r>
          </a:p>
        </p:txBody>
      </p:sp>
      <p:sp>
        <p:nvSpPr>
          <p:cNvPr id="3" name="Content Placeholder 2">
            <a:extLst>
              <a:ext uri="{FF2B5EF4-FFF2-40B4-BE49-F238E27FC236}">
                <a16:creationId xmlns:a16="http://schemas.microsoft.com/office/drawing/2014/main" id="{46E4B182-A00D-9E3F-4811-3C1925EF199D}"/>
              </a:ext>
            </a:extLst>
          </p:cNvPr>
          <p:cNvSpPr>
            <a:spLocks noGrp="1"/>
          </p:cNvSpPr>
          <p:nvPr>
            <p:ph idx="1"/>
          </p:nvPr>
        </p:nvSpPr>
        <p:spPr/>
        <p:txBody>
          <a:bodyPr/>
          <a:lstStyle/>
          <a:p>
            <a:pPr marL="0" indent="0">
              <a:buNone/>
            </a:pPr>
            <a:r>
              <a:rPr lang="en-US" i="1" u="sng" dirty="0"/>
              <a:t>Capital Construction Projects</a:t>
            </a:r>
          </a:p>
          <a:p>
            <a:r>
              <a:rPr lang="en-US" dirty="0"/>
              <a:t>New building construction and road, paving, repair and rehabilitation projects with a total project cost of $ 10 million or more</a:t>
            </a:r>
          </a:p>
          <a:p>
            <a:r>
              <a:rPr lang="en-US" dirty="0"/>
              <a:t>Managed through University of Texas Systems, Office of Capital Projects</a:t>
            </a:r>
          </a:p>
          <a:p>
            <a:pPr lvl="1">
              <a:buFont typeface="Wingdings" panose="05000000000000000000" pitchFamily="2" charset="2"/>
              <a:buChar char="§"/>
            </a:pPr>
            <a:r>
              <a:rPr lang="en-US" sz="2400" dirty="0">
                <a:hlinkClick r:id="rId2"/>
              </a:rPr>
              <a:t>Current Opportunities (utsystem.edu)</a:t>
            </a:r>
            <a:endParaRPr lang="en-US" sz="2400" dirty="0"/>
          </a:p>
          <a:p>
            <a:r>
              <a:rPr lang="en-US" dirty="0"/>
              <a:t>Contact:  Stephanie Park, Associate Director (</a:t>
            </a:r>
            <a:r>
              <a:rPr lang="en-US" dirty="0">
                <a:hlinkClick r:id="rId3"/>
              </a:rPr>
              <a:t>spark@utsystem.edu</a:t>
            </a:r>
            <a:r>
              <a:rPr lang="en-US" dirty="0"/>
              <a:t>)</a:t>
            </a:r>
          </a:p>
        </p:txBody>
      </p:sp>
      <p:sp>
        <p:nvSpPr>
          <p:cNvPr id="4" name="Date Placeholder 3">
            <a:extLst>
              <a:ext uri="{FF2B5EF4-FFF2-40B4-BE49-F238E27FC236}">
                <a16:creationId xmlns:a16="http://schemas.microsoft.com/office/drawing/2014/main" id="{D9AB0882-01C2-5121-E98D-E68DAD87693B}"/>
              </a:ext>
            </a:extLst>
          </p:cNvPr>
          <p:cNvSpPr>
            <a:spLocks noGrp="1"/>
          </p:cNvSpPr>
          <p:nvPr>
            <p:ph type="dt" sz="half" idx="10"/>
          </p:nvPr>
        </p:nvSpPr>
        <p:spPr/>
        <p:txBody>
          <a:bodyPr/>
          <a:lstStyle/>
          <a:p>
            <a:r>
              <a:rPr lang="en-US" dirty="0"/>
              <a:t>January 2023</a:t>
            </a:r>
          </a:p>
        </p:txBody>
      </p:sp>
    </p:spTree>
    <p:extLst>
      <p:ext uri="{BB962C8B-B14F-4D97-AF65-F5344CB8AC3E}">
        <p14:creationId xmlns:p14="http://schemas.microsoft.com/office/powerpoint/2010/main" val="1644236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22AF-F0ED-FEBE-1397-8B529B4D817C}"/>
              </a:ext>
            </a:extLst>
          </p:cNvPr>
          <p:cNvSpPr>
            <a:spLocks noGrp="1"/>
          </p:cNvSpPr>
          <p:nvPr>
            <p:ph type="title"/>
          </p:nvPr>
        </p:nvSpPr>
        <p:spPr/>
        <p:txBody>
          <a:bodyPr/>
          <a:lstStyle/>
          <a:p>
            <a:r>
              <a:rPr lang="en-US" dirty="0"/>
              <a:t>Construction Opportunities</a:t>
            </a:r>
          </a:p>
        </p:txBody>
      </p:sp>
      <p:sp>
        <p:nvSpPr>
          <p:cNvPr id="4" name="Date Placeholder 3">
            <a:extLst>
              <a:ext uri="{FF2B5EF4-FFF2-40B4-BE49-F238E27FC236}">
                <a16:creationId xmlns:a16="http://schemas.microsoft.com/office/drawing/2014/main" id="{D9AB0882-01C2-5121-E98D-E68DAD87693B}"/>
              </a:ext>
            </a:extLst>
          </p:cNvPr>
          <p:cNvSpPr>
            <a:spLocks noGrp="1"/>
          </p:cNvSpPr>
          <p:nvPr>
            <p:ph type="dt" sz="half" idx="10"/>
          </p:nvPr>
        </p:nvSpPr>
        <p:spPr/>
        <p:txBody>
          <a:bodyPr/>
          <a:lstStyle/>
          <a:p>
            <a:r>
              <a:rPr lang="en-US" dirty="0"/>
              <a:t>January 2023</a:t>
            </a:r>
          </a:p>
        </p:txBody>
      </p:sp>
      <p:graphicFrame>
        <p:nvGraphicFramePr>
          <p:cNvPr id="11" name="Table 6">
            <a:extLst>
              <a:ext uri="{FF2B5EF4-FFF2-40B4-BE49-F238E27FC236}">
                <a16:creationId xmlns:a16="http://schemas.microsoft.com/office/drawing/2014/main" id="{80D8D895-85D0-421D-B7E8-9D3A87F22D11}"/>
              </a:ext>
            </a:extLst>
          </p:cNvPr>
          <p:cNvGraphicFramePr>
            <a:graphicFrameLocks noGrp="1"/>
          </p:cNvGraphicFramePr>
          <p:nvPr/>
        </p:nvGraphicFramePr>
        <p:xfrm>
          <a:off x="288022" y="1690688"/>
          <a:ext cx="11171582" cy="2225040"/>
        </p:xfrm>
        <a:graphic>
          <a:graphicData uri="http://schemas.openxmlformats.org/drawingml/2006/table">
            <a:tbl>
              <a:tblPr firstRow="1" bandRow="1">
                <a:effectLst>
                  <a:outerShdw blurRad="50800" dist="50800" dir="5400000" algn="ctr" rotWithShape="0">
                    <a:schemeClr val="tx1"/>
                  </a:outerShdw>
                </a:effectLst>
                <a:tableStyleId>{5C22544A-7EE6-4342-B048-85BDC9FD1C3A}</a:tableStyleId>
              </a:tblPr>
              <a:tblGrid>
                <a:gridCol w="8309793">
                  <a:extLst>
                    <a:ext uri="{9D8B030D-6E8A-4147-A177-3AD203B41FA5}">
                      <a16:colId xmlns:a16="http://schemas.microsoft.com/office/drawing/2014/main" val="4253681375"/>
                    </a:ext>
                  </a:extLst>
                </a:gridCol>
                <a:gridCol w="2861789">
                  <a:extLst>
                    <a:ext uri="{9D8B030D-6E8A-4147-A177-3AD203B41FA5}">
                      <a16:colId xmlns:a16="http://schemas.microsoft.com/office/drawing/2014/main" val="29033695"/>
                    </a:ext>
                  </a:extLst>
                </a:gridCol>
              </a:tblGrid>
              <a:tr h="370840">
                <a:tc gridSpan="2">
                  <a:txBody>
                    <a:bodyPr/>
                    <a:lstStyle/>
                    <a:p>
                      <a:r>
                        <a:rPr lang="en-US" dirty="0"/>
                        <a:t>UTD Capital Construction Opportunities (greater than $ 10 million)</a:t>
                      </a:r>
                    </a:p>
                  </a:txBody>
                  <a:tcPr/>
                </a:tc>
                <a:tc hMerge="1">
                  <a:txBody>
                    <a:bodyPr/>
                    <a:lstStyle/>
                    <a:p>
                      <a:endParaRPr lang="en-US" dirty="0"/>
                    </a:p>
                  </a:txBody>
                  <a:tcPr/>
                </a:tc>
                <a:extLst>
                  <a:ext uri="{0D108BD9-81ED-4DB2-BD59-A6C34878D82A}">
                    <a16:rowId xmlns:a16="http://schemas.microsoft.com/office/drawing/2014/main" val="154869593"/>
                  </a:ext>
                </a:extLst>
              </a:tr>
              <a:tr h="370840">
                <a:tc>
                  <a:txBody>
                    <a:bodyPr/>
                    <a:lstStyle/>
                    <a:p>
                      <a:pPr algn="ctr"/>
                      <a:r>
                        <a:rPr lang="en-US" b="1" dirty="0"/>
                        <a:t>PROJECT DESCRIPTION</a:t>
                      </a:r>
                    </a:p>
                  </a:txBody>
                  <a:tcPr/>
                </a:tc>
                <a:tc>
                  <a:txBody>
                    <a:bodyPr/>
                    <a:lstStyle/>
                    <a:p>
                      <a:pPr algn="ctr"/>
                      <a:r>
                        <a:rPr lang="en-US" b="1" dirty="0"/>
                        <a:t>ESTIMATED DATE RELEASE</a:t>
                      </a:r>
                    </a:p>
                  </a:txBody>
                  <a:tcPr/>
                </a:tc>
                <a:extLst>
                  <a:ext uri="{0D108BD9-81ED-4DB2-BD59-A6C34878D82A}">
                    <a16:rowId xmlns:a16="http://schemas.microsoft.com/office/drawing/2014/main" val="813851556"/>
                  </a:ext>
                </a:extLst>
              </a:tr>
              <a:tr h="370840">
                <a:tc>
                  <a:txBody>
                    <a:bodyPr/>
                    <a:lstStyle/>
                    <a:p>
                      <a:r>
                        <a:rPr lang="en-US" dirty="0"/>
                        <a:t>Lot M South (temporary parking expansion)</a:t>
                      </a:r>
                    </a:p>
                  </a:txBody>
                  <a:tcPr/>
                </a:tc>
                <a:tc>
                  <a:txBody>
                    <a:bodyPr/>
                    <a:lstStyle/>
                    <a:p>
                      <a:pPr algn="ctr"/>
                      <a:r>
                        <a:rPr lang="en-US" dirty="0"/>
                        <a:t>Summer, 2024</a:t>
                      </a:r>
                    </a:p>
                  </a:txBody>
                  <a:tcPr/>
                </a:tc>
                <a:extLst>
                  <a:ext uri="{0D108BD9-81ED-4DB2-BD59-A6C34878D82A}">
                    <a16:rowId xmlns:a16="http://schemas.microsoft.com/office/drawing/2014/main" val="3317128450"/>
                  </a:ext>
                </a:extLst>
              </a:tr>
              <a:tr h="370840">
                <a:tc>
                  <a:txBody>
                    <a:bodyPr/>
                    <a:lstStyle/>
                    <a:p>
                      <a:r>
                        <a:rPr lang="en-US" dirty="0"/>
                        <a:t>Renovation of Founder’s 3</a:t>
                      </a:r>
                      <a:r>
                        <a:rPr lang="en-US" baseline="30000" dirty="0"/>
                        <a:t>rd</a:t>
                      </a:r>
                      <a:r>
                        <a:rPr lang="en-US" dirty="0"/>
                        <a:t> Floor West</a:t>
                      </a:r>
                    </a:p>
                  </a:txBody>
                  <a:tcPr/>
                </a:tc>
                <a:tc>
                  <a:txBody>
                    <a:bodyPr/>
                    <a:lstStyle/>
                    <a:p>
                      <a:pPr algn="ctr"/>
                      <a:r>
                        <a:rPr lang="en-US" dirty="0"/>
                        <a:t>2</a:t>
                      </a:r>
                      <a:r>
                        <a:rPr lang="en-US" baseline="30000" dirty="0"/>
                        <a:t>nd</a:t>
                      </a:r>
                      <a:r>
                        <a:rPr lang="en-US" dirty="0"/>
                        <a:t> Qtr., 2025</a:t>
                      </a:r>
                    </a:p>
                  </a:txBody>
                  <a:tcPr/>
                </a:tc>
                <a:extLst>
                  <a:ext uri="{0D108BD9-81ED-4DB2-BD59-A6C34878D82A}">
                    <a16:rowId xmlns:a16="http://schemas.microsoft.com/office/drawing/2014/main" val="3299206817"/>
                  </a:ext>
                </a:extLst>
              </a:tr>
              <a:tr h="370840">
                <a:tc>
                  <a:txBody>
                    <a:bodyPr/>
                    <a:lstStyle/>
                    <a:p>
                      <a:r>
                        <a:rPr lang="en-US" dirty="0"/>
                        <a:t>Build out of Science Building, 3</a:t>
                      </a:r>
                      <a:r>
                        <a:rPr lang="en-US" baseline="30000" dirty="0"/>
                        <a:t>rd</a:t>
                      </a:r>
                      <a:r>
                        <a:rPr lang="en-US" dirty="0"/>
                        <a:t> Floor Labs</a:t>
                      </a:r>
                    </a:p>
                  </a:txBody>
                  <a:tcPr/>
                </a:tc>
                <a:tc>
                  <a:txBody>
                    <a:bodyPr/>
                    <a:lstStyle/>
                    <a:p>
                      <a:pPr algn="ctr"/>
                      <a:r>
                        <a:rPr lang="en-US" dirty="0"/>
                        <a:t>4</a:t>
                      </a:r>
                      <a:r>
                        <a:rPr lang="en-US" baseline="30000" dirty="0"/>
                        <a:t>th</a:t>
                      </a:r>
                      <a:r>
                        <a:rPr lang="en-US" dirty="0"/>
                        <a:t> Qtr., 2025</a:t>
                      </a:r>
                    </a:p>
                  </a:txBody>
                  <a:tcPr/>
                </a:tc>
                <a:extLst>
                  <a:ext uri="{0D108BD9-81ED-4DB2-BD59-A6C34878D82A}">
                    <a16:rowId xmlns:a16="http://schemas.microsoft.com/office/drawing/2014/main" val="2329048628"/>
                  </a:ext>
                </a:extLst>
              </a:tr>
              <a:tr h="370840">
                <a:tc>
                  <a:txBody>
                    <a:bodyPr/>
                    <a:lstStyle/>
                    <a:p>
                      <a:r>
                        <a:rPr lang="en-US" dirty="0"/>
                        <a:t>Dallas Area Rapid Transit, Silver Line Intermodal HUB</a:t>
                      </a:r>
                    </a:p>
                  </a:txBody>
                  <a:tcPr/>
                </a:tc>
                <a:tc>
                  <a:txBody>
                    <a:bodyPr/>
                    <a:lstStyle/>
                    <a:p>
                      <a:pPr algn="ctr"/>
                      <a:r>
                        <a:rPr lang="en-US" dirty="0"/>
                        <a:t>4</a:t>
                      </a:r>
                      <a:r>
                        <a:rPr lang="en-US" baseline="30000" dirty="0"/>
                        <a:t>th</a:t>
                      </a:r>
                      <a:r>
                        <a:rPr lang="en-US" dirty="0"/>
                        <a:t> Qtr., 2025</a:t>
                      </a:r>
                    </a:p>
                  </a:txBody>
                  <a:tcPr/>
                </a:tc>
                <a:extLst>
                  <a:ext uri="{0D108BD9-81ED-4DB2-BD59-A6C34878D82A}">
                    <a16:rowId xmlns:a16="http://schemas.microsoft.com/office/drawing/2014/main" val="1068389457"/>
                  </a:ext>
                </a:extLst>
              </a:tr>
            </a:tbl>
          </a:graphicData>
        </a:graphic>
      </p:graphicFrame>
    </p:spTree>
    <p:extLst>
      <p:ext uri="{BB962C8B-B14F-4D97-AF65-F5344CB8AC3E}">
        <p14:creationId xmlns:p14="http://schemas.microsoft.com/office/powerpoint/2010/main" val="34784979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063C1-3C6C-3CCD-6D6A-B9C7A6CF090F}"/>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03DF7540-975A-1C91-894F-55F69F58B0E7}"/>
              </a:ext>
            </a:extLst>
          </p:cNvPr>
          <p:cNvSpPr>
            <a:spLocks noGrp="1"/>
          </p:cNvSpPr>
          <p:nvPr>
            <p:ph idx="1"/>
          </p:nvPr>
        </p:nvSpPr>
        <p:spPr/>
        <p:txBody>
          <a:bodyPr/>
          <a:lstStyle/>
          <a:p>
            <a:r>
              <a:rPr lang="en-US" dirty="0"/>
              <a:t>Contact our office at </a:t>
            </a:r>
            <a:r>
              <a:rPr lang="en-US" dirty="0">
                <a:hlinkClick r:id="rId2"/>
              </a:rPr>
              <a:t>hub@utdallas.edu</a:t>
            </a:r>
            <a:endParaRPr lang="en-US" dirty="0"/>
          </a:p>
          <a:p>
            <a:pPr marL="0" indent="0">
              <a:buNone/>
            </a:pPr>
            <a:r>
              <a:rPr lang="en-US" dirty="0"/>
              <a:t>                                    Reginald Cleveland</a:t>
            </a:r>
          </a:p>
          <a:p>
            <a:pPr marL="0" indent="0">
              <a:buNone/>
            </a:pPr>
            <a:r>
              <a:rPr lang="en-US" dirty="0"/>
              <a:t>                                    Director, Supplier Diversity Programs</a:t>
            </a:r>
          </a:p>
          <a:p>
            <a:pPr marL="0" indent="0">
              <a:buNone/>
            </a:pPr>
            <a:r>
              <a:rPr lang="en-US" dirty="0"/>
              <a:t>                                    Phone #:  972-883-4850</a:t>
            </a:r>
          </a:p>
          <a:p>
            <a:pPr marL="0" indent="0">
              <a:buNone/>
            </a:pPr>
            <a:r>
              <a:rPr lang="en-US" dirty="0"/>
              <a:t>                            </a:t>
            </a:r>
          </a:p>
          <a:p>
            <a:endParaRPr lang="en-US" dirty="0"/>
          </a:p>
        </p:txBody>
      </p:sp>
      <p:sp>
        <p:nvSpPr>
          <p:cNvPr id="4" name="Date Placeholder 3">
            <a:extLst>
              <a:ext uri="{FF2B5EF4-FFF2-40B4-BE49-F238E27FC236}">
                <a16:creationId xmlns:a16="http://schemas.microsoft.com/office/drawing/2014/main" id="{54A9261B-2E8A-50E5-4692-FFAC2D948EFC}"/>
              </a:ext>
            </a:extLst>
          </p:cNvPr>
          <p:cNvSpPr>
            <a:spLocks noGrp="1"/>
          </p:cNvSpPr>
          <p:nvPr>
            <p:ph type="dt" sz="half" idx="10"/>
          </p:nvPr>
        </p:nvSpPr>
        <p:spPr>
          <a:xfrm>
            <a:off x="838200" y="6310312"/>
            <a:ext cx="2743200" cy="365125"/>
          </a:xfrm>
        </p:spPr>
        <p:txBody>
          <a:bodyPr/>
          <a:lstStyle/>
          <a:p>
            <a:r>
              <a:rPr lang="en-US" dirty="0"/>
              <a:t>January 2023</a:t>
            </a:r>
          </a:p>
        </p:txBody>
      </p:sp>
    </p:spTree>
    <p:extLst>
      <p:ext uri="{BB962C8B-B14F-4D97-AF65-F5344CB8AC3E}">
        <p14:creationId xmlns:p14="http://schemas.microsoft.com/office/powerpoint/2010/main" val="3542892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earing a safety vest and a hard hat&#10;&#10;Description automatically generated">
            <a:extLst>
              <a:ext uri="{FF2B5EF4-FFF2-40B4-BE49-F238E27FC236}">
                <a16:creationId xmlns:a16="http://schemas.microsoft.com/office/drawing/2014/main" id="{D526F08E-846F-5EDC-4793-16949710A188}"/>
              </a:ext>
            </a:extLst>
          </p:cNvPr>
          <p:cNvPicPr>
            <a:picLocks noChangeAspect="1"/>
          </p:cNvPicPr>
          <p:nvPr/>
        </p:nvPicPr>
        <p:blipFill rotWithShape="1">
          <a:blip r:embed="rId2">
            <a:extLst>
              <a:ext uri="{28A0092B-C50C-407E-A947-70E740481C1C}">
                <a14:useLocalDpi xmlns:a14="http://schemas.microsoft.com/office/drawing/2010/main" val="0"/>
              </a:ext>
            </a:extLst>
          </a:blip>
          <a:srcRect l="6298" r="46463"/>
          <a:stretch/>
        </p:blipFill>
        <p:spPr>
          <a:xfrm>
            <a:off x="3870960" y="0"/>
            <a:ext cx="4861058" cy="6857999"/>
          </a:xfrm>
          <a:prstGeom prst="rect">
            <a:avLst/>
          </a:prstGeom>
        </p:spPr>
      </p:pic>
      <p:pic>
        <p:nvPicPr>
          <p:cNvPr id="9" name="Picture 30">
            <a:extLst>
              <a:ext uri="{FF2B5EF4-FFF2-40B4-BE49-F238E27FC236}">
                <a16:creationId xmlns:a16="http://schemas.microsoft.com/office/drawing/2014/main" id="{8EFABDB6-A89B-2CF5-EE0E-D8EDF62FB9F9}"/>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
        <p:nvSpPr>
          <p:cNvPr id="10" name="TextBox 20">
            <a:extLst>
              <a:ext uri="{FF2B5EF4-FFF2-40B4-BE49-F238E27FC236}">
                <a16:creationId xmlns:a16="http://schemas.microsoft.com/office/drawing/2014/main" id="{18D1B45C-712F-00B6-0EAE-2BA1A5C2C4C2}"/>
              </a:ext>
            </a:extLst>
          </p:cNvPr>
          <p:cNvSpPr txBox="1"/>
          <p:nvPr/>
        </p:nvSpPr>
        <p:spPr>
          <a:xfrm>
            <a:off x="723120" y="2801983"/>
            <a:ext cx="3147840" cy="1731243"/>
          </a:xfrm>
          <a:prstGeom prst="rect">
            <a:avLst/>
          </a:prstGeom>
        </p:spPr>
        <p:txBody>
          <a:bodyPr wrap="square" lIns="0" tIns="0" rIns="0" bIns="0" rtlCol="0" anchor="t">
            <a:spAutoFit/>
          </a:bodyPr>
          <a:lstStyle/>
          <a:p>
            <a:pPr defTabSz="609630">
              <a:lnSpc>
                <a:spcPts val="4480"/>
              </a:lnSpc>
            </a:pPr>
            <a:r>
              <a:rPr lang="en-US" sz="4400" b="1" dirty="0">
                <a:solidFill>
                  <a:srgbClr val="003766"/>
                </a:solidFill>
                <a:latin typeface="Garamond" panose="02020404030301010803" pitchFamily="18" charset="0"/>
                <a:ea typeface="Verdana" panose="020B0604030504040204" pitchFamily="34" charset="0"/>
              </a:rPr>
              <a:t>Become a</a:t>
            </a:r>
          </a:p>
          <a:p>
            <a:pPr defTabSz="609630">
              <a:lnSpc>
                <a:spcPts val="4480"/>
              </a:lnSpc>
            </a:pPr>
            <a:r>
              <a:rPr lang="en-US" sz="4400" b="1" dirty="0">
                <a:solidFill>
                  <a:srgbClr val="003766"/>
                </a:solidFill>
                <a:latin typeface="Garamond" panose="02020404030301010803" pitchFamily="18" charset="0"/>
                <a:ea typeface="Verdana" panose="020B0604030504040204" pitchFamily="34" charset="0"/>
              </a:rPr>
              <a:t>Trade</a:t>
            </a:r>
          </a:p>
          <a:p>
            <a:pPr defTabSz="609630">
              <a:lnSpc>
                <a:spcPts val="4480"/>
              </a:lnSpc>
            </a:pPr>
            <a:r>
              <a:rPr lang="en-US" sz="4400" b="1" dirty="0">
                <a:solidFill>
                  <a:srgbClr val="003766"/>
                </a:solidFill>
                <a:latin typeface="Garamond" panose="02020404030301010803" pitchFamily="18" charset="0"/>
                <a:ea typeface="Verdana" panose="020B0604030504040204" pitchFamily="34" charset="0"/>
              </a:rPr>
              <a:t>Partner</a:t>
            </a:r>
          </a:p>
        </p:txBody>
      </p:sp>
      <p:pic>
        <p:nvPicPr>
          <p:cNvPr id="13" name="Picture 12">
            <a:extLst>
              <a:ext uri="{FF2B5EF4-FFF2-40B4-BE49-F238E27FC236}">
                <a16:creationId xmlns:a16="http://schemas.microsoft.com/office/drawing/2014/main" id="{E3E07E82-4D28-5A41-371A-F361F28AE249}"/>
              </a:ext>
            </a:extLst>
          </p:cNvPr>
          <p:cNvPicPr>
            <a:picLocks noChangeAspect="1"/>
          </p:cNvPicPr>
          <p:nvPr/>
        </p:nvPicPr>
        <p:blipFill>
          <a:blip r:embed="rId4"/>
          <a:stretch>
            <a:fillRect/>
          </a:stretch>
        </p:blipFill>
        <p:spPr>
          <a:xfrm>
            <a:off x="9748157" y="2860685"/>
            <a:ext cx="1570303" cy="157030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6B72-86BF-2A7E-431A-265C3A5B326B}"/>
            </a:ext>
          </a:extLst>
        </p:cNvPr>
        <p:cNvGrpSpPr/>
        <p:nvPr/>
      </p:nvGrpSpPr>
      <p:grpSpPr>
        <a:xfrm>
          <a:off x="0" y="0"/>
          <a:ext cx="0" cy="0"/>
          <a:chOff x="0" y="0"/>
          <a:chExt cx="0" cy="0"/>
        </a:xfrm>
      </p:grpSpPr>
      <p:pic>
        <p:nvPicPr>
          <p:cNvPr id="11" name="Picture 10" descr="A person standing in a room&#10;&#10;Description automatically generated">
            <a:extLst>
              <a:ext uri="{FF2B5EF4-FFF2-40B4-BE49-F238E27FC236}">
                <a16:creationId xmlns:a16="http://schemas.microsoft.com/office/drawing/2014/main" id="{BBB63343-115C-2417-B680-9615AD8D4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red sign with white text&#10;&#10;Description automatically generated">
            <a:extLst>
              <a:ext uri="{FF2B5EF4-FFF2-40B4-BE49-F238E27FC236}">
                <a16:creationId xmlns:a16="http://schemas.microsoft.com/office/drawing/2014/main" id="{4D57DA2E-A40D-F81D-8859-F27AD6AF4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667" y="4024524"/>
            <a:ext cx="3017529" cy="1838681"/>
          </a:xfrm>
          <a:prstGeom prst="rect">
            <a:avLst/>
          </a:prstGeom>
        </p:spPr>
      </p:pic>
      <p:sp>
        <p:nvSpPr>
          <p:cNvPr id="16" name="TextBox 20">
            <a:extLst>
              <a:ext uri="{FF2B5EF4-FFF2-40B4-BE49-F238E27FC236}">
                <a16:creationId xmlns:a16="http://schemas.microsoft.com/office/drawing/2014/main" id="{F179D7B0-9CDD-D87E-0AF3-6B3CE810BC1E}"/>
              </a:ext>
            </a:extLst>
          </p:cNvPr>
          <p:cNvSpPr txBox="1"/>
          <p:nvPr/>
        </p:nvSpPr>
        <p:spPr>
          <a:xfrm>
            <a:off x="-12701" y="2192916"/>
            <a:ext cx="6456173" cy="1217641"/>
          </a:xfrm>
          <a:prstGeom prst="rect">
            <a:avLst/>
          </a:prstGeom>
        </p:spPr>
        <p:txBody>
          <a:bodyPr wrap="square" lIns="0" tIns="0" rIns="0" bIns="0" rtlCol="0" anchor="t">
            <a:spAutoFit/>
          </a:bodyPr>
          <a:lstStyle/>
          <a:p>
            <a:pPr algn="ctr" defTabSz="609630">
              <a:lnSpc>
                <a:spcPts val="4480"/>
              </a:lnSpc>
            </a:pPr>
            <a:r>
              <a:rPr lang="en-US" sz="540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t>Contract Administration</a:t>
            </a:r>
            <a:endPar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endParaRPr>
          </a:p>
        </p:txBody>
      </p:sp>
    </p:spTree>
    <p:extLst>
      <p:ext uri="{BB962C8B-B14F-4D97-AF65-F5344CB8AC3E}">
        <p14:creationId xmlns:p14="http://schemas.microsoft.com/office/powerpoint/2010/main" val="1815028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99BE-4FCE-4FDC-5F81-A809D442474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4265107-C2B9-B493-CA54-715C58B9066B}"/>
              </a:ext>
            </a:extLst>
          </p:cNvPr>
          <p:cNvPicPr>
            <a:picLocks noChangeAspect="1"/>
          </p:cNvPicPr>
          <p:nvPr/>
        </p:nvPicPr>
        <p:blipFill rotWithShape="1">
          <a:blip r:embed="rId3">
            <a:extLst>
              <a:ext uri="{28A0092B-C50C-407E-A947-70E740481C1C}">
                <a14:useLocalDpi xmlns:a14="http://schemas.microsoft.com/office/drawing/2010/main" val="0"/>
              </a:ext>
            </a:extLst>
          </a:blip>
          <a:srcRect l="9861" r="33231"/>
          <a:stretch/>
        </p:blipFill>
        <p:spPr>
          <a:xfrm>
            <a:off x="6331073" y="0"/>
            <a:ext cx="5850022" cy="6858000"/>
          </a:xfrm>
          <a:prstGeom prst="rect">
            <a:avLst/>
          </a:prstGeom>
        </p:spPr>
      </p:pic>
      <p:sp>
        <p:nvSpPr>
          <p:cNvPr id="3" name="TextBox 20">
            <a:extLst>
              <a:ext uri="{FF2B5EF4-FFF2-40B4-BE49-F238E27FC236}">
                <a16:creationId xmlns:a16="http://schemas.microsoft.com/office/drawing/2014/main" id="{431B4068-B8B4-E37D-4D31-6F59649DF6D9}"/>
              </a:ext>
            </a:extLst>
          </p:cNvPr>
          <p:cNvSpPr txBox="1"/>
          <p:nvPr/>
        </p:nvSpPr>
        <p:spPr>
          <a:xfrm>
            <a:off x="951720" y="957943"/>
            <a:ext cx="5638433" cy="1168269"/>
          </a:xfrm>
          <a:prstGeom prst="rect">
            <a:avLst/>
          </a:prstGeom>
        </p:spPr>
        <p:txBody>
          <a:bodyPr wrap="square" lIns="0" tIns="0" rIns="0" bIns="0" rtlCol="0" anchor="t">
            <a:spAutoFit/>
          </a:bodyPr>
          <a:lstStyle/>
          <a:p>
            <a:pPr defTabSz="609630">
              <a:lnSpc>
                <a:spcPts val="4480"/>
              </a:lnSpc>
            </a:pPr>
            <a:r>
              <a:rPr lang="en-US" sz="4400" b="1" dirty="0">
                <a:solidFill>
                  <a:srgbClr val="003766"/>
                </a:solidFill>
                <a:latin typeface="Garamond" panose="02020404030301010803" pitchFamily="18" charset="0"/>
                <a:ea typeface="Verdana" panose="020B0604030504040204" pitchFamily="34" charset="0"/>
              </a:rPr>
              <a:t>Contracting</a:t>
            </a:r>
          </a:p>
          <a:p>
            <a:pPr defTabSz="609630">
              <a:lnSpc>
                <a:spcPts val="4480"/>
              </a:lnSpc>
            </a:pPr>
            <a:r>
              <a:rPr lang="en-US" sz="4400" b="1" dirty="0">
                <a:solidFill>
                  <a:srgbClr val="003766"/>
                </a:solidFill>
                <a:latin typeface="Garamond" panose="02020404030301010803" pitchFamily="18" charset="0"/>
                <a:ea typeface="Verdana" panose="020B0604030504040204" pitchFamily="34" charset="0"/>
              </a:rPr>
              <a:t>Process</a:t>
            </a:r>
          </a:p>
        </p:txBody>
      </p:sp>
      <p:sp>
        <p:nvSpPr>
          <p:cNvPr id="10" name="TextBox 9">
            <a:extLst>
              <a:ext uri="{FF2B5EF4-FFF2-40B4-BE49-F238E27FC236}">
                <a16:creationId xmlns:a16="http://schemas.microsoft.com/office/drawing/2014/main" id="{EF583C45-1098-6639-3C7B-AB4F0A127A68}"/>
              </a:ext>
            </a:extLst>
          </p:cNvPr>
          <p:cNvSpPr txBox="1"/>
          <p:nvPr/>
        </p:nvSpPr>
        <p:spPr>
          <a:xfrm>
            <a:off x="228600" y="2436500"/>
            <a:ext cx="5140078" cy="2277547"/>
          </a:xfrm>
          <a:prstGeom prst="rect">
            <a:avLst/>
          </a:prstGeom>
          <a:noFill/>
        </p:spPr>
        <p:txBody>
          <a:bodyPr wrap="square">
            <a:spAutoFit/>
          </a:bodyPr>
          <a:lstStyle/>
          <a:p>
            <a:pPr marL="677863" eaLnBrk="1" hangingPunct="1">
              <a:spcAft>
                <a:spcPts val="600"/>
              </a:spcAft>
              <a:defRPr/>
            </a:pPr>
            <a:r>
              <a:rPr lang="en-US" sz="1800" b="1" dirty="0">
                <a:solidFill>
                  <a:srgbClr val="F68A31"/>
                </a:solidFill>
                <a:latin typeface="Verdana"/>
                <a:cs typeface="Verdana"/>
              </a:rPr>
              <a:t>Master Subcontract</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What is it?</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When do we use master subcontracts?</a:t>
            </a:r>
          </a:p>
          <a:p>
            <a:pPr marL="963613" indent="-285750" eaLnBrk="1" hangingPunct="1">
              <a:buFont typeface="Wingdings" panose="05000000000000000000" pitchFamily="2" charset="2"/>
              <a:buChar char="ü"/>
              <a:defRPr/>
            </a:pPr>
            <a:endParaRPr lang="en-US" sz="1600" dirty="0">
              <a:latin typeface="Verdana" panose="020B0604030504040204" pitchFamily="34" charset="0"/>
              <a:ea typeface="Verdana" panose="020B0604030504040204" pitchFamily="34" charset="0"/>
              <a:cs typeface="Verdana"/>
            </a:endParaRPr>
          </a:p>
          <a:p>
            <a:pPr marL="677863" eaLnBrk="1" hangingPunct="1">
              <a:spcAft>
                <a:spcPts val="600"/>
              </a:spcAft>
              <a:defRPr/>
            </a:pPr>
            <a:r>
              <a:rPr lang="en-US" sz="1800" b="1" dirty="0">
                <a:solidFill>
                  <a:srgbClr val="F68A31"/>
                </a:solidFill>
                <a:latin typeface="Verdana"/>
                <a:cs typeface="Verdana"/>
              </a:rPr>
              <a:t>Project-Specific Subcontract</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What is it?</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When do we use project-specific subcontracts? </a:t>
            </a:r>
          </a:p>
        </p:txBody>
      </p:sp>
      <p:pic>
        <p:nvPicPr>
          <p:cNvPr id="6" name="Picture 30">
            <a:extLst>
              <a:ext uri="{FF2B5EF4-FFF2-40B4-BE49-F238E27FC236}">
                <a16:creationId xmlns:a16="http://schemas.microsoft.com/office/drawing/2014/main" id="{B3236644-976B-7AC9-85C0-368D553F88A1}"/>
              </a:ext>
            </a:extLst>
          </p:cNvPr>
          <p:cNvPicPr>
            <a:picLocks noChangeAspect="1"/>
          </p:cNvPicPr>
          <p:nvPr/>
        </p:nvPicPr>
        <p:blipFill rotWithShape="1">
          <a:blip r:embed="rId4"/>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1580256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CF8DD-7148-9CB9-A734-5F30CBA7A9C4}"/>
            </a:ext>
          </a:extLst>
        </p:cNvPr>
        <p:cNvGrpSpPr/>
        <p:nvPr/>
      </p:nvGrpSpPr>
      <p:grpSpPr>
        <a:xfrm>
          <a:off x="0" y="0"/>
          <a:ext cx="0" cy="0"/>
          <a:chOff x="0" y="0"/>
          <a:chExt cx="0" cy="0"/>
        </a:xfrm>
      </p:grpSpPr>
      <p:sp>
        <p:nvSpPr>
          <p:cNvPr id="3" name="TextBox 20">
            <a:extLst>
              <a:ext uri="{FF2B5EF4-FFF2-40B4-BE49-F238E27FC236}">
                <a16:creationId xmlns:a16="http://schemas.microsoft.com/office/drawing/2014/main" id="{37964891-8588-5529-7312-C7EAF059D6F3}"/>
              </a:ext>
            </a:extLst>
          </p:cNvPr>
          <p:cNvSpPr txBox="1"/>
          <p:nvPr/>
        </p:nvSpPr>
        <p:spPr>
          <a:xfrm>
            <a:off x="6758160" y="957943"/>
            <a:ext cx="5638433" cy="1168269"/>
          </a:xfrm>
          <a:prstGeom prst="rect">
            <a:avLst/>
          </a:prstGeom>
        </p:spPr>
        <p:txBody>
          <a:bodyPr wrap="square" lIns="0" tIns="0" rIns="0" bIns="0" rtlCol="0" anchor="t">
            <a:spAutoFit/>
          </a:bodyPr>
          <a:lstStyle/>
          <a:p>
            <a:pPr defTabSz="609630">
              <a:lnSpc>
                <a:spcPts val="4480"/>
              </a:lnSpc>
            </a:pPr>
            <a:r>
              <a:rPr lang="en-US" sz="4400" b="1" dirty="0">
                <a:solidFill>
                  <a:srgbClr val="003766"/>
                </a:solidFill>
                <a:latin typeface="Garamond" panose="02020404030301010803" pitchFamily="18" charset="0"/>
                <a:ea typeface="Verdana" panose="020B0604030504040204" pitchFamily="34" charset="0"/>
              </a:rPr>
              <a:t>Project-Specific Subcontract</a:t>
            </a:r>
          </a:p>
        </p:txBody>
      </p:sp>
      <p:pic>
        <p:nvPicPr>
          <p:cNvPr id="11" name="Picture 10">
            <a:extLst>
              <a:ext uri="{FF2B5EF4-FFF2-40B4-BE49-F238E27FC236}">
                <a16:creationId xmlns:a16="http://schemas.microsoft.com/office/drawing/2014/main" id="{93C58C3A-F435-8007-2DBB-FB8627630378}"/>
              </a:ext>
            </a:extLst>
          </p:cNvPr>
          <p:cNvPicPr>
            <a:picLocks noChangeAspect="1"/>
          </p:cNvPicPr>
          <p:nvPr/>
        </p:nvPicPr>
        <p:blipFill rotWithShape="1">
          <a:blip r:embed="rId3">
            <a:extLst>
              <a:ext uri="{28A0092B-C50C-407E-A947-70E740481C1C}">
                <a14:useLocalDpi xmlns:a14="http://schemas.microsoft.com/office/drawing/2010/main" val="0"/>
              </a:ext>
            </a:extLst>
          </a:blip>
          <a:srcRect l="39632" r="3460"/>
          <a:stretch/>
        </p:blipFill>
        <p:spPr>
          <a:xfrm>
            <a:off x="0" y="0"/>
            <a:ext cx="5850022" cy="6858000"/>
          </a:xfrm>
          <a:prstGeom prst="rect">
            <a:avLst/>
          </a:prstGeom>
        </p:spPr>
      </p:pic>
      <p:sp>
        <p:nvSpPr>
          <p:cNvPr id="10" name="TextBox 9">
            <a:extLst>
              <a:ext uri="{FF2B5EF4-FFF2-40B4-BE49-F238E27FC236}">
                <a16:creationId xmlns:a16="http://schemas.microsoft.com/office/drawing/2014/main" id="{E711BB56-A587-194D-B32C-3A16469C0A1C}"/>
              </a:ext>
            </a:extLst>
          </p:cNvPr>
          <p:cNvSpPr txBox="1"/>
          <p:nvPr/>
        </p:nvSpPr>
        <p:spPr>
          <a:xfrm>
            <a:off x="6035040" y="2436500"/>
            <a:ext cx="5140078" cy="3323987"/>
          </a:xfrm>
          <a:prstGeom prst="rect">
            <a:avLst/>
          </a:prstGeom>
          <a:noFill/>
        </p:spPr>
        <p:txBody>
          <a:bodyPr wrap="square">
            <a:spAutoFit/>
          </a:bodyPr>
          <a:lstStyle/>
          <a:p>
            <a:pPr marL="677863" eaLnBrk="1" hangingPunct="1">
              <a:spcAft>
                <a:spcPts val="600"/>
              </a:spcAft>
              <a:defRPr/>
            </a:pPr>
            <a:r>
              <a:rPr lang="en-US" sz="1800" b="1" dirty="0">
                <a:solidFill>
                  <a:srgbClr val="E37920"/>
                </a:solidFill>
                <a:latin typeface="Verdana"/>
                <a:cs typeface="Verdana"/>
              </a:rPr>
              <a:t>Flowdown Provisions</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Order of precedence</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Time is of the essence</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Liquidated damages</a:t>
            </a:r>
          </a:p>
          <a:p>
            <a:pPr marL="963613" indent="-285750" eaLnBrk="1" hangingPunct="1">
              <a:buFont typeface="Wingdings" panose="05000000000000000000" pitchFamily="2" charset="2"/>
              <a:buChar char="ü"/>
              <a:defRPr/>
            </a:pPr>
            <a:endParaRPr lang="en-US" sz="1600" dirty="0">
              <a:latin typeface="Verdana" panose="020B0604030504040204" pitchFamily="34" charset="0"/>
              <a:ea typeface="Verdana" panose="020B0604030504040204" pitchFamily="34" charset="0"/>
              <a:cs typeface="Verdana"/>
            </a:endParaRPr>
          </a:p>
          <a:p>
            <a:pPr marL="677863" eaLnBrk="1" hangingPunct="1">
              <a:spcAft>
                <a:spcPts val="600"/>
              </a:spcAft>
              <a:defRPr/>
            </a:pPr>
            <a:r>
              <a:rPr lang="en-US" sz="1800" b="1" dirty="0">
                <a:solidFill>
                  <a:srgbClr val="E37920"/>
                </a:solidFill>
                <a:latin typeface="Verdana"/>
                <a:cs typeface="Verdana"/>
              </a:rPr>
              <a:t>Common Points of Further Discussion</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Indemnity</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Payment terms</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Dispute resolution</a:t>
            </a:r>
          </a:p>
          <a:p>
            <a:pPr marL="963613" indent="-285750" eaLnBrk="1" hangingPunct="1">
              <a:buFont typeface="Wingdings" panose="05000000000000000000" pitchFamily="2" charset="2"/>
              <a:buChar char="ü"/>
              <a:defRPr/>
            </a:pPr>
            <a:endParaRPr lang="en-US" sz="1600" dirty="0">
              <a:latin typeface="Verdana" panose="020B0604030504040204" pitchFamily="34" charset="0"/>
              <a:ea typeface="Verdana" panose="020B0604030504040204" pitchFamily="34" charset="0"/>
              <a:cs typeface="Verdana"/>
            </a:endParaRPr>
          </a:p>
          <a:p>
            <a:pPr marL="677863" eaLnBrk="1" hangingPunct="1">
              <a:spcAft>
                <a:spcPts val="600"/>
              </a:spcAft>
              <a:defRPr/>
            </a:pPr>
            <a:r>
              <a:rPr lang="en-US" sz="1800" b="1" dirty="0">
                <a:solidFill>
                  <a:srgbClr val="E37920"/>
                </a:solidFill>
                <a:latin typeface="Verdana"/>
                <a:cs typeface="Verdana"/>
              </a:rPr>
              <a:t>Project Schedule is Exhibit G</a:t>
            </a:r>
          </a:p>
        </p:txBody>
      </p:sp>
      <p:pic>
        <p:nvPicPr>
          <p:cNvPr id="2" name="Picture 1">
            <a:extLst>
              <a:ext uri="{FF2B5EF4-FFF2-40B4-BE49-F238E27FC236}">
                <a16:creationId xmlns:a16="http://schemas.microsoft.com/office/drawing/2014/main" id="{1B7594D2-AC4A-1D2A-BD54-AE0F1D5B82EE}"/>
              </a:ext>
            </a:extLst>
          </p:cNvPr>
          <p:cNvPicPr>
            <a:picLocks noChangeAspect="1"/>
          </p:cNvPicPr>
          <p:nvPr/>
        </p:nvPicPr>
        <p:blipFill rotWithShape="1">
          <a:blip r:embed="rId4"/>
          <a:srcRect t="27648" b="24809"/>
          <a:stretch/>
        </p:blipFill>
        <p:spPr>
          <a:xfrm>
            <a:off x="-21000" y="231494"/>
            <a:ext cx="1976923" cy="726449"/>
          </a:xfrm>
          <a:prstGeom prst="rect">
            <a:avLst/>
          </a:prstGeom>
        </p:spPr>
      </p:pic>
    </p:spTree>
    <p:extLst>
      <p:ext uri="{BB962C8B-B14F-4D97-AF65-F5344CB8AC3E}">
        <p14:creationId xmlns:p14="http://schemas.microsoft.com/office/powerpoint/2010/main" val="2923705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22A45-F853-7C16-A185-BC6D5F45EC44}"/>
            </a:ext>
          </a:extLst>
        </p:cNvPr>
        <p:cNvGrpSpPr/>
        <p:nvPr/>
      </p:nvGrpSpPr>
      <p:grpSpPr>
        <a:xfrm>
          <a:off x="0" y="0"/>
          <a:ext cx="0" cy="0"/>
          <a:chOff x="0" y="0"/>
          <a:chExt cx="0" cy="0"/>
        </a:xfrm>
      </p:grpSpPr>
      <p:pic>
        <p:nvPicPr>
          <p:cNvPr id="44" name="Picture 43">
            <a:extLst>
              <a:ext uri="{FF2B5EF4-FFF2-40B4-BE49-F238E27FC236}">
                <a16:creationId xmlns:a16="http://schemas.microsoft.com/office/drawing/2014/main" id="{E284252F-495D-6ABA-B725-A6DF55E500CB}"/>
              </a:ext>
            </a:extLst>
          </p:cNvPr>
          <p:cNvPicPr>
            <a:picLocks noChangeAspect="1"/>
          </p:cNvPicPr>
          <p:nvPr/>
        </p:nvPicPr>
        <p:blipFill>
          <a:blip r:embed="rId3">
            <a:extLst>
              <a:ext uri="{28A0092B-C50C-407E-A947-70E740481C1C}">
                <a14:useLocalDpi xmlns:a14="http://schemas.microsoft.com/office/drawing/2010/main" val="0"/>
              </a:ext>
            </a:extLst>
          </a:blip>
          <a:srcRect t="39" b="39"/>
          <a:stretch/>
        </p:blipFill>
        <p:spPr>
          <a:xfrm>
            <a:off x="0" y="0"/>
            <a:ext cx="4861560" cy="6858000"/>
          </a:xfrm>
          <a:prstGeom prst="rect">
            <a:avLst/>
          </a:prstGeom>
        </p:spPr>
      </p:pic>
      <p:sp>
        <p:nvSpPr>
          <p:cNvPr id="3" name="TextBox 20">
            <a:extLst>
              <a:ext uri="{FF2B5EF4-FFF2-40B4-BE49-F238E27FC236}">
                <a16:creationId xmlns:a16="http://schemas.microsoft.com/office/drawing/2014/main" id="{C3ADA78D-DE4B-C14B-161E-69FBBD9CD14E}"/>
              </a:ext>
            </a:extLst>
          </p:cNvPr>
          <p:cNvSpPr txBox="1"/>
          <p:nvPr/>
        </p:nvSpPr>
        <p:spPr>
          <a:xfrm>
            <a:off x="723120" y="957943"/>
            <a:ext cx="6500640" cy="1168269"/>
          </a:xfrm>
          <a:prstGeom prst="rect">
            <a:avLst/>
          </a:prstGeom>
        </p:spPr>
        <p:txBody>
          <a:bodyPr wrap="square" lIns="0" tIns="0" rIns="0" bIns="0" rtlCol="0" anchor="t">
            <a:spAutoFit/>
          </a:bodyPr>
          <a:lstStyle/>
          <a:p>
            <a:pPr defTabSz="609630">
              <a:lnSpc>
                <a:spcPts val="4480"/>
              </a:lnSpc>
            </a:pPr>
            <a:r>
              <a:rPr lang="en-US" sz="4400" b="1" dirty="0">
                <a:solidFill>
                  <a:schemeClr val="bg1"/>
                </a:solidFill>
                <a:latin typeface="Garamond" panose="02020404030301010803" pitchFamily="18" charset="0"/>
                <a:ea typeface="Verdana" panose="020B0604030504040204" pitchFamily="34" charset="0"/>
              </a:rPr>
              <a:t>SpawGlass </a:t>
            </a:r>
            <a:br>
              <a:rPr lang="en-US" sz="4400" b="1" dirty="0">
                <a:solidFill>
                  <a:schemeClr val="bg1"/>
                </a:solidFill>
                <a:latin typeface="Garamond" panose="02020404030301010803" pitchFamily="18" charset="0"/>
                <a:ea typeface="Verdana" panose="020B0604030504040204" pitchFamily="34" charset="0"/>
              </a:rPr>
            </a:br>
            <a:r>
              <a:rPr lang="en-US" sz="4400" b="1" dirty="0" err="1">
                <a:solidFill>
                  <a:schemeClr val="bg1"/>
                </a:solidFill>
                <a:latin typeface="Garamond" panose="02020404030301010803" pitchFamily="18" charset="0"/>
                <a:ea typeface="Verdana" panose="020B0604030504040204" pitchFamily="34" charset="0"/>
              </a:rPr>
              <a:t>Uniques</a:t>
            </a:r>
            <a:endParaRPr lang="en-US" sz="4400" b="1" dirty="0">
              <a:solidFill>
                <a:schemeClr val="bg1"/>
              </a:solidFill>
              <a:latin typeface="Garamond" panose="02020404030301010803" pitchFamily="18" charset="0"/>
              <a:ea typeface="Verdana" panose="020B0604030504040204" pitchFamily="34" charset="0"/>
            </a:endParaRPr>
          </a:p>
        </p:txBody>
      </p:sp>
      <p:pic>
        <p:nvPicPr>
          <p:cNvPr id="6" name="Picture 30">
            <a:extLst>
              <a:ext uri="{FF2B5EF4-FFF2-40B4-BE49-F238E27FC236}">
                <a16:creationId xmlns:a16="http://schemas.microsoft.com/office/drawing/2014/main" id="{940D8611-4D28-11AA-20B1-4BBD857F1960}"/>
              </a:ext>
            </a:extLst>
          </p:cNvPr>
          <p:cNvPicPr>
            <a:picLocks noChangeAspect="1"/>
          </p:cNvPicPr>
          <p:nvPr/>
        </p:nvPicPr>
        <p:blipFill rotWithShape="1">
          <a:blip r:embed="rId4"/>
          <a:srcRect t="27648" b="24809"/>
          <a:stretch/>
        </p:blipFill>
        <p:spPr>
          <a:xfrm>
            <a:off x="10215077" y="231494"/>
            <a:ext cx="1976923" cy="726449"/>
          </a:xfrm>
          <a:prstGeom prst="rect">
            <a:avLst/>
          </a:prstGeom>
        </p:spPr>
      </p:pic>
      <p:grpSp>
        <p:nvGrpSpPr>
          <p:cNvPr id="36" name="Group 35">
            <a:extLst>
              <a:ext uri="{FF2B5EF4-FFF2-40B4-BE49-F238E27FC236}">
                <a16:creationId xmlns:a16="http://schemas.microsoft.com/office/drawing/2014/main" id="{ED492654-B21F-88EC-306F-413A925D5A36}"/>
              </a:ext>
            </a:extLst>
          </p:cNvPr>
          <p:cNvGrpSpPr/>
          <p:nvPr/>
        </p:nvGrpSpPr>
        <p:grpSpPr>
          <a:xfrm>
            <a:off x="5562600" y="1296145"/>
            <a:ext cx="1143000" cy="1143000"/>
            <a:chOff x="409004" y="2415424"/>
            <a:chExt cx="1748789" cy="1711779"/>
          </a:xfrm>
        </p:grpSpPr>
        <p:sp>
          <p:nvSpPr>
            <p:cNvPr id="25" name="Oval 24">
              <a:extLst>
                <a:ext uri="{FF2B5EF4-FFF2-40B4-BE49-F238E27FC236}">
                  <a16:creationId xmlns:a16="http://schemas.microsoft.com/office/drawing/2014/main" id="{14721D4B-A09A-E34B-7983-99FD48C665E8}"/>
                </a:ext>
              </a:extLst>
            </p:cNvPr>
            <p:cNvSpPr/>
            <p:nvPr/>
          </p:nvSpPr>
          <p:spPr>
            <a:xfrm>
              <a:off x="409004" y="2415424"/>
              <a:ext cx="1748789" cy="1711779"/>
            </a:xfrm>
            <a:prstGeom prst="ellipse">
              <a:avLst/>
            </a:prstGeom>
            <a:solidFill>
              <a:srgbClr val="C8DFEE"/>
            </a:solidFill>
            <a:ln w="38100">
              <a:solidFill>
                <a:srgbClr val="00376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EFEBE0"/>
                </a:solidFill>
                <a:latin typeface="Arial Narrow" panose="020B0606020202030204" pitchFamily="34" charset="0"/>
              </a:endParaRPr>
            </a:p>
          </p:txBody>
        </p:sp>
        <p:pic>
          <p:nvPicPr>
            <p:cNvPr id="29" name="Graphic 28">
              <a:extLst>
                <a:ext uri="{FF2B5EF4-FFF2-40B4-BE49-F238E27FC236}">
                  <a16:creationId xmlns:a16="http://schemas.microsoft.com/office/drawing/2014/main" id="{84861C77-D58F-3C77-6D8A-9066FB0024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9025" y="2664512"/>
              <a:ext cx="1266825" cy="1266825"/>
            </a:xfrm>
            <a:prstGeom prst="rect">
              <a:avLst/>
            </a:prstGeom>
          </p:spPr>
        </p:pic>
      </p:grpSp>
      <p:grpSp>
        <p:nvGrpSpPr>
          <p:cNvPr id="35" name="Group 34">
            <a:extLst>
              <a:ext uri="{FF2B5EF4-FFF2-40B4-BE49-F238E27FC236}">
                <a16:creationId xmlns:a16="http://schemas.microsoft.com/office/drawing/2014/main" id="{937AB4B3-CC6C-E20C-D1EC-D2304AB4D5F2}"/>
              </a:ext>
            </a:extLst>
          </p:cNvPr>
          <p:cNvGrpSpPr/>
          <p:nvPr/>
        </p:nvGrpSpPr>
        <p:grpSpPr>
          <a:xfrm>
            <a:off x="5562600" y="4725367"/>
            <a:ext cx="1143000" cy="1143000"/>
            <a:chOff x="3639258" y="2081563"/>
            <a:chExt cx="1748789" cy="1711779"/>
          </a:xfrm>
        </p:grpSpPr>
        <p:sp>
          <p:nvSpPr>
            <p:cNvPr id="26" name="Oval 25">
              <a:extLst>
                <a:ext uri="{FF2B5EF4-FFF2-40B4-BE49-F238E27FC236}">
                  <a16:creationId xmlns:a16="http://schemas.microsoft.com/office/drawing/2014/main" id="{DF89461E-B49E-1AA9-23AB-9AE6251E7E2B}"/>
                </a:ext>
              </a:extLst>
            </p:cNvPr>
            <p:cNvSpPr/>
            <p:nvPr/>
          </p:nvSpPr>
          <p:spPr>
            <a:xfrm>
              <a:off x="3639258" y="2081563"/>
              <a:ext cx="1748789" cy="1711779"/>
            </a:xfrm>
            <a:prstGeom prst="ellipse">
              <a:avLst/>
            </a:prstGeom>
            <a:solidFill>
              <a:srgbClr val="C8DFEE"/>
            </a:solidFill>
            <a:ln w="38100">
              <a:solidFill>
                <a:srgbClr val="00376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p:txBody>
        </p:sp>
        <p:pic>
          <p:nvPicPr>
            <p:cNvPr id="30" name="Graphic 29">
              <a:extLst>
                <a:ext uri="{FF2B5EF4-FFF2-40B4-BE49-F238E27FC236}">
                  <a16:creationId xmlns:a16="http://schemas.microsoft.com/office/drawing/2014/main" id="{54CB193A-355D-9B5F-25C9-9E307CAC2654}"/>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3898175" y="2256224"/>
              <a:ext cx="1271016" cy="1271016"/>
            </a:xfrm>
            <a:prstGeom prst="rect">
              <a:avLst/>
            </a:prstGeom>
          </p:spPr>
        </p:pic>
      </p:grpSp>
      <p:grpSp>
        <p:nvGrpSpPr>
          <p:cNvPr id="34" name="Group 33">
            <a:extLst>
              <a:ext uri="{FF2B5EF4-FFF2-40B4-BE49-F238E27FC236}">
                <a16:creationId xmlns:a16="http://schemas.microsoft.com/office/drawing/2014/main" id="{45B3D97E-4671-44F4-D883-A422EA0EA28D}"/>
              </a:ext>
            </a:extLst>
          </p:cNvPr>
          <p:cNvGrpSpPr/>
          <p:nvPr/>
        </p:nvGrpSpPr>
        <p:grpSpPr>
          <a:xfrm>
            <a:off x="5562600" y="2985273"/>
            <a:ext cx="1143000" cy="1143000"/>
            <a:chOff x="6602189" y="2081563"/>
            <a:chExt cx="1748789" cy="1711779"/>
          </a:xfrm>
        </p:grpSpPr>
        <p:sp>
          <p:nvSpPr>
            <p:cNvPr id="27" name="Oval 26">
              <a:extLst>
                <a:ext uri="{FF2B5EF4-FFF2-40B4-BE49-F238E27FC236}">
                  <a16:creationId xmlns:a16="http://schemas.microsoft.com/office/drawing/2014/main" id="{FB715B3A-BB39-9683-7EC3-51BA111364D6}"/>
                </a:ext>
              </a:extLst>
            </p:cNvPr>
            <p:cNvSpPr/>
            <p:nvPr/>
          </p:nvSpPr>
          <p:spPr>
            <a:xfrm>
              <a:off x="6602189" y="2081563"/>
              <a:ext cx="1748789" cy="1711779"/>
            </a:xfrm>
            <a:prstGeom prst="ellipse">
              <a:avLst/>
            </a:prstGeom>
            <a:solidFill>
              <a:srgbClr val="C8DFEE"/>
            </a:solidFill>
            <a:ln w="38100">
              <a:solidFill>
                <a:srgbClr val="00376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FEBE0"/>
                </a:solidFill>
                <a:effectLst/>
                <a:uLnTx/>
                <a:uFillTx/>
                <a:latin typeface="Arial Narrow" panose="020B0606020202030204" pitchFamily="34" charset="0"/>
                <a:ea typeface="+mn-ea"/>
                <a:cs typeface="+mn-cs"/>
              </a:endParaRPr>
            </a:p>
          </p:txBody>
        </p:sp>
        <p:pic>
          <p:nvPicPr>
            <p:cNvPr id="31" name="Graphic 30">
              <a:extLst>
                <a:ext uri="{FF2B5EF4-FFF2-40B4-BE49-F238E27FC236}">
                  <a16:creationId xmlns:a16="http://schemas.microsoft.com/office/drawing/2014/main" id="{C75A5D41-1019-7217-D48D-DFB283016D78}"/>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6962995" y="2415424"/>
              <a:ext cx="1097280" cy="1097280"/>
            </a:xfrm>
            <a:prstGeom prst="rect">
              <a:avLst/>
            </a:prstGeom>
          </p:spPr>
        </p:pic>
        <p:pic>
          <p:nvPicPr>
            <p:cNvPr id="33" name="Graphic 32">
              <a:extLst>
                <a:ext uri="{FF2B5EF4-FFF2-40B4-BE49-F238E27FC236}">
                  <a16:creationId xmlns:a16="http://schemas.microsoft.com/office/drawing/2014/main" id="{E5269FB2-BEA4-D967-10D0-F18976C0846A}"/>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7223760" y="2606040"/>
              <a:ext cx="304800" cy="331412"/>
            </a:xfrm>
            <a:prstGeom prst="rect">
              <a:avLst/>
            </a:prstGeom>
          </p:spPr>
        </p:pic>
      </p:grpSp>
      <p:sp>
        <p:nvSpPr>
          <p:cNvPr id="40" name="TextBox 39">
            <a:extLst>
              <a:ext uri="{FF2B5EF4-FFF2-40B4-BE49-F238E27FC236}">
                <a16:creationId xmlns:a16="http://schemas.microsoft.com/office/drawing/2014/main" id="{11611E84-FF44-47A4-E5C6-AE4A6192B326}"/>
              </a:ext>
            </a:extLst>
          </p:cNvPr>
          <p:cNvSpPr txBox="1"/>
          <p:nvPr/>
        </p:nvSpPr>
        <p:spPr>
          <a:xfrm>
            <a:off x="6320402" y="1263020"/>
            <a:ext cx="5140078" cy="938719"/>
          </a:xfrm>
          <a:prstGeom prst="rect">
            <a:avLst/>
          </a:prstGeom>
          <a:noFill/>
        </p:spPr>
        <p:txBody>
          <a:bodyPr wrap="square">
            <a:spAutoFit/>
          </a:bodyPr>
          <a:lstStyle/>
          <a:p>
            <a:pPr marL="677863" eaLnBrk="1" hangingPunct="1">
              <a:spcAft>
                <a:spcPts val="600"/>
              </a:spcAft>
              <a:defRPr/>
            </a:pPr>
            <a:r>
              <a:rPr lang="en-US" sz="1800" b="1" dirty="0">
                <a:solidFill>
                  <a:srgbClr val="E37920"/>
                </a:solidFill>
                <a:latin typeface="Verdana"/>
                <a:cs typeface="Verdana"/>
              </a:rPr>
              <a:t>Lean Scheduling</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Pull plan and daily huddles required</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Material expediting log required</a:t>
            </a:r>
          </a:p>
        </p:txBody>
      </p:sp>
      <p:sp>
        <p:nvSpPr>
          <p:cNvPr id="41" name="TextBox 40">
            <a:extLst>
              <a:ext uri="{FF2B5EF4-FFF2-40B4-BE49-F238E27FC236}">
                <a16:creationId xmlns:a16="http://schemas.microsoft.com/office/drawing/2014/main" id="{33EFDF17-6D0E-0E33-D3BE-0105622D2623}"/>
              </a:ext>
            </a:extLst>
          </p:cNvPr>
          <p:cNvSpPr txBox="1"/>
          <p:nvPr/>
        </p:nvSpPr>
        <p:spPr>
          <a:xfrm>
            <a:off x="6359354" y="4652987"/>
            <a:ext cx="5101125" cy="1184940"/>
          </a:xfrm>
          <a:prstGeom prst="rect">
            <a:avLst/>
          </a:prstGeom>
          <a:noFill/>
        </p:spPr>
        <p:txBody>
          <a:bodyPr wrap="square">
            <a:spAutoFit/>
          </a:bodyPr>
          <a:lstStyle/>
          <a:p>
            <a:pPr marL="677863" eaLnBrk="1" hangingPunct="1">
              <a:spcAft>
                <a:spcPts val="600"/>
              </a:spcAft>
              <a:defRPr/>
            </a:pPr>
            <a:r>
              <a:rPr lang="en-US" b="1" dirty="0">
                <a:solidFill>
                  <a:srgbClr val="E37920"/>
                </a:solidFill>
                <a:latin typeface="Verdana"/>
                <a:cs typeface="Verdana"/>
              </a:rPr>
              <a:t>Safety Requirements</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OSHA 30 certified competent person</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Fall protection</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Site-specific safety plan and JSAs</a:t>
            </a:r>
          </a:p>
        </p:txBody>
      </p:sp>
      <p:sp>
        <p:nvSpPr>
          <p:cNvPr id="42" name="TextBox 41">
            <a:extLst>
              <a:ext uri="{FF2B5EF4-FFF2-40B4-BE49-F238E27FC236}">
                <a16:creationId xmlns:a16="http://schemas.microsoft.com/office/drawing/2014/main" id="{02590D56-99C4-8342-4426-C23303119C3B}"/>
              </a:ext>
            </a:extLst>
          </p:cNvPr>
          <p:cNvSpPr txBox="1"/>
          <p:nvPr/>
        </p:nvSpPr>
        <p:spPr>
          <a:xfrm>
            <a:off x="6297583" y="2958003"/>
            <a:ext cx="5559137" cy="938719"/>
          </a:xfrm>
          <a:prstGeom prst="rect">
            <a:avLst/>
          </a:prstGeom>
          <a:noFill/>
        </p:spPr>
        <p:txBody>
          <a:bodyPr wrap="square">
            <a:spAutoFit/>
          </a:bodyPr>
          <a:lstStyle/>
          <a:p>
            <a:pPr marL="677863">
              <a:spcAft>
                <a:spcPts val="600"/>
              </a:spcAft>
              <a:defRPr/>
            </a:pPr>
            <a:r>
              <a:rPr lang="en-US" b="1" dirty="0">
                <a:solidFill>
                  <a:srgbClr val="E37920"/>
                </a:solidFill>
                <a:latin typeface="Verdana"/>
                <a:cs typeface="Verdana"/>
              </a:rPr>
              <a:t>Quality Management</a:t>
            </a:r>
          </a:p>
          <a:p>
            <a:pPr marL="963613" indent="-285750">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Compliance with Zero-Defect Process</a:t>
            </a:r>
          </a:p>
          <a:p>
            <a:pPr marL="963613" indent="-285750">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Site-specific quality control plan</a:t>
            </a:r>
          </a:p>
        </p:txBody>
      </p:sp>
    </p:spTree>
    <p:extLst>
      <p:ext uri="{BB962C8B-B14F-4D97-AF65-F5344CB8AC3E}">
        <p14:creationId xmlns:p14="http://schemas.microsoft.com/office/powerpoint/2010/main" val="1469192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4C928-DDFA-819A-4232-35BDD5767DF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4ADC080-9E93-7811-194B-B3670BC45125}"/>
              </a:ext>
            </a:extLst>
          </p:cNvPr>
          <p:cNvSpPr txBox="1"/>
          <p:nvPr/>
        </p:nvSpPr>
        <p:spPr>
          <a:xfrm>
            <a:off x="22470" y="2573383"/>
            <a:ext cx="6812670" cy="3493264"/>
          </a:xfrm>
          <a:prstGeom prst="rect">
            <a:avLst/>
          </a:prstGeom>
          <a:noFill/>
        </p:spPr>
        <p:txBody>
          <a:bodyPr wrap="square">
            <a:spAutoFit/>
          </a:bodyPr>
          <a:lstStyle/>
          <a:p>
            <a:pPr marL="677863" marR="0" lvl="0" indent="0" algn="l" defTabSz="914400" rtl="0" eaLnBrk="1" fontAlgn="auto" latinLnBrk="0" hangingPunct="1">
              <a:lnSpc>
                <a:spcPct val="100000"/>
              </a:lnSpc>
              <a:spcBef>
                <a:spcPts val="0"/>
              </a:spcBef>
              <a:spcAft>
                <a:spcPts val="600"/>
              </a:spcAft>
              <a:buClrTx/>
              <a:buSzTx/>
              <a:buFontTx/>
              <a:buNone/>
              <a:tabLst/>
              <a:defRPr/>
            </a:pPr>
            <a:r>
              <a:rPr lang="en-US" b="1" dirty="0">
                <a:solidFill>
                  <a:srgbClr val="F68A31"/>
                </a:solidFill>
                <a:latin typeface="Verdana"/>
                <a:cs typeface="Verdana"/>
              </a:rPr>
              <a:t>Bonding</a:t>
            </a:r>
            <a:endParaRPr kumimoji="0" lang="en-US" sz="2000" b="1" i="0" u="none" strike="noStrike" kern="1200" cap="none" spc="0" normalizeH="0" baseline="0" noProof="0" dirty="0">
              <a:ln>
                <a:noFill/>
              </a:ln>
              <a:solidFill>
                <a:srgbClr val="F68A31"/>
              </a:solidFill>
              <a:effectLst/>
              <a:uLnTx/>
              <a:uFillTx/>
              <a:latin typeface="Verdana"/>
              <a:ea typeface="+mn-ea"/>
              <a:cs typeface="Verdana"/>
            </a:endParaRP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All subcontracts over $250,000 </a:t>
            </a:r>
            <a:br>
              <a:rPr kumimoji="0" lang="en-US" sz="1600" i="0" u="none" strike="noStrike" kern="1200" cap="none" spc="0" normalizeH="0" baseline="0" noProof="0" dirty="0">
                <a:ln>
                  <a:noFill/>
                </a:ln>
                <a:effectLst/>
                <a:uLnTx/>
                <a:uFillTx/>
                <a:latin typeface="Verdana"/>
                <a:ea typeface="+mn-ea"/>
                <a:cs typeface="Verdana"/>
              </a:rPr>
            </a:br>
            <a:r>
              <a:rPr kumimoji="0" lang="en-US" sz="1600" i="0" u="none" strike="noStrike" kern="1200" cap="none" spc="0" normalizeH="0" baseline="0" noProof="0" dirty="0">
                <a:ln>
                  <a:noFill/>
                </a:ln>
                <a:effectLst/>
                <a:uLnTx/>
                <a:uFillTx/>
                <a:latin typeface="Verdana"/>
                <a:ea typeface="+mn-ea"/>
                <a:cs typeface="Verdana"/>
              </a:rPr>
              <a:t>require a bond </a:t>
            </a:r>
            <a:br>
              <a:rPr kumimoji="0" lang="en-US" sz="1600" i="0" u="none" strike="noStrike" kern="1200" cap="none" spc="0" normalizeH="0" baseline="0" noProof="0" dirty="0">
                <a:ln>
                  <a:noFill/>
                </a:ln>
                <a:effectLst/>
                <a:uLnTx/>
                <a:uFillTx/>
                <a:latin typeface="Verdana"/>
                <a:ea typeface="+mn-ea"/>
                <a:cs typeface="Verdana"/>
              </a:rPr>
            </a:br>
            <a:r>
              <a:rPr kumimoji="0" lang="en-US" sz="16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Must be completed on our forms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Non-reimbursable per owner’s contract</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dirty="0">
              <a:latin typeface="Verdana"/>
              <a:cs typeface="Verdana"/>
            </a:endParaRPr>
          </a:p>
          <a:p>
            <a:pPr marL="677863" eaLnBrk="1" hangingPunct="1">
              <a:spcAft>
                <a:spcPts val="600"/>
              </a:spcAft>
              <a:defRPr/>
            </a:pPr>
            <a:r>
              <a:rPr lang="en-US" sz="2000" b="1" dirty="0">
                <a:solidFill>
                  <a:srgbClr val="F68A31"/>
                </a:solidFill>
                <a:latin typeface="Verdana"/>
                <a:cs typeface="Verdana"/>
              </a:rPr>
              <a:t>Insurance</a:t>
            </a:r>
          </a:p>
          <a:p>
            <a:pPr marL="963613" indent="-285750" eaLnBrk="1" hangingPunct="1">
              <a:spcAft>
                <a:spcPts val="600"/>
              </a:spcAft>
              <a:buFont typeface="Arial" panose="020B0604020202020204" pitchFamily="34" charset="0"/>
              <a:buChar char="•"/>
              <a:defRPr/>
            </a:pPr>
            <a:r>
              <a:rPr lang="en-US" sz="1600" dirty="0">
                <a:latin typeface="Verdana"/>
                <a:cs typeface="Verdana"/>
              </a:rPr>
              <a:t>Bid the insurance requirements</a:t>
            </a:r>
            <a:br>
              <a:rPr lang="en-US" sz="1600" dirty="0">
                <a:latin typeface="Verdana"/>
                <a:cs typeface="Verdana"/>
              </a:rPr>
            </a:br>
            <a:r>
              <a:rPr lang="en-US" sz="1600" i="1" dirty="0">
                <a:latin typeface="Verdana" panose="020B0604030504040204" pitchFamily="34" charset="0"/>
                <a:ea typeface="Verdana" panose="020B0604030504040204" pitchFamily="34" charset="0"/>
              </a:rPr>
              <a:t>Coverage requirements are non-negotiable</a:t>
            </a:r>
          </a:p>
          <a:p>
            <a:pPr marL="963613" indent="-285750" eaLnBrk="1" hangingPunct="1">
              <a:spcAft>
                <a:spcPts val="600"/>
              </a:spcAft>
              <a:buFont typeface="Arial" panose="020B0604020202020204" pitchFamily="34" charset="0"/>
              <a:buChar char="•"/>
              <a:defRPr/>
            </a:pPr>
            <a:r>
              <a:rPr lang="en-US" sz="1600" dirty="0">
                <a:latin typeface="Verdana"/>
                <a:cs typeface="Verdana"/>
              </a:rPr>
              <a:t>ROCIP enrollment is required</a:t>
            </a:r>
          </a:p>
          <a:p>
            <a:pPr marL="677863" marR="0" lvl="0" algn="l" defTabSz="914400" rtl="0" eaLnBrk="1" fontAlgn="auto" latinLnBrk="0" hangingPunct="1">
              <a:lnSpc>
                <a:spcPct val="100000"/>
              </a:lnSpc>
              <a:spcBef>
                <a:spcPts val="0"/>
              </a:spcBef>
              <a:spcAft>
                <a:spcPts val="600"/>
              </a:spcAft>
              <a:buClrTx/>
              <a:buSzTx/>
              <a:tabLst/>
              <a:defRPr/>
            </a:pPr>
            <a:endParaRPr kumimoji="0" lang="en-US" sz="1800" i="0" u="none" strike="noStrike" kern="1200" cap="none" spc="0" normalizeH="0" baseline="0" noProof="0" dirty="0">
              <a:ln>
                <a:noFill/>
              </a:ln>
              <a:effectLst/>
              <a:uLnTx/>
              <a:uFillTx/>
              <a:latin typeface="Verdana"/>
              <a:ea typeface="+mn-ea"/>
              <a:cs typeface="Verdana"/>
            </a:endParaRPr>
          </a:p>
        </p:txBody>
      </p:sp>
      <p:pic>
        <p:nvPicPr>
          <p:cNvPr id="10" name="Picture 9" descr="A group of people in safety vests&#10;&#10;Description automatically generated">
            <a:extLst>
              <a:ext uri="{FF2B5EF4-FFF2-40B4-BE49-F238E27FC236}">
                <a16:creationId xmlns:a16="http://schemas.microsoft.com/office/drawing/2014/main" id="{7F603047-5BBD-5C07-438C-1B0066D34629}"/>
              </a:ext>
            </a:extLst>
          </p:cNvPr>
          <p:cNvPicPr>
            <a:picLocks noChangeAspect="1"/>
          </p:cNvPicPr>
          <p:nvPr/>
        </p:nvPicPr>
        <p:blipFill rotWithShape="1">
          <a:blip r:embed="rId2">
            <a:extLst>
              <a:ext uri="{28A0092B-C50C-407E-A947-70E740481C1C}">
                <a14:useLocalDpi xmlns:a14="http://schemas.microsoft.com/office/drawing/2010/main" val="0"/>
              </a:ext>
            </a:extLst>
          </a:blip>
          <a:srcRect l="46789"/>
          <a:stretch/>
        </p:blipFill>
        <p:spPr>
          <a:xfrm>
            <a:off x="6690360" y="0"/>
            <a:ext cx="5501639" cy="6905202"/>
          </a:xfrm>
          <a:prstGeom prst="rect">
            <a:avLst/>
          </a:prstGeom>
        </p:spPr>
      </p:pic>
      <p:pic>
        <p:nvPicPr>
          <p:cNvPr id="15" name="Picture 30">
            <a:extLst>
              <a:ext uri="{FF2B5EF4-FFF2-40B4-BE49-F238E27FC236}">
                <a16:creationId xmlns:a16="http://schemas.microsoft.com/office/drawing/2014/main" id="{3BA82895-8339-E9C0-0FF8-8CE2B0EF10CC}"/>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
        <p:nvSpPr>
          <p:cNvPr id="5" name="TextBox 20">
            <a:extLst>
              <a:ext uri="{FF2B5EF4-FFF2-40B4-BE49-F238E27FC236}">
                <a16:creationId xmlns:a16="http://schemas.microsoft.com/office/drawing/2014/main" id="{A9B1C5D7-4694-CBD6-C194-9FBEC91D039E}"/>
              </a:ext>
            </a:extLst>
          </p:cNvPr>
          <p:cNvSpPr txBox="1"/>
          <p:nvPr/>
        </p:nvSpPr>
        <p:spPr>
          <a:xfrm>
            <a:off x="22470" y="957943"/>
            <a:ext cx="6667889" cy="1168269"/>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Bonding &amp;</a:t>
            </a:r>
          </a:p>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Insurance</a:t>
            </a:r>
          </a:p>
        </p:txBody>
      </p:sp>
    </p:spTree>
    <p:extLst>
      <p:ext uri="{BB962C8B-B14F-4D97-AF65-F5344CB8AC3E}">
        <p14:creationId xmlns:p14="http://schemas.microsoft.com/office/powerpoint/2010/main" val="4289535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0F7EA-0B25-247E-D629-42C702FEE9D9}"/>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092917B7-FBE1-2BE1-8D60-719C5868C77E}"/>
              </a:ext>
            </a:extLst>
          </p:cNvPr>
          <p:cNvSpPr txBox="1"/>
          <p:nvPr/>
        </p:nvSpPr>
        <p:spPr>
          <a:xfrm>
            <a:off x="1394222" y="2614014"/>
            <a:ext cx="3452986" cy="646331"/>
          </a:xfrm>
          <a:prstGeom prst="rect">
            <a:avLst/>
          </a:prstGeom>
          <a:noFill/>
        </p:spPr>
        <p:txBody>
          <a:bodyPr wrap="square">
            <a:spAutoFit/>
          </a:bodyPr>
          <a:lstStyle/>
          <a:p>
            <a:pPr marL="677863" eaLnBrk="1" hangingPunct="1">
              <a:spcAft>
                <a:spcPts val="600"/>
              </a:spcAft>
              <a:defRPr/>
            </a:pPr>
            <a:r>
              <a:rPr lang="en-US" sz="1800" b="1" dirty="0">
                <a:solidFill>
                  <a:srgbClr val="E37920"/>
                </a:solidFill>
                <a:latin typeface="Verdana"/>
                <a:cs typeface="Verdana"/>
              </a:rPr>
              <a:t>Read the </a:t>
            </a:r>
            <a:br>
              <a:rPr lang="en-US" sz="1800" b="1" dirty="0">
                <a:solidFill>
                  <a:srgbClr val="E37920"/>
                </a:solidFill>
                <a:latin typeface="Verdana"/>
                <a:cs typeface="Verdana"/>
              </a:rPr>
            </a:br>
            <a:r>
              <a:rPr lang="en-US" sz="1800" b="1" dirty="0">
                <a:solidFill>
                  <a:srgbClr val="E37920"/>
                </a:solidFill>
                <a:latin typeface="Verdana"/>
                <a:cs typeface="Verdana"/>
              </a:rPr>
              <a:t>Entire Subcontract</a:t>
            </a:r>
            <a:endParaRPr lang="en-US" sz="1600" dirty="0">
              <a:latin typeface="Verdana" panose="020B0604030504040204" pitchFamily="34" charset="0"/>
              <a:ea typeface="Verdana" panose="020B0604030504040204" pitchFamily="34" charset="0"/>
              <a:cs typeface="Verdana"/>
            </a:endParaRPr>
          </a:p>
        </p:txBody>
      </p:sp>
      <p:sp>
        <p:nvSpPr>
          <p:cNvPr id="16" name="TextBox 15">
            <a:extLst>
              <a:ext uri="{FF2B5EF4-FFF2-40B4-BE49-F238E27FC236}">
                <a16:creationId xmlns:a16="http://schemas.microsoft.com/office/drawing/2014/main" id="{AFFB4687-B223-1EBB-9E83-408F26B37DC5}"/>
              </a:ext>
            </a:extLst>
          </p:cNvPr>
          <p:cNvSpPr txBox="1"/>
          <p:nvPr/>
        </p:nvSpPr>
        <p:spPr>
          <a:xfrm>
            <a:off x="1394222" y="4061512"/>
            <a:ext cx="4690110" cy="969496"/>
          </a:xfrm>
          <a:prstGeom prst="rect">
            <a:avLst/>
          </a:prstGeom>
          <a:noFill/>
        </p:spPr>
        <p:txBody>
          <a:bodyPr wrap="square">
            <a:spAutoFit/>
          </a:bodyPr>
          <a:lstStyle/>
          <a:p>
            <a:pPr marL="677863" eaLnBrk="1" hangingPunct="1">
              <a:spcAft>
                <a:spcPts val="600"/>
              </a:spcAft>
              <a:defRPr/>
            </a:pPr>
            <a:r>
              <a:rPr lang="en-US" sz="1800" b="1" dirty="0">
                <a:solidFill>
                  <a:srgbClr val="E37920"/>
                </a:solidFill>
                <a:latin typeface="Verdana"/>
                <a:cs typeface="Verdana"/>
              </a:rPr>
              <a:t>Bid the Insurance, Bond and Project Requirements</a:t>
            </a:r>
          </a:p>
          <a:p>
            <a:pPr marL="677863" eaLnBrk="1" hangingPunct="1">
              <a:defRPr/>
            </a:pPr>
            <a:r>
              <a:rPr lang="en-US" sz="1600" i="1" dirty="0">
                <a:latin typeface="Verdana" panose="020B0604030504040204" pitchFamily="34" charset="0"/>
                <a:ea typeface="Verdana" panose="020B0604030504040204" pitchFamily="34" charset="0"/>
                <a:cs typeface="Verdana"/>
              </a:rPr>
              <a:t>If not, be very clear on exclusions</a:t>
            </a:r>
          </a:p>
        </p:txBody>
      </p:sp>
      <p:sp>
        <p:nvSpPr>
          <p:cNvPr id="7" name="TextBox 6">
            <a:extLst>
              <a:ext uri="{FF2B5EF4-FFF2-40B4-BE49-F238E27FC236}">
                <a16:creationId xmlns:a16="http://schemas.microsoft.com/office/drawing/2014/main" id="{8F3B4E87-7D95-6F9B-5D71-01DCB3428075}"/>
              </a:ext>
            </a:extLst>
          </p:cNvPr>
          <p:cNvSpPr txBox="1"/>
          <p:nvPr/>
        </p:nvSpPr>
        <p:spPr>
          <a:xfrm>
            <a:off x="0" y="151002"/>
            <a:ext cx="12192000" cy="584775"/>
          </a:xfrm>
          <a:prstGeom prst="rect">
            <a:avLst/>
          </a:prstGeom>
          <a:noFill/>
        </p:spPr>
        <p:txBody>
          <a:bodyPr wrap="square" rtlCol="0" anchor="ctr" anchorCtr="0">
            <a:spAutoFit/>
          </a:bodyPr>
          <a:lstStyle/>
          <a:p>
            <a:pPr algn="ctr"/>
            <a:r>
              <a:rPr lang="en-US" sz="3200" dirty="0">
                <a:solidFill>
                  <a:schemeClr val="bg1"/>
                </a:solidFill>
                <a:latin typeface="Garamond" panose="02020404030301010803" pitchFamily="18" charset="0"/>
                <a:ea typeface="Verdana" panose="020B0604030504040204" pitchFamily="34" charset="0"/>
                <a:cs typeface="Verdana" panose="020B0604030504040204" pitchFamily="34" charset="0"/>
              </a:rPr>
              <a:t>Major Take Aways</a:t>
            </a:r>
          </a:p>
        </p:txBody>
      </p:sp>
      <p:sp>
        <p:nvSpPr>
          <p:cNvPr id="2" name="TextBox 20">
            <a:extLst>
              <a:ext uri="{FF2B5EF4-FFF2-40B4-BE49-F238E27FC236}">
                <a16:creationId xmlns:a16="http://schemas.microsoft.com/office/drawing/2014/main" id="{F715BA4A-C03F-C867-ADAF-F07C4E845ACF}"/>
              </a:ext>
            </a:extLst>
          </p:cNvPr>
          <p:cNvSpPr txBox="1"/>
          <p:nvPr/>
        </p:nvSpPr>
        <p:spPr>
          <a:xfrm>
            <a:off x="910955" y="1420124"/>
            <a:ext cx="9980821" cy="591187"/>
          </a:xfrm>
          <a:prstGeom prst="rect">
            <a:avLst/>
          </a:prstGeom>
        </p:spPr>
        <p:txBody>
          <a:bodyPr wrap="square" lIns="0" tIns="0" rIns="0" bIns="0" rtlCol="0" anchor="t">
            <a:spAutoFit/>
          </a:bodyPr>
          <a:lstStyle/>
          <a:p>
            <a:pPr algn="ctr" defTabSz="609630">
              <a:lnSpc>
                <a:spcPts val="4480"/>
              </a:lnSpc>
            </a:pPr>
            <a:r>
              <a:rPr lang="en-US" sz="4400" b="1" dirty="0">
                <a:solidFill>
                  <a:srgbClr val="003766"/>
                </a:solidFill>
                <a:latin typeface="Garamond" panose="02020404030301010803" pitchFamily="18" charset="0"/>
                <a:ea typeface="Verdana" panose="020B0604030504040204" pitchFamily="34" charset="0"/>
                <a:cs typeface="Arial" panose="020B0604020202020204" pitchFamily="34" charset="0"/>
              </a:rPr>
              <a:t>Major Takeaways</a:t>
            </a:r>
            <a:endParaRPr lang="en-US" sz="4400" b="1" i="1" dirty="0">
              <a:solidFill>
                <a:srgbClr val="003766"/>
              </a:solidFill>
              <a:latin typeface="Garamond" panose="02020404030301010803" pitchFamily="18" charset="0"/>
              <a:ea typeface="Verdana" panose="020B0604030504040204" pitchFamily="34" charset="0"/>
              <a:cs typeface="Arial" panose="020B0604020202020204" pitchFamily="34" charset="0"/>
            </a:endParaRPr>
          </a:p>
        </p:txBody>
      </p:sp>
      <p:pic>
        <p:nvPicPr>
          <p:cNvPr id="10" name="Picture 30">
            <a:extLst>
              <a:ext uri="{FF2B5EF4-FFF2-40B4-BE49-F238E27FC236}">
                <a16:creationId xmlns:a16="http://schemas.microsoft.com/office/drawing/2014/main" id="{80A7597B-129D-4F85-7DEA-D171BAC1CB99}"/>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
        <p:nvSpPr>
          <p:cNvPr id="12" name="TextBox 11">
            <a:extLst>
              <a:ext uri="{FF2B5EF4-FFF2-40B4-BE49-F238E27FC236}">
                <a16:creationId xmlns:a16="http://schemas.microsoft.com/office/drawing/2014/main" id="{C752EBA6-AE4B-754F-8166-59400B78B969}"/>
              </a:ext>
            </a:extLst>
          </p:cNvPr>
          <p:cNvSpPr txBox="1"/>
          <p:nvPr/>
        </p:nvSpPr>
        <p:spPr>
          <a:xfrm>
            <a:off x="6873002" y="4061512"/>
            <a:ext cx="4690110" cy="1538883"/>
          </a:xfrm>
          <a:prstGeom prst="rect">
            <a:avLst/>
          </a:prstGeom>
          <a:noFill/>
        </p:spPr>
        <p:txBody>
          <a:bodyPr wrap="square">
            <a:spAutoFit/>
          </a:bodyPr>
          <a:lstStyle/>
          <a:p>
            <a:pPr marL="677863" eaLnBrk="1" hangingPunct="1">
              <a:spcAft>
                <a:spcPts val="600"/>
              </a:spcAft>
              <a:defRPr/>
            </a:pPr>
            <a:r>
              <a:rPr lang="en-US" b="1" dirty="0">
                <a:solidFill>
                  <a:srgbClr val="E37920"/>
                </a:solidFill>
                <a:latin typeface="Verdana"/>
                <a:cs typeface="Verdana"/>
              </a:rPr>
              <a:t>If you have questions, </a:t>
            </a:r>
          </a:p>
          <a:p>
            <a:pPr marL="677863" eaLnBrk="1" hangingPunct="1">
              <a:spcAft>
                <a:spcPts val="600"/>
              </a:spcAft>
              <a:defRPr/>
            </a:pPr>
            <a:r>
              <a:rPr lang="en-US" b="1" dirty="0">
                <a:solidFill>
                  <a:srgbClr val="E37920"/>
                </a:solidFill>
                <a:latin typeface="Verdana"/>
                <a:cs typeface="Verdana"/>
              </a:rPr>
              <a:t>PLEASE ASK! </a:t>
            </a:r>
          </a:p>
          <a:p>
            <a:pPr marL="677863" eaLnBrk="1" hangingPunct="1">
              <a:spcAft>
                <a:spcPts val="600"/>
              </a:spcAft>
              <a:defRPr/>
            </a:pPr>
            <a:r>
              <a:rPr lang="en-US" sz="1600" i="1" dirty="0">
                <a:solidFill>
                  <a:prstClr val="black"/>
                </a:solidFill>
                <a:latin typeface="Verdana" panose="020B0604030504040204" pitchFamily="34" charset="0"/>
                <a:ea typeface="Verdana" panose="020B0604030504040204" pitchFamily="34" charset="0"/>
                <a:cs typeface="Verdana"/>
              </a:rPr>
              <a:t>Contract terms do affect our recommendations for </a:t>
            </a:r>
            <a:br>
              <a:rPr lang="en-US" sz="1600" i="1" dirty="0">
                <a:solidFill>
                  <a:prstClr val="black"/>
                </a:solidFill>
                <a:latin typeface="Verdana" panose="020B0604030504040204" pitchFamily="34" charset="0"/>
                <a:ea typeface="Verdana" panose="020B0604030504040204" pitchFamily="34" charset="0"/>
                <a:cs typeface="Verdana"/>
              </a:rPr>
            </a:br>
            <a:r>
              <a:rPr lang="en-US" sz="1600" i="1" dirty="0">
                <a:solidFill>
                  <a:prstClr val="black"/>
                </a:solidFill>
                <a:latin typeface="Verdana" panose="020B0604030504040204" pitchFamily="34" charset="0"/>
                <a:ea typeface="Verdana" panose="020B0604030504040204" pitchFamily="34" charset="0"/>
                <a:cs typeface="Verdana"/>
              </a:rPr>
              <a:t>best value trade partner</a:t>
            </a:r>
            <a:endParaRPr lang="en-US" sz="1800" b="1" i="1" dirty="0">
              <a:solidFill>
                <a:srgbClr val="E37920"/>
              </a:solidFill>
              <a:latin typeface="Verdana"/>
              <a:cs typeface="Verdana"/>
            </a:endParaRPr>
          </a:p>
        </p:txBody>
      </p:sp>
      <p:sp>
        <p:nvSpPr>
          <p:cNvPr id="18" name="TextBox 17">
            <a:extLst>
              <a:ext uri="{FF2B5EF4-FFF2-40B4-BE49-F238E27FC236}">
                <a16:creationId xmlns:a16="http://schemas.microsoft.com/office/drawing/2014/main" id="{C29ADC50-F6EB-4A15-E82C-33FDC94F36B2}"/>
              </a:ext>
            </a:extLst>
          </p:cNvPr>
          <p:cNvSpPr txBox="1"/>
          <p:nvPr/>
        </p:nvSpPr>
        <p:spPr>
          <a:xfrm>
            <a:off x="6873002" y="2614014"/>
            <a:ext cx="3600450" cy="646331"/>
          </a:xfrm>
          <a:prstGeom prst="rect">
            <a:avLst/>
          </a:prstGeom>
          <a:noFill/>
        </p:spPr>
        <p:txBody>
          <a:bodyPr wrap="square">
            <a:spAutoFit/>
          </a:bodyPr>
          <a:lstStyle/>
          <a:p>
            <a:pPr marL="677863" eaLnBrk="1" hangingPunct="1">
              <a:spcAft>
                <a:spcPts val="600"/>
              </a:spcAft>
              <a:defRPr/>
            </a:pPr>
            <a:r>
              <a:rPr lang="en-US" sz="1800" b="1" dirty="0">
                <a:solidFill>
                  <a:srgbClr val="E37920"/>
                </a:solidFill>
                <a:latin typeface="Verdana"/>
                <a:cs typeface="Verdana"/>
              </a:rPr>
              <a:t>Read the </a:t>
            </a:r>
            <a:br>
              <a:rPr lang="en-US" sz="1800" b="1" dirty="0">
                <a:solidFill>
                  <a:srgbClr val="E37920"/>
                </a:solidFill>
                <a:latin typeface="Verdana"/>
                <a:cs typeface="Verdana"/>
              </a:rPr>
            </a:br>
            <a:r>
              <a:rPr lang="en-US" sz="1800" b="1" dirty="0">
                <a:solidFill>
                  <a:srgbClr val="E37920"/>
                </a:solidFill>
                <a:latin typeface="Verdana"/>
                <a:cs typeface="Verdana"/>
              </a:rPr>
              <a:t>Owner Contract</a:t>
            </a:r>
          </a:p>
        </p:txBody>
      </p:sp>
      <p:pic>
        <p:nvPicPr>
          <p:cNvPr id="31" name="Picture 30">
            <a:extLst>
              <a:ext uri="{FF2B5EF4-FFF2-40B4-BE49-F238E27FC236}">
                <a16:creationId xmlns:a16="http://schemas.microsoft.com/office/drawing/2014/main" id="{A8C56D3F-18DC-21A7-EE7B-00544E1B5F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5285" y="2441531"/>
            <a:ext cx="914400" cy="914400"/>
          </a:xfrm>
          <a:prstGeom prst="rect">
            <a:avLst/>
          </a:prstGeom>
          <a:ln>
            <a:noFill/>
          </a:ln>
        </p:spPr>
      </p:pic>
      <p:pic>
        <p:nvPicPr>
          <p:cNvPr id="32" name="Picture 31">
            <a:extLst>
              <a:ext uri="{FF2B5EF4-FFF2-40B4-BE49-F238E27FC236}">
                <a16:creationId xmlns:a16="http://schemas.microsoft.com/office/drawing/2014/main" id="{FC8B28A8-A8BB-B29D-FED5-DC43AA2188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5285" y="3916553"/>
            <a:ext cx="914400" cy="914400"/>
          </a:xfrm>
          <a:prstGeom prst="rect">
            <a:avLst/>
          </a:prstGeom>
        </p:spPr>
      </p:pic>
      <p:pic>
        <p:nvPicPr>
          <p:cNvPr id="33" name="Picture 32">
            <a:extLst>
              <a:ext uri="{FF2B5EF4-FFF2-40B4-BE49-F238E27FC236}">
                <a16:creationId xmlns:a16="http://schemas.microsoft.com/office/drawing/2014/main" id="{118AF11B-E5B0-7917-8668-8642CB0FBB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08339" y="2441531"/>
            <a:ext cx="914400" cy="914400"/>
          </a:xfrm>
          <a:prstGeom prst="rect">
            <a:avLst/>
          </a:prstGeom>
        </p:spPr>
      </p:pic>
      <p:pic>
        <p:nvPicPr>
          <p:cNvPr id="34" name="Picture 33">
            <a:extLst>
              <a:ext uri="{FF2B5EF4-FFF2-40B4-BE49-F238E27FC236}">
                <a16:creationId xmlns:a16="http://schemas.microsoft.com/office/drawing/2014/main" id="{A89A011E-83D2-93E0-2821-58B9CE7E79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08339" y="3916553"/>
            <a:ext cx="914400" cy="914400"/>
          </a:xfrm>
          <a:prstGeom prst="rect">
            <a:avLst/>
          </a:prstGeom>
        </p:spPr>
      </p:pic>
    </p:spTree>
    <p:extLst>
      <p:ext uri="{BB962C8B-B14F-4D97-AF65-F5344CB8AC3E}">
        <p14:creationId xmlns:p14="http://schemas.microsoft.com/office/powerpoint/2010/main" val="2314034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list of tasks with text&#10;&#10;Description automatically generated with medium confidence">
            <a:extLst>
              <a:ext uri="{FF2B5EF4-FFF2-40B4-BE49-F238E27FC236}">
                <a16:creationId xmlns:a16="http://schemas.microsoft.com/office/drawing/2014/main" id="{1E3812C2-344E-DF3E-D4AC-26990E9B0E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0"/>
            <a:ext cx="12191980" cy="6857990"/>
          </a:xfrm>
          <a:prstGeom prst="rect">
            <a:avLst/>
          </a:prstGeom>
        </p:spPr>
      </p:pic>
    </p:spTree>
    <p:extLst>
      <p:ext uri="{BB962C8B-B14F-4D97-AF65-F5344CB8AC3E}">
        <p14:creationId xmlns:p14="http://schemas.microsoft.com/office/powerpoint/2010/main" val="2549376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6B72-86BF-2A7E-431A-265C3A5B326B}"/>
            </a:ext>
          </a:extLst>
        </p:cNvPr>
        <p:cNvGrpSpPr/>
        <p:nvPr/>
      </p:nvGrpSpPr>
      <p:grpSpPr>
        <a:xfrm>
          <a:off x="0" y="0"/>
          <a:ext cx="0" cy="0"/>
          <a:chOff x="0" y="0"/>
          <a:chExt cx="0" cy="0"/>
        </a:xfrm>
      </p:grpSpPr>
      <p:pic>
        <p:nvPicPr>
          <p:cNvPr id="10" name="Picture 9" descr="A person walking in a room&#10;&#10;Description automatically generated">
            <a:extLst>
              <a:ext uri="{FF2B5EF4-FFF2-40B4-BE49-F238E27FC236}">
                <a16:creationId xmlns:a16="http://schemas.microsoft.com/office/drawing/2014/main" id="{2CC3815B-7B8C-BDCA-7B46-86BE5B8C6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red sign with white text&#10;&#10;Description automatically generated">
            <a:extLst>
              <a:ext uri="{FF2B5EF4-FFF2-40B4-BE49-F238E27FC236}">
                <a16:creationId xmlns:a16="http://schemas.microsoft.com/office/drawing/2014/main" id="{4D57DA2E-A40D-F81D-8859-F27AD6AF4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667" y="4024524"/>
            <a:ext cx="3017529" cy="1838681"/>
          </a:xfrm>
          <a:prstGeom prst="rect">
            <a:avLst/>
          </a:prstGeom>
        </p:spPr>
      </p:pic>
      <p:sp>
        <p:nvSpPr>
          <p:cNvPr id="16" name="TextBox 20">
            <a:extLst>
              <a:ext uri="{FF2B5EF4-FFF2-40B4-BE49-F238E27FC236}">
                <a16:creationId xmlns:a16="http://schemas.microsoft.com/office/drawing/2014/main" id="{F179D7B0-9CDD-D87E-0AF3-6B3CE810BC1E}"/>
              </a:ext>
            </a:extLst>
          </p:cNvPr>
          <p:cNvSpPr txBox="1"/>
          <p:nvPr/>
        </p:nvSpPr>
        <p:spPr>
          <a:xfrm>
            <a:off x="-12701" y="2192916"/>
            <a:ext cx="6456173" cy="1217641"/>
          </a:xfrm>
          <a:prstGeom prst="rect">
            <a:avLst/>
          </a:prstGeom>
        </p:spPr>
        <p:txBody>
          <a:bodyPr wrap="square" lIns="0" tIns="0" rIns="0" bIns="0" rtlCol="0" anchor="t">
            <a:spAutoFit/>
          </a:bodyPr>
          <a:lstStyle/>
          <a:p>
            <a:pPr algn="ctr" defTabSz="609630">
              <a:lnSpc>
                <a:spcPts val="4480"/>
              </a:lnSpc>
            </a:pPr>
            <a:r>
              <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t>Project </a:t>
            </a:r>
            <a:br>
              <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br>
            <a:r>
              <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t>Administration</a:t>
            </a:r>
          </a:p>
        </p:txBody>
      </p:sp>
    </p:spTree>
    <p:extLst>
      <p:ext uri="{BB962C8B-B14F-4D97-AF65-F5344CB8AC3E}">
        <p14:creationId xmlns:p14="http://schemas.microsoft.com/office/powerpoint/2010/main" val="1012214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8CDD2-D9DF-1D0B-4C3C-DE8949DCD8F7}"/>
            </a:ext>
          </a:extLst>
        </p:cNvPr>
        <p:cNvGrpSpPr/>
        <p:nvPr/>
      </p:nvGrpSpPr>
      <p:grpSpPr>
        <a:xfrm>
          <a:off x="0" y="0"/>
          <a:ext cx="0" cy="0"/>
          <a:chOff x="0" y="0"/>
          <a:chExt cx="0" cy="0"/>
        </a:xfrm>
      </p:grpSpPr>
      <p:sp>
        <p:nvSpPr>
          <p:cNvPr id="2" name="Text Box 4">
            <a:extLst>
              <a:ext uri="{FF2B5EF4-FFF2-40B4-BE49-F238E27FC236}">
                <a16:creationId xmlns:a16="http://schemas.microsoft.com/office/drawing/2014/main" id="{D01B03A8-1DCC-928E-FE6B-74B162504BE3}"/>
              </a:ext>
            </a:extLst>
          </p:cNvPr>
          <p:cNvSpPr txBox="1">
            <a:spLocks noChangeArrowheads="1"/>
          </p:cNvSpPr>
          <p:nvPr/>
        </p:nvSpPr>
        <p:spPr bwMode="auto">
          <a:xfrm>
            <a:off x="5357253" y="2391510"/>
            <a:ext cx="6834747" cy="34624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tabLst>
                <a:tab pos="685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685800" algn="l"/>
              </a:tabLst>
              <a:defRPr sz="2400">
                <a:solidFill>
                  <a:schemeClr val="tx1"/>
                </a:solidFill>
                <a:latin typeface="Arial" charset="0"/>
                <a:ea typeface="ＭＳ Ｐゴシック" charset="0"/>
              </a:defRPr>
            </a:lvl2pPr>
            <a:lvl3pPr marL="1143000" indent="-228600" eaLnBrk="0" hangingPunct="0">
              <a:tabLst>
                <a:tab pos="685800" algn="l"/>
              </a:tabLst>
              <a:defRPr sz="2400">
                <a:solidFill>
                  <a:schemeClr val="tx1"/>
                </a:solidFill>
                <a:latin typeface="Arial" charset="0"/>
                <a:ea typeface="ＭＳ Ｐゴシック" charset="0"/>
              </a:defRPr>
            </a:lvl3pPr>
            <a:lvl4pPr marL="1600200" indent="-228600" eaLnBrk="0" hangingPunct="0">
              <a:tabLst>
                <a:tab pos="685800" algn="l"/>
              </a:tabLst>
              <a:defRPr sz="2400">
                <a:solidFill>
                  <a:schemeClr val="tx1"/>
                </a:solidFill>
                <a:latin typeface="Arial" charset="0"/>
                <a:ea typeface="ＭＳ Ｐゴシック" charset="0"/>
              </a:defRPr>
            </a:lvl4pPr>
            <a:lvl5pPr marL="2057400" indent="-228600" eaLnBrk="0" hangingPunct="0">
              <a:tabLst>
                <a:tab pos="685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9pPr>
          </a:lstStyle>
          <a:p>
            <a:pPr marL="334963" indent="0" eaLnBrk="1" hangingPunct="1">
              <a:spcBef>
                <a:spcPts val="600"/>
              </a:spcBef>
              <a:defRPr/>
            </a:pPr>
            <a:r>
              <a:rPr lang="en-US" sz="1800" b="1" dirty="0">
                <a:solidFill>
                  <a:srgbClr val="F68A31"/>
                </a:solidFill>
                <a:latin typeface="Verdana"/>
                <a:cs typeface="Verdana"/>
              </a:rPr>
              <a:t>Exhibit A – Scope of Work</a:t>
            </a:r>
          </a:p>
          <a:p>
            <a:pPr marL="334963" indent="0" eaLnBrk="1" hangingPunct="1">
              <a:spcBef>
                <a:spcPts val="600"/>
              </a:spcBef>
              <a:defRPr/>
            </a:pPr>
            <a:r>
              <a:rPr lang="en-US" sz="1800" b="1" dirty="0">
                <a:solidFill>
                  <a:srgbClr val="F68A31"/>
                </a:solidFill>
                <a:latin typeface="Verdana"/>
                <a:cs typeface="Verdana"/>
              </a:rPr>
              <a:t>Exhibit B – Application for Payment</a:t>
            </a:r>
          </a:p>
          <a:p>
            <a:pPr marL="334963" indent="0" eaLnBrk="1" hangingPunct="1">
              <a:spcBef>
                <a:spcPts val="600"/>
              </a:spcBef>
              <a:defRPr/>
            </a:pPr>
            <a:r>
              <a:rPr lang="en-US" sz="1800" b="1" dirty="0">
                <a:solidFill>
                  <a:srgbClr val="F68A31"/>
                </a:solidFill>
                <a:latin typeface="Verdana"/>
                <a:cs typeface="Verdana"/>
              </a:rPr>
              <a:t>Exhibit C – Insurance Requirements (ROCIP)</a:t>
            </a:r>
          </a:p>
          <a:p>
            <a:pPr marL="334963" indent="0" eaLnBrk="1" hangingPunct="1">
              <a:spcBef>
                <a:spcPts val="600"/>
              </a:spcBef>
              <a:defRPr/>
            </a:pPr>
            <a:r>
              <a:rPr lang="en-US" sz="1800" b="1" dirty="0">
                <a:solidFill>
                  <a:srgbClr val="F68A31"/>
                </a:solidFill>
                <a:latin typeface="Verdana"/>
                <a:cs typeface="Verdana"/>
              </a:rPr>
              <a:t>Exhibit D – Bonds (Contracts over $250,000)</a:t>
            </a:r>
          </a:p>
          <a:p>
            <a:pPr marL="334963" indent="0" eaLnBrk="1" hangingPunct="1">
              <a:spcBef>
                <a:spcPts val="600"/>
              </a:spcBef>
              <a:defRPr/>
            </a:pPr>
            <a:r>
              <a:rPr lang="en-US" sz="1800" b="1" dirty="0">
                <a:solidFill>
                  <a:srgbClr val="F68A31"/>
                </a:solidFill>
                <a:latin typeface="Verdana"/>
                <a:cs typeface="Verdana"/>
              </a:rPr>
              <a:t>Exhibit E – List of Drawings and Specifications</a:t>
            </a:r>
          </a:p>
          <a:p>
            <a:pPr marL="1363663" lvl="1" indent="-285750" eaLnBrk="1" hangingPunct="1">
              <a:spcBef>
                <a:spcPts val="600"/>
              </a:spcBef>
              <a:buFont typeface="Arial" panose="020B0604020202020204" pitchFamily="34" charset="0"/>
              <a:buChar char="•"/>
              <a:defRPr/>
            </a:pPr>
            <a:r>
              <a:rPr lang="en-US" sz="1600" i="1" dirty="0">
                <a:latin typeface="Verdana"/>
                <a:cs typeface="Verdana"/>
              </a:rPr>
              <a:t>Contract Between UT System and SpawGlass</a:t>
            </a:r>
          </a:p>
          <a:p>
            <a:pPr marL="1363663" lvl="1" indent="-285750" eaLnBrk="1" hangingPunct="1">
              <a:spcBef>
                <a:spcPts val="600"/>
              </a:spcBef>
              <a:buFont typeface="Arial" panose="020B0604020202020204" pitchFamily="34" charset="0"/>
              <a:buChar char="•"/>
              <a:defRPr/>
            </a:pPr>
            <a:r>
              <a:rPr lang="en-US" sz="1600" i="1" dirty="0">
                <a:latin typeface="Verdana"/>
                <a:cs typeface="Verdana"/>
              </a:rPr>
              <a:t>Uniform General Conditions</a:t>
            </a:r>
          </a:p>
          <a:p>
            <a:pPr marL="1363663" lvl="1" indent="-285750" eaLnBrk="1" hangingPunct="1">
              <a:spcBef>
                <a:spcPts val="600"/>
              </a:spcBef>
              <a:buFont typeface="Arial" panose="020B0604020202020204" pitchFamily="34" charset="0"/>
              <a:buChar char="•"/>
              <a:defRPr/>
            </a:pPr>
            <a:r>
              <a:rPr lang="en-US" sz="1600" i="1" dirty="0">
                <a:latin typeface="Verdana"/>
                <a:cs typeface="Verdana"/>
              </a:rPr>
              <a:t>UT System Division 01 Specifications</a:t>
            </a:r>
          </a:p>
          <a:p>
            <a:pPr marL="334963" indent="0" eaLnBrk="1" hangingPunct="1">
              <a:spcBef>
                <a:spcPts val="600"/>
              </a:spcBef>
              <a:defRPr/>
            </a:pPr>
            <a:r>
              <a:rPr lang="en-US" sz="1800" b="1" dirty="0">
                <a:solidFill>
                  <a:srgbClr val="F68A31"/>
                </a:solidFill>
                <a:latin typeface="Verdana"/>
                <a:cs typeface="Verdana"/>
              </a:rPr>
              <a:t>Exhibit F – Contract Modifications</a:t>
            </a:r>
          </a:p>
          <a:p>
            <a:pPr marL="334963" indent="0" eaLnBrk="1" hangingPunct="1">
              <a:spcBef>
                <a:spcPts val="600"/>
              </a:spcBef>
              <a:defRPr/>
            </a:pPr>
            <a:r>
              <a:rPr lang="en-US" sz="1800" b="1" dirty="0">
                <a:solidFill>
                  <a:srgbClr val="F68A31"/>
                </a:solidFill>
                <a:latin typeface="Verdana"/>
                <a:cs typeface="Verdana"/>
              </a:rPr>
              <a:t>Exhibit G – Schedule</a:t>
            </a:r>
          </a:p>
        </p:txBody>
      </p:sp>
      <p:pic>
        <p:nvPicPr>
          <p:cNvPr id="7" name="Picture 30">
            <a:extLst>
              <a:ext uri="{FF2B5EF4-FFF2-40B4-BE49-F238E27FC236}">
                <a16:creationId xmlns:a16="http://schemas.microsoft.com/office/drawing/2014/main" id="{FE093AE5-BDCA-EE98-381C-AB6CEEB92B54}"/>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
        <p:nvSpPr>
          <p:cNvPr id="3" name="TextBox 20">
            <a:extLst>
              <a:ext uri="{FF2B5EF4-FFF2-40B4-BE49-F238E27FC236}">
                <a16:creationId xmlns:a16="http://schemas.microsoft.com/office/drawing/2014/main" id="{D378E42D-58F8-E095-1D77-AAFCFEB29C5C}"/>
              </a:ext>
            </a:extLst>
          </p:cNvPr>
          <p:cNvSpPr txBox="1"/>
          <p:nvPr/>
        </p:nvSpPr>
        <p:spPr>
          <a:xfrm>
            <a:off x="-1" y="927812"/>
            <a:ext cx="7345345" cy="1168269"/>
          </a:xfrm>
          <a:prstGeom prst="rect">
            <a:avLst/>
          </a:prstGeom>
        </p:spPr>
        <p:txBody>
          <a:bodyPr wrap="square" lIns="0" tIns="0" rIns="0" bIns="0" rtlCol="0" anchor="t">
            <a:spAutoFit/>
          </a:bodyPr>
          <a:lstStyle/>
          <a:p>
            <a:pPr lvl="2" defTabSz="609630">
              <a:lnSpc>
                <a:spcPts val="4480"/>
              </a:lnSpc>
            </a:pPr>
            <a:r>
              <a:rPr lang="en-US" sz="4400" b="1" dirty="0">
                <a:solidFill>
                  <a:srgbClr val="013663"/>
                </a:solidFill>
                <a:latin typeface="Garamond" panose="02020404030301010803" pitchFamily="18" charset="0"/>
                <a:ea typeface="Verdana" panose="020B0604030504040204" pitchFamily="34" charset="0"/>
              </a:rPr>
              <a:t>Know the </a:t>
            </a:r>
            <a:br>
              <a:rPr lang="en-US" sz="4400" b="1" dirty="0">
                <a:solidFill>
                  <a:srgbClr val="013663"/>
                </a:solidFill>
                <a:latin typeface="Garamond" panose="02020404030301010803" pitchFamily="18" charset="0"/>
                <a:ea typeface="Verdana" panose="020B0604030504040204" pitchFamily="34" charset="0"/>
              </a:rPr>
            </a:br>
            <a:r>
              <a:rPr lang="en-US" sz="4400" b="1" dirty="0">
                <a:solidFill>
                  <a:srgbClr val="013663"/>
                </a:solidFill>
                <a:latin typeface="Garamond" panose="02020404030301010803" pitchFamily="18" charset="0"/>
                <a:ea typeface="Verdana" panose="020B0604030504040204" pitchFamily="34" charset="0"/>
              </a:rPr>
              <a:t>Contract Documents</a:t>
            </a:r>
          </a:p>
        </p:txBody>
      </p:sp>
      <p:pic>
        <p:nvPicPr>
          <p:cNvPr id="4" name="Graphic 3">
            <a:extLst>
              <a:ext uri="{FF2B5EF4-FFF2-40B4-BE49-F238E27FC236}">
                <a16:creationId xmlns:a16="http://schemas.microsoft.com/office/drawing/2014/main" id="{00ED7639-AFD3-A44C-983A-3AD276CEC4D1}"/>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829302" y="2658780"/>
            <a:ext cx="2651760" cy="2651760"/>
          </a:xfrm>
          <a:prstGeom prst="rect">
            <a:avLst/>
          </a:prstGeom>
        </p:spPr>
      </p:pic>
    </p:spTree>
    <p:extLst>
      <p:ext uri="{BB962C8B-B14F-4D97-AF65-F5344CB8AC3E}">
        <p14:creationId xmlns:p14="http://schemas.microsoft.com/office/powerpoint/2010/main" val="3336134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99BE-4FCE-4FDC-5F81-A809D4424744}"/>
            </a:ext>
          </a:extLst>
        </p:cNvPr>
        <p:cNvGrpSpPr/>
        <p:nvPr/>
      </p:nvGrpSpPr>
      <p:grpSpPr>
        <a:xfrm>
          <a:off x="0" y="0"/>
          <a:ext cx="0" cy="0"/>
          <a:chOff x="0" y="0"/>
          <a:chExt cx="0" cy="0"/>
        </a:xfrm>
      </p:grpSpPr>
      <p:sp>
        <p:nvSpPr>
          <p:cNvPr id="5" name="Text Box 4">
            <a:extLst>
              <a:ext uri="{FF2B5EF4-FFF2-40B4-BE49-F238E27FC236}">
                <a16:creationId xmlns:a16="http://schemas.microsoft.com/office/drawing/2014/main" id="{371A3372-0C12-13DD-76B1-EEA50298DE7A}"/>
              </a:ext>
            </a:extLst>
          </p:cNvPr>
          <p:cNvSpPr txBox="1">
            <a:spLocks noChangeArrowheads="1"/>
          </p:cNvSpPr>
          <p:nvPr/>
        </p:nvSpPr>
        <p:spPr bwMode="auto">
          <a:xfrm>
            <a:off x="4742822" y="2013259"/>
            <a:ext cx="7449177" cy="4047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tabLst>
                <a:tab pos="685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685800" algn="l"/>
              </a:tabLst>
              <a:defRPr sz="2400">
                <a:solidFill>
                  <a:schemeClr val="tx1"/>
                </a:solidFill>
                <a:latin typeface="Arial" charset="0"/>
                <a:ea typeface="ＭＳ Ｐゴシック" charset="0"/>
              </a:defRPr>
            </a:lvl2pPr>
            <a:lvl3pPr marL="1143000" indent="-228600" eaLnBrk="0" hangingPunct="0">
              <a:tabLst>
                <a:tab pos="685800" algn="l"/>
              </a:tabLst>
              <a:defRPr sz="2400">
                <a:solidFill>
                  <a:schemeClr val="tx1"/>
                </a:solidFill>
                <a:latin typeface="Arial" charset="0"/>
                <a:ea typeface="ＭＳ Ｐゴシック" charset="0"/>
              </a:defRPr>
            </a:lvl3pPr>
            <a:lvl4pPr marL="1600200" indent="-228600" eaLnBrk="0" hangingPunct="0">
              <a:tabLst>
                <a:tab pos="685800" algn="l"/>
              </a:tabLst>
              <a:defRPr sz="2400">
                <a:solidFill>
                  <a:schemeClr val="tx1"/>
                </a:solidFill>
                <a:latin typeface="Arial" charset="0"/>
                <a:ea typeface="ＭＳ Ｐゴシック" charset="0"/>
              </a:defRPr>
            </a:lvl4pPr>
            <a:lvl5pPr marL="2057400" indent="-228600" eaLnBrk="0" hangingPunct="0">
              <a:tabLst>
                <a:tab pos="685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9pPr>
          </a:lstStyle>
          <a:p>
            <a:pPr marL="735013" lvl="1" indent="0" eaLnBrk="1" hangingPunct="1">
              <a:spcBef>
                <a:spcPts val="600"/>
              </a:spcBef>
              <a:defRPr/>
            </a:pPr>
            <a:r>
              <a:rPr kumimoji="0" lang="en-US" sz="1800" b="1" i="0" u="none" strike="noStrike" kern="1200" cap="none" spc="0" normalizeH="0" baseline="0" noProof="0" dirty="0">
                <a:ln>
                  <a:noFill/>
                </a:ln>
                <a:solidFill>
                  <a:srgbClr val="F68A31"/>
                </a:solidFill>
                <a:effectLst/>
                <a:uLnTx/>
                <a:uFillTx/>
                <a:latin typeface="Verdana"/>
                <a:ea typeface="ＭＳ Ｐゴシック" charset="0"/>
                <a:cs typeface="Verdana"/>
              </a:rPr>
              <a:t>Executed contract in place</a:t>
            </a:r>
          </a:p>
          <a:p>
            <a:pPr marL="1477963" lvl="2" indent="-285750" eaLnBrk="1" hangingPunct="1">
              <a:spcBef>
                <a:spcPts val="600"/>
              </a:spcBef>
              <a:buFont typeface="Arial" panose="020B0604020202020204" pitchFamily="34" charset="0"/>
              <a:buChar char="•"/>
              <a:defRPr/>
            </a:pPr>
            <a:r>
              <a:rPr lang="en-US" sz="1600" i="1" dirty="0">
                <a:solidFill>
                  <a:prstClr val="black"/>
                </a:solidFill>
                <a:latin typeface="Verdana"/>
                <a:cs typeface="Verdana"/>
              </a:rPr>
              <a:t>Enroll in </a:t>
            </a:r>
            <a:r>
              <a:rPr kumimoji="0" lang="en-US" sz="1600" b="0" i="1" u="none" strike="noStrike" kern="1200" cap="none" spc="0" normalizeH="0" baseline="0" noProof="0" dirty="0">
                <a:ln>
                  <a:noFill/>
                </a:ln>
                <a:solidFill>
                  <a:prstClr val="black"/>
                </a:solidFill>
                <a:effectLst/>
                <a:uLnTx/>
                <a:uFillTx/>
                <a:latin typeface="Verdana"/>
                <a:ea typeface="ＭＳ Ｐゴシック" charset="0"/>
                <a:cs typeface="Verdana"/>
              </a:rPr>
              <a:t>ROCIP </a:t>
            </a:r>
          </a:p>
          <a:p>
            <a:pPr marL="1477963" lvl="2" indent="-285750" eaLnBrk="1" hangingPunct="1">
              <a:spcBef>
                <a:spcPts val="600"/>
              </a:spcBef>
              <a:buFont typeface="Arial" panose="020B0604020202020204" pitchFamily="34" charset="0"/>
              <a:buChar char="•"/>
              <a:defRPr/>
            </a:pPr>
            <a:r>
              <a:rPr lang="en-US" sz="1600" i="1" dirty="0">
                <a:solidFill>
                  <a:prstClr val="black"/>
                </a:solidFill>
                <a:latin typeface="Verdana"/>
                <a:cs typeface="Verdana"/>
              </a:rPr>
              <a:t>Submit s</a:t>
            </a:r>
            <a:r>
              <a:rPr kumimoji="0" lang="en-US" sz="1600" b="0" i="1" u="none" strike="noStrike" kern="1200" cap="none" spc="0" normalizeH="0" baseline="0" noProof="0" dirty="0" err="1">
                <a:ln>
                  <a:noFill/>
                </a:ln>
                <a:solidFill>
                  <a:prstClr val="black"/>
                </a:solidFill>
                <a:effectLst/>
                <a:uLnTx/>
                <a:uFillTx/>
                <a:latin typeface="Verdana"/>
                <a:ea typeface="ＭＳ Ｐゴシック" charset="0"/>
                <a:cs typeface="Verdana"/>
              </a:rPr>
              <a:t>ite</a:t>
            </a:r>
            <a:r>
              <a:rPr kumimoji="0" lang="en-US" sz="1600" b="0" i="1" u="none" strike="noStrike" kern="1200" cap="none" spc="0" normalizeH="0" baseline="0" noProof="0" dirty="0">
                <a:ln>
                  <a:noFill/>
                </a:ln>
                <a:solidFill>
                  <a:prstClr val="black"/>
                </a:solidFill>
                <a:effectLst/>
                <a:uLnTx/>
                <a:uFillTx/>
                <a:latin typeface="Verdana"/>
                <a:ea typeface="ＭＳ Ｐゴシック" charset="0"/>
                <a:cs typeface="Verdana"/>
              </a:rPr>
              <a:t>-specific safety plan </a:t>
            </a:r>
          </a:p>
          <a:p>
            <a:pPr marL="1477963" lvl="2" indent="-285750" eaLnBrk="1" hangingPunct="1">
              <a:spcBef>
                <a:spcPts val="600"/>
              </a:spcBef>
              <a:spcAft>
                <a:spcPts val="600"/>
              </a:spcAft>
              <a:buFont typeface="Arial" panose="020B0604020202020204" pitchFamily="34" charset="0"/>
              <a:buChar char="•"/>
              <a:defRPr/>
            </a:pPr>
            <a:r>
              <a:rPr lang="en-US" sz="1600" i="1" dirty="0">
                <a:solidFill>
                  <a:prstClr val="black"/>
                </a:solidFill>
                <a:latin typeface="Verdana"/>
                <a:cs typeface="Verdana"/>
              </a:rPr>
              <a:t>Confirm b</a:t>
            </a:r>
            <a:r>
              <a:rPr kumimoji="0" lang="en-US" sz="1600" b="0" i="1" u="none" strike="noStrike" kern="1200" cap="none" spc="0" normalizeH="0" baseline="0" noProof="0" dirty="0" err="1">
                <a:ln>
                  <a:noFill/>
                </a:ln>
                <a:solidFill>
                  <a:prstClr val="black"/>
                </a:solidFill>
                <a:effectLst/>
                <a:uLnTx/>
                <a:uFillTx/>
                <a:latin typeface="Verdana"/>
                <a:ea typeface="ＭＳ Ｐゴシック" charset="0"/>
                <a:cs typeface="Verdana"/>
              </a:rPr>
              <a:t>ackground</a:t>
            </a:r>
            <a:r>
              <a:rPr kumimoji="0" lang="en-US" sz="1600" b="0" i="1" u="none" strike="noStrike" kern="1200" cap="none" spc="0" normalizeH="0" baseline="0" noProof="0" dirty="0">
                <a:ln>
                  <a:noFill/>
                </a:ln>
                <a:solidFill>
                  <a:prstClr val="black"/>
                </a:solidFill>
                <a:effectLst/>
                <a:uLnTx/>
                <a:uFillTx/>
                <a:latin typeface="Verdana"/>
                <a:ea typeface="ＭＳ Ｐゴシック" charset="0"/>
                <a:cs typeface="Verdana"/>
              </a:rPr>
              <a:t> checks and drug testing</a:t>
            </a:r>
            <a:endParaRPr lang="en-US" sz="1600" i="1" dirty="0">
              <a:solidFill>
                <a:prstClr val="black"/>
              </a:solidFill>
              <a:latin typeface="Verdana"/>
              <a:cs typeface="Verdana"/>
            </a:endParaRPr>
          </a:p>
          <a:p>
            <a:pPr marL="792163" lvl="1" indent="0" eaLnBrk="1" hangingPunct="1">
              <a:spcAft>
                <a:spcPts val="600"/>
              </a:spcAft>
              <a:defRPr/>
            </a:pPr>
            <a:r>
              <a:rPr lang="en-US" sz="1800" b="1" dirty="0">
                <a:solidFill>
                  <a:srgbClr val="F68A31"/>
                </a:solidFill>
                <a:latin typeface="Verdana"/>
                <a:cs typeface="Verdana"/>
              </a:rPr>
              <a:t>Submit</a:t>
            </a:r>
            <a:r>
              <a:rPr lang="en-US" sz="1800" b="1" i="1" dirty="0">
                <a:solidFill>
                  <a:srgbClr val="F68A31"/>
                </a:solidFill>
                <a:latin typeface="Verdana"/>
                <a:cs typeface="Verdana"/>
              </a:rPr>
              <a:t> </a:t>
            </a:r>
            <a:r>
              <a:rPr kumimoji="0" lang="en-US" sz="1800" b="1" i="0" u="none" strike="noStrike" kern="1200" cap="none" spc="0" normalizeH="0" baseline="0" noProof="0" dirty="0">
                <a:ln>
                  <a:noFill/>
                </a:ln>
                <a:solidFill>
                  <a:srgbClr val="F68A31"/>
                </a:solidFill>
                <a:effectLst/>
                <a:uLnTx/>
                <a:uFillTx/>
                <a:latin typeface="Verdana"/>
                <a:ea typeface="ＭＳ Ｐゴシック" charset="0"/>
                <a:cs typeface="Verdana"/>
              </a:rPr>
              <a:t>Schedule of Values</a:t>
            </a:r>
            <a:endParaRPr lang="en-US" sz="1800" b="1" dirty="0">
              <a:solidFill>
                <a:srgbClr val="F68A31"/>
              </a:solidFill>
              <a:latin typeface="Verdana"/>
              <a:cs typeface="Verdana"/>
            </a:endParaRPr>
          </a:p>
          <a:p>
            <a:pPr marL="792163" lvl="1" indent="0" eaLnBrk="1" hangingPunct="1">
              <a:defRPr/>
            </a:pPr>
            <a:r>
              <a:rPr kumimoji="0" lang="en-US" sz="1800" b="1" i="0" u="none" strike="noStrike" kern="1200" cap="none" spc="0" normalizeH="0" baseline="0" noProof="0" dirty="0">
                <a:ln>
                  <a:noFill/>
                </a:ln>
                <a:solidFill>
                  <a:srgbClr val="F68A31"/>
                </a:solidFill>
                <a:effectLst/>
                <a:uLnTx/>
                <a:uFillTx/>
                <a:latin typeface="Verdana"/>
                <a:ea typeface="ＭＳ Ｐゴシック" charset="0"/>
                <a:cs typeface="Verdana"/>
              </a:rPr>
              <a:t>Submit scope items</a:t>
            </a:r>
          </a:p>
          <a:p>
            <a:pPr marL="1477963" lvl="2" indent="-285750" eaLnBrk="1" hangingPunct="1">
              <a:spcBef>
                <a:spcPts val="600"/>
              </a:spcBef>
              <a:buFont typeface="Arial" panose="020B0604020202020204" pitchFamily="34" charset="0"/>
              <a:buChar char="•"/>
              <a:defRPr/>
            </a:pPr>
            <a:r>
              <a:rPr kumimoji="0" lang="en-US" sz="1600" b="0" i="1" u="none" strike="noStrike" kern="1200" cap="none" spc="0" normalizeH="0" baseline="0" noProof="0" dirty="0">
                <a:ln>
                  <a:noFill/>
                </a:ln>
                <a:solidFill>
                  <a:prstClr val="black"/>
                </a:solidFill>
                <a:effectLst/>
                <a:uLnTx/>
                <a:uFillTx/>
                <a:latin typeface="Verdana"/>
                <a:ea typeface="ＭＳ Ｐゴシック" charset="0"/>
                <a:cs typeface="Verdana"/>
              </a:rPr>
              <a:t>Samples</a:t>
            </a:r>
          </a:p>
          <a:p>
            <a:pPr marL="1477963" lvl="2" indent="-285750" eaLnBrk="1" hangingPunct="1">
              <a:spcBef>
                <a:spcPts val="600"/>
              </a:spcBef>
              <a:buFont typeface="Arial" panose="020B0604020202020204" pitchFamily="34" charset="0"/>
              <a:buChar char="•"/>
              <a:defRPr/>
            </a:pPr>
            <a:r>
              <a:rPr kumimoji="0" lang="en-US" sz="1600" b="0" i="1" u="none" strike="noStrike" kern="1200" cap="none" spc="0" normalizeH="0" baseline="0" noProof="0" dirty="0">
                <a:ln>
                  <a:noFill/>
                </a:ln>
                <a:solidFill>
                  <a:prstClr val="black"/>
                </a:solidFill>
                <a:effectLst/>
                <a:uLnTx/>
                <a:uFillTx/>
                <a:latin typeface="Verdana"/>
                <a:ea typeface="ＭＳ Ｐゴシック" charset="0"/>
                <a:cs typeface="Verdana"/>
              </a:rPr>
              <a:t>Product Data</a:t>
            </a:r>
          </a:p>
          <a:p>
            <a:pPr marL="1477963" lvl="2" indent="-285750" eaLnBrk="1" hangingPunct="1">
              <a:spcBef>
                <a:spcPts val="600"/>
              </a:spcBef>
              <a:buFont typeface="Arial" panose="020B0604020202020204" pitchFamily="34" charset="0"/>
              <a:buChar char="•"/>
              <a:defRPr/>
            </a:pPr>
            <a:r>
              <a:rPr kumimoji="0" lang="en-US" sz="1600" b="0" i="1" u="none" strike="noStrike" kern="1200" cap="none" spc="0" normalizeH="0" baseline="0" noProof="0" dirty="0">
                <a:ln>
                  <a:noFill/>
                </a:ln>
                <a:solidFill>
                  <a:prstClr val="black"/>
                </a:solidFill>
                <a:effectLst/>
                <a:uLnTx/>
                <a:uFillTx/>
                <a:latin typeface="Verdana"/>
                <a:ea typeface="ＭＳ Ｐゴシック" charset="0"/>
                <a:cs typeface="Verdana"/>
              </a:rPr>
              <a:t>Shop Drawings</a:t>
            </a:r>
          </a:p>
          <a:p>
            <a:pPr marL="1477963" lvl="2" indent="-285750" eaLnBrk="1" hangingPunct="1">
              <a:spcBef>
                <a:spcPts val="600"/>
              </a:spcBef>
              <a:spcAft>
                <a:spcPts val="600"/>
              </a:spcAft>
              <a:buFont typeface="Arial" panose="020B0604020202020204" pitchFamily="34" charset="0"/>
              <a:buChar char="•"/>
              <a:defRPr/>
            </a:pPr>
            <a:r>
              <a:rPr kumimoji="0" lang="en-US" sz="1600" b="0" i="1" u="none" strike="noStrike" kern="1200" cap="none" spc="0" normalizeH="0" baseline="0" noProof="0" dirty="0">
                <a:ln>
                  <a:noFill/>
                </a:ln>
                <a:solidFill>
                  <a:prstClr val="black"/>
                </a:solidFill>
                <a:effectLst/>
                <a:uLnTx/>
                <a:uFillTx/>
                <a:latin typeface="Verdana"/>
                <a:ea typeface="ＭＳ Ｐゴシック" charset="0"/>
                <a:cs typeface="Verdana"/>
              </a:rPr>
              <a:t>Mockup Requirements</a:t>
            </a:r>
          </a:p>
          <a:p>
            <a:pPr marL="792163" lvl="1" indent="0" eaLnBrk="1" hangingPunct="1">
              <a:spcAft>
                <a:spcPts val="600"/>
              </a:spcAft>
              <a:defRPr/>
            </a:pPr>
            <a:r>
              <a:rPr lang="en-US" sz="1800" b="1" dirty="0">
                <a:solidFill>
                  <a:srgbClr val="F68A31"/>
                </a:solidFill>
                <a:latin typeface="Verdana"/>
                <a:cs typeface="Verdana"/>
              </a:rPr>
              <a:t>Know the schedule – participate in pull planning</a:t>
            </a:r>
          </a:p>
          <a:p>
            <a:pPr marL="792163" lvl="1" indent="0" eaLnBrk="1" hangingPunct="1">
              <a:defRPr/>
            </a:pPr>
            <a:r>
              <a:rPr lang="en-US" sz="1800" b="1" dirty="0">
                <a:solidFill>
                  <a:srgbClr val="F68A31"/>
                </a:solidFill>
                <a:latin typeface="Verdana"/>
                <a:cs typeface="Verdana"/>
              </a:rPr>
              <a:t>Attend p</a:t>
            </a:r>
            <a:r>
              <a:rPr kumimoji="0" lang="en-US" sz="1800" b="1" i="0" u="none" strike="noStrike" kern="1200" cap="none" spc="0" normalizeH="0" baseline="0" noProof="0" dirty="0">
                <a:ln>
                  <a:noFill/>
                </a:ln>
                <a:solidFill>
                  <a:srgbClr val="F68A31"/>
                </a:solidFill>
                <a:effectLst/>
                <a:uLnTx/>
                <a:uFillTx/>
                <a:latin typeface="Verdana"/>
                <a:ea typeface="ＭＳ Ｐゴシック" charset="0"/>
                <a:cs typeface="Verdana"/>
              </a:rPr>
              <a:t>re-construction meeting</a:t>
            </a:r>
          </a:p>
        </p:txBody>
      </p:sp>
      <p:pic>
        <p:nvPicPr>
          <p:cNvPr id="6" name="Picture 30">
            <a:extLst>
              <a:ext uri="{FF2B5EF4-FFF2-40B4-BE49-F238E27FC236}">
                <a16:creationId xmlns:a16="http://schemas.microsoft.com/office/drawing/2014/main" id="{80B30521-D259-8AF3-9FED-3227FD14CB33}"/>
              </a:ext>
            </a:extLst>
          </p:cNvPr>
          <p:cNvPicPr>
            <a:picLocks noChangeAspect="1"/>
          </p:cNvPicPr>
          <p:nvPr/>
        </p:nvPicPr>
        <p:blipFill rotWithShape="1">
          <a:blip r:embed="rId3"/>
          <a:srcRect t="27648" b="24809"/>
          <a:stretch/>
        </p:blipFill>
        <p:spPr>
          <a:xfrm>
            <a:off x="10215077" y="231494"/>
            <a:ext cx="1976923" cy="726449"/>
          </a:xfrm>
          <a:prstGeom prst="rect">
            <a:avLst/>
          </a:prstGeom>
        </p:spPr>
      </p:pic>
      <p:pic>
        <p:nvPicPr>
          <p:cNvPr id="24" name="Graphic 23">
            <a:extLst>
              <a:ext uri="{FF2B5EF4-FFF2-40B4-BE49-F238E27FC236}">
                <a16:creationId xmlns:a16="http://schemas.microsoft.com/office/drawing/2014/main" id="{B3B4EF25-C61A-3917-618F-DE42B9819217}"/>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807209" y="2589382"/>
            <a:ext cx="2491991" cy="2462208"/>
          </a:xfrm>
          <a:prstGeom prst="rect">
            <a:avLst/>
          </a:prstGeom>
        </p:spPr>
      </p:pic>
      <p:sp>
        <p:nvSpPr>
          <p:cNvPr id="2" name="TextBox 20">
            <a:extLst>
              <a:ext uri="{FF2B5EF4-FFF2-40B4-BE49-F238E27FC236}">
                <a16:creationId xmlns:a16="http://schemas.microsoft.com/office/drawing/2014/main" id="{29953F2A-169D-35C2-FEE1-134199E2E44C}"/>
              </a:ext>
            </a:extLst>
          </p:cNvPr>
          <p:cNvSpPr txBox="1"/>
          <p:nvPr/>
        </p:nvSpPr>
        <p:spPr>
          <a:xfrm>
            <a:off x="-1" y="927812"/>
            <a:ext cx="7345345" cy="1168269"/>
          </a:xfrm>
          <a:prstGeom prst="rect">
            <a:avLst/>
          </a:prstGeom>
        </p:spPr>
        <p:txBody>
          <a:bodyPr wrap="square" lIns="0" tIns="0" rIns="0" bIns="0" rtlCol="0" anchor="t">
            <a:spAutoFit/>
          </a:bodyPr>
          <a:lstStyle/>
          <a:p>
            <a:pPr lvl="2" defTabSz="609630">
              <a:lnSpc>
                <a:spcPts val="4480"/>
              </a:lnSpc>
            </a:pPr>
            <a:r>
              <a:rPr lang="en-US" sz="4400" b="1" dirty="0">
                <a:solidFill>
                  <a:srgbClr val="013663"/>
                </a:solidFill>
                <a:latin typeface="Garamond" panose="02020404030301010803" pitchFamily="18" charset="0"/>
                <a:ea typeface="Verdana" panose="020B0604030504040204" pitchFamily="34" charset="0"/>
              </a:rPr>
              <a:t>Before you</a:t>
            </a:r>
          </a:p>
          <a:p>
            <a:pPr lvl="2" defTabSz="609630">
              <a:lnSpc>
                <a:spcPts val="4480"/>
              </a:lnSpc>
            </a:pPr>
            <a:r>
              <a:rPr lang="en-US" sz="4400" b="1" dirty="0">
                <a:solidFill>
                  <a:srgbClr val="013663"/>
                </a:solidFill>
                <a:latin typeface="Garamond" panose="02020404030301010803" pitchFamily="18" charset="0"/>
                <a:ea typeface="Verdana" panose="020B0604030504040204" pitchFamily="34" charset="0"/>
              </a:rPr>
              <a:t>Start Onsite</a:t>
            </a:r>
          </a:p>
        </p:txBody>
      </p:sp>
    </p:spTree>
    <p:extLst>
      <p:ext uri="{BB962C8B-B14F-4D97-AF65-F5344CB8AC3E}">
        <p14:creationId xmlns:p14="http://schemas.microsoft.com/office/powerpoint/2010/main" val="436196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99BE-4FCE-4FDC-5F81-A809D4424744}"/>
            </a:ext>
          </a:extLst>
        </p:cNvPr>
        <p:cNvGrpSpPr/>
        <p:nvPr/>
      </p:nvGrpSpPr>
      <p:grpSpPr>
        <a:xfrm>
          <a:off x="0" y="0"/>
          <a:ext cx="0" cy="0"/>
          <a:chOff x="0" y="0"/>
          <a:chExt cx="0" cy="0"/>
        </a:xfrm>
      </p:grpSpPr>
      <p:sp>
        <p:nvSpPr>
          <p:cNvPr id="5" name="Text Box 4">
            <a:extLst>
              <a:ext uri="{FF2B5EF4-FFF2-40B4-BE49-F238E27FC236}">
                <a16:creationId xmlns:a16="http://schemas.microsoft.com/office/drawing/2014/main" id="{0B659EC8-3568-D960-2022-EF19AD021892}"/>
              </a:ext>
            </a:extLst>
          </p:cNvPr>
          <p:cNvSpPr txBox="1">
            <a:spLocks noChangeArrowheads="1"/>
          </p:cNvSpPr>
          <p:nvPr/>
        </p:nvSpPr>
        <p:spPr bwMode="auto">
          <a:xfrm>
            <a:off x="5154805" y="2048501"/>
            <a:ext cx="6823612" cy="2046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tabLst>
                <a:tab pos="685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685800" algn="l"/>
              </a:tabLst>
              <a:defRPr sz="2400">
                <a:solidFill>
                  <a:schemeClr val="tx1"/>
                </a:solidFill>
                <a:latin typeface="Arial" charset="0"/>
                <a:ea typeface="ＭＳ Ｐゴシック" charset="0"/>
              </a:defRPr>
            </a:lvl2pPr>
            <a:lvl3pPr marL="1143000" indent="-228600" eaLnBrk="0" hangingPunct="0">
              <a:tabLst>
                <a:tab pos="685800" algn="l"/>
              </a:tabLst>
              <a:defRPr sz="2400">
                <a:solidFill>
                  <a:schemeClr val="tx1"/>
                </a:solidFill>
                <a:latin typeface="Arial" charset="0"/>
                <a:ea typeface="ＭＳ Ｐゴシック" charset="0"/>
              </a:defRPr>
            </a:lvl3pPr>
            <a:lvl4pPr marL="1600200" indent="-228600" eaLnBrk="0" hangingPunct="0">
              <a:tabLst>
                <a:tab pos="685800" algn="l"/>
              </a:tabLst>
              <a:defRPr sz="2400">
                <a:solidFill>
                  <a:schemeClr val="tx1"/>
                </a:solidFill>
                <a:latin typeface="Arial" charset="0"/>
                <a:ea typeface="ＭＳ Ｐゴシック" charset="0"/>
              </a:defRPr>
            </a:lvl4pPr>
            <a:lvl5pPr marL="2057400" indent="-228600" eaLnBrk="0" hangingPunct="0">
              <a:tabLst>
                <a:tab pos="685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9pPr>
          </a:lstStyle>
          <a:p>
            <a:pPr marL="334963" marR="0" lvl="0" indent="0" algn="l" defTabSz="914400" rtl="0" eaLnBrk="1" fontAlgn="auto" latinLnBrk="0" hangingPunct="1">
              <a:lnSpc>
                <a:spcPct val="100000"/>
              </a:lnSpc>
              <a:spcBef>
                <a:spcPts val="600"/>
              </a:spcBef>
              <a:spcAft>
                <a:spcPts val="0"/>
              </a:spcAft>
              <a:buClrTx/>
              <a:buSzTx/>
              <a:tabLst>
                <a:tab pos="685800" algn="l"/>
              </a:tabLst>
              <a:defRPr/>
            </a:pPr>
            <a:r>
              <a:rPr kumimoji="0" lang="en-US" sz="1800" b="1" i="0" u="none" strike="noStrike" kern="1200" cap="none" spc="0" normalizeH="0" baseline="0" noProof="0" dirty="0">
                <a:ln>
                  <a:noFill/>
                </a:ln>
                <a:solidFill>
                  <a:srgbClr val="F68A31"/>
                </a:solidFill>
                <a:effectLst/>
                <a:uLnTx/>
                <a:uFillTx/>
                <a:latin typeface="Verdana"/>
                <a:ea typeface="ＭＳ Ｐゴシック" charset="0"/>
                <a:cs typeface="Verdana"/>
              </a:rPr>
              <a:t>Review scope</a:t>
            </a:r>
          </a:p>
          <a:p>
            <a:pPr marL="1077913" lvl="1" eaLnBrk="1" hangingPunct="1">
              <a:spcBef>
                <a:spcPts val="600"/>
              </a:spcBef>
              <a:buFont typeface="Arial" panose="020B0604020202020204" pitchFamily="34" charset="0"/>
              <a:buChar char="•"/>
              <a:defRPr/>
            </a:pPr>
            <a:r>
              <a:rPr lang="en-US" sz="1600" i="1" dirty="0">
                <a:latin typeface="Verdana"/>
                <a:cs typeface="Verdana"/>
              </a:rPr>
              <a:t>Clarify all questions</a:t>
            </a:r>
          </a:p>
          <a:p>
            <a:pPr marL="1077913" lvl="1" eaLnBrk="1" hangingPunct="1">
              <a:spcBef>
                <a:spcPts val="600"/>
              </a:spcBef>
              <a:buFont typeface="Arial" panose="020B0604020202020204" pitchFamily="34" charset="0"/>
              <a:buChar char="•"/>
              <a:defRPr/>
            </a:pPr>
            <a:r>
              <a:rPr lang="en-US" sz="1600" i="1" dirty="0">
                <a:latin typeface="Verdana"/>
                <a:cs typeface="Verdana"/>
              </a:rPr>
              <a:t>Identify handoffs with other trades</a:t>
            </a:r>
          </a:p>
          <a:p>
            <a:pPr marL="1077913" lvl="1" eaLnBrk="1" hangingPunct="1">
              <a:spcBef>
                <a:spcPts val="600"/>
              </a:spcBef>
              <a:buFont typeface="Arial" panose="020B0604020202020204" pitchFamily="34" charset="0"/>
              <a:buChar char="•"/>
              <a:defRPr/>
            </a:pPr>
            <a:r>
              <a:rPr lang="en-US" sz="1600" i="1" dirty="0">
                <a:latin typeface="Verdana"/>
                <a:cs typeface="Verdana"/>
              </a:rPr>
              <a:t>Understand administrative requirements</a:t>
            </a:r>
          </a:p>
          <a:p>
            <a:pPr marL="334963" marR="0" lvl="0" indent="0" algn="l" defTabSz="914400" rtl="0" eaLnBrk="1" fontAlgn="auto" latinLnBrk="0" hangingPunct="1">
              <a:lnSpc>
                <a:spcPct val="100000"/>
              </a:lnSpc>
              <a:spcBef>
                <a:spcPts val="600"/>
              </a:spcBef>
              <a:spcAft>
                <a:spcPts val="0"/>
              </a:spcAft>
              <a:buClrTx/>
              <a:buSzTx/>
              <a:tabLst>
                <a:tab pos="685800" algn="l"/>
              </a:tabLst>
              <a:defRPr/>
            </a:pPr>
            <a:r>
              <a:rPr lang="en-US" sz="1800" b="1" dirty="0">
                <a:solidFill>
                  <a:srgbClr val="F68A31"/>
                </a:solidFill>
                <a:latin typeface="Verdana"/>
                <a:cs typeface="Verdana"/>
              </a:rPr>
              <a:t>Enroll in ROCIP </a:t>
            </a:r>
          </a:p>
          <a:p>
            <a:pPr marL="334963" marR="0" lvl="0" indent="0" algn="l" defTabSz="914400" rtl="0" eaLnBrk="1" fontAlgn="auto" latinLnBrk="0" hangingPunct="1">
              <a:lnSpc>
                <a:spcPct val="100000"/>
              </a:lnSpc>
              <a:spcBef>
                <a:spcPts val="600"/>
              </a:spcBef>
              <a:spcAft>
                <a:spcPts val="0"/>
              </a:spcAft>
              <a:buClrTx/>
              <a:buSzTx/>
              <a:tabLst>
                <a:tab pos="685800" algn="l"/>
              </a:tabLst>
              <a:defRPr/>
            </a:pPr>
            <a:r>
              <a:rPr kumimoji="0" lang="en-US" sz="1800" b="1" i="0" u="none" strike="noStrike" kern="1200" cap="none" spc="0" normalizeH="0" baseline="0" noProof="0" dirty="0">
                <a:ln>
                  <a:noFill/>
                </a:ln>
                <a:solidFill>
                  <a:srgbClr val="F68A31"/>
                </a:solidFill>
                <a:effectLst/>
                <a:uLnTx/>
                <a:uFillTx/>
                <a:latin typeface="Verdana"/>
                <a:ea typeface="ＭＳ Ｐゴシック" charset="0"/>
                <a:cs typeface="Verdana"/>
              </a:rPr>
              <a:t>Submit Bonds (if required)</a:t>
            </a:r>
          </a:p>
        </p:txBody>
      </p:sp>
      <p:pic>
        <p:nvPicPr>
          <p:cNvPr id="6" name="Picture 30">
            <a:extLst>
              <a:ext uri="{FF2B5EF4-FFF2-40B4-BE49-F238E27FC236}">
                <a16:creationId xmlns:a16="http://schemas.microsoft.com/office/drawing/2014/main" id="{C6BBC140-6CD8-33FF-22E2-28AA031B245E}"/>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
        <p:nvSpPr>
          <p:cNvPr id="3" name="Rectangle 2">
            <a:extLst>
              <a:ext uri="{FF2B5EF4-FFF2-40B4-BE49-F238E27FC236}">
                <a16:creationId xmlns:a16="http://schemas.microsoft.com/office/drawing/2014/main" id="{871AA7D2-4922-3FCD-BDB5-023B853605D5}"/>
              </a:ext>
            </a:extLst>
          </p:cNvPr>
          <p:cNvSpPr/>
          <p:nvPr/>
        </p:nvSpPr>
        <p:spPr>
          <a:xfrm>
            <a:off x="5516543" y="4756887"/>
            <a:ext cx="6675457" cy="857771"/>
          </a:xfrm>
          <a:prstGeom prst="rect">
            <a:avLst/>
          </a:prstGeom>
          <a:solidFill>
            <a:srgbClr val="0037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defTabSz="609630"/>
            <a:r>
              <a:rPr lang="en-US" sz="1400" b="1" i="1" dirty="0">
                <a:solidFill>
                  <a:schemeClr val="bg1"/>
                </a:solidFill>
                <a:latin typeface="Verdana" panose="020B0604030504040204" pitchFamily="34" charset="0"/>
                <a:ea typeface="Verdana" panose="020B0604030504040204" pitchFamily="34" charset="0"/>
                <a:cs typeface="Arial" panose="020B0604020202020204" pitchFamily="34" charset="0"/>
              </a:rPr>
              <a:t>Contract Administrators, Project Managers and </a:t>
            </a:r>
            <a:br>
              <a:rPr lang="en-US" sz="1400" b="1" i="1" dirty="0">
                <a:solidFill>
                  <a:schemeClr val="bg1"/>
                </a:solidFill>
                <a:latin typeface="Verdana" panose="020B0604030504040204" pitchFamily="34" charset="0"/>
                <a:ea typeface="Verdana" panose="020B0604030504040204" pitchFamily="34" charset="0"/>
                <a:cs typeface="Arial" panose="020B0604020202020204" pitchFamily="34" charset="0"/>
              </a:rPr>
            </a:br>
            <a:r>
              <a:rPr lang="en-US" sz="1400" b="1" i="1" dirty="0">
                <a:solidFill>
                  <a:schemeClr val="bg1"/>
                </a:solidFill>
                <a:latin typeface="Verdana" panose="020B0604030504040204" pitchFamily="34" charset="0"/>
                <a:ea typeface="Verdana" panose="020B0604030504040204" pitchFamily="34" charset="0"/>
                <a:cs typeface="Arial" panose="020B0604020202020204" pitchFamily="34" charset="0"/>
              </a:rPr>
              <a:t>Project Safety Coordinators are all here to help!</a:t>
            </a:r>
          </a:p>
        </p:txBody>
      </p:sp>
      <p:sp>
        <p:nvSpPr>
          <p:cNvPr id="7" name="TextBox 20">
            <a:extLst>
              <a:ext uri="{FF2B5EF4-FFF2-40B4-BE49-F238E27FC236}">
                <a16:creationId xmlns:a16="http://schemas.microsoft.com/office/drawing/2014/main" id="{6D37EB6E-9C92-50A2-7200-CEC4E1241805}"/>
              </a:ext>
            </a:extLst>
          </p:cNvPr>
          <p:cNvSpPr txBox="1"/>
          <p:nvPr/>
        </p:nvSpPr>
        <p:spPr>
          <a:xfrm>
            <a:off x="152399" y="1080212"/>
            <a:ext cx="7345345" cy="1168269"/>
          </a:xfrm>
          <a:prstGeom prst="rect">
            <a:avLst/>
          </a:prstGeom>
        </p:spPr>
        <p:txBody>
          <a:bodyPr wrap="square" lIns="0" tIns="0" rIns="0" bIns="0" rtlCol="0" anchor="t">
            <a:spAutoFit/>
          </a:bodyPr>
          <a:lstStyle/>
          <a:p>
            <a:pPr lvl="2" defTabSz="609630">
              <a:lnSpc>
                <a:spcPts val="4480"/>
              </a:lnSpc>
            </a:pPr>
            <a:r>
              <a:rPr lang="en-US" sz="4400" b="1" dirty="0">
                <a:solidFill>
                  <a:srgbClr val="013663"/>
                </a:solidFill>
                <a:latin typeface="Garamond" panose="02020404030301010803" pitchFamily="18" charset="0"/>
                <a:ea typeface="Verdana" panose="020B0604030504040204" pitchFamily="34" charset="0"/>
              </a:rPr>
              <a:t>Checking all </a:t>
            </a:r>
            <a:br>
              <a:rPr lang="en-US" sz="4400" b="1" dirty="0">
                <a:solidFill>
                  <a:srgbClr val="013663"/>
                </a:solidFill>
                <a:latin typeface="Garamond" panose="02020404030301010803" pitchFamily="18" charset="0"/>
                <a:ea typeface="Verdana" panose="020B0604030504040204" pitchFamily="34" charset="0"/>
              </a:rPr>
            </a:br>
            <a:r>
              <a:rPr lang="en-US" sz="4400" b="1" dirty="0">
                <a:solidFill>
                  <a:srgbClr val="013663"/>
                </a:solidFill>
                <a:latin typeface="Garamond" panose="02020404030301010803" pitchFamily="18" charset="0"/>
                <a:ea typeface="Verdana" panose="020B0604030504040204" pitchFamily="34" charset="0"/>
              </a:rPr>
              <a:t>the Boxes</a:t>
            </a:r>
          </a:p>
        </p:txBody>
      </p:sp>
      <p:pic>
        <p:nvPicPr>
          <p:cNvPr id="8" name="Graphic 7">
            <a:extLst>
              <a:ext uri="{FF2B5EF4-FFF2-40B4-BE49-F238E27FC236}">
                <a16:creationId xmlns:a16="http://schemas.microsoft.com/office/drawing/2014/main" id="{2CB9AA16-10B9-2D73-78F8-2D110FDE00AE}"/>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828207" y="1542084"/>
            <a:ext cx="3657600" cy="3657600"/>
          </a:xfrm>
          <a:prstGeom prst="rect">
            <a:avLst/>
          </a:prstGeom>
        </p:spPr>
      </p:pic>
    </p:spTree>
    <p:extLst>
      <p:ext uri="{BB962C8B-B14F-4D97-AF65-F5344CB8AC3E}">
        <p14:creationId xmlns:p14="http://schemas.microsoft.com/office/powerpoint/2010/main" val="1103259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99BE-4FCE-4FDC-5F81-A809D4424744}"/>
            </a:ext>
          </a:extLst>
        </p:cNvPr>
        <p:cNvGrpSpPr/>
        <p:nvPr/>
      </p:nvGrpSpPr>
      <p:grpSpPr>
        <a:xfrm>
          <a:off x="0" y="0"/>
          <a:ext cx="0" cy="0"/>
          <a:chOff x="0" y="0"/>
          <a:chExt cx="0" cy="0"/>
        </a:xfrm>
      </p:grpSpPr>
      <p:sp>
        <p:nvSpPr>
          <p:cNvPr id="2" name="Text Box 4">
            <a:extLst>
              <a:ext uri="{FF2B5EF4-FFF2-40B4-BE49-F238E27FC236}">
                <a16:creationId xmlns:a16="http://schemas.microsoft.com/office/drawing/2014/main" id="{E48B8A8E-74C0-B1CD-3127-FD7A9B067891}"/>
              </a:ext>
            </a:extLst>
          </p:cNvPr>
          <p:cNvSpPr txBox="1">
            <a:spLocks noChangeArrowheads="1"/>
          </p:cNvSpPr>
          <p:nvPr/>
        </p:nvSpPr>
        <p:spPr bwMode="auto">
          <a:xfrm>
            <a:off x="1458067" y="1854908"/>
            <a:ext cx="10723580" cy="3554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tabLst>
                <a:tab pos="685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685800" algn="l"/>
              </a:tabLst>
              <a:defRPr sz="2400">
                <a:solidFill>
                  <a:schemeClr val="tx1"/>
                </a:solidFill>
                <a:latin typeface="Arial" charset="0"/>
                <a:ea typeface="ＭＳ Ｐゴシック" charset="0"/>
              </a:defRPr>
            </a:lvl2pPr>
            <a:lvl3pPr marL="1143000" indent="-228600" eaLnBrk="0" hangingPunct="0">
              <a:tabLst>
                <a:tab pos="685800" algn="l"/>
              </a:tabLst>
              <a:defRPr sz="2400">
                <a:solidFill>
                  <a:schemeClr val="tx1"/>
                </a:solidFill>
                <a:latin typeface="Arial" charset="0"/>
                <a:ea typeface="ＭＳ Ｐゴシック" charset="0"/>
              </a:defRPr>
            </a:lvl3pPr>
            <a:lvl4pPr marL="1600200" indent="-228600" eaLnBrk="0" hangingPunct="0">
              <a:tabLst>
                <a:tab pos="685800" algn="l"/>
              </a:tabLst>
              <a:defRPr sz="2400">
                <a:solidFill>
                  <a:schemeClr val="tx1"/>
                </a:solidFill>
                <a:latin typeface="Arial" charset="0"/>
                <a:ea typeface="ＭＳ Ｐゴシック" charset="0"/>
              </a:defRPr>
            </a:lvl4pPr>
            <a:lvl5pPr marL="2057400" indent="-228600" eaLnBrk="0" hangingPunct="0">
              <a:tabLst>
                <a:tab pos="685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9pPr>
          </a:lstStyle>
          <a:p>
            <a:pPr marL="334963" marR="0" lvl="0" indent="0" algn="l" defTabSz="914400" rtl="0" eaLnBrk="1" fontAlgn="auto" latinLnBrk="0" hangingPunct="1">
              <a:lnSpc>
                <a:spcPct val="100000"/>
              </a:lnSpc>
              <a:spcBef>
                <a:spcPts val="600"/>
              </a:spcBef>
              <a:spcAft>
                <a:spcPts val="0"/>
              </a:spcAft>
              <a:buClrTx/>
              <a:buSzTx/>
              <a:tabLst>
                <a:tab pos="685800" algn="l"/>
              </a:tabLst>
              <a:defRPr/>
            </a:pPr>
            <a:r>
              <a:rPr kumimoji="0" lang="en-US" sz="1800" b="1" i="0" u="none" strike="noStrike" kern="1200" cap="none" spc="0" normalizeH="0" baseline="0" noProof="0" dirty="0">
                <a:ln>
                  <a:noFill/>
                </a:ln>
                <a:solidFill>
                  <a:srgbClr val="F68A31"/>
                </a:solidFill>
                <a:effectLst/>
                <a:uLnTx/>
                <a:uFillTx/>
                <a:latin typeface="Verdana"/>
                <a:ea typeface="ＭＳ Ｐゴシック" charset="0"/>
                <a:cs typeface="Verdana"/>
              </a:rPr>
              <a:t>Submit Schedule of Values (SOV) breakdown per 01 31 00</a:t>
            </a:r>
          </a:p>
          <a:p>
            <a:pPr marL="677863"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685800" algn="l"/>
              </a:tabLst>
              <a:defRPr/>
            </a:pPr>
            <a:endParaRPr lang="en-US" sz="1800" b="1" dirty="0">
              <a:solidFill>
                <a:srgbClr val="E37920"/>
              </a:solidFill>
              <a:latin typeface="Verdana"/>
              <a:cs typeface="Verdana"/>
            </a:endParaRPr>
          </a:p>
          <a:p>
            <a:pPr marL="677863"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685800" algn="l"/>
              </a:tabLst>
              <a:defRPr/>
            </a:pPr>
            <a:endParaRPr kumimoji="0" lang="en-US" sz="1800" b="1" i="0" u="none" strike="noStrike" kern="1200" cap="none" spc="0" normalizeH="0" baseline="0" noProof="0" dirty="0">
              <a:ln>
                <a:noFill/>
              </a:ln>
              <a:solidFill>
                <a:srgbClr val="E37920"/>
              </a:solidFill>
              <a:effectLst/>
              <a:uLnTx/>
              <a:uFillTx/>
              <a:latin typeface="Verdana"/>
              <a:ea typeface="ＭＳ Ｐゴシック" charset="0"/>
              <a:cs typeface="Verdana"/>
            </a:endParaRPr>
          </a:p>
          <a:p>
            <a:pPr marL="677863"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685800" algn="l"/>
              </a:tabLst>
              <a:defRPr/>
            </a:pPr>
            <a:endParaRPr lang="en-US" sz="1800" b="1" dirty="0">
              <a:solidFill>
                <a:srgbClr val="E37920"/>
              </a:solidFill>
              <a:latin typeface="Verdana"/>
              <a:cs typeface="Verdana"/>
            </a:endParaRPr>
          </a:p>
          <a:p>
            <a:pPr marL="677863"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685800" algn="l"/>
              </a:tabLst>
              <a:defRPr/>
            </a:pPr>
            <a:endParaRPr kumimoji="0" lang="en-US" sz="1800" b="1" i="0" u="none" strike="noStrike" kern="1200" cap="none" spc="0" normalizeH="0" baseline="0" noProof="0" dirty="0">
              <a:ln>
                <a:noFill/>
              </a:ln>
              <a:solidFill>
                <a:srgbClr val="E37920"/>
              </a:solidFill>
              <a:effectLst/>
              <a:uLnTx/>
              <a:uFillTx/>
              <a:latin typeface="Verdana"/>
              <a:ea typeface="ＭＳ Ｐゴシック" charset="0"/>
              <a:cs typeface="Verdana"/>
            </a:endParaRPr>
          </a:p>
          <a:p>
            <a:pPr marL="677863"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685800" algn="l"/>
              </a:tabLst>
              <a:defRPr/>
            </a:pPr>
            <a:endParaRPr lang="en-US" sz="1800" b="1" dirty="0">
              <a:solidFill>
                <a:srgbClr val="E37920"/>
              </a:solidFill>
              <a:latin typeface="Verdana"/>
              <a:cs typeface="Verdana"/>
            </a:endParaRPr>
          </a:p>
          <a:p>
            <a:pPr marL="677863"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685800" algn="l"/>
              </a:tabLst>
              <a:defRPr/>
            </a:pPr>
            <a:endParaRPr kumimoji="0" lang="en-US" sz="1800" b="1" i="0" u="none" strike="noStrike" kern="1200" cap="none" spc="0" normalizeH="0" baseline="0" noProof="0" dirty="0">
              <a:ln>
                <a:noFill/>
              </a:ln>
              <a:solidFill>
                <a:srgbClr val="E37920"/>
              </a:solidFill>
              <a:effectLst/>
              <a:uLnTx/>
              <a:uFillTx/>
              <a:latin typeface="Verdana"/>
              <a:ea typeface="ＭＳ Ｐゴシック" charset="0"/>
              <a:cs typeface="Verdana"/>
            </a:endParaRPr>
          </a:p>
          <a:p>
            <a:pPr marL="677863"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685800" algn="l"/>
              </a:tabLst>
              <a:defRPr/>
            </a:pPr>
            <a:endParaRPr lang="en-US" sz="1800" b="1" dirty="0">
              <a:solidFill>
                <a:srgbClr val="E37920"/>
              </a:solidFill>
              <a:latin typeface="Verdana"/>
              <a:cs typeface="Verdana"/>
            </a:endParaRPr>
          </a:p>
          <a:p>
            <a:pPr marL="334963" indent="0" eaLnBrk="1" hangingPunct="1">
              <a:spcBef>
                <a:spcPts val="600"/>
              </a:spcBef>
              <a:defRPr/>
            </a:pPr>
            <a:r>
              <a:rPr kumimoji="0" lang="en-US" sz="1800" b="1" i="0" u="none" strike="noStrike" kern="1200" cap="none" spc="0" normalizeH="0" baseline="0" noProof="0" dirty="0">
                <a:ln>
                  <a:noFill/>
                </a:ln>
                <a:solidFill>
                  <a:srgbClr val="F68A31"/>
                </a:solidFill>
                <a:effectLst/>
                <a:uLnTx/>
                <a:uFillTx/>
                <a:latin typeface="Verdana"/>
                <a:ea typeface="ＭＳ Ｐゴシック" charset="0"/>
                <a:cs typeface="Verdana"/>
              </a:rPr>
              <a:t>Include on Exhibit B sample pay application</a:t>
            </a:r>
          </a:p>
          <a:p>
            <a:pPr marL="334963" indent="0" eaLnBrk="1" hangingPunct="1">
              <a:spcBef>
                <a:spcPts val="600"/>
              </a:spcBef>
              <a:defRPr/>
            </a:pPr>
            <a:r>
              <a:rPr lang="en-US" sz="1800" b="1" dirty="0">
                <a:solidFill>
                  <a:srgbClr val="F68A31"/>
                </a:solidFill>
                <a:latin typeface="Verdana"/>
                <a:cs typeface="Verdana"/>
              </a:rPr>
              <a:t>Complete HUB payments on The University of Texas System portal</a:t>
            </a:r>
            <a:r>
              <a:rPr kumimoji="0" lang="en-US" sz="1800" b="1" i="0" u="none" strike="noStrike" kern="1200" cap="none" spc="0" normalizeH="0" baseline="0" noProof="0" dirty="0">
                <a:ln>
                  <a:noFill/>
                </a:ln>
                <a:solidFill>
                  <a:srgbClr val="F68A31"/>
                </a:solidFill>
                <a:effectLst/>
                <a:uLnTx/>
                <a:uFillTx/>
                <a:latin typeface="Verdana"/>
                <a:ea typeface="ＭＳ Ｐゴシック" charset="0"/>
                <a:cs typeface="Verdana"/>
              </a:rPr>
              <a:t> </a:t>
            </a:r>
          </a:p>
        </p:txBody>
      </p:sp>
      <p:grpSp>
        <p:nvGrpSpPr>
          <p:cNvPr id="18" name="Group 17">
            <a:extLst>
              <a:ext uri="{FF2B5EF4-FFF2-40B4-BE49-F238E27FC236}">
                <a16:creationId xmlns:a16="http://schemas.microsoft.com/office/drawing/2014/main" id="{81550FCA-50E3-0D84-F8F0-0AB2F19C585B}"/>
              </a:ext>
            </a:extLst>
          </p:cNvPr>
          <p:cNvGrpSpPr/>
          <p:nvPr/>
        </p:nvGrpSpPr>
        <p:grpSpPr>
          <a:xfrm>
            <a:off x="2224794" y="2431359"/>
            <a:ext cx="8372116" cy="1834499"/>
            <a:chOff x="2224862" y="2778198"/>
            <a:chExt cx="5105400" cy="1204359"/>
          </a:xfrm>
        </p:grpSpPr>
        <p:pic>
          <p:nvPicPr>
            <p:cNvPr id="15" name="Picture 14">
              <a:extLst>
                <a:ext uri="{FF2B5EF4-FFF2-40B4-BE49-F238E27FC236}">
                  <a16:creationId xmlns:a16="http://schemas.microsoft.com/office/drawing/2014/main" id="{77E57B9F-3AE9-B344-066B-87C1F2D7A260}"/>
                </a:ext>
              </a:extLst>
            </p:cNvPr>
            <p:cNvPicPr>
              <a:picLocks noChangeAspect="1"/>
            </p:cNvPicPr>
            <p:nvPr/>
          </p:nvPicPr>
          <p:blipFill>
            <a:blip r:embed="rId3"/>
            <a:stretch>
              <a:fillRect/>
            </a:stretch>
          </p:blipFill>
          <p:spPr>
            <a:xfrm>
              <a:off x="2224862" y="2778198"/>
              <a:ext cx="5105400" cy="876300"/>
            </a:xfrm>
            <a:prstGeom prst="rect">
              <a:avLst/>
            </a:prstGeom>
          </p:spPr>
        </p:pic>
        <p:pic>
          <p:nvPicPr>
            <p:cNvPr id="17" name="Picture 16">
              <a:extLst>
                <a:ext uri="{FF2B5EF4-FFF2-40B4-BE49-F238E27FC236}">
                  <a16:creationId xmlns:a16="http://schemas.microsoft.com/office/drawing/2014/main" id="{CD6ED376-81A2-C05B-2964-E7DED718206E}"/>
                </a:ext>
              </a:extLst>
            </p:cNvPr>
            <p:cNvPicPr>
              <a:picLocks noChangeAspect="1"/>
            </p:cNvPicPr>
            <p:nvPr/>
          </p:nvPicPr>
          <p:blipFill>
            <a:blip r:embed="rId4"/>
            <a:stretch>
              <a:fillRect/>
            </a:stretch>
          </p:blipFill>
          <p:spPr>
            <a:xfrm>
              <a:off x="3036260" y="3649182"/>
              <a:ext cx="4248150" cy="333375"/>
            </a:xfrm>
            <a:prstGeom prst="rect">
              <a:avLst/>
            </a:prstGeom>
          </p:spPr>
        </p:pic>
      </p:grpSp>
      <p:sp>
        <p:nvSpPr>
          <p:cNvPr id="3" name="TextBox 20">
            <a:extLst>
              <a:ext uri="{FF2B5EF4-FFF2-40B4-BE49-F238E27FC236}">
                <a16:creationId xmlns:a16="http://schemas.microsoft.com/office/drawing/2014/main" id="{EBF8FF55-E5A7-F7FD-7FDD-3DAF94AAC93F}"/>
              </a:ext>
            </a:extLst>
          </p:cNvPr>
          <p:cNvSpPr txBox="1"/>
          <p:nvPr/>
        </p:nvSpPr>
        <p:spPr>
          <a:xfrm>
            <a:off x="0" y="957943"/>
            <a:ext cx="12192000" cy="591187"/>
          </a:xfrm>
          <a:prstGeom prst="rect">
            <a:avLst/>
          </a:prstGeom>
        </p:spPr>
        <p:txBody>
          <a:bodyPr wrap="square" lIns="0" tIns="0" rIns="0" bIns="0" rtlCol="0" anchor="t">
            <a:spAutoFit/>
          </a:bodyPr>
          <a:lstStyle/>
          <a:p>
            <a:pPr lvl="2" defTabSz="609630">
              <a:lnSpc>
                <a:spcPts val="4480"/>
              </a:lnSpc>
            </a:pPr>
            <a:r>
              <a:rPr lang="en-US" sz="4400" b="1" dirty="0">
                <a:solidFill>
                  <a:srgbClr val="013663"/>
                </a:solidFill>
                <a:latin typeface="Garamond" panose="02020404030301010803" pitchFamily="18" charset="0"/>
                <a:ea typeface="Verdana" panose="020B0604030504040204" pitchFamily="34" charset="0"/>
              </a:rPr>
              <a:t>Getting Paid</a:t>
            </a:r>
          </a:p>
        </p:txBody>
      </p:sp>
      <p:pic>
        <p:nvPicPr>
          <p:cNvPr id="4" name="Picture 30">
            <a:extLst>
              <a:ext uri="{FF2B5EF4-FFF2-40B4-BE49-F238E27FC236}">
                <a16:creationId xmlns:a16="http://schemas.microsoft.com/office/drawing/2014/main" id="{61A6A96F-B716-D302-76B0-95F72F1D87F3}"/>
              </a:ext>
            </a:extLst>
          </p:cNvPr>
          <p:cNvPicPr>
            <a:picLocks noChangeAspect="1"/>
          </p:cNvPicPr>
          <p:nvPr/>
        </p:nvPicPr>
        <p:blipFill rotWithShape="1">
          <a:blip r:embed="rId5"/>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715510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99BE-4FCE-4FDC-5F81-A809D4424744}"/>
            </a:ext>
          </a:extLst>
        </p:cNvPr>
        <p:cNvGrpSpPr/>
        <p:nvPr/>
      </p:nvGrpSpPr>
      <p:grpSpPr>
        <a:xfrm>
          <a:off x="0" y="0"/>
          <a:ext cx="0" cy="0"/>
          <a:chOff x="0" y="0"/>
          <a:chExt cx="0" cy="0"/>
        </a:xfrm>
      </p:grpSpPr>
      <p:sp>
        <p:nvSpPr>
          <p:cNvPr id="5" name="Text Box 4">
            <a:extLst>
              <a:ext uri="{FF2B5EF4-FFF2-40B4-BE49-F238E27FC236}">
                <a16:creationId xmlns:a16="http://schemas.microsoft.com/office/drawing/2014/main" id="{C5489B4C-35C3-C4C3-C24A-363BA86493AF}"/>
              </a:ext>
            </a:extLst>
          </p:cNvPr>
          <p:cNvSpPr txBox="1">
            <a:spLocks noChangeArrowheads="1"/>
          </p:cNvSpPr>
          <p:nvPr/>
        </p:nvSpPr>
        <p:spPr bwMode="auto">
          <a:xfrm>
            <a:off x="1458067" y="1854908"/>
            <a:ext cx="10723580" cy="3631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tabLst>
                <a:tab pos="685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685800" algn="l"/>
              </a:tabLst>
              <a:defRPr sz="2400">
                <a:solidFill>
                  <a:schemeClr val="tx1"/>
                </a:solidFill>
                <a:latin typeface="Arial" charset="0"/>
                <a:ea typeface="ＭＳ Ｐゴシック" charset="0"/>
              </a:defRPr>
            </a:lvl2pPr>
            <a:lvl3pPr marL="1143000" indent="-228600" eaLnBrk="0" hangingPunct="0">
              <a:tabLst>
                <a:tab pos="685800" algn="l"/>
              </a:tabLst>
              <a:defRPr sz="2400">
                <a:solidFill>
                  <a:schemeClr val="tx1"/>
                </a:solidFill>
                <a:latin typeface="Arial" charset="0"/>
                <a:ea typeface="ＭＳ Ｐゴシック" charset="0"/>
              </a:defRPr>
            </a:lvl3pPr>
            <a:lvl4pPr marL="1600200" indent="-228600" eaLnBrk="0" hangingPunct="0">
              <a:tabLst>
                <a:tab pos="685800" algn="l"/>
              </a:tabLst>
              <a:defRPr sz="2400">
                <a:solidFill>
                  <a:schemeClr val="tx1"/>
                </a:solidFill>
                <a:latin typeface="Arial" charset="0"/>
                <a:ea typeface="ＭＳ Ｐゴシック" charset="0"/>
              </a:defRPr>
            </a:lvl4pPr>
            <a:lvl5pPr marL="2057400" indent="-228600" eaLnBrk="0" hangingPunct="0">
              <a:tabLst>
                <a:tab pos="685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9pPr>
          </a:lstStyle>
          <a:p>
            <a:pPr marL="334963" indent="0" eaLnBrk="1" hangingPunct="1">
              <a:spcBef>
                <a:spcPts val="600"/>
              </a:spcBef>
              <a:defRPr/>
            </a:pPr>
            <a:r>
              <a:rPr lang="en-US" sz="1800" b="1" dirty="0">
                <a:solidFill>
                  <a:srgbClr val="F68A31"/>
                </a:solidFill>
                <a:latin typeface="Verdana"/>
                <a:cs typeface="Verdana"/>
              </a:rPr>
              <a:t>Get submittals in as soon as possible 01 31 00</a:t>
            </a:r>
          </a:p>
          <a:p>
            <a:pPr marL="334963" indent="0" eaLnBrk="1" hangingPunct="1">
              <a:spcBef>
                <a:spcPts val="600"/>
              </a:spcBef>
              <a:defRPr/>
            </a:pPr>
            <a:endParaRPr lang="en-US" sz="1600" dirty="0">
              <a:latin typeface="Verdana"/>
              <a:cs typeface="Verdana"/>
            </a:endParaRPr>
          </a:p>
          <a:p>
            <a:pPr marL="677863" eaLnBrk="1" hangingPunct="1">
              <a:spcBef>
                <a:spcPts val="600"/>
              </a:spcBef>
              <a:buFont typeface="Arial" panose="020B0604020202020204" pitchFamily="34" charset="0"/>
              <a:buChar char="•"/>
              <a:defRPr/>
            </a:pPr>
            <a:endParaRPr lang="en-US" sz="1600" dirty="0">
              <a:latin typeface="Verdana"/>
              <a:cs typeface="Verdana"/>
            </a:endParaRPr>
          </a:p>
          <a:p>
            <a:pPr marL="677863" eaLnBrk="1" hangingPunct="1">
              <a:spcBef>
                <a:spcPts val="600"/>
              </a:spcBef>
              <a:buFont typeface="Arial" panose="020B0604020202020204" pitchFamily="34" charset="0"/>
              <a:buChar char="•"/>
              <a:defRPr/>
            </a:pPr>
            <a:endParaRPr lang="en-US" sz="1600" dirty="0">
              <a:latin typeface="Verdana"/>
              <a:cs typeface="Verdana"/>
            </a:endParaRPr>
          </a:p>
          <a:p>
            <a:pPr marL="677863" eaLnBrk="1" hangingPunct="1">
              <a:spcBef>
                <a:spcPts val="600"/>
              </a:spcBef>
              <a:buFont typeface="Arial" panose="020B0604020202020204" pitchFamily="34" charset="0"/>
              <a:buChar char="•"/>
              <a:defRPr/>
            </a:pPr>
            <a:endParaRPr lang="en-US" sz="1600" dirty="0">
              <a:latin typeface="Verdana"/>
              <a:cs typeface="Verdana"/>
            </a:endParaRPr>
          </a:p>
          <a:p>
            <a:pPr marL="334963" indent="0" eaLnBrk="1" hangingPunct="1">
              <a:spcBef>
                <a:spcPts val="600"/>
              </a:spcBef>
              <a:defRPr/>
            </a:pPr>
            <a:r>
              <a:rPr lang="en-US" sz="1800" b="1" dirty="0">
                <a:solidFill>
                  <a:srgbClr val="F68A31"/>
                </a:solidFill>
                <a:latin typeface="Verdana"/>
                <a:cs typeface="Verdana"/>
              </a:rPr>
              <a:t>Clarify any proposed substitutions up front 01 31 00 &amp; UGC’s 8.3</a:t>
            </a: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1077913" lvl="1" eaLnBrk="1" hangingPunct="1">
              <a:spcBef>
                <a:spcPts val="600"/>
              </a:spcBef>
              <a:buFont typeface="Arial" panose="020B0604020202020204" pitchFamily="34" charset="0"/>
              <a:buChar char="•"/>
              <a:defRPr/>
            </a:pPr>
            <a:endParaRPr lang="en-US" sz="1600" dirty="0">
              <a:latin typeface="Verdana"/>
              <a:cs typeface="Verdana"/>
            </a:endParaRPr>
          </a:p>
          <a:p>
            <a:pPr marL="1077913" lvl="1" eaLnBrk="1" hangingPunct="1">
              <a:spcBef>
                <a:spcPts val="600"/>
              </a:spcBef>
              <a:buFont typeface="Arial" panose="020B0604020202020204" pitchFamily="34" charset="0"/>
              <a:buChar char="•"/>
              <a:defRPr/>
            </a:pPr>
            <a:endParaRPr lang="en-US" sz="1600" dirty="0">
              <a:latin typeface="Verdana"/>
              <a:cs typeface="Verdana"/>
            </a:endParaRPr>
          </a:p>
          <a:p>
            <a:pPr marL="677863" eaLnBrk="1" hangingPunct="1">
              <a:spcBef>
                <a:spcPts val="600"/>
              </a:spcBef>
              <a:buFont typeface="Arial" panose="020B0604020202020204" pitchFamily="34" charset="0"/>
              <a:buChar char="•"/>
              <a:defRPr/>
            </a:pPr>
            <a:endParaRPr lang="en-US" sz="1600" dirty="0">
              <a:latin typeface="Verdana"/>
              <a:cs typeface="Verdana"/>
            </a:endParaRPr>
          </a:p>
          <a:p>
            <a:pPr marL="620713" indent="-285750" eaLnBrk="1" hangingPunct="1">
              <a:spcBef>
                <a:spcPts val="600"/>
              </a:spcBef>
              <a:buFont typeface="Arial" panose="020B0604020202020204" pitchFamily="34" charset="0"/>
              <a:buChar char="•"/>
              <a:defRPr/>
            </a:pPr>
            <a:endParaRPr lang="en-US" sz="1600" dirty="0">
              <a:latin typeface="Verdana"/>
              <a:cs typeface="Verdana"/>
            </a:endParaRPr>
          </a:p>
        </p:txBody>
      </p:sp>
      <p:sp>
        <p:nvSpPr>
          <p:cNvPr id="4" name="TextBox 20">
            <a:extLst>
              <a:ext uri="{FF2B5EF4-FFF2-40B4-BE49-F238E27FC236}">
                <a16:creationId xmlns:a16="http://schemas.microsoft.com/office/drawing/2014/main" id="{133215C2-CD3C-EB82-419E-EA5AEDA050FE}"/>
              </a:ext>
            </a:extLst>
          </p:cNvPr>
          <p:cNvSpPr txBox="1"/>
          <p:nvPr/>
        </p:nvSpPr>
        <p:spPr>
          <a:xfrm>
            <a:off x="0" y="957943"/>
            <a:ext cx="12192000" cy="591187"/>
          </a:xfrm>
          <a:prstGeom prst="rect">
            <a:avLst/>
          </a:prstGeom>
        </p:spPr>
        <p:txBody>
          <a:bodyPr wrap="square" lIns="0" tIns="0" rIns="0" bIns="0" rtlCol="0" anchor="t">
            <a:spAutoFit/>
          </a:bodyPr>
          <a:lstStyle/>
          <a:p>
            <a:pPr lvl="2" defTabSz="609630">
              <a:lnSpc>
                <a:spcPts val="4480"/>
              </a:lnSpc>
            </a:pPr>
            <a:r>
              <a:rPr lang="en-US" sz="4400" b="1" dirty="0">
                <a:solidFill>
                  <a:srgbClr val="013663"/>
                </a:solidFill>
                <a:latin typeface="Garamond" panose="02020404030301010803" pitchFamily="18" charset="0"/>
                <a:ea typeface="Verdana" panose="020B0604030504040204" pitchFamily="34" charset="0"/>
              </a:rPr>
              <a:t>Don’t Delay</a:t>
            </a:r>
          </a:p>
        </p:txBody>
      </p:sp>
      <p:pic>
        <p:nvPicPr>
          <p:cNvPr id="15" name="Picture 14">
            <a:extLst>
              <a:ext uri="{FF2B5EF4-FFF2-40B4-BE49-F238E27FC236}">
                <a16:creationId xmlns:a16="http://schemas.microsoft.com/office/drawing/2014/main" id="{C85DE288-306B-4EE1-DC5E-5158B2503B7C}"/>
              </a:ext>
            </a:extLst>
          </p:cNvPr>
          <p:cNvPicPr>
            <a:picLocks noChangeAspect="1"/>
          </p:cNvPicPr>
          <p:nvPr/>
        </p:nvPicPr>
        <p:blipFill>
          <a:blip r:embed="rId3"/>
          <a:stretch>
            <a:fillRect/>
          </a:stretch>
        </p:blipFill>
        <p:spPr>
          <a:xfrm>
            <a:off x="2267220" y="5075500"/>
            <a:ext cx="8375904" cy="934004"/>
          </a:xfrm>
          <a:prstGeom prst="rect">
            <a:avLst/>
          </a:prstGeom>
        </p:spPr>
      </p:pic>
      <p:grpSp>
        <p:nvGrpSpPr>
          <p:cNvPr id="11" name="Group 10">
            <a:extLst>
              <a:ext uri="{FF2B5EF4-FFF2-40B4-BE49-F238E27FC236}">
                <a16:creationId xmlns:a16="http://schemas.microsoft.com/office/drawing/2014/main" id="{4E2203E2-4480-ABFF-AFAE-A67CFEE26317}"/>
              </a:ext>
            </a:extLst>
          </p:cNvPr>
          <p:cNvGrpSpPr/>
          <p:nvPr/>
        </p:nvGrpSpPr>
        <p:grpSpPr>
          <a:xfrm>
            <a:off x="2184706" y="2318944"/>
            <a:ext cx="8375904" cy="1047253"/>
            <a:chOff x="3205162" y="3262312"/>
            <a:chExt cx="5781675" cy="704850"/>
          </a:xfrm>
        </p:grpSpPr>
        <p:pic>
          <p:nvPicPr>
            <p:cNvPr id="6" name="Picture 5">
              <a:extLst>
                <a:ext uri="{FF2B5EF4-FFF2-40B4-BE49-F238E27FC236}">
                  <a16:creationId xmlns:a16="http://schemas.microsoft.com/office/drawing/2014/main" id="{FED4230C-0A74-69BA-436B-3208DF4FE13B}"/>
                </a:ext>
              </a:extLst>
            </p:cNvPr>
            <p:cNvPicPr>
              <a:picLocks noChangeAspect="1"/>
            </p:cNvPicPr>
            <p:nvPr/>
          </p:nvPicPr>
          <p:blipFill>
            <a:blip r:embed="rId4"/>
            <a:stretch>
              <a:fillRect/>
            </a:stretch>
          </p:blipFill>
          <p:spPr>
            <a:xfrm>
              <a:off x="3205162" y="3262312"/>
              <a:ext cx="5781675" cy="333375"/>
            </a:xfrm>
            <a:prstGeom prst="rect">
              <a:avLst/>
            </a:prstGeom>
          </p:spPr>
        </p:pic>
        <p:pic>
          <p:nvPicPr>
            <p:cNvPr id="10" name="Picture 9">
              <a:extLst>
                <a:ext uri="{FF2B5EF4-FFF2-40B4-BE49-F238E27FC236}">
                  <a16:creationId xmlns:a16="http://schemas.microsoft.com/office/drawing/2014/main" id="{83F70477-2279-4510-FA20-52FFEE95913B}"/>
                </a:ext>
              </a:extLst>
            </p:cNvPr>
            <p:cNvPicPr>
              <a:picLocks noChangeAspect="1"/>
            </p:cNvPicPr>
            <p:nvPr/>
          </p:nvPicPr>
          <p:blipFill>
            <a:blip r:embed="rId5"/>
            <a:stretch>
              <a:fillRect/>
            </a:stretch>
          </p:blipFill>
          <p:spPr>
            <a:xfrm>
              <a:off x="3740224" y="3595687"/>
              <a:ext cx="5200650" cy="371475"/>
            </a:xfrm>
            <a:prstGeom prst="rect">
              <a:avLst/>
            </a:prstGeom>
          </p:spPr>
        </p:pic>
      </p:grpSp>
      <p:pic>
        <p:nvPicPr>
          <p:cNvPr id="13" name="Picture 12">
            <a:extLst>
              <a:ext uri="{FF2B5EF4-FFF2-40B4-BE49-F238E27FC236}">
                <a16:creationId xmlns:a16="http://schemas.microsoft.com/office/drawing/2014/main" id="{6AFF074E-C4B2-A6D1-F3C7-0DAFB21060CF}"/>
              </a:ext>
            </a:extLst>
          </p:cNvPr>
          <p:cNvPicPr>
            <a:picLocks noChangeAspect="1"/>
          </p:cNvPicPr>
          <p:nvPr/>
        </p:nvPicPr>
        <p:blipFill>
          <a:blip r:embed="rId6"/>
          <a:stretch>
            <a:fillRect/>
          </a:stretch>
        </p:blipFill>
        <p:spPr>
          <a:xfrm>
            <a:off x="2172628" y="4009076"/>
            <a:ext cx="8375904" cy="760212"/>
          </a:xfrm>
          <a:prstGeom prst="rect">
            <a:avLst/>
          </a:prstGeom>
        </p:spPr>
      </p:pic>
      <p:pic>
        <p:nvPicPr>
          <p:cNvPr id="7" name="Picture 30">
            <a:extLst>
              <a:ext uri="{FF2B5EF4-FFF2-40B4-BE49-F238E27FC236}">
                <a16:creationId xmlns:a16="http://schemas.microsoft.com/office/drawing/2014/main" id="{6A5A065A-3999-763F-F6D5-82EDDC3CF602}"/>
              </a:ext>
            </a:extLst>
          </p:cNvPr>
          <p:cNvPicPr>
            <a:picLocks noChangeAspect="1"/>
          </p:cNvPicPr>
          <p:nvPr/>
        </p:nvPicPr>
        <p:blipFill rotWithShape="1">
          <a:blip r:embed="rId7"/>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3208567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99BE-4FCE-4FDC-5F81-A809D4424744}"/>
            </a:ext>
          </a:extLst>
        </p:cNvPr>
        <p:cNvGrpSpPr/>
        <p:nvPr/>
      </p:nvGrpSpPr>
      <p:grpSpPr>
        <a:xfrm>
          <a:off x="0" y="0"/>
          <a:ext cx="0" cy="0"/>
          <a:chOff x="0" y="0"/>
          <a:chExt cx="0" cy="0"/>
        </a:xfrm>
      </p:grpSpPr>
      <p:sp>
        <p:nvSpPr>
          <p:cNvPr id="5" name="Text Box 4">
            <a:extLst>
              <a:ext uri="{FF2B5EF4-FFF2-40B4-BE49-F238E27FC236}">
                <a16:creationId xmlns:a16="http://schemas.microsoft.com/office/drawing/2014/main" id="{508A39C9-FEAB-587D-381D-606326D64A5D}"/>
              </a:ext>
            </a:extLst>
          </p:cNvPr>
          <p:cNvSpPr txBox="1">
            <a:spLocks noChangeArrowheads="1"/>
          </p:cNvSpPr>
          <p:nvPr/>
        </p:nvSpPr>
        <p:spPr bwMode="auto">
          <a:xfrm>
            <a:off x="1458067" y="1854908"/>
            <a:ext cx="10723580" cy="3631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tabLst>
                <a:tab pos="685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685800" algn="l"/>
              </a:tabLst>
              <a:defRPr sz="2400">
                <a:solidFill>
                  <a:schemeClr val="tx1"/>
                </a:solidFill>
                <a:latin typeface="Arial" charset="0"/>
                <a:ea typeface="ＭＳ Ｐゴシック" charset="0"/>
              </a:defRPr>
            </a:lvl2pPr>
            <a:lvl3pPr marL="1143000" indent="-228600" eaLnBrk="0" hangingPunct="0">
              <a:tabLst>
                <a:tab pos="685800" algn="l"/>
              </a:tabLst>
              <a:defRPr sz="2400">
                <a:solidFill>
                  <a:schemeClr val="tx1"/>
                </a:solidFill>
                <a:latin typeface="Arial" charset="0"/>
                <a:ea typeface="ＭＳ Ｐゴシック" charset="0"/>
              </a:defRPr>
            </a:lvl3pPr>
            <a:lvl4pPr marL="1600200" indent="-228600" eaLnBrk="0" hangingPunct="0">
              <a:tabLst>
                <a:tab pos="685800" algn="l"/>
              </a:tabLst>
              <a:defRPr sz="2400">
                <a:solidFill>
                  <a:schemeClr val="tx1"/>
                </a:solidFill>
                <a:latin typeface="Arial" charset="0"/>
                <a:ea typeface="ＭＳ Ｐゴシック" charset="0"/>
              </a:defRPr>
            </a:lvl4pPr>
            <a:lvl5pPr marL="2057400" indent="-228600" eaLnBrk="0" hangingPunct="0">
              <a:tabLst>
                <a:tab pos="685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9pPr>
          </a:lstStyle>
          <a:p>
            <a:pPr marL="334963" indent="0" eaLnBrk="1" hangingPunct="1">
              <a:spcBef>
                <a:spcPts val="600"/>
              </a:spcBef>
              <a:defRPr/>
            </a:pPr>
            <a:r>
              <a:rPr lang="en-US" sz="1800" b="1" dirty="0">
                <a:solidFill>
                  <a:srgbClr val="F68A31"/>
                </a:solidFill>
                <a:latin typeface="Verdana"/>
                <a:cs typeface="Verdana"/>
              </a:rPr>
              <a:t>UGC’s Article 9</a:t>
            </a: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334963" indent="0" eaLnBrk="1" hangingPunct="1">
              <a:spcBef>
                <a:spcPts val="600"/>
              </a:spcBef>
              <a:defRPr/>
            </a:pPr>
            <a:r>
              <a:rPr lang="en-US" sz="1800" b="1" dirty="0">
                <a:solidFill>
                  <a:srgbClr val="F68A31"/>
                </a:solidFill>
                <a:latin typeface="Verdana"/>
                <a:cs typeface="Verdana"/>
              </a:rPr>
              <a:t>Participation in pull plans per SpawGlass contract</a:t>
            </a: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677863" eaLnBrk="1" hangingPunct="1">
              <a:spcBef>
                <a:spcPts val="600"/>
              </a:spcBef>
              <a:buFont typeface="Arial" panose="020B0604020202020204" pitchFamily="34" charset="0"/>
              <a:buChar char="•"/>
              <a:defRPr/>
            </a:pPr>
            <a:endParaRPr lang="en-US" sz="1600" b="1" dirty="0">
              <a:latin typeface="Verdana"/>
              <a:cs typeface="Verdana"/>
            </a:endParaRPr>
          </a:p>
        </p:txBody>
      </p:sp>
      <p:pic>
        <p:nvPicPr>
          <p:cNvPr id="12" name="Picture 11">
            <a:extLst>
              <a:ext uri="{FF2B5EF4-FFF2-40B4-BE49-F238E27FC236}">
                <a16:creationId xmlns:a16="http://schemas.microsoft.com/office/drawing/2014/main" id="{93AD61D0-4C12-25BF-FEA3-6D49AD510283}"/>
              </a:ext>
            </a:extLst>
          </p:cNvPr>
          <p:cNvPicPr>
            <a:picLocks noChangeAspect="1"/>
          </p:cNvPicPr>
          <p:nvPr/>
        </p:nvPicPr>
        <p:blipFill>
          <a:blip r:embed="rId3"/>
          <a:stretch>
            <a:fillRect/>
          </a:stretch>
        </p:blipFill>
        <p:spPr>
          <a:xfrm>
            <a:off x="2261621" y="4425554"/>
            <a:ext cx="8375904" cy="1699284"/>
          </a:xfrm>
          <a:prstGeom prst="rect">
            <a:avLst/>
          </a:prstGeom>
        </p:spPr>
      </p:pic>
      <p:pic>
        <p:nvPicPr>
          <p:cNvPr id="4" name="Picture 3">
            <a:extLst>
              <a:ext uri="{FF2B5EF4-FFF2-40B4-BE49-F238E27FC236}">
                <a16:creationId xmlns:a16="http://schemas.microsoft.com/office/drawing/2014/main" id="{B92E9D73-DE68-F1F1-5109-AA00F41EC781}"/>
              </a:ext>
            </a:extLst>
          </p:cNvPr>
          <p:cNvPicPr>
            <a:picLocks noChangeAspect="1"/>
          </p:cNvPicPr>
          <p:nvPr/>
        </p:nvPicPr>
        <p:blipFill>
          <a:blip r:embed="rId4"/>
          <a:stretch>
            <a:fillRect/>
          </a:stretch>
        </p:blipFill>
        <p:spPr>
          <a:xfrm>
            <a:off x="2128197" y="2374471"/>
            <a:ext cx="8375904" cy="1235789"/>
          </a:xfrm>
          <a:prstGeom prst="rect">
            <a:avLst/>
          </a:prstGeom>
        </p:spPr>
      </p:pic>
      <p:sp>
        <p:nvSpPr>
          <p:cNvPr id="3" name="TextBox 20">
            <a:extLst>
              <a:ext uri="{FF2B5EF4-FFF2-40B4-BE49-F238E27FC236}">
                <a16:creationId xmlns:a16="http://schemas.microsoft.com/office/drawing/2014/main" id="{D38944C9-975E-0FBF-0E8E-C0CD5496402D}"/>
              </a:ext>
            </a:extLst>
          </p:cNvPr>
          <p:cNvSpPr txBox="1"/>
          <p:nvPr/>
        </p:nvSpPr>
        <p:spPr>
          <a:xfrm>
            <a:off x="0" y="957943"/>
            <a:ext cx="12192000" cy="591187"/>
          </a:xfrm>
          <a:prstGeom prst="rect">
            <a:avLst/>
          </a:prstGeom>
        </p:spPr>
        <p:txBody>
          <a:bodyPr wrap="square" lIns="0" tIns="0" rIns="0" bIns="0" rtlCol="0" anchor="t">
            <a:spAutoFit/>
          </a:bodyPr>
          <a:lstStyle/>
          <a:p>
            <a:pPr lvl="2" defTabSz="609630">
              <a:lnSpc>
                <a:spcPts val="4480"/>
              </a:lnSpc>
            </a:pPr>
            <a:r>
              <a:rPr lang="en-US" sz="4400" b="1" dirty="0">
                <a:solidFill>
                  <a:srgbClr val="013663"/>
                </a:solidFill>
                <a:latin typeface="Garamond" panose="02020404030301010803" pitchFamily="18" charset="0"/>
                <a:ea typeface="Verdana" panose="020B0604030504040204" pitchFamily="34" charset="0"/>
              </a:rPr>
              <a:t>Time is of the Essence</a:t>
            </a:r>
          </a:p>
        </p:txBody>
      </p:sp>
      <p:pic>
        <p:nvPicPr>
          <p:cNvPr id="6" name="Picture 30">
            <a:extLst>
              <a:ext uri="{FF2B5EF4-FFF2-40B4-BE49-F238E27FC236}">
                <a16:creationId xmlns:a16="http://schemas.microsoft.com/office/drawing/2014/main" id="{182E66A6-651C-B413-BFC5-8ADD82FB347E}"/>
              </a:ext>
            </a:extLst>
          </p:cNvPr>
          <p:cNvPicPr>
            <a:picLocks noChangeAspect="1"/>
          </p:cNvPicPr>
          <p:nvPr/>
        </p:nvPicPr>
        <p:blipFill rotWithShape="1">
          <a:blip r:embed="rId5"/>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3196697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99BE-4FCE-4FDC-5F81-A809D4424744}"/>
            </a:ext>
          </a:extLst>
        </p:cNvPr>
        <p:cNvGrpSpPr/>
        <p:nvPr/>
      </p:nvGrpSpPr>
      <p:grpSpPr>
        <a:xfrm>
          <a:off x="0" y="0"/>
          <a:ext cx="0" cy="0"/>
          <a:chOff x="0" y="0"/>
          <a:chExt cx="0" cy="0"/>
        </a:xfrm>
      </p:grpSpPr>
      <p:sp>
        <p:nvSpPr>
          <p:cNvPr id="7" name="Text Box 4">
            <a:extLst>
              <a:ext uri="{FF2B5EF4-FFF2-40B4-BE49-F238E27FC236}">
                <a16:creationId xmlns:a16="http://schemas.microsoft.com/office/drawing/2014/main" id="{02E6A7FC-B9A8-F600-3D6F-D78F38EA476A}"/>
              </a:ext>
            </a:extLst>
          </p:cNvPr>
          <p:cNvSpPr txBox="1">
            <a:spLocks noChangeArrowheads="1"/>
          </p:cNvSpPr>
          <p:nvPr/>
        </p:nvSpPr>
        <p:spPr bwMode="auto">
          <a:xfrm>
            <a:off x="1458067" y="1854908"/>
            <a:ext cx="10723580" cy="3247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tabLst>
                <a:tab pos="685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685800" algn="l"/>
              </a:tabLst>
              <a:defRPr sz="2400">
                <a:solidFill>
                  <a:schemeClr val="tx1"/>
                </a:solidFill>
                <a:latin typeface="Arial" charset="0"/>
                <a:ea typeface="ＭＳ Ｐゴシック" charset="0"/>
              </a:defRPr>
            </a:lvl2pPr>
            <a:lvl3pPr marL="1143000" indent="-228600" eaLnBrk="0" hangingPunct="0">
              <a:tabLst>
                <a:tab pos="685800" algn="l"/>
              </a:tabLst>
              <a:defRPr sz="2400">
                <a:solidFill>
                  <a:schemeClr val="tx1"/>
                </a:solidFill>
                <a:latin typeface="Arial" charset="0"/>
                <a:ea typeface="ＭＳ Ｐゴシック" charset="0"/>
              </a:defRPr>
            </a:lvl3pPr>
            <a:lvl4pPr marL="1600200" indent="-228600" eaLnBrk="0" hangingPunct="0">
              <a:tabLst>
                <a:tab pos="685800" algn="l"/>
              </a:tabLst>
              <a:defRPr sz="2400">
                <a:solidFill>
                  <a:schemeClr val="tx1"/>
                </a:solidFill>
                <a:latin typeface="Arial" charset="0"/>
                <a:ea typeface="ＭＳ Ｐゴシック" charset="0"/>
              </a:defRPr>
            </a:lvl4pPr>
            <a:lvl5pPr marL="2057400" indent="-228600" eaLnBrk="0" hangingPunct="0">
              <a:tabLst>
                <a:tab pos="685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9pPr>
          </a:lstStyle>
          <a:p>
            <a:pPr marL="334963" indent="0" eaLnBrk="1" hangingPunct="1">
              <a:spcBef>
                <a:spcPts val="600"/>
              </a:spcBef>
              <a:defRPr/>
            </a:pPr>
            <a:r>
              <a:rPr lang="en-US" sz="1800" b="1" dirty="0">
                <a:solidFill>
                  <a:srgbClr val="F68A31"/>
                </a:solidFill>
                <a:latin typeface="Verdana"/>
                <a:cs typeface="Verdana"/>
              </a:rPr>
              <a:t>Take the preconstruction meeting seriously! </a:t>
            </a: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677863" eaLnBrk="1" hangingPunct="1">
              <a:spcBef>
                <a:spcPts val="600"/>
              </a:spcBef>
              <a:buFont typeface="Arial" panose="020B0604020202020204" pitchFamily="34" charset="0"/>
              <a:buChar char="•"/>
              <a:defRPr/>
            </a:pPr>
            <a:endParaRPr lang="en-US" sz="1600" b="1" dirty="0">
              <a:latin typeface="Verdana"/>
              <a:cs typeface="Verdana"/>
            </a:endParaRPr>
          </a:p>
          <a:p>
            <a:pPr marL="677863" eaLnBrk="1" hangingPunct="1">
              <a:spcBef>
                <a:spcPts val="600"/>
              </a:spcBef>
              <a:buFont typeface="Arial" panose="020B0604020202020204" pitchFamily="34" charset="0"/>
              <a:buChar char="•"/>
              <a:defRPr/>
            </a:pPr>
            <a:endParaRPr lang="en-US" sz="1600" b="1" dirty="0">
              <a:latin typeface="Verdana"/>
              <a:cs typeface="Verdana"/>
            </a:endParaRPr>
          </a:p>
        </p:txBody>
      </p:sp>
      <p:pic>
        <p:nvPicPr>
          <p:cNvPr id="6" name="Picture 5">
            <a:extLst>
              <a:ext uri="{FF2B5EF4-FFF2-40B4-BE49-F238E27FC236}">
                <a16:creationId xmlns:a16="http://schemas.microsoft.com/office/drawing/2014/main" id="{13FA2070-92C5-137A-F96F-0FDEBDD26543}"/>
              </a:ext>
            </a:extLst>
          </p:cNvPr>
          <p:cNvPicPr>
            <a:picLocks noChangeAspect="1"/>
          </p:cNvPicPr>
          <p:nvPr/>
        </p:nvPicPr>
        <p:blipFill>
          <a:blip r:embed="rId3"/>
          <a:stretch>
            <a:fillRect/>
          </a:stretch>
        </p:blipFill>
        <p:spPr>
          <a:xfrm>
            <a:off x="2220447" y="2490862"/>
            <a:ext cx="9358418" cy="855239"/>
          </a:xfrm>
          <a:prstGeom prst="rect">
            <a:avLst/>
          </a:prstGeom>
        </p:spPr>
      </p:pic>
      <p:sp>
        <p:nvSpPr>
          <p:cNvPr id="5" name="TextBox 20">
            <a:extLst>
              <a:ext uri="{FF2B5EF4-FFF2-40B4-BE49-F238E27FC236}">
                <a16:creationId xmlns:a16="http://schemas.microsoft.com/office/drawing/2014/main" id="{0F7978BE-2D1B-3A25-D6E2-7BAEB259BD6A}"/>
              </a:ext>
            </a:extLst>
          </p:cNvPr>
          <p:cNvSpPr txBox="1"/>
          <p:nvPr/>
        </p:nvSpPr>
        <p:spPr>
          <a:xfrm>
            <a:off x="0" y="957943"/>
            <a:ext cx="12192000" cy="591187"/>
          </a:xfrm>
          <a:prstGeom prst="rect">
            <a:avLst/>
          </a:prstGeom>
        </p:spPr>
        <p:txBody>
          <a:bodyPr wrap="square" lIns="0" tIns="0" rIns="0" bIns="0" rtlCol="0" anchor="t">
            <a:spAutoFit/>
          </a:bodyPr>
          <a:lstStyle/>
          <a:p>
            <a:pPr lvl="2" defTabSz="609630">
              <a:lnSpc>
                <a:spcPts val="4480"/>
              </a:lnSpc>
            </a:pPr>
            <a:r>
              <a:rPr lang="en-US" sz="4400" b="1" dirty="0">
                <a:solidFill>
                  <a:srgbClr val="013663"/>
                </a:solidFill>
                <a:latin typeface="Garamond" panose="02020404030301010803" pitchFamily="18" charset="0"/>
                <a:ea typeface="Verdana" panose="020B0604030504040204" pitchFamily="34" charset="0"/>
              </a:rPr>
              <a:t>Starting off on the Right Foot</a:t>
            </a:r>
          </a:p>
        </p:txBody>
      </p:sp>
      <p:pic>
        <p:nvPicPr>
          <p:cNvPr id="9" name="Picture 30">
            <a:extLst>
              <a:ext uri="{FF2B5EF4-FFF2-40B4-BE49-F238E27FC236}">
                <a16:creationId xmlns:a16="http://schemas.microsoft.com/office/drawing/2014/main" id="{FE22E5FA-7750-253B-B3F8-532C34D25FA7}"/>
              </a:ext>
            </a:extLst>
          </p:cNvPr>
          <p:cNvPicPr>
            <a:picLocks noChangeAspect="1"/>
          </p:cNvPicPr>
          <p:nvPr/>
        </p:nvPicPr>
        <p:blipFill rotWithShape="1">
          <a:blip r:embed="rId4"/>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1428418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CF8DD-7148-9CB9-A734-5F30CBA7A9C4}"/>
            </a:ext>
          </a:extLst>
        </p:cNvPr>
        <p:cNvGrpSpPr/>
        <p:nvPr/>
      </p:nvGrpSpPr>
      <p:grpSpPr>
        <a:xfrm>
          <a:off x="0" y="0"/>
          <a:ext cx="0" cy="0"/>
          <a:chOff x="0" y="0"/>
          <a:chExt cx="0" cy="0"/>
        </a:xfrm>
      </p:grpSpPr>
      <p:sp>
        <p:nvSpPr>
          <p:cNvPr id="3" name="TextBox 20">
            <a:extLst>
              <a:ext uri="{FF2B5EF4-FFF2-40B4-BE49-F238E27FC236}">
                <a16:creationId xmlns:a16="http://schemas.microsoft.com/office/drawing/2014/main" id="{37964891-8588-5529-7312-C7EAF059D6F3}"/>
              </a:ext>
            </a:extLst>
          </p:cNvPr>
          <p:cNvSpPr txBox="1"/>
          <p:nvPr/>
        </p:nvSpPr>
        <p:spPr>
          <a:xfrm>
            <a:off x="5871023" y="1570894"/>
            <a:ext cx="6320978" cy="591187"/>
          </a:xfrm>
          <a:prstGeom prst="rect">
            <a:avLst/>
          </a:prstGeom>
        </p:spPr>
        <p:txBody>
          <a:bodyPr wrap="square" lIns="0" tIns="0" rIns="0" bIns="0" rtlCol="0" anchor="t">
            <a:spAutoFit/>
          </a:bodyPr>
          <a:lstStyle/>
          <a:p>
            <a:pPr lvl="1" defTabSz="609630">
              <a:lnSpc>
                <a:spcPts val="4480"/>
              </a:lnSpc>
            </a:pPr>
            <a:r>
              <a:rPr lang="en-US" sz="4400" b="1" dirty="0">
                <a:solidFill>
                  <a:srgbClr val="003766"/>
                </a:solidFill>
                <a:latin typeface="Garamond" panose="02020404030301010803" pitchFamily="18" charset="0"/>
                <a:ea typeface="Verdana" panose="020B0604030504040204" pitchFamily="34" charset="0"/>
              </a:rPr>
              <a:t>Working on Site</a:t>
            </a:r>
          </a:p>
        </p:txBody>
      </p:sp>
      <p:pic>
        <p:nvPicPr>
          <p:cNvPr id="11" name="Picture 10">
            <a:extLst>
              <a:ext uri="{FF2B5EF4-FFF2-40B4-BE49-F238E27FC236}">
                <a16:creationId xmlns:a16="http://schemas.microsoft.com/office/drawing/2014/main" id="{93C58C3A-F435-8007-2DBB-FB8627630378}"/>
              </a:ext>
            </a:extLst>
          </p:cNvPr>
          <p:cNvPicPr>
            <a:picLocks noChangeAspect="1"/>
          </p:cNvPicPr>
          <p:nvPr/>
        </p:nvPicPr>
        <p:blipFill rotWithShape="1">
          <a:blip r:embed="rId3">
            <a:extLst>
              <a:ext uri="{28A0092B-C50C-407E-A947-70E740481C1C}">
                <a14:useLocalDpi xmlns:a14="http://schemas.microsoft.com/office/drawing/2010/main" val="0"/>
              </a:ext>
            </a:extLst>
          </a:blip>
          <a:srcRect l="6682" t="2239" r="37543"/>
          <a:stretch/>
        </p:blipFill>
        <p:spPr>
          <a:xfrm>
            <a:off x="0" y="0"/>
            <a:ext cx="5871022" cy="6858000"/>
          </a:xfrm>
          <a:prstGeom prst="rect">
            <a:avLst/>
          </a:prstGeom>
        </p:spPr>
      </p:pic>
      <p:sp>
        <p:nvSpPr>
          <p:cNvPr id="10" name="TextBox 9">
            <a:extLst>
              <a:ext uri="{FF2B5EF4-FFF2-40B4-BE49-F238E27FC236}">
                <a16:creationId xmlns:a16="http://schemas.microsoft.com/office/drawing/2014/main" id="{E711BB56-A587-194D-B32C-3A16469C0A1C}"/>
              </a:ext>
            </a:extLst>
          </p:cNvPr>
          <p:cNvSpPr txBox="1"/>
          <p:nvPr/>
        </p:nvSpPr>
        <p:spPr>
          <a:xfrm>
            <a:off x="6035040" y="2486740"/>
            <a:ext cx="5140078" cy="3093154"/>
          </a:xfrm>
          <a:prstGeom prst="rect">
            <a:avLst/>
          </a:prstGeom>
          <a:noFill/>
        </p:spPr>
        <p:txBody>
          <a:bodyPr wrap="square">
            <a:spAutoFit/>
          </a:bodyPr>
          <a:lstStyle/>
          <a:p>
            <a:pPr marL="963613" indent="-285750" eaLnBrk="1" hangingPunct="1">
              <a:spcAft>
                <a:spcPts val="600"/>
              </a:spcAft>
              <a:buFont typeface="Arial" panose="020B0604020202020204" pitchFamily="34" charset="0"/>
              <a:buChar char="•"/>
              <a:defRPr/>
            </a:pPr>
            <a:r>
              <a:rPr lang="en-US" sz="1600" dirty="0">
                <a:latin typeface="Verdana"/>
                <a:cs typeface="Verdana"/>
              </a:rPr>
              <a:t>Job Site Orientation and Badging</a:t>
            </a:r>
          </a:p>
          <a:p>
            <a:pPr marL="963613" indent="-285750" eaLnBrk="1" hangingPunct="1">
              <a:spcAft>
                <a:spcPts val="600"/>
              </a:spcAft>
              <a:buFont typeface="Arial" panose="020B0604020202020204" pitchFamily="34" charset="0"/>
              <a:buChar char="•"/>
              <a:defRPr/>
            </a:pPr>
            <a:r>
              <a:rPr lang="en-US" sz="1600" dirty="0">
                <a:latin typeface="Verdana"/>
                <a:cs typeface="Verdana"/>
              </a:rPr>
              <a:t>Weekly Safety Meetings</a:t>
            </a:r>
          </a:p>
          <a:p>
            <a:pPr marL="963613" indent="-285750" eaLnBrk="1" hangingPunct="1">
              <a:spcAft>
                <a:spcPts val="600"/>
              </a:spcAft>
              <a:buFont typeface="Arial" panose="020B0604020202020204" pitchFamily="34" charset="0"/>
              <a:buChar char="•"/>
              <a:defRPr/>
            </a:pPr>
            <a:r>
              <a:rPr lang="en-US" sz="1600" dirty="0">
                <a:latin typeface="Verdana"/>
                <a:cs typeface="Verdana"/>
              </a:rPr>
              <a:t>Weekly Foreman’s Meetings</a:t>
            </a:r>
          </a:p>
          <a:p>
            <a:pPr marL="963613" indent="-285750" eaLnBrk="1" hangingPunct="1">
              <a:spcAft>
                <a:spcPts val="600"/>
              </a:spcAft>
              <a:buFont typeface="Arial" panose="020B0604020202020204" pitchFamily="34" charset="0"/>
              <a:buChar char="•"/>
              <a:defRPr/>
            </a:pPr>
            <a:r>
              <a:rPr lang="en-US" sz="1600" dirty="0">
                <a:latin typeface="Verdana"/>
                <a:cs typeface="Verdana"/>
              </a:rPr>
              <a:t>Daily Huddles</a:t>
            </a:r>
          </a:p>
          <a:p>
            <a:pPr marL="963613" indent="-285750" eaLnBrk="1" hangingPunct="1">
              <a:spcAft>
                <a:spcPts val="600"/>
              </a:spcAft>
              <a:buFont typeface="Arial" panose="020B0604020202020204" pitchFamily="34" charset="0"/>
              <a:buChar char="•"/>
              <a:defRPr/>
            </a:pPr>
            <a:r>
              <a:rPr lang="en-US" sz="1600" dirty="0">
                <a:latin typeface="Verdana"/>
                <a:cs typeface="Verdana"/>
              </a:rPr>
              <a:t>Monthly Project Manager Meetings</a:t>
            </a:r>
          </a:p>
          <a:p>
            <a:pPr marL="963613" indent="-285750" eaLnBrk="1" hangingPunct="1">
              <a:spcAft>
                <a:spcPts val="600"/>
              </a:spcAft>
              <a:buFont typeface="Arial" panose="020B0604020202020204" pitchFamily="34" charset="0"/>
              <a:buChar char="•"/>
              <a:defRPr/>
            </a:pPr>
            <a:r>
              <a:rPr lang="en-US" sz="1600" dirty="0">
                <a:latin typeface="Verdana"/>
                <a:cs typeface="Verdana"/>
              </a:rPr>
              <a:t>Quality Assurance/Quality Control (QA/QC) Meetings</a:t>
            </a:r>
          </a:p>
          <a:p>
            <a:pPr marL="963613" indent="-285750" eaLnBrk="1" hangingPunct="1">
              <a:spcAft>
                <a:spcPts val="600"/>
              </a:spcAft>
              <a:buFont typeface="Arial" panose="020B0604020202020204" pitchFamily="34" charset="0"/>
              <a:buChar char="•"/>
              <a:defRPr/>
            </a:pPr>
            <a:r>
              <a:rPr lang="en-US" sz="1600" dirty="0">
                <a:latin typeface="Verdana"/>
                <a:cs typeface="Verdana"/>
              </a:rPr>
              <a:t>Weekly Subcontractor Safety Representative (SSR) Meetings</a:t>
            </a:r>
          </a:p>
          <a:p>
            <a:pPr marL="963613" indent="-285750" eaLnBrk="1" hangingPunct="1">
              <a:spcAft>
                <a:spcPts val="600"/>
              </a:spcAft>
              <a:buFont typeface="Arial" panose="020B0604020202020204" pitchFamily="34" charset="0"/>
              <a:buChar char="•"/>
              <a:defRPr/>
            </a:pPr>
            <a:r>
              <a:rPr lang="en-US" sz="1600" dirty="0">
                <a:latin typeface="Verdana"/>
                <a:cs typeface="Verdana"/>
              </a:rPr>
              <a:t>Weekly Commissioning Meetings</a:t>
            </a:r>
          </a:p>
        </p:txBody>
      </p:sp>
      <p:pic>
        <p:nvPicPr>
          <p:cNvPr id="4" name="Picture 30">
            <a:extLst>
              <a:ext uri="{FF2B5EF4-FFF2-40B4-BE49-F238E27FC236}">
                <a16:creationId xmlns:a16="http://schemas.microsoft.com/office/drawing/2014/main" id="{90A426A3-4F84-29DA-5B7C-D0DC7DB6D30F}"/>
              </a:ext>
            </a:extLst>
          </p:cNvPr>
          <p:cNvPicPr>
            <a:picLocks noChangeAspect="1"/>
          </p:cNvPicPr>
          <p:nvPr/>
        </p:nvPicPr>
        <p:blipFill rotWithShape="1">
          <a:blip r:embed="rId4"/>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4245651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9820F5-2F66-DD98-726E-F50C1B01B3A0}"/>
              </a:ext>
            </a:extLst>
          </p:cNvPr>
          <p:cNvPicPr>
            <a:picLocks noChangeAspect="1"/>
          </p:cNvPicPr>
          <p:nvPr/>
        </p:nvPicPr>
        <p:blipFill rotWithShape="1">
          <a:blip r:embed="rId2">
            <a:extLst>
              <a:ext uri="{28A0092B-C50C-407E-A947-70E740481C1C}">
                <a14:useLocalDpi xmlns:a14="http://schemas.microsoft.com/office/drawing/2010/main" val="0"/>
              </a:ext>
            </a:extLst>
          </a:blip>
          <a:srcRect t="18076" r="11210" b="6867"/>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6E4EA39-39F0-2ABB-3FCB-E036A49E83CB}"/>
              </a:ext>
            </a:extLst>
          </p:cNvPr>
          <p:cNvSpPr/>
          <p:nvPr/>
        </p:nvSpPr>
        <p:spPr>
          <a:xfrm>
            <a:off x="589336" y="0"/>
            <a:ext cx="5140904" cy="6857999"/>
          </a:xfrm>
          <a:prstGeom prst="rect">
            <a:avLst/>
          </a:prstGeom>
          <a:solidFill>
            <a:srgbClr val="0037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68A31"/>
              </a:solidFill>
              <a:effectLst/>
              <a:uLnTx/>
              <a:uFillTx/>
              <a:latin typeface="Verdana"/>
              <a:ea typeface="+mn-ea"/>
              <a:cs typeface="Verdana"/>
            </a:endParaRP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F68A31"/>
                </a:solidFill>
                <a:effectLst/>
                <a:uLnTx/>
                <a:uFillTx/>
                <a:latin typeface="Verdana"/>
                <a:ea typeface="+mn-ea"/>
                <a:cs typeface="Verdana"/>
              </a:rPr>
              <a:t>Understand the UGCs and </a:t>
            </a:r>
            <a:br>
              <a:rPr kumimoji="0" lang="en-US" b="1" i="0" u="none" strike="noStrike" kern="1200" cap="none" spc="0" normalizeH="0" baseline="0" noProof="0" dirty="0">
                <a:ln>
                  <a:noFill/>
                </a:ln>
                <a:solidFill>
                  <a:srgbClr val="F68A31"/>
                </a:solidFill>
                <a:effectLst/>
                <a:uLnTx/>
                <a:uFillTx/>
                <a:latin typeface="Verdana"/>
                <a:ea typeface="+mn-ea"/>
                <a:cs typeface="Verdana"/>
              </a:rPr>
            </a:br>
            <a:r>
              <a:rPr kumimoji="0" lang="en-US" b="1" i="0" u="none" strike="noStrike" kern="1200" cap="none" spc="0" normalizeH="0" baseline="0" noProof="0" dirty="0">
                <a:ln>
                  <a:noFill/>
                </a:ln>
                <a:solidFill>
                  <a:srgbClr val="F68A31"/>
                </a:solidFill>
                <a:effectLst/>
                <a:uLnTx/>
                <a:uFillTx/>
                <a:latin typeface="Verdana"/>
                <a:ea typeface="+mn-ea"/>
                <a:cs typeface="Verdana"/>
              </a:rPr>
              <a:t>Div 01 Specifications.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F68A31"/>
                </a:solidFill>
                <a:effectLst/>
                <a:uLnTx/>
                <a:uFillTx/>
                <a:latin typeface="Verdana"/>
                <a:ea typeface="+mn-ea"/>
                <a:cs typeface="Verdana"/>
              </a:rPr>
              <a:t>We can only be successful if our trade partners are successful.</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F68A31"/>
                </a:solidFill>
                <a:effectLst/>
                <a:uLnTx/>
                <a:uFillTx/>
                <a:latin typeface="Verdana"/>
                <a:ea typeface="+mn-ea"/>
                <a:cs typeface="Verdana"/>
              </a:rPr>
              <a:t>If you have questions, ASK!</a:t>
            </a:r>
            <a:br>
              <a:rPr kumimoji="0" lang="en-US" b="1" i="0" u="none" strike="noStrike" kern="1200" cap="none" spc="0" normalizeH="0" baseline="0" noProof="0" dirty="0">
                <a:ln>
                  <a:noFill/>
                </a:ln>
                <a:solidFill>
                  <a:srgbClr val="F68A31"/>
                </a:solidFill>
                <a:effectLst/>
                <a:uLnTx/>
                <a:uFillTx/>
                <a:latin typeface="Verdana"/>
                <a:ea typeface="+mn-ea"/>
                <a:cs typeface="Verdana"/>
              </a:rPr>
            </a:br>
            <a:r>
              <a:rPr kumimoji="0" lang="en-US" b="1" i="0" u="none" strike="noStrike" kern="1200" cap="none" spc="0" normalizeH="0" baseline="0" noProof="0" dirty="0">
                <a:ln>
                  <a:noFill/>
                </a:ln>
                <a:solidFill>
                  <a:srgbClr val="F68A31"/>
                </a:solidFill>
                <a:effectLst/>
                <a:uLnTx/>
                <a:uFillTx/>
                <a:latin typeface="Verdana"/>
                <a:ea typeface="+mn-ea"/>
                <a:cs typeface="Verdana"/>
              </a:rPr>
              <a:t>We are here to help! </a:t>
            </a:r>
          </a:p>
        </p:txBody>
      </p:sp>
      <p:sp>
        <p:nvSpPr>
          <p:cNvPr id="8" name="TextBox 20">
            <a:extLst>
              <a:ext uri="{FF2B5EF4-FFF2-40B4-BE49-F238E27FC236}">
                <a16:creationId xmlns:a16="http://schemas.microsoft.com/office/drawing/2014/main" id="{A8C0E4BB-B22A-F386-DCC5-77D22A0DD3D1}"/>
              </a:ext>
            </a:extLst>
          </p:cNvPr>
          <p:cNvSpPr txBox="1"/>
          <p:nvPr/>
        </p:nvSpPr>
        <p:spPr>
          <a:xfrm>
            <a:off x="610336" y="1613432"/>
            <a:ext cx="4752870" cy="591187"/>
          </a:xfrm>
          <a:prstGeom prst="rect">
            <a:avLst/>
          </a:prstGeom>
        </p:spPr>
        <p:txBody>
          <a:bodyPr wrap="square" lIns="0" tIns="0" rIns="0" bIns="0" rtlCol="0" anchor="t">
            <a:spAutoFit/>
          </a:bodyPr>
          <a:lstStyle/>
          <a:p>
            <a:pPr lvl="1" defTabSz="609630">
              <a:lnSpc>
                <a:spcPts val="4480"/>
              </a:lnSpc>
            </a:pPr>
            <a:r>
              <a:rPr lang="en-US" sz="4400" b="1" dirty="0">
                <a:solidFill>
                  <a:schemeClr val="bg1"/>
                </a:solidFill>
                <a:latin typeface="Garamond" panose="02020404030301010803" pitchFamily="18" charset="0"/>
                <a:ea typeface="Verdana" panose="020B0604030504040204" pitchFamily="34" charset="0"/>
              </a:rPr>
              <a:t>Key Takeaways</a:t>
            </a:r>
          </a:p>
        </p:txBody>
      </p:sp>
      <p:sp>
        <p:nvSpPr>
          <p:cNvPr id="13" name="TextBox 12">
            <a:extLst>
              <a:ext uri="{FF2B5EF4-FFF2-40B4-BE49-F238E27FC236}">
                <a16:creationId xmlns:a16="http://schemas.microsoft.com/office/drawing/2014/main" id="{A044359E-D688-31E6-5930-A9495BCB29BE}"/>
              </a:ext>
            </a:extLst>
          </p:cNvPr>
          <p:cNvSpPr txBox="1"/>
          <p:nvPr/>
        </p:nvSpPr>
        <p:spPr>
          <a:xfrm>
            <a:off x="778831" y="4505904"/>
            <a:ext cx="4373880" cy="1477328"/>
          </a:xfrm>
          <a:prstGeom prst="rect">
            <a:avLst/>
          </a:prstGeom>
          <a:noFill/>
        </p:spPr>
        <p:txBody>
          <a:bodyPr wrap="square">
            <a:spAutoFit/>
          </a:bodyPr>
          <a:lstStyle/>
          <a:p>
            <a:pPr lvl="1" defTabSz="609630"/>
            <a:endParaRPr lang="en-US" sz="1800" b="1" i="1" dirty="0">
              <a:solidFill>
                <a:schemeClr val="bg1"/>
              </a:solidFill>
              <a:latin typeface="Verdana" panose="020B0604030504040204" pitchFamily="34" charset="0"/>
              <a:ea typeface="Verdana" panose="020B0604030504040204" pitchFamily="34" charset="0"/>
              <a:cs typeface="Arial" panose="020B0604020202020204" pitchFamily="34" charset="0"/>
            </a:endParaRPr>
          </a:p>
          <a:p>
            <a:pPr lvl="1" defTabSz="609630"/>
            <a:r>
              <a:rPr lang="en-US" sz="1800" b="1" i="1" dirty="0">
                <a:solidFill>
                  <a:schemeClr val="bg1"/>
                </a:solidFill>
                <a:latin typeface="Verdana" panose="020B0604030504040204" pitchFamily="34" charset="0"/>
                <a:ea typeface="Verdana" panose="020B0604030504040204" pitchFamily="34" charset="0"/>
                <a:cs typeface="Arial" panose="020B0604020202020204" pitchFamily="34" charset="0"/>
              </a:rPr>
              <a:t>“A goal without a plan </a:t>
            </a:r>
            <a:br>
              <a:rPr lang="en-US" sz="1800" b="1" i="1" dirty="0">
                <a:solidFill>
                  <a:schemeClr val="bg1"/>
                </a:solidFill>
                <a:latin typeface="Verdana" panose="020B0604030504040204" pitchFamily="34" charset="0"/>
                <a:ea typeface="Verdana" panose="020B0604030504040204" pitchFamily="34" charset="0"/>
                <a:cs typeface="Arial" panose="020B0604020202020204" pitchFamily="34" charset="0"/>
              </a:rPr>
            </a:br>
            <a:r>
              <a:rPr lang="en-US" sz="1800" b="1" i="1" dirty="0">
                <a:solidFill>
                  <a:schemeClr val="bg1"/>
                </a:solidFill>
                <a:latin typeface="Verdana" panose="020B0604030504040204" pitchFamily="34" charset="0"/>
                <a:ea typeface="Verdana" panose="020B0604030504040204" pitchFamily="34" charset="0"/>
                <a:cs typeface="Arial" panose="020B0604020202020204" pitchFamily="34" charset="0"/>
              </a:rPr>
              <a:t> is just a wish.”  </a:t>
            </a:r>
          </a:p>
          <a:p>
            <a:pPr lvl="1" defTabSz="609630"/>
            <a:br>
              <a:rPr lang="en-US" sz="1800" b="1" i="1" dirty="0">
                <a:solidFill>
                  <a:schemeClr val="bg1"/>
                </a:solidFill>
                <a:latin typeface="Verdana" panose="020B0604030504040204" pitchFamily="34" charset="0"/>
                <a:ea typeface="Verdana" panose="020B0604030504040204" pitchFamily="34" charset="0"/>
                <a:cs typeface="Arial" panose="020B0604020202020204" pitchFamily="34" charset="0"/>
              </a:rPr>
            </a:br>
            <a:r>
              <a:rPr lang="en-US" sz="1800" b="1" i="1" dirty="0">
                <a:solidFill>
                  <a:schemeClr val="bg1"/>
                </a:solidFill>
                <a:latin typeface="Verdana" panose="020B0604030504040204" pitchFamily="34" charset="0"/>
                <a:ea typeface="Verdana" panose="020B0604030504040204" pitchFamily="34" charset="0"/>
                <a:cs typeface="Arial" panose="020B0604020202020204" pitchFamily="34" charset="0"/>
              </a:rPr>
              <a:t>- Antoine de Saint-</a:t>
            </a:r>
            <a:r>
              <a:rPr lang="en-US" sz="1800" b="1" i="1" dirty="0" err="1">
                <a:solidFill>
                  <a:schemeClr val="bg1"/>
                </a:solidFill>
                <a:latin typeface="Verdana" panose="020B0604030504040204" pitchFamily="34" charset="0"/>
                <a:ea typeface="Verdana" panose="020B0604030504040204" pitchFamily="34" charset="0"/>
                <a:cs typeface="Arial" panose="020B0604020202020204" pitchFamily="34" charset="0"/>
              </a:rPr>
              <a:t>Exupéry</a:t>
            </a:r>
            <a:r>
              <a:rPr lang="en-US" sz="1800" b="1" i="1" dirty="0">
                <a:solidFill>
                  <a:schemeClr val="bg1"/>
                </a:solidFill>
                <a:latin typeface="Verdana" panose="020B0604030504040204" pitchFamily="34" charset="0"/>
                <a:ea typeface="Verdana" panose="020B0604030504040204" pitchFamily="34" charset="0"/>
                <a:cs typeface="Arial" panose="020B0604020202020204" pitchFamily="34" charset="0"/>
              </a:rPr>
              <a:t> </a:t>
            </a:r>
          </a:p>
        </p:txBody>
      </p:sp>
      <p:pic>
        <p:nvPicPr>
          <p:cNvPr id="15" name="Picture 30">
            <a:extLst>
              <a:ext uri="{FF2B5EF4-FFF2-40B4-BE49-F238E27FC236}">
                <a16:creationId xmlns:a16="http://schemas.microsoft.com/office/drawing/2014/main" id="{46F2BE7A-E6ED-53DC-2B09-53C7E5751D1F}"/>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355381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ign with orange text&#10;&#10;Description automatically generated">
            <a:extLst>
              <a:ext uri="{FF2B5EF4-FFF2-40B4-BE49-F238E27FC236}">
                <a16:creationId xmlns:a16="http://schemas.microsoft.com/office/drawing/2014/main" id="{27CD5555-1A8A-E3F7-1B96-39DC0C6279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4118766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and orange sign with text&#10;&#10;Description automatically generated">
            <a:extLst>
              <a:ext uri="{FF2B5EF4-FFF2-40B4-BE49-F238E27FC236}">
                <a16:creationId xmlns:a16="http://schemas.microsoft.com/office/drawing/2014/main" id="{41B37CBA-91C2-E933-C238-E7250A902C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350742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up of a agenda&#10;&#10;Description automatically generated">
            <a:extLst>
              <a:ext uri="{FF2B5EF4-FFF2-40B4-BE49-F238E27FC236}">
                <a16:creationId xmlns:a16="http://schemas.microsoft.com/office/drawing/2014/main" id="{20E630E3-9AFB-4211-AD68-2856A6FD12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525890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6B72-86BF-2A7E-431A-265C3A5B326B}"/>
            </a:ext>
          </a:extLst>
        </p:cNvPr>
        <p:cNvGrpSpPr/>
        <p:nvPr/>
      </p:nvGrpSpPr>
      <p:grpSpPr>
        <a:xfrm>
          <a:off x="0" y="0"/>
          <a:ext cx="0" cy="0"/>
          <a:chOff x="0" y="0"/>
          <a:chExt cx="0" cy="0"/>
        </a:xfrm>
      </p:grpSpPr>
      <p:pic>
        <p:nvPicPr>
          <p:cNvPr id="5" name="Picture 4" descr="A person holding a tool&#10;&#10;Description automatically generated">
            <a:extLst>
              <a:ext uri="{FF2B5EF4-FFF2-40B4-BE49-F238E27FC236}">
                <a16:creationId xmlns:a16="http://schemas.microsoft.com/office/drawing/2014/main" id="{0967FCF5-FF1B-7712-C5F8-3B30E28F4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red sign with white text&#10;&#10;Description automatically generated">
            <a:extLst>
              <a:ext uri="{FF2B5EF4-FFF2-40B4-BE49-F238E27FC236}">
                <a16:creationId xmlns:a16="http://schemas.microsoft.com/office/drawing/2014/main" id="{4D57DA2E-A40D-F81D-8859-F27AD6AF4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667" y="4024524"/>
            <a:ext cx="3017529" cy="1838681"/>
          </a:xfrm>
          <a:prstGeom prst="rect">
            <a:avLst/>
          </a:prstGeom>
        </p:spPr>
      </p:pic>
      <p:sp>
        <p:nvSpPr>
          <p:cNvPr id="16" name="TextBox 20">
            <a:extLst>
              <a:ext uri="{FF2B5EF4-FFF2-40B4-BE49-F238E27FC236}">
                <a16:creationId xmlns:a16="http://schemas.microsoft.com/office/drawing/2014/main" id="{F179D7B0-9CDD-D87E-0AF3-6B3CE810BC1E}"/>
              </a:ext>
            </a:extLst>
          </p:cNvPr>
          <p:cNvSpPr txBox="1"/>
          <p:nvPr/>
        </p:nvSpPr>
        <p:spPr>
          <a:xfrm>
            <a:off x="-12701" y="2192916"/>
            <a:ext cx="6456173" cy="640560"/>
          </a:xfrm>
          <a:prstGeom prst="rect">
            <a:avLst/>
          </a:prstGeom>
        </p:spPr>
        <p:txBody>
          <a:bodyPr wrap="square" lIns="0" tIns="0" rIns="0" bIns="0" rtlCol="0" anchor="t">
            <a:spAutoFit/>
          </a:bodyPr>
          <a:lstStyle/>
          <a:p>
            <a:pPr algn="ctr" defTabSz="609630">
              <a:lnSpc>
                <a:spcPts val="4480"/>
              </a:lnSpc>
            </a:pPr>
            <a:r>
              <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t>Safety</a:t>
            </a:r>
          </a:p>
        </p:txBody>
      </p:sp>
    </p:spTree>
    <p:extLst>
      <p:ext uri="{BB962C8B-B14F-4D97-AF65-F5344CB8AC3E}">
        <p14:creationId xmlns:p14="http://schemas.microsoft.com/office/powerpoint/2010/main" val="3807309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E053C-6BB7-06C4-98A3-3A514803C888}"/>
            </a:ext>
          </a:extLst>
        </p:cNvPr>
        <p:cNvGrpSpPr/>
        <p:nvPr/>
      </p:nvGrpSpPr>
      <p:grpSpPr>
        <a:xfrm>
          <a:off x="0" y="0"/>
          <a:ext cx="0" cy="0"/>
          <a:chOff x="0" y="0"/>
          <a:chExt cx="0" cy="0"/>
        </a:xfrm>
      </p:grpSpPr>
      <p:pic>
        <p:nvPicPr>
          <p:cNvPr id="28" name="Picture 30">
            <a:extLst>
              <a:ext uri="{FF2B5EF4-FFF2-40B4-BE49-F238E27FC236}">
                <a16:creationId xmlns:a16="http://schemas.microsoft.com/office/drawing/2014/main" id="{B0657691-2FA8-01D4-4EE9-2D708DECD09D}"/>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
        <p:nvSpPr>
          <p:cNvPr id="29" name="TextBox 28">
            <a:extLst>
              <a:ext uri="{FF2B5EF4-FFF2-40B4-BE49-F238E27FC236}">
                <a16:creationId xmlns:a16="http://schemas.microsoft.com/office/drawing/2014/main" id="{2A512B44-689A-2FBB-88F3-0A9946BF6400}"/>
              </a:ext>
            </a:extLst>
          </p:cNvPr>
          <p:cNvSpPr txBox="1"/>
          <p:nvPr/>
        </p:nvSpPr>
        <p:spPr>
          <a:xfrm>
            <a:off x="812272" y="4264508"/>
            <a:ext cx="2845120" cy="892552"/>
          </a:xfrm>
          <a:prstGeom prst="rect">
            <a:avLst/>
          </a:prstGeom>
          <a:noFill/>
        </p:spPr>
        <p:txBody>
          <a:bodyPr wrap="square" rtlCol="0">
            <a:spAutoFit/>
          </a:bodyPr>
          <a:lstStyle/>
          <a:p>
            <a:pPr algn="ctr"/>
            <a:r>
              <a:rPr lang="en-US" sz="1600" b="1" dirty="0">
                <a:solidFill>
                  <a:srgbClr val="003766"/>
                </a:solidFill>
                <a:latin typeface="Verdana" panose="020B0604030504040204" pitchFamily="34" charset="0"/>
                <a:ea typeface="Verdana" panose="020B0604030504040204" pitchFamily="34" charset="0"/>
              </a:rPr>
              <a:t>Johnny Escobedo</a:t>
            </a:r>
          </a:p>
          <a:p>
            <a:pPr algn="ctr"/>
            <a:r>
              <a:rPr lang="en-US" sz="1200" dirty="0">
                <a:latin typeface="Verdana" panose="020B0604030504040204" pitchFamily="34" charset="0"/>
                <a:ea typeface="Verdana" panose="020B0604030504040204" pitchFamily="34" charset="0"/>
              </a:rPr>
              <a:t>Project Safety Manager</a:t>
            </a:r>
            <a:br>
              <a:rPr lang="en-US" sz="1200" b="1" dirty="0">
                <a:solidFill>
                  <a:schemeClr val="accent1">
                    <a:lumMod val="75000"/>
                  </a:schemeClr>
                </a:solidFill>
                <a:latin typeface="Verdana" panose="020B0604030504040204" pitchFamily="34" charset="0"/>
                <a:ea typeface="Verdana" panose="020B0604030504040204" pitchFamily="34" charset="0"/>
              </a:rPr>
            </a:br>
            <a:r>
              <a:rPr lang="en-US" sz="1200" dirty="0">
                <a:latin typeface="Verdana" panose="020B0604030504040204" pitchFamily="34" charset="0"/>
                <a:ea typeface="Verdana" panose="020B0604030504040204" pitchFamily="34" charset="0"/>
              </a:rPr>
              <a:t>512-845-5834</a:t>
            </a:r>
            <a:br>
              <a:rPr lang="en-US" sz="1200" dirty="0">
                <a:latin typeface="Verdana" panose="020B0604030504040204" pitchFamily="34" charset="0"/>
                <a:ea typeface="Verdana" panose="020B0604030504040204" pitchFamily="34" charset="0"/>
              </a:rPr>
            </a:br>
            <a:r>
              <a:rPr lang="en-US" sz="1200" dirty="0">
                <a:latin typeface="Verdana" panose="020B0604030504040204" pitchFamily="34" charset="0"/>
                <a:ea typeface="Verdana" panose="020B0604030504040204" pitchFamily="34" charset="0"/>
              </a:rPr>
              <a:t>Juan.Escobedo@SpawGlass.com</a:t>
            </a:r>
          </a:p>
        </p:txBody>
      </p:sp>
      <p:pic>
        <p:nvPicPr>
          <p:cNvPr id="33" name="Picture 32">
            <a:extLst>
              <a:ext uri="{FF2B5EF4-FFF2-40B4-BE49-F238E27FC236}">
                <a16:creationId xmlns:a16="http://schemas.microsoft.com/office/drawing/2014/main" id="{FA3406B4-46A4-3C09-3D53-EC56B8A15BD6}"/>
              </a:ext>
            </a:extLst>
          </p:cNvPr>
          <p:cNvPicPr>
            <a:picLocks noChangeAspect="1"/>
          </p:cNvPicPr>
          <p:nvPr/>
        </p:nvPicPr>
        <p:blipFill>
          <a:blip r:embed="rId4">
            <a:extLst>
              <a:ext uri="{28A0092B-C50C-407E-A947-70E740481C1C}">
                <a14:useLocalDpi xmlns:a14="http://schemas.microsoft.com/office/drawing/2010/main" val="0"/>
              </a:ext>
            </a:extLst>
          </a:blip>
          <a:srcRect l="1391" r="1391"/>
          <a:stretch/>
        </p:blipFill>
        <p:spPr>
          <a:xfrm>
            <a:off x="1536390" y="2283051"/>
            <a:ext cx="1535784" cy="1919732"/>
          </a:xfrm>
          <a:prstGeom prst="rect">
            <a:avLst/>
          </a:prstGeom>
          <a:effectLst>
            <a:outerShdw blurRad="50800" dist="38100" dir="2700000" algn="tl" rotWithShape="0">
              <a:prstClr val="black">
                <a:alpha val="40000"/>
              </a:prstClr>
            </a:outerShdw>
          </a:effectLst>
        </p:spPr>
      </p:pic>
      <p:sp>
        <p:nvSpPr>
          <p:cNvPr id="37" name="TextBox 36">
            <a:extLst>
              <a:ext uri="{FF2B5EF4-FFF2-40B4-BE49-F238E27FC236}">
                <a16:creationId xmlns:a16="http://schemas.microsoft.com/office/drawing/2014/main" id="{8FE3AED2-F8A5-1397-27CE-AF355E868A99}"/>
              </a:ext>
            </a:extLst>
          </p:cNvPr>
          <p:cNvSpPr txBox="1"/>
          <p:nvPr/>
        </p:nvSpPr>
        <p:spPr>
          <a:xfrm>
            <a:off x="3927101" y="4165980"/>
            <a:ext cx="5192727" cy="1384995"/>
          </a:xfrm>
          <a:prstGeom prst="rect">
            <a:avLst/>
          </a:prstGeom>
          <a:noFill/>
        </p:spPr>
        <p:txBody>
          <a:bodyPr wrap="square">
            <a:spAutoFit/>
          </a:bodyPr>
          <a:lstStyle/>
          <a:p>
            <a:pPr marL="285750" marR="0" lvl="0" indent="-285750"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15 years with SpawGlass</a:t>
            </a:r>
          </a:p>
          <a:p>
            <a:pPr marL="285750" marR="0" lvl="0" indent="-285750"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Arial" panose="020B0604020202020204" pitchFamily="34" charset="0"/>
              </a:rPr>
              <a:t>Certified Safety and Health Official from The University of Texas at Arlington</a:t>
            </a:r>
          </a:p>
          <a:p>
            <a:pPr marL="285750" marR="0" lvl="0" indent="-285750"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Verdana" panose="020B0604030504040204" pitchFamily="34" charset="0"/>
                <a:ea typeface="Verdana" panose="020B0604030504040204" pitchFamily="34" charset="0"/>
                <a:cs typeface="Arial" panose="020B0604020202020204" pitchFamily="34" charset="0"/>
              </a:rPr>
              <a:t>Local to Dallas-Fort Worth area (Plano)</a:t>
            </a:r>
            <a:r>
              <a:rPr lang="en-US" sz="1600" dirty="0">
                <a:latin typeface="Arial" panose="020B0604020202020204" pitchFamily="34" charset="0"/>
                <a:cs typeface="Arial" panose="020B0604020202020204" pitchFamily="34" charset="0"/>
              </a:rPr>
              <a:t> </a:t>
            </a:r>
            <a:endParaRPr kumimoji="0" lang="en-US" sz="160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E37920"/>
              </a:solidFill>
              <a:effectLst/>
              <a:uLnTx/>
              <a:uFillTx/>
              <a:latin typeface="Arial" panose="020B0604020202020204" pitchFamily="34" charset="0"/>
              <a:ea typeface="+mn-ea"/>
              <a:cs typeface="Arial" panose="020B0604020202020204" pitchFamily="34" charset="0"/>
            </a:endParaRPr>
          </a:p>
        </p:txBody>
      </p:sp>
      <p:pic>
        <p:nvPicPr>
          <p:cNvPr id="2" name="Picture 2">
            <a:extLst>
              <a:ext uri="{FF2B5EF4-FFF2-40B4-BE49-F238E27FC236}">
                <a16:creationId xmlns:a16="http://schemas.microsoft.com/office/drawing/2014/main" id="{163D67F9-8E64-EF2A-FF5A-4FB8EB69C35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122480" y="2459418"/>
            <a:ext cx="1266134" cy="15669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0">
            <a:extLst>
              <a:ext uri="{FF2B5EF4-FFF2-40B4-BE49-F238E27FC236}">
                <a16:creationId xmlns:a16="http://schemas.microsoft.com/office/drawing/2014/main" id="{45C702D4-4632-D1AC-D13E-78611D2F0A36}"/>
              </a:ext>
            </a:extLst>
          </p:cNvPr>
          <p:cNvSpPr txBox="1"/>
          <p:nvPr/>
        </p:nvSpPr>
        <p:spPr>
          <a:xfrm>
            <a:off x="723120" y="957943"/>
            <a:ext cx="6500640" cy="591187"/>
          </a:xfrm>
          <a:prstGeom prst="rect">
            <a:avLst/>
          </a:prstGeom>
        </p:spPr>
        <p:txBody>
          <a:bodyPr wrap="square" lIns="0" tIns="0" rIns="0" bIns="0" rtlCol="0" anchor="t">
            <a:spAutoFit/>
          </a:bodyPr>
          <a:lstStyle/>
          <a:p>
            <a:pPr defTabSz="609630">
              <a:lnSpc>
                <a:spcPts val="4480"/>
              </a:lnSpc>
            </a:pPr>
            <a:r>
              <a:rPr lang="en-US" sz="4400" b="1" dirty="0">
                <a:solidFill>
                  <a:srgbClr val="013663"/>
                </a:solidFill>
                <a:latin typeface="Garamond" panose="02020404030301010803" pitchFamily="18" charset="0"/>
                <a:ea typeface="Verdana" panose="020B0604030504040204" pitchFamily="34" charset="0"/>
              </a:rPr>
              <a:t>Safety</a:t>
            </a:r>
          </a:p>
        </p:txBody>
      </p:sp>
      <p:pic>
        <p:nvPicPr>
          <p:cNvPr id="9" name="Picture 8" descr="A red and yellow circle with a check mark&#10;&#10;Description automatically generated">
            <a:extLst>
              <a:ext uri="{FF2B5EF4-FFF2-40B4-BE49-F238E27FC236}">
                <a16:creationId xmlns:a16="http://schemas.microsoft.com/office/drawing/2014/main" id="{4FAC7D13-C923-5FEE-88C3-544BD26132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3659" y="2438271"/>
            <a:ext cx="2422592" cy="1981457"/>
          </a:xfrm>
          <a:prstGeom prst="rect">
            <a:avLst/>
          </a:prstGeom>
        </p:spPr>
      </p:pic>
    </p:spTree>
    <p:extLst>
      <p:ext uri="{BB962C8B-B14F-4D97-AF65-F5344CB8AC3E}">
        <p14:creationId xmlns:p14="http://schemas.microsoft.com/office/powerpoint/2010/main" val="3006680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3">
            <a:extLst>
              <a:ext uri="{FF2B5EF4-FFF2-40B4-BE49-F238E27FC236}">
                <a16:creationId xmlns:a16="http://schemas.microsoft.com/office/drawing/2014/main" id="{1199D206-F3C2-525A-9995-FF3ACAC8C1F5}"/>
              </a:ext>
            </a:extLst>
          </p:cNvPr>
          <p:cNvGrpSpPr/>
          <p:nvPr/>
        </p:nvGrpSpPr>
        <p:grpSpPr>
          <a:xfrm>
            <a:off x="3669792" y="0"/>
            <a:ext cx="4852416" cy="6858000"/>
            <a:chOff x="0" y="0"/>
            <a:chExt cx="1008042" cy="3479800"/>
          </a:xfrm>
          <a:solidFill>
            <a:srgbClr val="003766"/>
          </a:solidFill>
        </p:grpSpPr>
        <p:sp>
          <p:nvSpPr>
            <p:cNvPr id="14" name="Freeform 4">
              <a:extLst>
                <a:ext uri="{FF2B5EF4-FFF2-40B4-BE49-F238E27FC236}">
                  <a16:creationId xmlns:a16="http://schemas.microsoft.com/office/drawing/2014/main" id="{F74B6F49-A483-7054-30BF-01A169B044D9}"/>
                </a:ext>
              </a:extLst>
            </p:cNvPr>
            <p:cNvSpPr/>
            <p:nvPr/>
          </p:nvSpPr>
          <p:spPr>
            <a:xfrm>
              <a:off x="0" y="0"/>
              <a:ext cx="1008042" cy="3479800"/>
            </a:xfrm>
            <a:custGeom>
              <a:avLst/>
              <a:gdLst/>
              <a:ahLst/>
              <a:cxnLst/>
              <a:rect l="l" t="t" r="r" b="b"/>
              <a:pathLst>
                <a:path w="1008042" h="3479800">
                  <a:moveTo>
                    <a:pt x="0" y="0"/>
                  </a:moveTo>
                  <a:lnTo>
                    <a:pt x="1008042" y="0"/>
                  </a:lnTo>
                  <a:lnTo>
                    <a:pt x="1008042" y="3479800"/>
                  </a:lnTo>
                  <a:lnTo>
                    <a:pt x="0" y="3479800"/>
                  </a:lnTo>
                  <a:close/>
                </a:path>
              </a:pathLst>
            </a:custGeom>
            <a:grpFill/>
          </p:spPr>
          <p:txBody>
            <a:bodyPr/>
            <a:lstStyle/>
            <a:p>
              <a:endParaRPr lang="en-US" sz="1200"/>
            </a:p>
          </p:txBody>
        </p:sp>
      </p:grpSp>
      <p:sp>
        <p:nvSpPr>
          <p:cNvPr id="10" name="TextBox 9">
            <a:extLst>
              <a:ext uri="{FF2B5EF4-FFF2-40B4-BE49-F238E27FC236}">
                <a16:creationId xmlns:a16="http://schemas.microsoft.com/office/drawing/2014/main" id="{868B00C1-6D66-9FC0-BA4A-657B280174C9}"/>
              </a:ext>
            </a:extLst>
          </p:cNvPr>
          <p:cNvSpPr txBox="1"/>
          <p:nvPr/>
        </p:nvSpPr>
        <p:spPr>
          <a:xfrm>
            <a:off x="3669791" y="4749317"/>
            <a:ext cx="6812670" cy="1308050"/>
          </a:xfrm>
          <a:prstGeom prst="rect">
            <a:avLst/>
          </a:prstGeom>
          <a:noFill/>
        </p:spPr>
        <p:txBody>
          <a:bodyPr wrap="square">
            <a:spAutoFit/>
          </a:bodyPr>
          <a:lstStyle/>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latin typeface="Verdana"/>
                <a:ea typeface="+mn-ea"/>
                <a:cs typeface="Verdana"/>
              </a:rPr>
              <a:t>Sub Zero - mitigation plan</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latin typeface="Verdana"/>
                <a:ea typeface="+mn-ea"/>
                <a:cs typeface="Verdana"/>
              </a:rPr>
              <a:t>OSHA 30-hour employee</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latin typeface="Verdana"/>
                <a:ea typeface="+mn-ea"/>
                <a:cs typeface="Verdana"/>
              </a:rPr>
              <a:t>Site-Specific safety plan</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latin typeface="Verdana"/>
                <a:ea typeface="+mn-ea"/>
                <a:cs typeface="Verdana"/>
              </a:rPr>
              <a:t>Site-Specific SDS</a:t>
            </a:r>
          </a:p>
        </p:txBody>
      </p:sp>
      <p:pic>
        <p:nvPicPr>
          <p:cNvPr id="11" name="Picture 30">
            <a:extLst>
              <a:ext uri="{FF2B5EF4-FFF2-40B4-BE49-F238E27FC236}">
                <a16:creationId xmlns:a16="http://schemas.microsoft.com/office/drawing/2014/main" id="{FF5D1254-719C-2B25-504B-F3EBE42E3A0D}"/>
              </a:ext>
            </a:extLst>
          </p:cNvPr>
          <p:cNvPicPr>
            <a:picLocks noChangeAspect="1"/>
          </p:cNvPicPr>
          <p:nvPr/>
        </p:nvPicPr>
        <p:blipFill rotWithShape="1">
          <a:blip r:embed="rId2"/>
          <a:srcRect t="27648" b="24809"/>
          <a:stretch/>
        </p:blipFill>
        <p:spPr>
          <a:xfrm>
            <a:off x="10215077" y="231494"/>
            <a:ext cx="1976923" cy="726449"/>
          </a:xfrm>
          <a:prstGeom prst="rect">
            <a:avLst/>
          </a:prstGeom>
        </p:spPr>
      </p:pic>
      <p:sp>
        <p:nvSpPr>
          <p:cNvPr id="12" name="TextBox 20">
            <a:extLst>
              <a:ext uri="{FF2B5EF4-FFF2-40B4-BE49-F238E27FC236}">
                <a16:creationId xmlns:a16="http://schemas.microsoft.com/office/drawing/2014/main" id="{2F63E99E-6316-798E-6419-9C0A7B67DACB}"/>
              </a:ext>
            </a:extLst>
          </p:cNvPr>
          <p:cNvSpPr txBox="1"/>
          <p:nvPr/>
        </p:nvSpPr>
        <p:spPr>
          <a:xfrm>
            <a:off x="3852673" y="1261628"/>
            <a:ext cx="4486656" cy="1168269"/>
          </a:xfrm>
          <a:prstGeom prst="rect">
            <a:avLst/>
          </a:prstGeom>
        </p:spPr>
        <p:txBody>
          <a:bodyPr wrap="square" lIns="0" tIns="0" rIns="0" bIns="0" rtlCol="0" anchor="t">
            <a:spAutoFit/>
          </a:bodyPr>
          <a:lstStyle/>
          <a:p>
            <a:pPr algn="ctr" defTabSz="609630">
              <a:lnSpc>
                <a:spcPts val="4480"/>
              </a:lnSpc>
            </a:pPr>
            <a:r>
              <a:rPr lang="en-US" sz="4400" dirty="0">
                <a:solidFill>
                  <a:schemeClr val="bg1"/>
                </a:solidFill>
                <a:latin typeface="Garamond" panose="02020404030301010803" pitchFamily="18" charset="0"/>
                <a:ea typeface="Verdana" panose="020B0604030504040204" pitchFamily="34" charset="0"/>
                <a:cs typeface="Arial" panose="020B0604020202020204" pitchFamily="34" charset="0"/>
              </a:rPr>
              <a:t>Safety Is Our </a:t>
            </a:r>
            <a:br>
              <a:rPr lang="en-US" sz="4400" b="1" dirty="0">
                <a:solidFill>
                  <a:schemeClr val="bg1"/>
                </a:solidFill>
                <a:latin typeface="Garamond" panose="02020404030301010803" pitchFamily="18" charset="0"/>
                <a:ea typeface="Verdana" panose="020B0604030504040204" pitchFamily="34" charset="0"/>
                <a:cs typeface="Arial" panose="020B0604020202020204" pitchFamily="34" charset="0"/>
              </a:rPr>
            </a:br>
            <a:r>
              <a:rPr lang="en-US" sz="4400" b="1" dirty="0">
                <a:solidFill>
                  <a:schemeClr val="bg1"/>
                </a:solidFill>
                <a:latin typeface="Garamond" panose="02020404030301010803" pitchFamily="18" charset="0"/>
                <a:ea typeface="Verdana" panose="020B0604030504040204" pitchFamily="34" charset="0"/>
                <a:cs typeface="Arial" panose="020B0604020202020204" pitchFamily="34" charset="0"/>
              </a:rPr>
              <a:t>First Priority.</a:t>
            </a:r>
            <a:endParaRPr lang="en-US" sz="4400" b="1" i="1" dirty="0">
              <a:solidFill>
                <a:schemeClr val="bg1"/>
              </a:solidFill>
              <a:latin typeface="Garamond" panose="02020404030301010803" pitchFamily="18" charset="0"/>
              <a:ea typeface="Verdana" panose="020B060403050404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D22F7E12-3882-D349-2788-C4BC56727043}"/>
              </a:ext>
            </a:extLst>
          </p:cNvPr>
          <p:cNvPicPr>
            <a:picLocks noChangeAspect="1"/>
          </p:cNvPicPr>
          <p:nvPr/>
        </p:nvPicPr>
        <p:blipFill rotWithShape="1">
          <a:blip r:embed="rId3">
            <a:extLst>
              <a:ext uri="{28A0092B-C50C-407E-A947-70E740481C1C}">
                <a14:useLocalDpi xmlns:a14="http://schemas.microsoft.com/office/drawing/2010/main" val="0"/>
              </a:ext>
            </a:extLst>
          </a:blip>
          <a:srcRect l="10445" r="53855"/>
          <a:stretch/>
        </p:blipFill>
        <p:spPr>
          <a:xfrm>
            <a:off x="8522207" y="0"/>
            <a:ext cx="3669793" cy="6858000"/>
          </a:xfrm>
          <a:prstGeom prst="rect">
            <a:avLst/>
          </a:prstGeom>
        </p:spPr>
      </p:pic>
      <p:pic>
        <p:nvPicPr>
          <p:cNvPr id="17" name="Picture 30">
            <a:extLst>
              <a:ext uri="{FF2B5EF4-FFF2-40B4-BE49-F238E27FC236}">
                <a16:creationId xmlns:a16="http://schemas.microsoft.com/office/drawing/2014/main" id="{72FD1FB1-092B-6332-23FE-53D27AE27E5D}"/>
              </a:ext>
            </a:extLst>
          </p:cNvPr>
          <p:cNvPicPr>
            <a:picLocks noChangeAspect="1"/>
          </p:cNvPicPr>
          <p:nvPr/>
        </p:nvPicPr>
        <p:blipFill rotWithShape="1">
          <a:blip r:embed="rId2"/>
          <a:srcRect t="27648" b="24809"/>
          <a:stretch/>
        </p:blipFill>
        <p:spPr>
          <a:xfrm>
            <a:off x="10367477" y="383894"/>
            <a:ext cx="1976923" cy="726449"/>
          </a:xfrm>
          <a:prstGeom prst="rect">
            <a:avLst/>
          </a:prstGeom>
        </p:spPr>
      </p:pic>
      <p:pic>
        <p:nvPicPr>
          <p:cNvPr id="19" name="Picture 18">
            <a:extLst>
              <a:ext uri="{FF2B5EF4-FFF2-40B4-BE49-F238E27FC236}">
                <a16:creationId xmlns:a16="http://schemas.microsoft.com/office/drawing/2014/main" id="{68331549-4E98-2926-4CD0-6F76CCE6FCD5}"/>
              </a:ext>
            </a:extLst>
          </p:cNvPr>
          <p:cNvPicPr>
            <a:picLocks noChangeAspect="1"/>
          </p:cNvPicPr>
          <p:nvPr/>
        </p:nvPicPr>
        <p:blipFill rotWithShape="1">
          <a:blip r:embed="rId4">
            <a:extLst>
              <a:ext uri="{28A0092B-C50C-407E-A947-70E740481C1C}">
                <a14:useLocalDpi xmlns:a14="http://schemas.microsoft.com/office/drawing/2010/main" val="0"/>
              </a:ext>
            </a:extLst>
          </a:blip>
          <a:srcRect l="12481" r="51781"/>
          <a:stretch/>
        </p:blipFill>
        <p:spPr>
          <a:xfrm flipH="1">
            <a:off x="0" y="0"/>
            <a:ext cx="3669791" cy="6858000"/>
          </a:xfrm>
          <a:prstGeom prst="rect">
            <a:avLst/>
          </a:prstGeom>
        </p:spPr>
      </p:pic>
      <p:pic>
        <p:nvPicPr>
          <p:cNvPr id="21" name="Picture 20" descr="A black and yellow sign with text&#10;&#10;Description automatically generated">
            <a:extLst>
              <a:ext uri="{FF2B5EF4-FFF2-40B4-BE49-F238E27FC236}">
                <a16:creationId xmlns:a16="http://schemas.microsoft.com/office/drawing/2014/main" id="{8AFD0AA0-EF5E-9932-71A8-1953F4796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5857" y="3084972"/>
            <a:ext cx="2240285" cy="12131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4040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group of people wearing safety vests and helmets&#10;&#10;Description automatically generated">
            <a:extLst>
              <a:ext uri="{FF2B5EF4-FFF2-40B4-BE49-F238E27FC236}">
                <a16:creationId xmlns:a16="http://schemas.microsoft.com/office/drawing/2014/main" id="{D53481CA-669A-ABBF-E9F7-7E06C8B2E035}"/>
              </a:ext>
            </a:extLst>
          </p:cNvPr>
          <p:cNvPicPr>
            <a:picLocks noChangeAspect="1"/>
          </p:cNvPicPr>
          <p:nvPr/>
        </p:nvPicPr>
        <p:blipFill rotWithShape="1">
          <a:blip r:embed="rId2">
            <a:extLst>
              <a:ext uri="{28A0092B-C50C-407E-A947-70E740481C1C}">
                <a14:useLocalDpi xmlns:a14="http://schemas.microsoft.com/office/drawing/2010/main" val="0"/>
              </a:ext>
            </a:extLst>
          </a:blip>
          <a:srcRect l="32817" t="4259" r="15669" b="943"/>
          <a:stretch/>
        </p:blipFill>
        <p:spPr>
          <a:xfrm>
            <a:off x="0" y="0"/>
            <a:ext cx="5654040" cy="6934200"/>
          </a:xfrm>
          <a:prstGeom prst="rect">
            <a:avLst/>
          </a:prstGeom>
        </p:spPr>
      </p:pic>
      <p:sp>
        <p:nvSpPr>
          <p:cNvPr id="40" name="TextBox 39">
            <a:extLst>
              <a:ext uri="{FF2B5EF4-FFF2-40B4-BE49-F238E27FC236}">
                <a16:creationId xmlns:a16="http://schemas.microsoft.com/office/drawing/2014/main" id="{0729EA87-7958-3064-AFC1-01C01F1F7606}"/>
              </a:ext>
            </a:extLst>
          </p:cNvPr>
          <p:cNvSpPr txBox="1"/>
          <p:nvPr/>
        </p:nvSpPr>
        <p:spPr>
          <a:xfrm>
            <a:off x="5654040" y="3512165"/>
            <a:ext cx="6537960" cy="2200602"/>
          </a:xfrm>
          <a:prstGeom prst="rect">
            <a:avLst/>
          </a:prstGeom>
          <a:noFill/>
        </p:spPr>
        <p:txBody>
          <a:bodyPr wrap="square">
            <a:spAutoFit/>
          </a:bodyPr>
          <a:lstStyle/>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Leading edge and steel cable Self-Retracting Lifelines (SRLs)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Tie-off in scissor lifts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100% fall protection over six feet</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NO safety monitors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Gloves on </a:t>
            </a:r>
            <a:r>
              <a:rPr lang="en-US" sz="1600" dirty="0">
                <a:latin typeface="Verdana"/>
                <a:cs typeface="Verdana"/>
              </a:rPr>
              <a:t>y</a:t>
            </a:r>
            <a:r>
              <a:rPr kumimoji="0" lang="en-US" sz="1600" i="0" u="none" strike="noStrike" kern="1200" cap="none" spc="0" normalizeH="0" baseline="0" noProof="0" dirty="0">
                <a:ln>
                  <a:noFill/>
                </a:ln>
                <a:effectLst/>
                <a:uLnTx/>
                <a:uFillTx/>
                <a:latin typeface="Verdana"/>
                <a:ea typeface="+mn-ea"/>
                <a:cs typeface="Verdana"/>
              </a:rPr>
              <a:t>our person always!</a:t>
            </a:r>
          </a:p>
          <a:p>
            <a:pPr marL="677863" marR="0" lvl="0" algn="l" defTabSz="914400" rtl="0" eaLnBrk="1" fontAlgn="auto" latinLnBrk="0" hangingPunct="1">
              <a:lnSpc>
                <a:spcPct val="100000"/>
              </a:lnSpc>
              <a:spcBef>
                <a:spcPts val="0"/>
              </a:spcBef>
              <a:spcAft>
                <a:spcPts val="600"/>
              </a:spcAft>
              <a:buClrTx/>
              <a:buSzTx/>
              <a:tabLst/>
              <a:defRPr/>
            </a:pPr>
            <a:endParaRPr lang="en-US" sz="1600" dirty="0">
              <a:latin typeface="Verdana"/>
              <a:cs typeface="Verdana"/>
            </a:endParaRPr>
          </a:p>
        </p:txBody>
      </p:sp>
      <p:sp>
        <p:nvSpPr>
          <p:cNvPr id="6" name="TextBox 20">
            <a:extLst>
              <a:ext uri="{FF2B5EF4-FFF2-40B4-BE49-F238E27FC236}">
                <a16:creationId xmlns:a16="http://schemas.microsoft.com/office/drawing/2014/main" id="{7A969600-20DB-4027-9C74-8534F60EEA44}"/>
              </a:ext>
            </a:extLst>
          </p:cNvPr>
          <p:cNvSpPr txBox="1"/>
          <p:nvPr/>
        </p:nvSpPr>
        <p:spPr>
          <a:xfrm>
            <a:off x="5654040" y="2009503"/>
            <a:ext cx="6537960" cy="1168269"/>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Commitment over</a:t>
            </a:r>
            <a:br>
              <a:rPr lang="en-US" sz="4400" b="1" dirty="0">
                <a:solidFill>
                  <a:srgbClr val="013663"/>
                </a:solidFill>
                <a:latin typeface="Garamond" panose="02020404030301010803" pitchFamily="18" charset="0"/>
                <a:ea typeface="Verdana" panose="020B0604030504040204" pitchFamily="34" charset="0"/>
              </a:rPr>
            </a:br>
            <a:r>
              <a:rPr lang="en-US" sz="4400" b="1" dirty="0">
                <a:solidFill>
                  <a:srgbClr val="013663"/>
                </a:solidFill>
                <a:latin typeface="Garamond" panose="02020404030301010803" pitchFamily="18" charset="0"/>
                <a:ea typeface="Verdana" panose="020B0604030504040204" pitchFamily="34" charset="0"/>
              </a:rPr>
              <a:t>Compliance</a:t>
            </a:r>
          </a:p>
        </p:txBody>
      </p:sp>
      <p:pic>
        <p:nvPicPr>
          <p:cNvPr id="10" name="Picture 30">
            <a:extLst>
              <a:ext uri="{FF2B5EF4-FFF2-40B4-BE49-F238E27FC236}">
                <a16:creationId xmlns:a16="http://schemas.microsoft.com/office/drawing/2014/main" id="{D5918CBC-51A1-1B76-43DF-425D8EAFC157}"/>
              </a:ext>
            </a:extLst>
          </p:cNvPr>
          <p:cNvPicPr>
            <a:picLocks noChangeAspect="1"/>
          </p:cNvPicPr>
          <p:nvPr/>
        </p:nvPicPr>
        <p:blipFill rotWithShape="1">
          <a:blip r:embed="rId3"/>
          <a:srcRect t="27648" b="24809"/>
          <a:stretch/>
        </p:blipFill>
        <p:spPr>
          <a:xfrm>
            <a:off x="10367477" y="383894"/>
            <a:ext cx="1976923" cy="726449"/>
          </a:xfrm>
          <a:prstGeom prst="rect">
            <a:avLst/>
          </a:prstGeom>
        </p:spPr>
      </p:pic>
    </p:spTree>
    <p:extLst>
      <p:ext uri="{BB962C8B-B14F-4D97-AF65-F5344CB8AC3E}">
        <p14:creationId xmlns:p14="http://schemas.microsoft.com/office/powerpoint/2010/main" val="3701209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several cards&#10;&#10;Description automatically generated">
            <a:extLst>
              <a:ext uri="{FF2B5EF4-FFF2-40B4-BE49-F238E27FC236}">
                <a16:creationId xmlns:a16="http://schemas.microsoft.com/office/drawing/2014/main" id="{B0D8BD75-B862-9D8B-8E58-9B6479583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591" y="1493256"/>
            <a:ext cx="4572000" cy="4572000"/>
          </a:xfrm>
          <a:prstGeom prst="rect">
            <a:avLst/>
          </a:prstGeom>
          <a:effectLst>
            <a:outerShdw blurRad="50800" dist="38100" dir="2700000" algn="tl" rotWithShape="0">
              <a:prstClr val="black">
                <a:alpha val="40000"/>
              </a:prstClr>
            </a:outerShdw>
          </a:effectLst>
        </p:spPr>
      </p:pic>
      <p:pic>
        <p:nvPicPr>
          <p:cNvPr id="6" name="Picture 5" descr="A yellow sign with a silver hook&#10;&#10;Description automatically generated">
            <a:extLst>
              <a:ext uri="{FF2B5EF4-FFF2-40B4-BE49-F238E27FC236}">
                <a16:creationId xmlns:a16="http://schemas.microsoft.com/office/drawing/2014/main" id="{ECC015BE-83FE-46B7-DBD6-732824C00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5991" y="1997178"/>
            <a:ext cx="2491918" cy="3627124"/>
          </a:xfrm>
          <a:prstGeom prst="rect">
            <a:avLst/>
          </a:prstGeom>
        </p:spPr>
      </p:pic>
      <p:pic>
        <p:nvPicPr>
          <p:cNvPr id="10" name="Picture 30">
            <a:extLst>
              <a:ext uri="{FF2B5EF4-FFF2-40B4-BE49-F238E27FC236}">
                <a16:creationId xmlns:a16="http://schemas.microsoft.com/office/drawing/2014/main" id="{C47B3044-B20D-F439-BD49-65534DED9D97}"/>
              </a:ext>
            </a:extLst>
          </p:cNvPr>
          <p:cNvPicPr>
            <a:picLocks noChangeAspect="1"/>
          </p:cNvPicPr>
          <p:nvPr/>
        </p:nvPicPr>
        <p:blipFill rotWithShape="1">
          <a:blip r:embed="rId4"/>
          <a:srcRect t="27648" b="24809"/>
          <a:stretch/>
        </p:blipFill>
        <p:spPr>
          <a:xfrm>
            <a:off x="10367477" y="383894"/>
            <a:ext cx="1976923" cy="726449"/>
          </a:xfrm>
          <a:prstGeom prst="rect">
            <a:avLst/>
          </a:prstGeom>
        </p:spPr>
      </p:pic>
      <p:sp>
        <p:nvSpPr>
          <p:cNvPr id="12" name="TextBox 20">
            <a:extLst>
              <a:ext uri="{FF2B5EF4-FFF2-40B4-BE49-F238E27FC236}">
                <a16:creationId xmlns:a16="http://schemas.microsoft.com/office/drawing/2014/main" id="{EFEA3068-69BD-2D92-3237-3E665A6EDAD9}"/>
              </a:ext>
            </a:extLst>
          </p:cNvPr>
          <p:cNvSpPr txBox="1"/>
          <p:nvPr/>
        </p:nvSpPr>
        <p:spPr>
          <a:xfrm>
            <a:off x="0" y="957943"/>
            <a:ext cx="12192000" cy="591187"/>
          </a:xfrm>
          <a:prstGeom prst="rect">
            <a:avLst/>
          </a:prstGeom>
        </p:spPr>
        <p:txBody>
          <a:bodyPr wrap="square" lIns="0" tIns="0" rIns="0" bIns="0" rtlCol="0" anchor="t">
            <a:spAutoFit/>
          </a:bodyPr>
          <a:lstStyle/>
          <a:p>
            <a:pPr algn="ctr" defTabSz="609630">
              <a:lnSpc>
                <a:spcPts val="4480"/>
              </a:lnSpc>
            </a:pPr>
            <a:r>
              <a:rPr lang="en-US" sz="4400" b="1" dirty="0">
                <a:solidFill>
                  <a:srgbClr val="013663"/>
                </a:solidFill>
                <a:latin typeface="Garamond" panose="02020404030301010803" pitchFamily="18" charset="0"/>
                <a:ea typeface="Verdana" panose="020B0604030504040204" pitchFamily="34" charset="0"/>
              </a:rPr>
              <a:t>Safety Initiatives</a:t>
            </a:r>
          </a:p>
        </p:txBody>
      </p:sp>
      <p:pic>
        <p:nvPicPr>
          <p:cNvPr id="4" name="Picture 3" descr="A close-up of a paper&#10;&#10;Description automatically generated">
            <a:extLst>
              <a:ext uri="{FF2B5EF4-FFF2-40B4-BE49-F238E27FC236}">
                <a16:creationId xmlns:a16="http://schemas.microsoft.com/office/drawing/2014/main" id="{D00B0D92-BC30-82EB-CEF9-643F907D92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3222" y="1658455"/>
            <a:ext cx="2880661" cy="4241602"/>
          </a:xfrm>
          <a:prstGeom prst="rect">
            <a:avLst/>
          </a:prstGeom>
        </p:spPr>
      </p:pic>
      <p:sp>
        <p:nvSpPr>
          <p:cNvPr id="5" name="TextBox 4">
            <a:extLst>
              <a:ext uri="{FF2B5EF4-FFF2-40B4-BE49-F238E27FC236}">
                <a16:creationId xmlns:a16="http://schemas.microsoft.com/office/drawing/2014/main" id="{2C0BD18B-2CA5-5E89-0233-DC12706ED04B}"/>
              </a:ext>
            </a:extLst>
          </p:cNvPr>
          <p:cNvSpPr txBox="1"/>
          <p:nvPr/>
        </p:nvSpPr>
        <p:spPr>
          <a:xfrm>
            <a:off x="9146138" y="5801231"/>
            <a:ext cx="2209800" cy="307777"/>
          </a:xfrm>
          <a:prstGeom prst="rect">
            <a:avLst/>
          </a:prstGeom>
          <a:noFill/>
        </p:spPr>
        <p:txBody>
          <a:bodyPr wrap="square" rtlCol="0">
            <a:spAutoFit/>
          </a:bodyPr>
          <a:lstStyle/>
          <a:p>
            <a:r>
              <a:rPr lang="en-US" sz="1400" i="1" dirty="0">
                <a:latin typeface="Arial Narrow" panose="020B0606020202030204" pitchFamily="34" charset="0"/>
              </a:rPr>
              <a:t>Also available digitally</a:t>
            </a:r>
          </a:p>
        </p:txBody>
      </p:sp>
    </p:spTree>
    <p:extLst>
      <p:ext uri="{BB962C8B-B14F-4D97-AF65-F5344CB8AC3E}">
        <p14:creationId xmlns:p14="http://schemas.microsoft.com/office/powerpoint/2010/main" val="1910837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C0EC59-2700-76EF-9B92-15E87A0690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50136" y="2414020"/>
            <a:ext cx="3499015" cy="1399606"/>
          </a:xfrm>
          <a:prstGeom prst="rect">
            <a:avLst/>
          </a:prstGeom>
        </p:spPr>
      </p:pic>
      <p:pic>
        <p:nvPicPr>
          <p:cNvPr id="11" name="Picture 10">
            <a:extLst>
              <a:ext uri="{FF2B5EF4-FFF2-40B4-BE49-F238E27FC236}">
                <a16:creationId xmlns:a16="http://schemas.microsoft.com/office/drawing/2014/main" id="{CC99372F-66C3-32A4-C67D-E57E755152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14787" y="2758440"/>
            <a:ext cx="2816477" cy="808558"/>
          </a:xfrm>
          <a:prstGeom prst="rect">
            <a:avLst/>
          </a:prstGeom>
        </p:spPr>
      </p:pic>
      <p:pic>
        <p:nvPicPr>
          <p:cNvPr id="5" name="Content Placeholder 4">
            <a:extLst>
              <a:ext uri="{FF2B5EF4-FFF2-40B4-BE49-F238E27FC236}">
                <a16:creationId xmlns:a16="http://schemas.microsoft.com/office/drawing/2014/main" id="{4770000C-8EA0-9A26-4271-CECE22A2CC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3120" y="4884924"/>
            <a:ext cx="3534621" cy="1178207"/>
          </a:xfrm>
          <a:prstGeom prst="rect">
            <a:avLst/>
          </a:prstGeom>
        </p:spPr>
      </p:pic>
      <p:pic>
        <p:nvPicPr>
          <p:cNvPr id="119810" name="Picture 2" descr="American Heart Association - Wikipedia">
            <a:extLst>
              <a:ext uri="{FF2B5EF4-FFF2-40B4-BE49-F238E27FC236}">
                <a16:creationId xmlns:a16="http://schemas.microsoft.com/office/drawing/2014/main" id="{9A3CCF2A-0B72-49BE-AF1A-8B666F7BAA0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628518" y="4364635"/>
            <a:ext cx="2399160" cy="14263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0">
            <a:extLst>
              <a:ext uri="{FF2B5EF4-FFF2-40B4-BE49-F238E27FC236}">
                <a16:creationId xmlns:a16="http://schemas.microsoft.com/office/drawing/2014/main" id="{425060FF-532D-03F6-6608-1EB2C2AF7438}"/>
              </a:ext>
            </a:extLst>
          </p:cNvPr>
          <p:cNvSpPr txBox="1"/>
          <p:nvPr/>
        </p:nvSpPr>
        <p:spPr>
          <a:xfrm>
            <a:off x="0" y="957943"/>
            <a:ext cx="12192000" cy="591187"/>
          </a:xfrm>
          <a:prstGeom prst="rect">
            <a:avLst/>
          </a:prstGeom>
        </p:spPr>
        <p:txBody>
          <a:bodyPr wrap="square" lIns="0" tIns="0" rIns="0" bIns="0" rtlCol="0" anchor="t">
            <a:spAutoFit/>
          </a:bodyPr>
          <a:lstStyle/>
          <a:p>
            <a:pPr algn="ctr" defTabSz="609630">
              <a:lnSpc>
                <a:spcPts val="4480"/>
              </a:lnSpc>
            </a:pPr>
            <a:r>
              <a:rPr lang="en-US" sz="4400" b="1" dirty="0">
                <a:solidFill>
                  <a:srgbClr val="013663"/>
                </a:solidFill>
                <a:latin typeface="Garamond" panose="02020404030301010803" pitchFamily="18" charset="0"/>
                <a:ea typeface="Verdana" panose="020B0604030504040204" pitchFamily="34" charset="0"/>
              </a:rPr>
              <a:t>Safety Resources</a:t>
            </a:r>
          </a:p>
        </p:txBody>
      </p:sp>
      <p:pic>
        <p:nvPicPr>
          <p:cNvPr id="13" name="Picture 12" descr="A red and blue logo&#10;&#10;Description automatically generated">
            <a:extLst>
              <a:ext uri="{FF2B5EF4-FFF2-40B4-BE49-F238E27FC236}">
                <a16:creationId xmlns:a16="http://schemas.microsoft.com/office/drawing/2014/main" id="{2E55DFEA-D16C-2CEA-788E-FBB3BA912B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855" y="2502923"/>
            <a:ext cx="3379645" cy="1242320"/>
          </a:xfrm>
          <a:prstGeom prst="rect">
            <a:avLst/>
          </a:prstGeom>
        </p:spPr>
      </p:pic>
      <p:pic>
        <p:nvPicPr>
          <p:cNvPr id="15" name="Picture 14" descr="A gold oval with blue letters&#10;&#10;Description automatically generated">
            <a:extLst>
              <a:ext uri="{FF2B5EF4-FFF2-40B4-BE49-F238E27FC236}">
                <a16:creationId xmlns:a16="http://schemas.microsoft.com/office/drawing/2014/main" id="{516A3D38-3B1C-BAA2-FB8C-9FE6B47DD1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3194" y="4362949"/>
            <a:ext cx="2399160" cy="1729627"/>
          </a:xfrm>
          <a:prstGeom prst="rect">
            <a:avLst/>
          </a:prstGeom>
        </p:spPr>
      </p:pic>
      <p:pic>
        <p:nvPicPr>
          <p:cNvPr id="2" name="Picture 30">
            <a:extLst>
              <a:ext uri="{FF2B5EF4-FFF2-40B4-BE49-F238E27FC236}">
                <a16:creationId xmlns:a16="http://schemas.microsoft.com/office/drawing/2014/main" id="{9F19770E-8AB0-E296-9EB8-FA41F0A2B511}"/>
              </a:ext>
            </a:extLst>
          </p:cNvPr>
          <p:cNvPicPr>
            <a:picLocks noChangeAspect="1"/>
          </p:cNvPicPr>
          <p:nvPr/>
        </p:nvPicPr>
        <p:blipFill rotWithShape="1">
          <a:blip r:embed="rId9"/>
          <a:srcRect t="27648" b="24809"/>
          <a:stretch/>
        </p:blipFill>
        <p:spPr>
          <a:xfrm>
            <a:off x="10367477" y="383894"/>
            <a:ext cx="1976923" cy="726449"/>
          </a:xfrm>
          <a:prstGeom prst="rect">
            <a:avLst/>
          </a:prstGeom>
        </p:spPr>
      </p:pic>
    </p:spTree>
    <p:extLst>
      <p:ext uri="{BB962C8B-B14F-4D97-AF65-F5344CB8AC3E}">
        <p14:creationId xmlns:p14="http://schemas.microsoft.com/office/powerpoint/2010/main" val="220934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Text Box 7">
            <a:extLst>
              <a:ext uri="{FF2B5EF4-FFF2-40B4-BE49-F238E27FC236}">
                <a16:creationId xmlns:a16="http://schemas.microsoft.com/office/drawing/2014/main" id="{B21CA67E-6928-4699-B3A2-BF27F859536C}"/>
              </a:ext>
            </a:extLst>
          </p:cNvPr>
          <p:cNvSpPr txBox="1">
            <a:spLocks noChangeArrowheads="1"/>
          </p:cNvSpPr>
          <p:nvPr/>
        </p:nvSpPr>
        <p:spPr bwMode="auto">
          <a:xfrm>
            <a:off x="1792288" y="4306888"/>
            <a:ext cx="8736012"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eaLnBrk="1" hangingPunct="1">
              <a:lnSpc>
                <a:spcPct val="90000"/>
              </a:lnSpc>
            </a:pPr>
            <a:r>
              <a:rPr lang="en-US" altLang="en-US" b="1" dirty="0">
                <a:solidFill>
                  <a:schemeClr val="tx1"/>
                </a:solidFill>
                <a:latin typeface="Tahoma" panose="020B0604030504040204" pitchFamily="34" charset="0"/>
              </a:rPr>
              <a:t>Rolling Owner Controlled Insurance Program</a:t>
            </a:r>
          </a:p>
          <a:p>
            <a:pPr algn="ctr" eaLnBrk="1" hangingPunct="1">
              <a:lnSpc>
                <a:spcPct val="90000"/>
              </a:lnSpc>
            </a:pPr>
            <a:r>
              <a:rPr lang="en-US" altLang="en-US" sz="2400" i="1" dirty="0">
                <a:solidFill>
                  <a:schemeClr val="tx1"/>
                </a:solidFill>
                <a:latin typeface="Tahoma" panose="020B0604030504040204" pitchFamily="34" charset="0"/>
              </a:rPr>
              <a:t>An Overview</a:t>
            </a:r>
          </a:p>
        </p:txBody>
      </p:sp>
      <p:sp>
        <p:nvSpPr>
          <p:cNvPr id="18435" name="Text Box 8">
            <a:extLst>
              <a:ext uri="{FF2B5EF4-FFF2-40B4-BE49-F238E27FC236}">
                <a16:creationId xmlns:a16="http://schemas.microsoft.com/office/drawing/2014/main" id="{C0FA0457-D9E7-4C22-8088-EBEA394A76D9}"/>
              </a:ext>
            </a:extLst>
          </p:cNvPr>
          <p:cNvSpPr txBox="1">
            <a:spLocks noChangeArrowheads="1"/>
          </p:cNvSpPr>
          <p:nvPr/>
        </p:nvSpPr>
        <p:spPr bwMode="auto">
          <a:xfrm>
            <a:off x="1524000" y="6170613"/>
            <a:ext cx="9144000" cy="99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eaLnBrk="1" hangingPunct="1">
              <a:lnSpc>
                <a:spcPct val="70000"/>
              </a:lnSpc>
              <a:spcBef>
                <a:spcPct val="50000"/>
              </a:spcBef>
            </a:pPr>
            <a:r>
              <a:rPr lang="en-US" altLang="en-US" sz="2200" b="1" dirty="0">
                <a:solidFill>
                  <a:srgbClr val="E0D8B0"/>
                </a:solidFill>
                <a:latin typeface="Tahoma" panose="020B0604030504040204" pitchFamily="34" charset="0"/>
              </a:rPr>
              <a:t>UT Model Contractor Development Program</a:t>
            </a:r>
          </a:p>
          <a:p>
            <a:pPr algn="ctr" eaLnBrk="1" hangingPunct="1">
              <a:lnSpc>
                <a:spcPct val="70000"/>
              </a:lnSpc>
              <a:spcBef>
                <a:spcPct val="50000"/>
              </a:spcBef>
            </a:pPr>
            <a:r>
              <a:rPr lang="en-US" altLang="en-US" sz="1800" b="1" i="1" dirty="0">
                <a:solidFill>
                  <a:srgbClr val="E0D8B0"/>
                </a:solidFill>
                <a:latin typeface="Tahoma" panose="020B0604030504040204" pitchFamily="34" charset="0"/>
              </a:rPr>
              <a:t>March 20, 2024</a:t>
            </a:r>
          </a:p>
          <a:p>
            <a:pPr algn="ctr" eaLnBrk="1" hangingPunct="1">
              <a:lnSpc>
                <a:spcPct val="70000"/>
              </a:lnSpc>
              <a:spcBef>
                <a:spcPct val="50000"/>
              </a:spcBef>
            </a:pPr>
            <a:endParaRPr lang="en-US" altLang="en-US" sz="1800" b="1" i="1" dirty="0">
              <a:solidFill>
                <a:srgbClr val="E0D8B0"/>
              </a:solidFill>
              <a:latin typeface="Tahoma" panose="020B0604030504040204" pitchFamily="34" charset="0"/>
            </a:endParaRPr>
          </a:p>
        </p:txBody>
      </p:sp>
      <p:sp>
        <p:nvSpPr>
          <p:cNvPr id="18436" name="Text Box 12">
            <a:extLst>
              <a:ext uri="{FF2B5EF4-FFF2-40B4-BE49-F238E27FC236}">
                <a16:creationId xmlns:a16="http://schemas.microsoft.com/office/drawing/2014/main" id="{3EFEBE13-D92C-4492-91B0-879DDFAF2B22}"/>
              </a:ext>
            </a:extLst>
          </p:cNvPr>
          <p:cNvSpPr txBox="1">
            <a:spLocks noChangeArrowheads="1"/>
          </p:cNvSpPr>
          <p:nvPr/>
        </p:nvSpPr>
        <p:spPr bwMode="auto">
          <a:xfrm>
            <a:off x="1524000" y="2392364"/>
            <a:ext cx="9144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eaLnBrk="1" hangingPunct="1">
              <a:lnSpc>
                <a:spcPct val="90000"/>
              </a:lnSpc>
              <a:spcBef>
                <a:spcPct val="50000"/>
              </a:spcBef>
            </a:pPr>
            <a:r>
              <a:rPr lang="en-US" altLang="en-US" sz="2400" b="1">
                <a:solidFill>
                  <a:srgbClr val="E0D8B0"/>
                </a:solidFill>
                <a:latin typeface="Tahoma" panose="020B0604030504040204" pitchFamily="34" charset="0"/>
              </a:rPr>
              <a:t>The University of Texas System</a:t>
            </a:r>
          </a:p>
        </p:txBody>
      </p:sp>
      <p:sp>
        <p:nvSpPr>
          <p:cNvPr id="18438" name="Rectangle 11">
            <a:extLst>
              <a:ext uri="{FF2B5EF4-FFF2-40B4-BE49-F238E27FC236}">
                <a16:creationId xmlns:a16="http://schemas.microsoft.com/office/drawing/2014/main" id="{711ECF80-589A-4F5C-BB4A-449B250D52B4}"/>
              </a:ext>
            </a:extLst>
          </p:cNvPr>
          <p:cNvSpPr>
            <a:spLocks noChangeArrowheads="1"/>
          </p:cNvSpPr>
          <p:nvPr/>
        </p:nvSpPr>
        <p:spPr bwMode="auto">
          <a:xfrm>
            <a:off x="1792288" y="5111750"/>
            <a:ext cx="38687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eaLnBrk="1" hangingPunct="1"/>
            <a:r>
              <a:rPr lang="en-US" altLang="en-US" sz="1800" dirty="0">
                <a:solidFill>
                  <a:schemeClr val="tx1"/>
                </a:solidFill>
                <a:latin typeface="Tahoma" panose="020B0604030504040204" pitchFamily="34" charset="0"/>
              </a:rPr>
              <a:t>Susan Baggett</a:t>
            </a:r>
          </a:p>
          <a:p>
            <a:pPr algn="ctr" eaLnBrk="1" hangingPunct="1"/>
            <a:r>
              <a:rPr lang="en-US" altLang="en-US" sz="1400" dirty="0">
                <a:solidFill>
                  <a:schemeClr val="tx1"/>
                </a:solidFill>
                <a:latin typeface="Tahoma" panose="020B0604030504040204" pitchFamily="34" charset="0"/>
              </a:rPr>
              <a:t>Vice President/CIP Project Manager </a:t>
            </a:r>
          </a:p>
          <a:p>
            <a:pPr algn="ctr" eaLnBrk="1" hangingPunct="1"/>
            <a:r>
              <a:rPr lang="en-US" altLang="en-US" sz="1400" dirty="0">
                <a:solidFill>
                  <a:schemeClr val="tx1"/>
                </a:solidFill>
                <a:latin typeface="Tahoma" panose="020B0604030504040204" pitchFamily="34" charset="0"/>
              </a:rPr>
              <a:t>Marsh, ROCIP Administrator</a:t>
            </a:r>
          </a:p>
        </p:txBody>
      </p:sp>
      <p:sp>
        <p:nvSpPr>
          <p:cNvPr id="2" name="Rectangle 11">
            <a:extLst>
              <a:ext uri="{FF2B5EF4-FFF2-40B4-BE49-F238E27FC236}">
                <a16:creationId xmlns:a16="http://schemas.microsoft.com/office/drawing/2014/main" id="{E1F40A51-7952-E91B-3995-C5B03D796B4A}"/>
              </a:ext>
            </a:extLst>
          </p:cNvPr>
          <p:cNvSpPr>
            <a:spLocks noChangeArrowheads="1"/>
          </p:cNvSpPr>
          <p:nvPr/>
        </p:nvSpPr>
        <p:spPr bwMode="auto">
          <a:xfrm>
            <a:off x="6096000" y="5111750"/>
            <a:ext cx="426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eaLnBrk="1" hangingPunct="1"/>
            <a:r>
              <a:rPr lang="en-US" altLang="en-US" sz="1800" dirty="0">
                <a:solidFill>
                  <a:schemeClr val="tx1"/>
                </a:solidFill>
                <a:latin typeface="Tahoma" panose="020B0604030504040204" pitchFamily="34" charset="0"/>
              </a:rPr>
              <a:t>Andres Campo</a:t>
            </a:r>
            <a:endParaRPr lang="en-US" altLang="en-US" sz="1600" dirty="0">
              <a:solidFill>
                <a:schemeClr val="tx1"/>
              </a:solidFill>
              <a:latin typeface="Tahoma" panose="020B0604030504040204" pitchFamily="34" charset="0"/>
            </a:endParaRPr>
          </a:p>
          <a:p>
            <a:pPr algn="ctr" eaLnBrk="1" hangingPunct="1"/>
            <a:r>
              <a:rPr lang="en-US" altLang="en-US" sz="1400" dirty="0">
                <a:solidFill>
                  <a:schemeClr val="tx1"/>
                </a:solidFill>
                <a:latin typeface="Tahoma" panose="020B0604030504040204" pitchFamily="34" charset="0"/>
              </a:rPr>
              <a:t>Assistant Director, Risk Finance</a:t>
            </a:r>
          </a:p>
          <a:p>
            <a:pPr algn="ctr" eaLnBrk="1" hangingPunct="1"/>
            <a:r>
              <a:rPr lang="en-US" altLang="en-US" sz="1400" dirty="0">
                <a:solidFill>
                  <a:schemeClr val="tx1"/>
                </a:solidFill>
                <a:latin typeface="Tahoma" panose="020B0604030504040204" pitchFamily="34" charset="0"/>
              </a:rPr>
              <a:t>U. T. System Office of Risk Management</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Text Box 2">
            <a:extLst>
              <a:ext uri="{FF2B5EF4-FFF2-40B4-BE49-F238E27FC236}">
                <a16:creationId xmlns:a16="http://schemas.microsoft.com/office/drawing/2014/main" id="{F2FDCCCA-4A50-4163-B896-C96F7FBA395A}"/>
              </a:ext>
            </a:extLst>
          </p:cNvPr>
          <p:cNvSpPr txBox="1">
            <a:spLocks noChangeArrowheads="1"/>
          </p:cNvSpPr>
          <p:nvPr/>
        </p:nvSpPr>
        <p:spPr bwMode="auto">
          <a:xfrm>
            <a:off x="6324600" y="604839"/>
            <a:ext cx="4343400" cy="492125"/>
          </a:xfrm>
          <a:prstGeom prst="rect">
            <a:avLst/>
          </a:prstGeom>
          <a:noFill/>
          <a:ln w="9525">
            <a:noFill/>
            <a:miter lim="800000"/>
            <a:headEnd/>
            <a:tailEnd/>
          </a:ln>
          <a:effectLst/>
        </p:spPr>
        <p:txBody>
          <a:bodyPr>
            <a:spAutoFit/>
          </a:bodyPr>
          <a:lstStyle/>
          <a:p>
            <a:pPr>
              <a:spcBef>
                <a:spcPct val="50000"/>
              </a:spcBef>
              <a:defRPr/>
            </a:pPr>
            <a:r>
              <a:rPr lang="en-US" sz="2600" b="1" dirty="0">
                <a:solidFill>
                  <a:srgbClr val="E0D8B0"/>
                </a:solidFill>
                <a:latin typeface="+mj-lt"/>
                <a:cs typeface="Arial" charset="0"/>
              </a:rPr>
              <a:t>U.T. System Overview</a:t>
            </a:r>
          </a:p>
        </p:txBody>
      </p:sp>
      <p:sp>
        <p:nvSpPr>
          <p:cNvPr id="20484" name="Text Box 3">
            <a:extLst>
              <a:ext uri="{FF2B5EF4-FFF2-40B4-BE49-F238E27FC236}">
                <a16:creationId xmlns:a16="http://schemas.microsoft.com/office/drawing/2014/main" id="{EE095297-9F66-4C40-8706-447ED3ADF06E}"/>
              </a:ext>
            </a:extLst>
          </p:cNvPr>
          <p:cNvSpPr txBox="1">
            <a:spLocks noChangeArrowheads="1"/>
          </p:cNvSpPr>
          <p:nvPr/>
        </p:nvSpPr>
        <p:spPr bwMode="auto">
          <a:xfrm>
            <a:off x="2209800" y="5683250"/>
            <a:ext cx="45720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spcBef>
                <a:spcPct val="50000"/>
              </a:spcBef>
            </a:pPr>
            <a:r>
              <a:rPr lang="en-US" altLang="en-US" sz="2100" b="1" dirty="0">
                <a:solidFill>
                  <a:srgbClr val="33CCCC"/>
                </a:solidFill>
              </a:rPr>
              <a:t>9 Academic Institutions</a:t>
            </a:r>
            <a:endParaRPr lang="en-US" altLang="en-US" sz="2100" dirty="0">
              <a:solidFill>
                <a:srgbClr val="33CCCC"/>
              </a:solidFill>
            </a:endParaRPr>
          </a:p>
        </p:txBody>
      </p:sp>
      <p:sp>
        <p:nvSpPr>
          <p:cNvPr id="20485" name="Text Box 4">
            <a:extLst>
              <a:ext uri="{FF2B5EF4-FFF2-40B4-BE49-F238E27FC236}">
                <a16:creationId xmlns:a16="http://schemas.microsoft.com/office/drawing/2014/main" id="{08752810-8659-40EF-9915-E1C0CBB90B7E}"/>
              </a:ext>
            </a:extLst>
          </p:cNvPr>
          <p:cNvSpPr txBox="1">
            <a:spLocks noChangeArrowheads="1"/>
          </p:cNvSpPr>
          <p:nvPr/>
        </p:nvSpPr>
        <p:spPr bwMode="auto">
          <a:xfrm>
            <a:off x="2209800" y="6064250"/>
            <a:ext cx="3962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spcBef>
                <a:spcPct val="50000"/>
              </a:spcBef>
            </a:pPr>
            <a:r>
              <a:rPr lang="en-US" altLang="en-US" sz="2100" b="1" dirty="0">
                <a:solidFill>
                  <a:srgbClr val="0066CC"/>
                </a:solidFill>
              </a:rPr>
              <a:t>5 Health Institutions</a:t>
            </a:r>
          </a:p>
        </p:txBody>
      </p:sp>
      <p:sp>
        <p:nvSpPr>
          <p:cNvPr id="20486" name="Text Box 5">
            <a:extLst>
              <a:ext uri="{FF2B5EF4-FFF2-40B4-BE49-F238E27FC236}">
                <a16:creationId xmlns:a16="http://schemas.microsoft.com/office/drawing/2014/main" id="{6AC6B305-1CE5-4C38-92EB-8D74DCE2F3BF}"/>
              </a:ext>
            </a:extLst>
          </p:cNvPr>
          <p:cNvSpPr txBox="1">
            <a:spLocks noChangeArrowheads="1"/>
          </p:cNvSpPr>
          <p:nvPr/>
        </p:nvSpPr>
        <p:spPr bwMode="auto">
          <a:xfrm>
            <a:off x="1752600" y="5302250"/>
            <a:ext cx="4800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spcBef>
                <a:spcPct val="50000"/>
              </a:spcBef>
            </a:pPr>
            <a:r>
              <a:rPr lang="en-US" altLang="en-US" sz="2100" b="1">
                <a:solidFill>
                  <a:srgbClr val="000066"/>
                </a:solidFill>
              </a:rPr>
              <a:t>The University of Texas System</a:t>
            </a:r>
          </a:p>
        </p:txBody>
      </p:sp>
      <p:pic>
        <p:nvPicPr>
          <p:cNvPr id="3" name="Picture 2">
            <a:extLst>
              <a:ext uri="{FF2B5EF4-FFF2-40B4-BE49-F238E27FC236}">
                <a16:creationId xmlns:a16="http://schemas.microsoft.com/office/drawing/2014/main" id="{5CD55829-B7FA-D31E-998D-33773E9FA5BC}"/>
              </a:ext>
            </a:extLst>
          </p:cNvPr>
          <p:cNvPicPr>
            <a:picLocks noChangeAspect="1"/>
          </p:cNvPicPr>
          <p:nvPr/>
        </p:nvPicPr>
        <p:blipFill>
          <a:blip r:embed="rId3"/>
          <a:stretch>
            <a:fillRect/>
          </a:stretch>
        </p:blipFill>
        <p:spPr>
          <a:xfrm>
            <a:off x="5052392" y="1519626"/>
            <a:ext cx="5208104" cy="38187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lue and white background with text&#10;&#10;Description automatically generated">
            <a:extLst>
              <a:ext uri="{FF2B5EF4-FFF2-40B4-BE49-F238E27FC236}">
                <a16:creationId xmlns:a16="http://schemas.microsoft.com/office/drawing/2014/main" id="{B1C8C77B-606F-E539-ED3E-8D3ECD01EE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492242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EB154AC-3B42-414E-8673-F6EABFD6164C}"/>
              </a:ext>
            </a:extLst>
          </p:cNvPr>
          <p:cNvSpPr>
            <a:spLocks noGrp="1" noChangeArrowheads="1"/>
          </p:cNvSpPr>
          <p:nvPr>
            <p:ph type="title"/>
          </p:nvPr>
        </p:nvSpPr>
        <p:spPr bwMode="auto">
          <a:xfrm>
            <a:off x="1914525" y="663575"/>
            <a:ext cx="8229600" cy="51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2600">
                <a:solidFill>
                  <a:srgbClr val="E0D8B0"/>
                </a:solidFill>
              </a:rPr>
              <a:t>ROCIP History</a:t>
            </a:r>
          </a:p>
        </p:txBody>
      </p:sp>
      <p:sp>
        <p:nvSpPr>
          <p:cNvPr id="22531" name="Rectangle 3">
            <a:extLst>
              <a:ext uri="{FF2B5EF4-FFF2-40B4-BE49-F238E27FC236}">
                <a16:creationId xmlns:a16="http://schemas.microsoft.com/office/drawing/2014/main" id="{258161D4-C26F-4327-A502-3CFBDEF5C996}"/>
              </a:ext>
            </a:extLst>
          </p:cNvPr>
          <p:cNvSpPr>
            <a:spLocks noGrp="1" noChangeArrowheads="1"/>
          </p:cNvSpPr>
          <p:nvPr>
            <p:ph idx="1"/>
          </p:nvPr>
        </p:nvSpPr>
        <p:spPr bwMode="auto">
          <a:xfrm>
            <a:off x="1773239" y="1532468"/>
            <a:ext cx="8709025" cy="52366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p>
            <a:pPr marL="285750" indent="-285750">
              <a:lnSpc>
                <a:spcPct val="150000"/>
              </a:lnSpc>
              <a:buClr>
                <a:srgbClr val="008000"/>
              </a:buClr>
              <a:buSzPct val="80000"/>
              <a:buFont typeface="Wingdings" panose="05000000000000000000" pitchFamily="2" charset="2"/>
              <a:buChar char="Ø"/>
            </a:pPr>
            <a:r>
              <a:rPr lang="en-US" altLang="en-US" sz="1600" dirty="0">
                <a:latin typeface="Tahoma" panose="020B0604030504040204" pitchFamily="34" charset="0"/>
              </a:rPr>
              <a:t>1994 - OCIP on MDACC </a:t>
            </a:r>
            <a:r>
              <a:rPr lang="en-US" altLang="en-US" sz="1600" dirty="0" err="1">
                <a:latin typeface="Tahoma" panose="020B0604030504040204" pitchFamily="34" charset="0"/>
              </a:rPr>
              <a:t>Bertner</a:t>
            </a:r>
            <a:r>
              <a:rPr lang="en-US" altLang="en-US" sz="1600" dirty="0">
                <a:latin typeface="Tahoma" panose="020B0604030504040204" pitchFamily="34" charset="0"/>
              </a:rPr>
              <a:t> Project</a:t>
            </a:r>
          </a:p>
          <a:p>
            <a:pPr marL="285750" indent="-285750">
              <a:lnSpc>
                <a:spcPct val="150000"/>
              </a:lnSpc>
              <a:buClr>
                <a:srgbClr val="008000"/>
              </a:buClr>
              <a:buSzPct val="80000"/>
              <a:buFont typeface="Wingdings" panose="05000000000000000000" pitchFamily="2" charset="2"/>
              <a:buChar char="Ø"/>
            </a:pPr>
            <a:r>
              <a:rPr lang="en-US" altLang="en-US" sz="1600" dirty="0">
                <a:latin typeface="Tahoma" panose="020B0604030504040204" pitchFamily="34" charset="0"/>
              </a:rPr>
              <a:t>1997 - ROCIP I covered 19 projects</a:t>
            </a:r>
          </a:p>
          <a:p>
            <a:pPr marL="285750" indent="-285750">
              <a:lnSpc>
                <a:spcPct val="150000"/>
              </a:lnSpc>
              <a:buClr>
                <a:srgbClr val="008000"/>
              </a:buClr>
              <a:buSzPct val="80000"/>
              <a:buFont typeface="Wingdings" panose="05000000000000000000" pitchFamily="2" charset="2"/>
              <a:buChar char="Ø"/>
            </a:pPr>
            <a:r>
              <a:rPr lang="en-US" altLang="en-US" sz="1600" dirty="0">
                <a:latin typeface="Tahoma" panose="020B0604030504040204" pitchFamily="34" charset="0"/>
              </a:rPr>
              <a:t>1999 - ROCIP II covered 23 projects </a:t>
            </a:r>
          </a:p>
          <a:p>
            <a:pPr marL="285750" indent="-285750">
              <a:lnSpc>
                <a:spcPct val="150000"/>
              </a:lnSpc>
              <a:buClr>
                <a:srgbClr val="008000"/>
              </a:buClr>
              <a:buSzPct val="80000"/>
              <a:buFont typeface="Wingdings" panose="05000000000000000000" pitchFamily="2" charset="2"/>
              <a:buChar char="Ø"/>
            </a:pPr>
            <a:r>
              <a:rPr lang="en-US" altLang="en-US" sz="1600" dirty="0">
                <a:latin typeface="Tahoma" panose="020B0604030504040204" pitchFamily="34" charset="0"/>
              </a:rPr>
              <a:t>2000 - ROCIP III covered 28 projects </a:t>
            </a:r>
          </a:p>
          <a:p>
            <a:pPr marL="285750" indent="-285750">
              <a:lnSpc>
                <a:spcPct val="150000"/>
              </a:lnSpc>
              <a:buClr>
                <a:srgbClr val="008000"/>
              </a:buClr>
              <a:buSzPct val="80000"/>
              <a:buFont typeface="Wingdings" panose="05000000000000000000" pitchFamily="2" charset="2"/>
              <a:buChar char="Ø"/>
            </a:pPr>
            <a:r>
              <a:rPr lang="en-US" altLang="en-US" sz="1600" dirty="0">
                <a:latin typeface="Tahoma" panose="020B0604030504040204" pitchFamily="34" charset="0"/>
              </a:rPr>
              <a:t>2003 - ROCIP IV covered 59 projects with $2.1B TCV </a:t>
            </a:r>
          </a:p>
          <a:p>
            <a:pPr marL="285750" indent="-285750">
              <a:lnSpc>
                <a:spcPct val="150000"/>
              </a:lnSpc>
              <a:buClr>
                <a:srgbClr val="008000"/>
              </a:buClr>
              <a:buSzPct val="80000"/>
              <a:buFont typeface="Wingdings" panose="05000000000000000000" pitchFamily="2" charset="2"/>
              <a:buChar char="Ø"/>
            </a:pPr>
            <a:r>
              <a:rPr lang="en-US" altLang="en-US" sz="1600" dirty="0">
                <a:latin typeface="Tahoma" panose="020B0604030504040204" pitchFamily="34" charset="0"/>
              </a:rPr>
              <a:t>2008 – ROCIP V covered 129 projects with $4.2B TCV</a:t>
            </a:r>
          </a:p>
          <a:p>
            <a:pPr marL="285750" indent="-285750">
              <a:lnSpc>
                <a:spcPct val="150000"/>
              </a:lnSpc>
              <a:buClr>
                <a:srgbClr val="008000"/>
              </a:buClr>
              <a:buSzPct val="80000"/>
              <a:buFont typeface="Wingdings" panose="05000000000000000000" pitchFamily="2" charset="2"/>
              <a:buChar char="Ø"/>
            </a:pPr>
            <a:r>
              <a:rPr lang="en-US" altLang="en-US" sz="1600" dirty="0">
                <a:latin typeface="Tahoma" panose="020B0604030504040204" pitchFamily="34" charset="0"/>
              </a:rPr>
              <a:t>2013 – ROCIP VI covered 90 projects with $3.4B TCV</a:t>
            </a:r>
          </a:p>
          <a:p>
            <a:pPr marL="285750" indent="-285750">
              <a:lnSpc>
                <a:spcPct val="150000"/>
              </a:lnSpc>
              <a:buClr>
                <a:srgbClr val="008000"/>
              </a:buClr>
              <a:buSzPct val="80000"/>
              <a:buFont typeface="Wingdings" panose="05000000000000000000" pitchFamily="2" charset="2"/>
              <a:buChar char="Ø"/>
            </a:pPr>
            <a:r>
              <a:rPr lang="en-US" altLang="en-US" sz="1600" dirty="0">
                <a:latin typeface="Tahoma" panose="020B0604030504040204" pitchFamily="34" charset="0"/>
              </a:rPr>
              <a:t>2017 – ROCIP VII currently covers 47 projects with TCV at $2.7B; </a:t>
            </a:r>
          </a:p>
          <a:p>
            <a:pPr lvl="1">
              <a:lnSpc>
                <a:spcPct val="150000"/>
              </a:lnSpc>
              <a:buClr>
                <a:srgbClr val="008000"/>
              </a:buClr>
              <a:buSzPct val="80000"/>
              <a:buFont typeface="Wingdings" panose="05000000000000000000" pitchFamily="2" charset="2"/>
              <a:buChar char="Ø"/>
            </a:pPr>
            <a:r>
              <a:rPr lang="en-US" altLang="en-US" sz="1600" dirty="0">
                <a:latin typeface="Tahoma" panose="020B0604030504040204" pitchFamily="34" charset="0"/>
              </a:rPr>
              <a:t>Phase VII Program Expiration Date: 8-1-2025</a:t>
            </a:r>
          </a:p>
          <a:p>
            <a:pPr marL="285750" indent="-285750">
              <a:lnSpc>
                <a:spcPct val="150000"/>
              </a:lnSpc>
              <a:buClr>
                <a:srgbClr val="008000"/>
              </a:buClr>
              <a:buSzPct val="80000"/>
              <a:buFont typeface="Wingdings" panose="05000000000000000000" pitchFamily="2" charset="2"/>
              <a:buChar char="Ø"/>
            </a:pPr>
            <a:r>
              <a:rPr lang="en-US" altLang="en-US" sz="1600" dirty="0">
                <a:latin typeface="Tahoma" panose="020B0604030504040204" pitchFamily="34" charset="0"/>
              </a:rPr>
              <a:t>2022 – ROCIP VIII Program bound 12-15-2022 currently covering 22 projects CV $1.9B; Estimated TCV $4-5B.</a:t>
            </a:r>
          </a:p>
          <a:p>
            <a:pPr lvl="1">
              <a:lnSpc>
                <a:spcPct val="150000"/>
              </a:lnSpc>
              <a:buClr>
                <a:srgbClr val="008000"/>
              </a:buClr>
              <a:buSzPct val="80000"/>
              <a:buFont typeface="Wingdings" panose="05000000000000000000" pitchFamily="2" charset="2"/>
              <a:buChar char="Ø"/>
            </a:pPr>
            <a:r>
              <a:rPr lang="en-US" altLang="en-US" sz="1600" dirty="0">
                <a:latin typeface="Tahoma" panose="020B0604030504040204" pitchFamily="34" charset="0"/>
              </a:rPr>
              <a:t>Phase VIII Program Expiration Date: 12-15-2028</a:t>
            </a:r>
          </a:p>
          <a:p>
            <a:pPr lvl="1">
              <a:lnSpc>
                <a:spcPct val="150000"/>
              </a:lnSpc>
              <a:buClr>
                <a:srgbClr val="008000"/>
              </a:buClr>
              <a:buSzPct val="80000"/>
              <a:buFont typeface="Wingdings" panose="05000000000000000000" pitchFamily="2" charset="2"/>
              <a:buChar char="Ø"/>
            </a:pPr>
            <a:endParaRPr lang="en-US" altLang="en-US" sz="2000" i="1" dirty="0">
              <a:latin typeface="Tahoma" panose="020B0604030504040204" pitchFamily="34" charset="0"/>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A311534-689F-4195-A681-EEA4AFAE6FFF}"/>
              </a:ext>
            </a:extLst>
          </p:cNvPr>
          <p:cNvSpPr>
            <a:spLocks noGrp="1" noChangeArrowheads="1"/>
          </p:cNvSpPr>
          <p:nvPr>
            <p:ph type="title"/>
          </p:nvPr>
        </p:nvSpPr>
        <p:spPr bwMode="auto">
          <a:xfrm>
            <a:off x="1938338" y="646114"/>
            <a:ext cx="8229600" cy="460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2600">
                <a:solidFill>
                  <a:srgbClr val="E0D8B0"/>
                </a:solidFill>
              </a:rPr>
              <a:t>ROCIP Collaboration Teams</a:t>
            </a:r>
          </a:p>
        </p:txBody>
      </p:sp>
      <p:sp>
        <p:nvSpPr>
          <p:cNvPr id="26627" name="Oval 3">
            <a:extLst>
              <a:ext uri="{FF2B5EF4-FFF2-40B4-BE49-F238E27FC236}">
                <a16:creationId xmlns:a16="http://schemas.microsoft.com/office/drawing/2014/main" id="{4A410A08-354A-4225-91FB-A478588E3726}"/>
              </a:ext>
            </a:extLst>
          </p:cNvPr>
          <p:cNvSpPr>
            <a:spLocks noChangeArrowheads="1"/>
          </p:cNvSpPr>
          <p:nvPr/>
        </p:nvSpPr>
        <p:spPr bwMode="auto">
          <a:xfrm>
            <a:off x="3430589" y="3683000"/>
            <a:ext cx="2100263" cy="1443038"/>
          </a:xfrm>
          <a:prstGeom prst="ellipse">
            <a:avLst/>
          </a:prstGeom>
          <a:solidFill>
            <a:schemeClr val="hlink"/>
          </a:solidFill>
          <a:ln w="9525">
            <a:solidFill>
              <a:schemeClr val="tx1"/>
            </a:solidFill>
            <a:round/>
            <a:headEnd/>
            <a:tailEnd/>
          </a:ln>
        </p:spPr>
        <p:txBody>
          <a:bodyPr wrap="none" anchor="ct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a:r>
              <a:rPr lang="en-US" altLang="en-US" sz="2000" b="1" dirty="0">
                <a:solidFill>
                  <a:schemeClr val="bg1"/>
                </a:solidFill>
                <a:latin typeface="Tahoma" panose="020B0604030504040204" pitchFamily="34" charset="0"/>
              </a:rPr>
              <a:t>UT System</a:t>
            </a:r>
          </a:p>
          <a:p>
            <a:pPr algn="ctr"/>
            <a:r>
              <a:rPr lang="en-US" altLang="en-US" sz="2000" b="1" dirty="0">
                <a:solidFill>
                  <a:schemeClr val="bg1"/>
                </a:solidFill>
                <a:latin typeface="Tahoma" panose="020B0604030504040204" pitchFamily="34" charset="0"/>
              </a:rPr>
              <a:t>ORM</a:t>
            </a:r>
          </a:p>
        </p:txBody>
      </p:sp>
      <p:sp>
        <p:nvSpPr>
          <p:cNvPr id="26628" name="Oval 4">
            <a:extLst>
              <a:ext uri="{FF2B5EF4-FFF2-40B4-BE49-F238E27FC236}">
                <a16:creationId xmlns:a16="http://schemas.microsoft.com/office/drawing/2014/main" id="{433FFBDC-C244-4C71-9AB6-E3E117975F70}"/>
              </a:ext>
            </a:extLst>
          </p:cNvPr>
          <p:cNvSpPr>
            <a:spLocks noChangeArrowheads="1"/>
          </p:cNvSpPr>
          <p:nvPr/>
        </p:nvSpPr>
        <p:spPr bwMode="auto">
          <a:xfrm>
            <a:off x="4079876" y="1779588"/>
            <a:ext cx="2205038" cy="1408112"/>
          </a:xfrm>
          <a:prstGeom prst="ellipse">
            <a:avLst/>
          </a:prstGeom>
          <a:solidFill>
            <a:schemeClr val="hlink"/>
          </a:solidFill>
          <a:ln w="9525">
            <a:solidFill>
              <a:schemeClr val="tx1"/>
            </a:solidFill>
            <a:round/>
            <a:headEnd/>
            <a:tailEnd/>
          </a:ln>
        </p:spPr>
        <p:txBody>
          <a:bodyPr wrap="none" anchor="ct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a:r>
              <a:rPr lang="en-US" altLang="en-US" sz="1800" b="1" dirty="0">
                <a:solidFill>
                  <a:schemeClr val="bg1"/>
                </a:solidFill>
                <a:latin typeface="Tahoma" panose="020B0604030504040204" pitchFamily="34" charset="0"/>
              </a:rPr>
              <a:t>UT System OCP/</a:t>
            </a:r>
          </a:p>
          <a:p>
            <a:pPr algn="ctr"/>
            <a:r>
              <a:rPr lang="en-US" altLang="en-US" sz="1800" b="1" dirty="0">
                <a:solidFill>
                  <a:schemeClr val="bg1"/>
                </a:solidFill>
                <a:latin typeface="Tahoma" panose="020B0604030504040204" pitchFamily="34" charset="0"/>
              </a:rPr>
              <a:t>Project Contro</a:t>
            </a:r>
            <a:r>
              <a:rPr lang="en-US" altLang="en-US" sz="2000" b="1" dirty="0">
                <a:solidFill>
                  <a:schemeClr val="bg1"/>
                </a:solidFill>
                <a:latin typeface="Tahoma" panose="020B0604030504040204" pitchFamily="34" charset="0"/>
              </a:rPr>
              <a:t>l</a:t>
            </a:r>
          </a:p>
        </p:txBody>
      </p:sp>
      <p:sp>
        <p:nvSpPr>
          <p:cNvPr id="26629" name="Rectangle 5">
            <a:extLst>
              <a:ext uri="{FF2B5EF4-FFF2-40B4-BE49-F238E27FC236}">
                <a16:creationId xmlns:a16="http://schemas.microsoft.com/office/drawing/2014/main" id="{1900F89C-C86F-4638-A274-E473D8E9D213}"/>
              </a:ext>
            </a:extLst>
          </p:cNvPr>
          <p:cNvSpPr>
            <a:spLocks noChangeArrowheads="1"/>
          </p:cNvSpPr>
          <p:nvPr/>
        </p:nvSpPr>
        <p:spPr bwMode="auto">
          <a:xfrm>
            <a:off x="8991600" y="4495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eaLnBrk="1" hangingPunct="1">
              <a:lnSpc>
                <a:spcPct val="90000"/>
              </a:lnSpc>
            </a:pPr>
            <a:endParaRPr lang="en-US" altLang="en-US"/>
          </a:p>
        </p:txBody>
      </p:sp>
      <p:sp>
        <p:nvSpPr>
          <p:cNvPr id="26630" name="Oval 6">
            <a:extLst>
              <a:ext uri="{FF2B5EF4-FFF2-40B4-BE49-F238E27FC236}">
                <a16:creationId xmlns:a16="http://schemas.microsoft.com/office/drawing/2014/main" id="{591A9EF8-4219-4FF5-A8F1-B035B33278B5}"/>
              </a:ext>
            </a:extLst>
          </p:cNvPr>
          <p:cNvSpPr>
            <a:spLocks noChangeArrowheads="1"/>
          </p:cNvSpPr>
          <p:nvPr/>
        </p:nvSpPr>
        <p:spPr bwMode="auto">
          <a:xfrm>
            <a:off x="4191000" y="43434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eaLnBrk="1" hangingPunct="1">
              <a:lnSpc>
                <a:spcPct val="90000"/>
              </a:lnSpc>
            </a:pPr>
            <a:endParaRPr lang="en-US" altLang="en-US"/>
          </a:p>
        </p:txBody>
      </p:sp>
      <p:sp>
        <p:nvSpPr>
          <p:cNvPr id="26631" name="Oval 7">
            <a:extLst>
              <a:ext uri="{FF2B5EF4-FFF2-40B4-BE49-F238E27FC236}">
                <a16:creationId xmlns:a16="http://schemas.microsoft.com/office/drawing/2014/main" id="{795A4938-C945-4586-9FC3-3D7758FF1135}"/>
              </a:ext>
            </a:extLst>
          </p:cNvPr>
          <p:cNvSpPr>
            <a:spLocks noChangeArrowheads="1"/>
          </p:cNvSpPr>
          <p:nvPr/>
        </p:nvSpPr>
        <p:spPr bwMode="auto">
          <a:xfrm>
            <a:off x="4038600" y="44958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eaLnBrk="1" hangingPunct="1">
              <a:lnSpc>
                <a:spcPct val="90000"/>
              </a:lnSpc>
            </a:pPr>
            <a:endParaRPr lang="en-US" altLang="en-US"/>
          </a:p>
        </p:txBody>
      </p:sp>
      <p:sp>
        <p:nvSpPr>
          <p:cNvPr id="26632" name="Oval 8">
            <a:extLst>
              <a:ext uri="{FF2B5EF4-FFF2-40B4-BE49-F238E27FC236}">
                <a16:creationId xmlns:a16="http://schemas.microsoft.com/office/drawing/2014/main" id="{E36D0CB6-FDEB-4BDA-84A2-C77CCC361E63}"/>
              </a:ext>
            </a:extLst>
          </p:cNvPr>
          <p:cNvSpPr>
            <a:spLocks noChangeArrowheads="1"/>
          </p:cNvSpPr>
          <p:nvPr/>
        </p:nvSpPr>
        <p:spPr bwMode="auto">
          <a:xfrm>
            <a:off x="1920876" y="2527300"/>
            <a:ext cx="1527175" cy="1371600"/>
          </a:xfrm>
          <a:prstGeom prst="ellipse">
            <a:avLst/>
          </a:prstGeom>
          <a:solidFill>
            <a:srgbClr val="FFFF00"/>
          </a:solidFill>
          <a:ln w="9525">
            <a:solidFill>
              <a:schemeClr val="tx1"/>
            </a:solidFill>
            <a:round/>
            <a:headEnd/>
            <a:tailEnd/>
          </a:ln>
        </p:spPr>
        <p:txBody>
          <a:bodyPr wrap="none" anchor="ct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a:r>
              <a:rPr lang="en-US" altLang="en-US" sz="2000" b="1">
                <a:solidFill>
                  <a:schemeClr val="tx1"/>
                </a:solidFill>
                <a:latin typeface="Times New Roman" panose="02020603050405020304" pitchFamily="18" charset="0"/>
              </a:rPr>
              <a:t> </a:t>
            </a:r>
            <a:r>
              <a:rPr lang="en-US" altLang="en-US" sz="1200" b="1">
                <a:solidFill>
                  <a:schemeClr val="tx1"/>
                </a:solidFill>
                <a:latin typeface="Tahoma" panose="020B0604030504040204" pitchFamily="34" charset="0"/>
              </a:rPr>
              <a:t>Institution </a:t>
            </a:r>
          </a:p>
          <a:p>
            <a:pPr algn="ctr"/>
            <a:r>
              <a:rPr lang="en-US" altLang="en-US" sz="1200" b="1">
                <a:solidFill>
                  <a:schemeClr val="tx1"/>
                </a:solidFill>
                <a:latin typeface="Tahoma" panose="020B0604030504040204" pitchFamily="34" charset="0"/>
              </a:rPr>
              <a:t>Includes Facilities</a:t>
            </a:r>
          </a:p>
          <a:p>
            <a:pPr algn="ctr"/>
            <a:r>
              <a:rPr lang="en-US" altLang="en-US" sz="1200" b="1">
                <a:solidFill>
                  <a:schemeClr val="tx1"/>
                </a:solidFill>
                <a:latin typeface="Tahoma" panose="020B0604030504040204" pitchFamily="34" charset="0"/>
              </a:rPr>
              <a:t> &amp; EH&amp;S</a:t>
            </a:r>
          </a:p>
        </p:txBody>
      </p:sp>
      <p:sp>
        <p:nvSpPr>
          <p:cNvPr id="26633" name="Oval 9">
            <a:extLst>
              <a:ext uri="{FF2B5EF4-FFF2-40B4-BE49-F238E27FC236}">
                <a16:creationId xmlns:a16="http://schemas.microsoft.com/office/drawing/2014/main" id="{3173E357-F412-4C07-8560-2C4640125887}"/>
              </a:ext>
            </a:extLst>
          </p:cNvPr>
          <p:cNvSpPr>
            <a:spLocks noChangeArrowheads="1"/>
          </p:cNvSpPr>
          <p:nvPr/>
        </p:nvSpPr>
        <p:spPr bwMode="auto">
          <a:xfrm>
            <a:off x="7877176" y="1331913"/>
            <a:ext cx="1527175" cy="1371600"/>
          </a:xfrm>
          <a:prstGeom prst="ellipse">
            <a:avLst/>
          </a:prstGeom>
          <a:solidFill>
            <a:srgbClr val="CC3300"/>
          </a:solidFill>
          <a:ln w="9525">
            <a:solidFill>
              <a:schemeClr val="tx1"/>
            </a:solidFill>
            <a:round/>
            <a:headEnd/>
            <a:tailEnd/>
          </a:ln>
        </p:spPr>
        <p:txBody>
          <a:bodyPr wrap="none" anchor="ct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a:r>
              <a:rPr lang="en-US" altLang="en-US" sz="2000" b="1">
                <a:solidFill>
                  <a:schemeClr val="bg1"/>
                </a:solidFill>
                <a:latin typeface="Tahoma" panose="020B0604030504040204" pitchFamily="34" charset="0"/>
              </a:rPr>
              <a:t>Contractor</a:t>
            </a:r>
          </a:p>
        </p:txBody>
      </p:sp>
      <p:sp>
        <p:nvSpPr>
          <p:cNvPr id="26634" name="Oval 10">
            <a:extLst>
              <a:ext uri="{FF2B5EF4-FFF2-40B4-BE49-F238E27FC236}">
                <a16:creationId xmlns:a16="http://schemas.microsoft.com/office/drawing/2014/main" id="{831E8785-9F82-44D9-B273-5CA1F83B09E6}"/>
              </a:ext>
            </a:extLst>
          </p:cNvPr>
          <p:cNvSpPr>
            <a:spLocks noChangeArrowheads="1"/>
          </p:cNvSpPr>
          <p:nvPr/>
        </p:nvSpPr>
        <p:spPr bwMode="auto">
          <a:xfrm>
            <a:off x="8707439" y="4398963"/>
            <a:ext cx="1620837" cy="1371600"/>
          </a:xfrm>
          <a:prstGeom prst="ellipse">
            <a:avLst/>
          </a:prstGeom>
          <a:solidFill>
            <a:srgbClr val="CC3300"/>
          </a:solidFill>
          <a:ln w="9525">
            <a:solidFill>
              <a:schemeClr val="tx1"/>
            </a:solidFill>
            <a:round/>
            <a:headEnd/>
            <a:tailEnd/>
          </a:ln>
        </p:spPr>
        <p:txBody>
          <a:bodyPr wrap="none" anchor="ct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a:r>
              <a:rPr lang="en-US" altLang="en-US" sz="1600" b="1">
                <a:solidFill>
                  <a:schemeClr val="bg1"/>
                </a:solidFill>
                <a:latin typeface="Tahoma" panose="020B0604030504040204" pitchFamily="34" charset="0"/>
              </a:rPr>
              <a:t>Subcontractors</a:t>
            </a:r>
          </a:p>
        </p:txBody>
      </p:sp>
      <p:sp>
        <p:nvSpPr>
          <p:cNvPr id="26635" name="Oval 11">
            <a:extLst>
              <a:ext uri="{FF2B5EF4-FFF2-40B4-BE49-F238E27FC236}">
                <a16:creationId xmlns:a16="http://schemas.microsoft.com/office/drawing/2014/main" id="{35CF88B5-0294-435E-BB29-EEFB06ABD635}"/>
              </a:ext>
            </a:extLst>
          </p:cNvPr>
          <p:cNvSpPr>
            <a:spLocks noChangeArrowheads="1"/>
          </p:cNvSpPr>
          <p:nvPr/>
        </p:nvSpPr>
        <p:spPr bwMode="auto">
          <a:xfrm>
            <a:off x="6021388" y="2743200"/>
            <a:ext cx="1968500" cy="1644650"/>
          </a:xfrm>
          <a:prstGeom prst="ellipse">
            <a:avLst/>
          </a:prstGeom>
          <a:solidFill>
            <a:srgbClr val="008000"/>
          </a:solidFill>
          <a:ln w="9525">
            <a:solidFill>
              <a:schemeClr val="tx1"/>
            </a:solidFill>
            <a:round/>
            <a:headEnd/>
            <a:tailEnd/>
          </a:ln>
        </p:spPr>
        <p:txBody>
          <a:bodyPr wrap="none" anchor="ct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a:r>
              <a:rPr lang="en-US" altLang="en-US" sz="2000" b="1" dirty="0">
                <a:solidFill>
                  <a:schemeClr val="bg1"/>
                </a:solidFill>
                <a:latin typeface="Tahoma" panose="020B0604030504040204" pitchFamily="34" charset="0"/>
              </a:rPr>
              <a:t>Program</a:t>
            </a:r>
          </a:p>
          <a:p>
            <a:pPr algn="ctr"/>
            <a:r>
              <a:rPr lang="en-US" altLang="en-US" sz="2000" b="1" dirty="0">
                <a:solidFill>
                  <a:schemeClr val="bg1"/>
                </a:solidFill>
                <a:latin typeface="Tahoma" panose="020B0604030504040204" pitchFamily="34" charset="0"/>
              </a:rPr>
              <a:t>Administrator</a:t>
            </a:r>
          </a:p>
        </p:txBody>
      </p:sp>
      <p:sp>
        <p:nvSpPr>
          <p:cNvPr id="26636" name="Line 12">
            <a:extLst>
              <a:ext uri="{FF2B5EF4-FFF2-40B4-BE49-F238E27FC236}">
                <a16:creationId xmlns:a16="http://schemas.microsoft.com/office/drawing/2014/main" id="{7037DF47-BA44-42F2-8E5F-CB43523B235D}"/>
              </a:ext>
            </a:extLst>
          </p:cNvPr>
          <p:cNvSpPr>
            <a:spLocks noChangeShapeType="1"/>
          </p:cNvSpPr>
          <p:nvPr/>
        </p:nvSpPr>
        <p:spPr bwMode="auto">
          <a:xfrm flipV="1">
            <a:off x="3411539" y="2716213"/>
            <a:ext cx="688975" cy="27305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7" name="Line 13">
            <a:extLst>
              <a:ext uri="{FF2B5EF4-FFF2-40B4-BE49-F238E27FC236}">
                <a16:creationId xmlns:a16="http://schemas.microsoft.com/office/drawing/2014/main" id="{1D0B375F-08F3-4D0E-9244-7B1C195D1AB6}"/>
              </a:ext>
            </a:extLst>
          </p:cNvPr>
          <p:cNvSpPr>
            <a:spLocks noChangeShapeType="1"/>
          </p:cNvSpPr>
          <p:nvPr/>
        </p:nvSpPr>
        <p:spPr bwMode="auto">
          <a:xfrm flipV="1">
            <a:off x="6284915" y="1947863"/>
            <a:ext cx="1581149" cy="314324"/>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8" name="Line 14">
            <a:extLst>
              <a:ext uri="{FF2B5EF4-FFF2-40B4-BE49-F238E27FC236}">
                <a16:creationId xmlns:a16="http://schemas.microsoft.com/office/drawing/2014/main" id="{0977EBE7-BB5B-41AA-A9F9-C52B01A70DAA}"/>
              </a:ext>
            </a:extLst>
          </p:cNvPr>
          <p:cNvSpPr>
            <a:spLocks noChangeShapeType="1"/>
          </p:cNvSpPr>
          <p:nvPr/>
        </p:nvSpPr>
        <p:spPr bwMode="auto">
          <a:xfrm>
            <a:off x="8832850" y="2665413"/>
            <a:ext cx="433388" cy="175101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9" name="Line 15">
            <a:extLst>
              <a:ext uri="{FF2B5EF4-FFF2-40B4-BE49-F238E27FC236}">
                <a16:creationId xmlns:a16="http://schemas.microsoft.com/office/drawing/2014/main" id="{60297C82-59E1-4212-AEFA-BEA78AF0F15A}"/>
              </a:ext>
            </a:extLst>
          </p:cNvPr>
          <p:cNvSpPr>
            <a:spLocks noChangeShapeType="1"/>
          </p:cNvSpPr>
          <p:nvPr/>
        </p:nvSpPr>
        <p:spPr bwMode="auto">
          <a:xfrm flipV="1">
            <a:off x="7653339" y="2451101"/>
            <a:ext cx="390525" cy="506413"/>
          </a:xfrm>
          <a:prstGeom prst="line">
            <a:avLst/>
          </a:prstGeom>
          <a:noFill/>
          <a:ln w="28575">
            <a:solidFill>
              <a:srgbClr val="2525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0" name="Line 16">
            <a:extLst>
              <a:ext uri="{FF2B5EF4-FFF2-40B4-BE49-F238E27FC236}">
                <a16:creationId xmlns:a16="http://schemas.microsoft.com/office/drawing/2014/main" id="{41B71AB5-3160-492F-A204-F22A6F3DE9C6}"/>
              </a:ext>
            </a:extLst>
          </p:cNvPr>
          <p:cNvSpPr>
            <a:spLocks noChangeShapeType="1"/>
          </p:cNvSpPr>
          <p:nvPr/>
        </p:nvSpPr>
        <p:spPr bwMode="auto">
          <a:xfrm>
            <a:off x="7751764" y="4116389"/>
            <a:ext cx="1004887" cy="752475"/>
          </a:xfrm>
          <a:prstGeom prst="line">
            <a:avLst/>
          </a:prstGeom>
          <a:noFill/>
          <a:ln w="28575">
            <a:solidFill>
              <a:srgbClr val="2525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1" name="Line 17">
            <a:extLst>
              <a:ext uri="{FF2B5EF4-FFF2-40B4-BE49-F238E27FC236}">
                <a16:creationId xmlns:a16="http://schemas.microsoft.com/office/drawing/2014/main" id="{5574D5F7-A2F8-4DE9-ACDE-A75560C54E6C}"/>
              </a:ext>
            </a:extLst>
          </p:cNvPr>
          <p:cNvSpPr>
            <a:spLocks noChangeShapeType="1"/>
          </p:cNvSpPr>
          <p:nvPr/>
        </p:nvSpPr>
        <p:spPr bwMode="auto">
          <a:xfrm flipV="1">
            <a:off x="5289551" y="3849689"/>
            <a:ext cx="784225" cy="331787"/>
          </a:xfrm>
          <a:prstGeom prst="line">
            <a:avLst/>
          </a:prstGeom>
          <a:noFill/>
          <a:ln w="28575">
            <a:solidFill>
              <a:srgbClr val="2525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2" name="Line 18">
            <a:extLst>
              <a:ext uri="{FF2B5EF4-FFF2-40B4-BE49-F238E27FC236}">
                <a16:creationId xmlns:a16="http://schemas.microsoft.com/office/drawing/2014/main" id="{3D3FD342-3B03-4A4E-B4AF-58846F644CF3}"/>
              </a:ext>
            </a:extLst>
          </p:cNvPr>
          <p:cNvSpPr>
            <a:spLocks noChangeShapeType="1"/>
          </p:cNvSpPr>
          <p:nvPr/>
        </p:nvSpPr>
        <p:spPr bwMode="auto">
          <a:xfrm flipV="1">
            <a:off x="1828801" y="6292851"/>
            <a:ext cx="2873375" cy="1111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3" name="Text Box 19">
            <a:extLst>
              <a:ext uri="{FF2B5EF4-FFF2-40B4-BE49-F238E27FC236}">
                <a16:creationId xmlns:a16="http://schemas.microsoft.com/office/drawing/2014/main" id="{31316C45-0DE5-40F3-848B-A4ABD6E5607B}"/>
              </a:ext>
            </a:extLst>
          </p:cNvPr>
          <p:cNvSpPr txBox="1">
            <a:spLocks noChangeArrowheads="1"/>
          </p:cNvSpPr>
          <p:nvPr/>
        </p:nvSpPr>
        <p:spPr bwMode="auto">
          <a:xfrm>
            <a:off x="2047876" y="6030913"/>
            <a:ext cx="2767013"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eaLnBrk="1" hangingPunct="1">
              <a:lnSpc>
                <a:spcPct val="90000"/>
              </a:lnSpc>
              <a:spcBef>
                <a:spcPct val="50000"/>
              </a:spcBef>
            </a:pPr>
            <a:r>
              <a:rPr lang="en-US" altLang="en-US" sz="1400" b="1" i="1">
                <a:solidFill>
                  <a:schemeClr val="tx1"/>
                </a:solidFill>
                <a:latin typeface="Tahoma" panose="020B0604030504040204" pitchFamily="34" charset="0"/>
              </a:rPr>
              <a:t>Construction</a:t>
            </a:r>
          </a:p>
        </p:txBody>
      </p:sp>
      <p:sp>
        <p:nvSpPr>
          <p:cNvPr id="26644" name="Line 20">
            <a:extLst>
              <a:ext uri="{FF2B5EF4-FFF2-40B4-BE49-F238E27FC236}">
                <a16:creationId xmlns:a16="http://schemas.microsoft.com/office/drawing/2014/main" id="{BA02DD4E-8D20-4DAA-B2B8-1AAE53EB6674}"/>
              </a:ext>
            </a:extLst>
          </p:cNvPr>
          <p:cNvSpPr>
            <a:spLocks noChangeShapeType="1"/>
          </p:cNvSpPr>
          <p:nvPr/>
        </p:nvSpPr>
        <p:spPr bwMode="auto">
          <a:xfrm>
            <a:off x="1858964" y="6624638"/>
            <a:ext cx="2873375" cy="11112"/>
          </a:xfrm>
          <a:prstGeom prst="line">
            <a:avLst/>
          </a:prstGeom>
          <a:noFill/>
          <a:ln w="38100">
            <a:solidFill>
              <a:srgbClr val="2525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5" name="Text Box 21">
            <a:extLst>
              <a:ext uri="{FF2B5EF4-FFF2-40B4-BE49-F238E27FC236}">
                <a16:creationId xmlns:a16="http://schemas.microsoft.com/office/drawing/2014/main" id="{57196761-E4CA-4277-9D29-C2735E2B5019}"/>
              </a:ext>
            </a:extLst>
          </p:cNvPr>
          <p:cNvSpPr txBox="1">
            <a:spLocks noChangeArrowheads="1"/>
          </p:cNvSpPr>
          <p:nvPr/>
        </p:nvSpPr>
        <p:spPr bwMode="auto">
          <a:xfrm>
            <a:off x="1809750" y="6386513"/>
            <a:ext cx="27559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r" eaLnBrk="1" hangingPunct="1">
              <a:lnSpc>
                <a:spcPct val="90000"/>
              </a:lnSpc>
              <a:spcBef>
                <a:spcPct val="50000"/>
              </a:spcBef>
            </a:pPr>
            <a:r>
              <a:rPr lang="en-US" altLang="en-US" sz="1400" b="1" i="1">
                <a:solidFill>
                  <a:schemeClr val="tx1"/>
                </a:solidFill>
                <a:latin typeface="Tahoma" panose="020B0604030504040204" pitchFamily="34" charset="0"/>
              </a:rPr>
              <a:t>Collaboration</a:t>
            </a:r>
          </a:p>
        </p:txBody>
      </p:sp>
      <p:sp>
        <p:nvSpPr>
          <p:cNvPr id="26646" name="Line 22">
            <a:extLst>
              <a:ext uri="{FF2B5EF4-FFF2-40B4-BE49-F238E27FC236}">
                <a16:creationId xmlns:a16="http://schemas.microsoft.com/office/drawing/2014/main" id="{E0FEB740-0725-46E1-B957-D76B1C1A286B}"/>
              </a:ext>
            </a:extLst>
          </p:cNvPr>
          <p:cNvSpPr>
            <a:spLocks noChangeShapeType="1"/>
          </p:cNvSpPr>
          <p:nvPr/>
        </p:nvSpPr>
        <p:spPr bwMode="auto">
          <a:xfrm>
            <a:off x="5578475" y="2786064"/>
            <a:ext cx="579438" cy="346075"/>
          </a:xfrm>
          <a:prstGeom prst="line">
            <a:avLst/>
          </a:prstGeom>
          <a:noFill/>
          <a:ln w="28575">
            <a:solidFill>
              <a:srgbClr val="2525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7" name="AutoShape 23">
            <a:extLst>
              <a:ext uri="{FF2B5EF4-FFF2-40B4-BE49-F238E27FC236}">
                <a16:creationId xmlns:a16="http://schemas.microsoft.com/office/drawing/2014/main" id="{D4124FF1-2049-4E95-A107-1018D8A41C03}"/>
              </a:ext>
            </a:extLst>
          </p:cNvPr>
          <p:cNvSpPr>
            <a:spLocks noChangeArrowheads="1"/>
          </p:cNvSpPr>
          <p:nvPr/>
        </p:nvSpPr>
        <p:spPr bwMode="auto">
          <a:xfrm>
            <a:off x="9271000" y="2517775"/>
            <a:ext cx="1341438" cy="1068388"/>
          </a:xfrm>
          <a:prstGeom prst="wedgeRectCallout">
            <a:avLst>
              <a:gd name="adj1" fmla="val -40176"/>
              <a:gd name="adj2" fmla="val -85514"/>
            </a:avLst>
          </a:prstGeom>
          <a:solidFill>
            <a:srgbClr val="E0D8B0"/>
          </a:solidFill>
          <a:ln w="12700" algn="ctr">
            <a:solidFill>
              <a:srgbClr val="2525FF"/>
            </a:solidFill>
            <a:miter lim="800000"/>
            <a:headEnd/>
            <a:tailEnd/>
          </a:ln>
        </p:spPr>
        <p:txBody>
          <a:bodyPr anchor="ct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eaLnBrk="1" hangingPunct="1">
              <a:lnSpc>
                <a:spcPct val="90000"/>
              </a:lnSpc>
            </a:pPr>
            <a:r>
              <a:rPr lang="en-US" altLang="en-US" sz="1400" b="1">
                <a:latin typeface="Tahoma" panose="020B0604030504040204" pitchFamily="34" charset="0"/>
              </a:rPr>
              <a:t>Performs Work / Responsible for Safety</a:t>
            </a:r>
          </a:p>
        </p:txBody>
      </p:sp>
      <p:sp>
        <p:nvSpPr>
          <p:cNvPr id="26648" name="AutoShape 24">
            <a:extLst>
              <a:ext uri="{FF2B5EF4-FFF2-40B4-BE49-F238E27FC236}">
                <a16:creationId xmlns:a16="http://schemas.microsoft.com/office/drawing/2014/main" id="{5EFA1E11-75DD-442B-B455-A84497587849}"/>
              </a:ext>
            </a:extLst>
          </p:cNvPr>
          <p:cNvSpPr>
            <a:spLocks noChangeArrowheads="1"/>
          </p:cNvSpPr>
          <p:nvPr/>
        </p:nvSpPr>
        <p:spPr bwMode="auto">
          <a:xfrm>
            <a:off x="7300914" y="5603875"/>
            <a:ext cx="1341437" cy="1068388"/>
          </a:xfrm>
          <a:prstGeom prst="wedgeRectCallout">
            <a:avLst>
              <a:gd name="adj1" fmla="val 53667"/>
              <a:gd name="adj2" fmla="val -83282"/>
            </a:avLst>
          </a:prstGeom>
          <a:solidFill>
            <a:srgbClr val="E0D8B0"/>
          </a:solidFill>
          <a:ln w="12700" algn="ctr">
            <a:solidFill>
              <a:srgbClr val="2525FF"/>
            </a:solidFill>
            <a:miter lim="800000"/>
            <a:headEnd/>
            <a:tailEnd/>
          </a:ln>
        </p:spPr>
        <p:txBody>
          <a:bodyPr anchor="ct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eaLnBrk="1" hangingPunct="1">
              <a:lnSpc>
                <a:spcPct val="90000"/>
              </a:lnSpc>
            </a:pPr>
            <a:r>
              <a:rPr lang="en-US" altLang="en-US" sz="1400" b="1">
                <a:latin typeface="Tahoma" panose="020B0604030504040204" pitchFamily="34" charset="0"/>
              </a:rPr>
              <a:t>Performs Work / Responsible for Safety</a:t>
            </a:r>
          </a:p>
        </p:txBody>
      </p:sp>
      <p:sp>
        <p:nvSpPr>
          <p:cNvPr id="26649" name="AutoShape 25">
            <a:extLst>
              <a:ext uri="{FF2B5EF4-FFF2-40B4-BE49-F238E27FC236}">
                <a16:creationId xmlns:a16="http://schemas.microsoft.com/office/drawing/2014/main" id="{1F9BA095-0006-4013-83A8-A698BE39126A}"/>
              </a:ext>
            </a:extLst>
          </p:cNvPr>
          <p:cNvSpPr>
            <a:spLocks noChangeArrowheads="1"/>
          </p:cNvSpPr>
          <p:nvPr/>
        </p:nvSpPr>
        <p:spPr bwMode="auto">
          <a:xfrm>
            <a:off x="5418139" y="5132389"/>
            <a:ext cx="1520825" cy="1150937"/>
          </a:xfrm>
          <a:prstGeom prst="wedgeRoundRectCallout">
            <a:avLst>
              <a:gd name="adj1" fmla="val 33819"/>
              <a:gd name="adj2" fmla="val -116620"/>
              <a:gd name="adj3" fmla="val 16667"/>
            </a:avLst>
          </a:prstGeom>
          <a:solidFill>
            <a:srgbClr val="E0D8B0"/>
          </a:solidFill>
          <a:ln w="12700" algn="ctr">
            <a:solidFill>
              <a:srgbClr val="2525FF"/>
            </a:solidFill>
            <a:miter lim="800000"/>
            <a:headEnd/>
            <a:tailEnd/>
          </a:ln>
        </p:spPr>
        <p:txBody>
          <a:bodyPr anchor="ct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eaLnBrk="1" hangingPunct="1">
              <a:lnSpc>
                <a:spcPct val="90000"/>
              </a:lnSpc>
            </a:pPr>
            <a:r>
              <a:rPr lang="en-US" altLang="en-US" sz="1400" b="1">
                <a:latin typeface="Tahoma" panose="020B0604030504040204" pitchFamily="34" charset="0"/>
              </a:rPr>
              <a:t>Enrolls Contractors / Performs Site Safety Assessments</a:t>
            </a:r>
          </a:p>
        </p:txBody>
      </p:sp>
      <p:sp>
        <p:nvSpPr>
          <p:cNvPr id="26650" name="AutoShape 26">
            <a:extLst>
              <a:ext uri="{FF2B5EF4-FFF2-40B4-BE49-F238E27FC236}">
                <a16:creationId xmlns:a16="http://schemas.microsoft.com/office/drawing/2014/main" id="{FD9AA752-A58F-4942-8A4E-4783201CC333}"/>
              </a:ext>
            </a:extLst>
          </p:cNvPr>
          <p:cNvSpPr>
            <a:spLocks noChangeArrowheads="1"/>
          </p:cNvSpPr>
          <p:nvPr/>
        </p:nvSpPr>
        <p:spPr bwMode="auto">
          <a:xfrm>
            <a:off x="1787525" y="1093788"/>
            <a:ext cx="1924050" cy="1128713"/>
          </a:xfrm>
          <a:prstGeom prst="wedgeEllipseCallout">
            <a:avLst>
              <a:gd name="adj1" fmla="val 68977"/>
              <a:gd name="adj2" fmla="val 35231"/>
            </a:avLst>
          </a:prstGeom>
          <a:solidFill>
            <a:srgbClr val="E0D8B0"/>
          </a:solidFill>
          <a:ln w="12700" algn="ctr">
            <a:solidFill>
              <a:srgbClr val="2525FF"/>
            </a:solidFill>
            <a:miter lim="800000"/>
            <a:headEnd/>
            <a:tailEnd/>
          </a:ln>
        </p:spPr>
        <p:txBody>
          <a:bodyPr anchor="ct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eaLnBrk="1" hangingPunct="1">
              <a:lnSpc>
                <a:spcPct val="90000"/>
              </a:lnSpc>
            </a:pPr>
            <a:r>
              <a:rPr lang="en-US" altLang="en-US" sz="1400" b="1">
                <a:latin typeface="Tahoma" panose="020B0604030504040204" pitchFamily="34" charset="0"/>
              </a:rPr>
              <a:t>Manages Work / Performs Site Safety Assessments</a:t>
            </a:r>
          </a:p>
        </p:txBody>
      </p:sp>
      <p:sp>
        <p:nvSpPr>
          <p:cNvPr id="26651" name="Line 27">
            <a:extLst>
              <a:ext uri="{FF2B5EF4-FFF2-40B4-BE49-F238E27FC236}">
                <a16:creationId xmlns:a16="http://schemas.microsoft.com/office/drawing/2014/main" id="{A8F8628C-E5C3-4264-A847-4F5E6CA802B2}"/>
              </a:ext>
            </a:extLst>
          </p:cNvPr>
          <p:cNvSpPr>
            <a:spLocks noChangeShapeType="1"/>
          </p:cNvSpPr>
          <p:nvPr/>
        </p:nvSpPr>
        <p:spPr bwMode="auto">
          <a:xfrm flipH="1">
            <a:off x="4519613" y="3175001"/>
            <a:ext cx="120650" cy="511175"/>
          </a:xfrm>
          <a:prstGeom prst="line">
            <a:avLst/>
          </a:prstGeom>
          <a:noFill/>
          <a:ln w="28575">
            <a:solidFill>
              <a:srgbClr val="2525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2" name="Line 28">
            <a:extLst>
              <a:ext uri="{FF2B5EF4-FFF2-40B4-BE49-F238E27FC236}">
                <a16:creationId xmlns:a16="http://schemas.microsoft.com/office/drawing/2014/main" id="{A3005243-C994-4B0D-81D6-B0741D6CFF6E}"/>
              </a:ext>
            </a:extLst>
          </p:cNvPr>
          <p:cNvSpPr>
            <a:spLocks noChangeShapeType="1"/>
          </p:cNvSpPr>
          <p:nvPr/>
        </p:nvSpPr>
        <p:spPr bwMode="auto">
          <a:xfrm>
            <a:off x="3201988" y="3683000"/>
            <a:ext cx="366712" cy="357188"/>
          </a:xfrm>
          <a:prstGeom prst="line">
            <a:avLst/>
          </a:prstGeom>
          <a:noFill/>
          <a:ln w="28575">
            <a:solidFill>
              <a:srgbClr val="2525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3" name="AutoShape 29">
            <a:extLst>
              <a:ext uri="{FF2B5EF4-FFF2-40B4-BE49-F238E27FC236}">
                <a16:creationId xmlns:a16="http://schemas.microsoft.com/office/drawing/2014/main" id="{621D9C08-A087-4605-8B82-1444E3CD7F10}"/>
              </a:ext>
            </a:extLst>
          </p:cNvPr>
          <p:cNvSpPr>
            <a:spLocks noChangeArrowheads="1"/>
          </p:cNvSpPr>
          <p:nvPr/>
        </p:nvSpPr>
        <p:spPr bwMode="auto">
          <a:xfrm>
            <a:off x="1712913" y="4203701"/>
            <a:ext cx="1365250" cy="619125"/>
          </a:xfrm>
          <a:prstGeom prst="wedgeRoundRectCallout">
            <a:avLst>
              <a:gd name="adj1" fmla="val 28954"/>
              <a:gd name="adj2" fmla="val -100000"/>
              <a:gd name="adj3" fmla="val 16667"/>
            </a:avLst>
          </a:prstGeom>
          <a:solidFill>
            <a:srgbClr val="E0D8B0"/>
          </a:solidFill>
          <a:ln w="12700" algn="ctr">
            <a:solidFill>
              <a:srgbClr val="2525FF"/>
            </a:solidFill>
            <a:miter lim="800000"/>
            <a:headEnd/>
            <a:tailEnd/>
          </a:ln>
        </p:spPr>
        <p:txBody>
          <a:bodyPr anchor="ct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eaLnBrk="1" hangingPunct="1">
              <a:lnSpc>
                <a:spcPct val="90000"/>
              </a:lnSpc>
            </a:pPr>
            <a:r>
              <a:rPr lang="en-US" altLang="en-US" sz="1400" b="1">
                <a:latin typeface="Tahoma" panose="020B0604030504040204" pitchFamily="34" charset="0"/>
              </a:rPr>
              <a:t>Safety Specialists</a:t>
            </a:r>
          </a:p>
        </p:txBody>
      </p:sp>
      <p:sp>
        <p:nvSpPr>
          <p:cNvPr id="26654" name="AutoShape 30">
            <a:extLst>
              <a:ext uri="{FF2B5EF4-FFF2-40B4-BE49-F238E27FC236}">
                <a16:creationId xmlns:a16="http://schemas.microsoft.com/office/drawing/2014/main" id="{C78F96E0-943D-4AEA-9D6E-D332F656F81A}"/>
              </a:ext>
            </a:extLst>
          </p:cNvPr>
          <p:cNvSpPr>
            <a:spLocks noChangeArrowheads="1"/>
          </p:cNvSpPr>
          <p:nvPr/>
        </p:nvSpPr>
        <p:spPr bwMode="auto">
          <a:xfrm>
            <a:off x="2765425" y="5322889"/>
            <a:ext cx="1176338" cy="619125"/>
          </a:xfrm>
          <a:prstGeom prst="wedgeRoundRectCallout">
            <a:avLst>
              <a:gd name="adj1" fmla="val 41634"/>
              <a:gd name="adj2" fmla="val -100000"/>
              <a:gd name="adj3" fmla="val 16667"/>
            </a:avLst>
          </a:prstGeom>
          <a:solidFill>
            <a:srgbClr val="E0D8B0"/>
          </a:solidFill>
          <a:ln w="12700" algn="ctr">
            <a:solidFill>
              <a:srgbClr val="2525FF"/>
            </a:solidFill>
            <a:miter lim="800000"/>
            <a:headEnd/>
            <a:tailEnd/>
          </a:ln>
        </p:spPr>
        <p:txBody>
          <a:bodyPr anchor="ctr"/>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eaLnBrk="1" hangingPunct="1">
              <a:lnSpc>
                <a:spcPct val="90000"/>
              </a:lnSpc>
            </a:pPr>
            <a:r>
              <a:rPr lang="en-US" altLang="en-US" sz="1400" b="1">
                <a:latin typeface="Tahoma" panose="020B0604030504040204" pitchFamily="34" charset="0"/>
              </a:rPr>
              <a:t>Manages Program</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8">
            <a:extLst>
              <a:ext uri="{FF2B5EF4-FFF2-40B4-BE49-F238E27FC236}">
                <a16:creationId xmlns:a16="http://schemas.microsoft.com/office/drawing/2014/main" id="{1FBBF630-EC75-45AF-BC98-F6436FAD6697}"/>
              </a:ext>
            </a:extLst>
          </p:cNvPr>
          <p:cNvSpPr>
            <a:spLocks noChangeArrowheads="1"/>
          </p:cNvSpPr>
          <p:nvPr/>
        </p:nvSpPr>
        <p:spPr bwMode="auto">
          <a:xfrm>
            <a:off x="5253039" y="2422526"/>
            <a:ext cx="2898775" cy="2411413"/>
          </a:xfrm>
          <a:prstGeom prst="rect">
            <a:avLst/>
          </a:prstGeom>
          <a:solidFill>
            <a:srgbClr val="006D9E"/>
          </a:solidFill>
          <a:ln w="12700">
            <a:solidFill>
              <a:schemeClr val="bg1"/>
            </a:solidFill>
            <a:miter lim="800000"/>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tIns="137160" rIns="45720"/>
          <a:lstStyle>
            <a:lvl1pPr>
              <a:defRPr sz="2800">
                <a:solidFill>
                  <a:srgbClr val="5F5F5F"/>
                </a:solidFill>
                <a:latin typeface="Arial" panose="020B0604020202020204" pitchFamily="34" charset="0"/>
                <a:cs typeface="Arial" panose="020B0604020202020204" pitchFamily="34" charset="0"/>
              </a:defRPr>
            </a:lvl1pPr>
            <a:lvl2pPr marL="742950" indent="-285750">
              <a:defRPr sz="2800">
                <a:solidFill>
                  <a:srgbClr val="5F5F5F"/>
                </a:solidFill>
                <a:latin typeface="Arial" panose="020B0604020202020204" pitchFamily="34" charset="0"/>
                <a:cs typeface="Arial" panose="020B0604020202020204" pitchFamily="34" charset="0"/>
              </a:defRPr>
            </a:lvl2pPr>
            <a:lvl3pPr marL="1143000" indent="-228600">
              <a:defRPr sz="2800">
                <a:solidFill>
                  <a:srgbClr val="5F5F5F"/>
                </a:solidFill>
                <a:latin typeface="Arial" panose="020B0604020202020204" pitchFamily="34" charset="0"/>
                <a:cs typeface="Arial" panose="020B0604020202020204" pitchFamily="34" charset="0"/>
              </a:defRPr>
            </a:lvl3pPr>
            <a:lvl4pPr marL="1600200" indent="-228600">
              <a:defRPr sz="2800">
                <a:solidFill>
                  <a:srgbClr val="5F5F5F"/>
                </a:solidFill>
                <a:latin typeface="Arial" panose="020B0604020202020204" pitchFamily="34" charset="0"/>
                <a:cs typeface="Arial" panose="020B0604020202020204" pitchFamily="34" charset="0"/>
              </a:defRPr>
            </a:lvl4pPr>
            <a:lvl5pPr marL="2057400" indent="-228600">
              <a:defRPr sz="2800">
                <a:solidFill>
                  <a:srgbClr val="5F5F5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eaLnBrk="1" hangingPunct="1">
              <a:lnSpc>
                <a:spcPct val="90000"/>
              </a:lnSpc>
            </a:pPr>
            <a:r>
              <a:rPr lang="en-US" altLang="en-US" sz="1100" b="1" dirty="0">
                <a:solidFill>
                  <a:schemeClr val="bg1"/>
                </a:solidFill>
              </a:rPr>
              <a:t>Excess Liability </a:t>
            </a:r>
          </a:p>
          <a:p>
            <a:pPr algn="ctr" eaLnBrk="1" hangingPunct="1">
              <a:lnSpc>
                <a:spcPct val="90000"/>
              </a:lnSpc>
            </a:pPr>
            <a:r>
              <a:rPr lang="en-US" altLang="en-US" sz="1100" dirty="0">
                <a:solidFill>
                  <a:schemeClr val="bg1"/>
                </a:solidFill>
              </a:rPr>
              <a:t>$200m per occurrence</a:t>
            </a:r>
          </a:p>
          <a:p>
            <a:pPr algn="ctr" eaLnBrk="1" hangingPunct="1">
              <a:lnSpc>
                <a:spcPct val="90000"/>
              </a:lnSpc>
            </a:pPr>
            <a:r>
              <a:rPr lang="en-US" altLang="en-US" sz="1100" dirty="0">
                <a:solidFill>
                  <a:schemeClr val="bg1"/>
                </a:solidFill>
              </a:rPr>
              <a:t>$200m annual aggregate</a:t>
            </a:r>
          </a:p>
        </p:txBody>
      </p:sp>
      <p:sp>
        <p:nvSpPr>
          <p:cNvPr id="502790" name="Rectangle 6">
            <a:extLst>
              <a:ext uri="{FF2B5EF4-FFF2-40B4-BE49-F238E27FC236}">
                <a16:creationId xmlns:a16="http://schemas.microsoft.com/office/drawing/2014/main" id="{A4D46663-8873-4AF9-BA49-1789E68590FA}"/>
              </a:ext>
            </a:extLst>
          </p:cNvPr>
          <p:cNvSpPr>
            <a:spLocks noChangeArrowheads="1"/>
          </p:cNvSpPr>
          <p:nvPr/>
        </p:nvSpPr>
        <p:spPr bwMode="auto">
          <a:xfrm>
            <a:off x="3171825" y="735013"/>
            <a:ext cx="4135812" cy="452432"/>
          </a:xfrm>
          <a:prstGeom prst="rect">
            <a:avLst/>
          </a:prstGeom>
          <a:noFill/>
          <a:ln w="12700" algn="ctr">
            <a:noFill/>
            <a:miter lim="800000"/>
            <a:headEnd/>
            <a:tailEnd/>
          </a:ln>
          <a:effectLst/>
        </p:spPr>
        <p:txBody>
          <a:bodyPr wrap="none">
            <a:spAutoFit/>
          </a:bodyPr>
          <a:lstStyle/>
          <a:p>
            <a:pPr eaLnBrk="1" hangingPunct="1">
              <a:lnSpc>
                <a:spcPct val="90000"/>
              </a:lnSpc>
              <a:defRPr/>
            </a:pPr>
            <a:r>
              <a:rPr lang="en-US" sz="2600" b="1" dirty="0">
                <a:solidFill>
                  <a:srgbClr val="E0D8B0"/>
                </a:solidFill>
                <a:latin typeface="+mj-lt"/>
                <a:ea typeface="+mj-ea"/>
                <a:cs typeface="+mj-cs"/>
              </a:rPr>
              <a:t>ROCIP VIII Insurance Structure</a:t>
            </a:r>
          </a:p>
        </p:txBody>
      </p:sp>
      <p:sp>
        <p:nvSpPr>
          <p:cNvPr id="27652" name="Rectangle 20">
            <a:extLst>
              <a:ext uri="{FF2B5EF4-FFF2-40B4-BE49-F238E27FC236}">
                <a16:creationId xmlns:a16="http://schemas.microsoft.com/office/drawing/2014/main" id="{F3DBDA7B-09B3-4DF1-8DF9-458005FBDD1A}"/>
              </a:ext>
            </a:extLst>
          </p:cNvPr>
          <p:cNvSpPr>
            <a:spLocks noChangeArrowheads="1"/>
          </p:cNvSpPr>
          <p:nvPr/>
        </p:nvSpPr>
        <p:spPr bwMode="auto">
          <a:xfrm>
            <a:off x="3757614" y="3800475"/>
            <a:ext cx="1487487" cy="2268538"/>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44" tIns="91440" rIns="11544" bIns="5771" anchorCtr="1"/>
          <a:lstStyle>
            <a:lvl1pPr defTabSz="652463">
              <a:defRPr sz="2800">
                <a:solidFill>
                  <a:srgbClr val="5F5F5F"/>
                </a:solidFill>
                <a:latin typeface="Arial" panose="020B0604020202020204" pitchFamily="34" charset="0"/>
                <a:cs typeface="Arial" panose="020B0604020202020204" pitchFamily="34" charset="0"/>
              </a:defRPr>
            </a:lvl1pPr>
            <a:lvl2pPr marL="742950" indent="-285750" defTabSz="652463">
              <a:defRPr sz="2800">
                <a:solidFill>
                  <a:srgbClr val="5F5F5F"/>
                </a:solidFill>
                <a:latin typeface="Arial" panose="020B0604020202020204" pitchFamily="34" charset="0"/>
                <a:cs typeface="Arial" panose="020B0604020202020204" pitchFamily="34" charset="0"/>
              </a:defRPr>
            </a:lvl2pPr>
            <a:lvl3pPr marL="1143000" indent="-228600" defTabSz="652463">
              <a:defRPr sz="2800">
                <a:solidFill>
                  <a:srgbClr val="5F5F5F"/>
                </a:solidFill>
                <a:latin typeface="Arial" panose="020B0604020202020204" pitchFamily="34" charset="0"/>
                <a:cs typeface="Arial" panose="020B0604020202020204" pitchFamily="34" charset="0"/>
              </a:defRPr>
            </a:lvl3pPr>
            <a:lvl4pPr marL="1600200" indent="-228600" defTabSz="652463">
              <a:defRPr sz="2800">
                <a:solidFill>
                  <a:srgbClr val="5F5F5F"/>
                </a:solidFill>
                <a:latin typeface="Arial" panose="020B0604020202020204" pitchFamily="34" charset="0"/>
                <a:cs typeface="Arial" panose="020B0604020202020204" pitchFamily="34" charset="0"/>
              </a:defRPr>
            </a:lvl4pPr>
            <a:lvl5pPr marL="2057400" indent="-228600" defTabSz="652463">
              <a:defRPr sz="2800">
                <a:solidFill>
                  <a:srgbClr val="5F5F5F"/>
                </a:solidFill>
                <a:latin typeface="Arial" panose="020B0604020202020204" pitchFamily="34" charset="0"/>
                <a:cs typeface="Arial" panose="020B0604020202020204" pitchFamily="34" charset="0"/>
              </a:defRPr>
            </a:lvl5pPr>
            <a:lvl6pPr marL="2514600" indent="-228600" defTabSz="652463"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defTabSz="652463"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defTabSz="652463"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defTabSz="652463"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a:lnSpc>
                <a:spcPct val="90000"/>
              </a:lnSpc>
              <a:spcBef>
                <a:spcPct val="45000"/>
              </a:spcBef>
            </a:pPr>
            <a:r>
              <a:rPr lang="en-US" altLang="en-US" sz="1100" b="1">
                <a:solidFill>
                  <a:srgbClr val="FFFFFF"/>
                </a:solidFill>
              </a:rPr>
              <a:t>Workers’ </a:t>
            </a:r>
          </a:p>
          <a:p>
            <a:pPr algn="ctr">
              <a:lnSpc>
                <a:spcPct val="90000"/>
              </a:lnSpc>
              <a:spcBef>
                <a:spcPct val="45000"/>
              </a:spcBef>
            </a:pPr>
            <a:r>
              <a:rPr lang="en-US" altLang="en-US" sz="1100" b="1">
                <a:solidFill>
                  <a:srgbClr val="FFFFFF"/>
                </a:solidFill>
              </a:rPr>
              <a:t>Compensation </a:t>
            </a:r>
          </a:p>
          <a:p>
            <a:pPr algn="ctr">
              <a:lnSpc>
                <a:spcPct val="90000"/>
              </a:lnSpc>
              <a:spcBef>
                <a:spcPct val="45000"/>
              </a:spcBef>
            </a:pPr>
            <a:r>
              <a:rPr lang="en-US" altLang="en-US" sz="1100">
                <a:solidFill>
                  <a:srgbClr val="FFFFFF"/>
                </a:solidFill>
              </a:rPr>
              <a:t>Statutory Limits</a:t>
            </a:r>
          </a:p>
        </p:txBody>
      </p:sp>
      <p:sp>
        <p:nvSpPr>
          <p:cNvPr id="27653" name="Rectangle 21">
            <a:extLst>
              <a:ext uri="{FF2B5EF4-FFF2-40B4-BE49-F238E27FC236}">
                <a16:creationId xmlns:a16="http://schemas.microsoft.com/office/drawing/2014/main" id="{A887E926-BCE2-4EA5-A831-DE386D4B927F}"/>
              </a:ext>
            </a:extLst>
          </p:cNvPr>
          <p:cNvSpPr>
            <a:spLocks noChangeArrowheads="1"/>
          </p:cNvSpPr>
          <p:nvPr/>
        </p:nvSpPr>
        <p:spPr bwMode="auto">
          <a:xfrm>
            <a:off x="5253038" y="4833939"/>
            <a:ext cx="1490662" cy="1235075"/>
          </a:xfrm>
          <a:prstGeom prst="rect">
            <a:avLst/>
          </a:prstGeom>
          <a:solidFill>
            <a:srgbClr val="FF99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44" tIns="91440" rIns="11544" bIns="5771" anchorCtr="1"/>
          <a:lstStyle>
            <a:lvl1pPr defTabSz="652463">
              <a:defRPr sz="2800">
                <a:solidFill>
                  <a:srgbClr val="5F5F5F"/>
                </a:solidFill>
                <a:latin typeface="Arial" panose="020B0604020202020204" pitchFamily="34" charset="0"/>
                <a:cs typeface="Arial" panose="020B0604020202020204" pitchFamily="34" charset="0"/>
              </a:defRPr>
            </a:lvl1pPr>
            <a:lvl2pPr marL="742950" indent="-285750" defTabSz="652463">
              <a:defRPr sz="2800">
                <a:solidFill>
                  <a:srgbClr val="5F5F5F"/>
                </a:solidFill>
                <a:latin typeface="Arial" panose="020B0604020202020204" pitchFamily="34" charset="0"/>
                <a:cs typeface="Arial" panose="020B0604020202020204" pitchFamily="34" charset="0"/>
              </a:defRPr>
            </a:lvl2pPr>
            <a:lvl3pPr marL="1143000" indent="-228600" defTabSz="652463">
              <a:defRPr sz="2800">
                <a:solidFill>
                  <a:srgbClr val="5F5F5F"/>
                </a:solidFill>
                <a:latin typeface="Arial" panose="020B0604020202020204" pitchFamily="34" charset="0"/>
                <a:cs typeface="Arial" panose="020B0604020202020204" pitchFamily="34" charset="0"/>
              </a:defRPr>
            </a:lvl3pPr>
            <a:lvl4pPr marL="1600200" indent="-228600" defTabSz="652463">
              <a:defRPr sz="2800">
                <a:solidFill>
                  <a:srgbClr val="5F5F5F"/>
                </a:solidFill>
                <a:latin typeface="Arial" panose="020B0604020202020204" pitchFamily="34" charset="0"/>
                <a:cs typeface="Arial" panose="020B0604020202020204" pitchFamily="34" charset="0"/>
              </a:defRPr>
            </a:lvl4pPr>
            <a:lvl5pPr marL="2057400" indent="-228600" defTabSz="652463">
              <a:defRPr sz="2800">
                <a:solidFill>
                  <a:srgbClr val="5F5F5F"/>
                </a:solidFill>
                <a:latin typeface="Arial" panose="020B0604020202020204" pitchFamily="34" charset="0"/>
                <a:cs typeface="Arial" panose="020B0604020202020204" pitchFamily="34" charset="0"/>
              </a:defRPr>
            </a:lvl5pPr>
            <a:lvl6pPr marL="2514600" indent="-228600" defTabSz="652463"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defTabSz="652463"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defTabSz="652463"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defTabSz="652463"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a:lnSpc>
                <a:spcPct val="90000"/>
              </a:lnSpc>
              <a:spcBef>
                <a:spcPct val="45000"/>
              </a:spcBef>
            </a:pPr>
            <a:r>
              <a:rPr lang="en-US" altLang="en-US" sz="1100" b="1">
                <a:solidFill>
                  <a:srgbClr val="FFFFFF"/>
                </a:solidFill>
              </a:rPr>
              <a:t>Employer’s </a:t>
            </a:r>
          </a:p>
          <a:p>
            <a:pPr algn="ctr">
              <a:lnSpc>
                <a:spcPct val="90000"/>
              </a:lnSpc>
              <a:spcBef>
                <a:spcPct val="45000"/>
              </a:spcBef>
            </a:pPr>
            <a:r>
              <a:rPr lang="en-US" altLang="en-US" sz="1100" b="1">
                <a:solidFill>
                  <a:srgbClr val="FFFFFF"/>
                </a:solidFill>
              </a:rPr>
              <a:t>Liability</a:t>
            </a:r>
          </a:p>
          <a:p>
            <a:pPr algn="ctr">
              <a:lnSpc>
                <a:spcPct val="90000"/>
              </a:lnSpc>
              <a:spcBef>
                <a:spcPct val="45000"/>
              </a:spcBef>
            </a:pPr>
            <a:r>
              <a:rPr lang="en-US" altLang="en-US" sz="1100">
                <a:solidFill>
                  <a:srgbClr val="FFFFFF"/>
                </a:solidFill>
              </a:rPr>
              <a:t>$1m limit</a:t>
            </a:r>
          </a:p>
        </p:txBody>
      </p:sp>
      <p:sp>
        <p:nvSpPr>
          <p:cNvPr id="27654" name="Rectangle 22">
            <a:extLst>
              <a:ext uri="{FF2B5EF4-FFF2-40B4-BE49-F238E27FC236}">
                <a16:creationId xmlns:a16="http://schemas.microsoft.com/office/drawing/2014/main" id="{6941B2A0-4D32-4B16-8EA9-44FD60D07B2D}"/>
              </a:ext>
            </a:extLst>
          </p:cNvPr>
          <p:cNvSpPr>
            <a:spLocks noChangeArrowheads="1"/>
          </p:cNvSpPr>
          <p:nvPr/>
        </p:nvSpPr>
        <p:spPr bwMode="auto">
          <a:xfrm>
            <a:off x="6661151" y="4170363"/>
            <a:ext cx="1490663" cy="1898650"/>
          </a:xfrm>
          <a:prstGeom prst="rect">
            <a:avLst/>
          </a:prstGeom>
          <a:solidFill>
            <a:srgbClr val="33CC33"/>
          </a:solidFill>
          <a:ln w="9525">
            <a:solidFill>
              <a:schemeClr val="bg1"/>
            </a:solidFill>
            <a:miter lim="800000"/>
            <a:headEnd/>
            <a:tailEnd/>
          </a:ln>
        </p:spPr>
        <p:txBody>
          <a:bodyPr lIns="11544" tIns="91440" rIns="11544" bIns="5771" anchorCtr="1"/>
          <a:lstStyle>
            <a:lvl1pPr defTabSz="652463">
              <a:defRPr sz="2800">
                <a:solidFill>
                  <a:srgbClr val="5F5F5F"/>
                </a:solidFill>
                <a:latin typeface="Arial" panose="020B0604020202020204" pitchFamily="34" charset="0"/>
                <a:cs typeface="Arial" panose="020B0604020202020204" pitchFamily="34" charset="0"/>
              </a:defRPr>
            </a:lvl1pPr>
            <a:lvl2pPr marL="742950" indent="-285750" defTabSz="652463">
              <a:defRPr sz="2800">
                <a:solidFill>
                  <a:srgbClr val="5F5F5F"/>
                </a:solidFill>
                <a:latin typeface="Arial" panose="020B0604020202020204" pitchFamily="34" charset="0"/>
                <a:cs typeface="Arial" panose="020B0604020202020204" pitchFamily="34" charset="0"/>
              </a:defRPr>
            </a:lvl2pPr>
            <a:lvl3pPr marL="1143000" indent="-228600" defTabSz="652463">
              <a:defRPr sz="2800">
                <a:solidFill>
                  <a:srgbClr val="5F5F5F"/>
                </a:solidFill>
                <a:latin typeface="Arial" panose="020B0604020202020204" pitchFamily="34" charset="0"/>
                <a:cs typeface="Arial" panose="020B0604020202020204" pitchFamily="34" charset="0"/>
              </a:defRPr>
            </a:lvl3pPr>
            <a:lvl4pPr marL="1600200" indent="-228600" defTabSz="652463">
              <a:defRPr sz="2800">
                <a:solidFill>
                  <a:srgbClr val="5F5F5F"/>
                </a:solidFill>
                <a:latin typeface="Arial" panose="020B0604020202020204" pitchFamily="34" charset="0"/>
                <a:cs typeface="Arial" panose="020B0604020202020204" pitchFamily="34" charset="0"/>
              </a:defRPr>
            </a:lvl4pPr>
            <a:lvl5pPr marL="2057400" indent="-228600" defTabSz="652463">
              <a:defRPr sz="2800">
                <a:solidFill>
                  <a:srgbClr val="5F5F5F"/>
                </a:solidFill>
                <a:latin typeface="Arial" panose="020B0604020202020204" pitchFamily="34" charset="0"/>
                <a:cs typeface="Arial" panose="020B0604020202020204" pitchFamily="34" charset="0"/>
              </a:defRPr>
            </a:lvl5pPr>
            <a:lvl6pPr marL="2514600" indent="-228600" defTabSz="652463"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6pPr>
            <a:lvl7pPr marL="2971800" indent="-228600" defTabSz="652463"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7pPr>
            <a:lvl8pPr marL="3429000" indent="-228600" defTabSz="652463"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8pPr>
            <a:lvl9pPr marL="3886200" indent="-228600" defTabSz="652463" eaLnBrk="0" fontAlgn="base" hangingPunct="0">
              <a:spcBef>
                <a:spcPct val="0"/>
              </a:spcBef>
              <a:spcAft>
                <a:spcPct val="0"/>
              </a:spcAft>
              <a:defRPr sz="2800">
                <a:solidFill>
                  <a:srgbClr val="5F5F5F"/>
                </a:solidFill>
                <a:latin typeface="Arial" panose="020B0604020202020204" pitchFamily="34" charset="0"/>
                <a:cs typeface="Arial" panose="020B0604020202020204" pitchFamily="34" charset="0"/>
              </a:defRPr>
            </a:lvl9pPr>
          </a:lstStyle>
          <a:p>
            <a:pPr algn="ctr">
              <a:lnSpc>
                <a:spcPct val="90000"/>
              </a:lnSpc>
              <a:spcBef>
                <a:spcPct val="45000"/>
              </a:spcBef>
            </a:pPr>
            <a:r>
              <a:rPr lang="en-US" altLang="en-US" sz="1100" b="1">
                <a:solidFill>
                  <a:srgbClr val="FFFFFF"/>
                </a:solidFill>
              </a:rPr>
              <a:t>General </a:t>
            </a:r>
          </a:p>
          <a:p>
            <a:pPr algn="ctr">
              <a:lnSpc>
                <a:spcPct val="90000"/>
              </a:lnSpc>
              <a:spcBef>
                <a:spcPct val="45000"/>
              </a:spcBef>
            </a:pPr>
            <a:r>
              <a:rPr lang="en-US" altLang="en-US" sz="1100" b="1">
                <a:solidFill>
                  <a:srgbClr val="FFFFFF"/>
                </a:solidFill>
              </a:rPr>
              <a:t>Liability</a:t>
            </a:r>
          </a:p>
          <a:p>
            <a:pPr algn="ctr">
              <a:lnSpc>
                <a:spcPct val="90000"/>
              </a:lnSpc>
              <a:spcBef>
                <a:spcPct val="45000"/>
              </a:spcBef>
            </a:pPr>
            <a:r>
              <a:rPr lang="en-US" altLang="en-US" sz="1100">
                <a:solidFill>
                  <a:srgbClr val="FFFFFF"/>
                </a:solidFill>
              </a:rPr>
              <a:t>$2m per occurrence</a:t>
            </a:r>
          </a:p>
          <a:p>
            <a:pPr algn="ctr">
              <a:lnSpc>
                <a:spcPct val="90000"/>
              </a:lnSpc>
              <a:spcBef>
                <a:spcPct val="45000"/>
              </a:spcBef>
            </a:pPr>
            <a:r>
              <a:rPr lang="en-US" altLang="en-US" sz="1100">
                <a:solidFill>
                  <a:srgbClr val="FFFFFF"/>
                </a:solidFill>
              </a:rPr>
              <a:t>$5m annual aggregate</a:t>
            </a:r>
          </a:p>
          <a:p>
            <a:pPr algn="ctr">
              <a:lnSpc>
                <a:spcPct val="90000"/>
              </a:lnSpc>
              <a:spcBef>
                <a:spcPct val="45000"/>
              </a:spcBef>
            </a:pPr>
            <a:r>
              <a:rPr lang="en-US" altLang="en-US" sz="1100">
                <a:solidFill>
                  <a:srgbClr val="FFFFFF"/>
                </a:solidFill>
              </a:rPr>
              <a:t>$5m completed ops aggregate</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id="{01A81C38-5C30-48E5-83F5-3CC5E4310753}"/>
              </a:ext>
            </a:extLst>
          </p:cNvPr>
          <p:cNvSpPr>
            <a:spLocks noGrp="1" noChangeArrowheads="1"/>
          </p:cNvSpPr>
          <p:nvPr>
            <p:ph type="title"/>
          </p:nvPr>
        </p:nvSpPr>
        <p:spPr bwMode="auto">
          <a:xfrm>
            <a:off x="1957388" y="655638"/>
            <a:ext cx="8229600" cy="51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2600">
                <a:solidFill>
                  <a:srgbClr val="E0D8B0"/>
                </a:solidFill>
              </a:rPr>
              <a:t>ROCIP – How Does it Work?</a:t>
            </a:r>
          </a:p>
        </p:txBody>
      </p:sp>
      <p:sp>
        <p:nvSpPr>
          <p:cNvPr id="28675" name="Rectangle 3">
            <a:extLst>
              <a:ext uri="{FF2B5EF4-FFF2-40B4-BE49-F238E27FC236}">
                <a16:creationId xmlns:a16="http://schemas.microsoft.com/office/drawing/2014/main" id="{C9E796F5-96FC-4BEA-BFF2-5013D067D290}"/>
              </a:ext>
            </a:extLst>
          </p:cNvPr>
          <p:cNvSpPr>
            <a:spLocks noGrp="1" noChangeArrowheads="1"/>
          </p:cNvSpPr>
          <p:nvPr>
            <p:ph idx="1"/>
          </p:nvPr>
        </p:nvSpPr>
        <p:spPr bwMode="auto">
          <a:xfrm>
            <a:off x="1970089" y="1290639"/>
            <a:ext cx="7805737" cy="5145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pPr marL="231775" lvl="1" indent="-231775">
              <a:lnSpc>
                <a:spcPct val="150000"/>
              </a:lnSpc>
              <a:buClr>
                <a:srgbClr val="008000"/>
              </a:buClr>
              <a:buFont typeface="Wingdings" panose="05000000000000000000" pitchFamily="2" charset="2"/>
              <a:buChar char="Ø"/>
            </a:pPr>
            <a:r>
              <a:rPr lang="en-US" altLang="en-US" dirty="0">
                <a:latin typeface="Tahoma" panose="020B0604030504040204" pitchFamily="34" charset="0"/>
              </a:rPr>
              <a:t>Contractors remove insurance costs from bids</a:t>
            </a:r>
          </a:p>
          <a:p>
            <a:pPr marL="231775" lvl="1" indent="-231775">
              <a:lnSpc>
                <a:spcPct val="150000"/>
              </a:lnSpc>
              <a:buClr>
                <a:srgbClr val="008000"/>
              </a:buClr>
              <a:buFont typeface="Wingdings" panose="05000000000000000000" pitchFamily="2" charset="2"/>
              <a:buChar char="Ø"/>
            </a:pPr>
            <a:r>
              <a:rPr lang="en-US" altLang="en-US" dirty="0">
                <a:latin typeface="Tahoma" panose="020B0604030504040204" pitchFamily="34" charset="0"/>
              </a:rPr>
              <a:t>UT purchases certain insurance for each contractor</a:t>
            </a:r>
          </a:p>
          <a:p>
            <a:pPr marL="631825" lvl="2" indent="-231775">
              <a:lnSpc>
                <a:spcPct val="150000"/>
              </a:lnSpc>
              <a:buClr>
                <a:srgbClr val="008000"/>
              </a:buClr>
              <a:buFont typeface="Wingdings" panose="05000000000000000000" pitchFamily="2" charset="2"/>
              <a:buChar char="Ø"/>
            </a:pPr>
            <a:r>
              <a:rPr lang="en-US" altLang="en-US" sz="1600" dirty="0">
                <a:latin typeface="Tahoma" panose="020B0604030504040204" pitchFamily="34" charset="0"/>
              </a:rPr>
              <a:t>GC provides detailed explanation of OCIP coverages at least 10 days before signing the contract</a:t>
            </a:r>
          </a:p>
          <a:p>
            <a:pPr marL="631825" lvl="2" indent="-231775">
              <a:lnSpc>
                <a:spcPct val="150000"/>
              </a:lnSpc>
              <a:buClr>
                <a:srgbClr val="008000"/>
              </a:buClr>
              <a:buFont typeface="Wingdings" panose="05000000000000000000" pitchFamily="2" charset="2"/>
              <a:buChar char="Ø"/>
            </a:pPr>
            <a:r>
              <a:rPr lang="en-US" altLang="en-US" sz="1600" dirty="0">
                <a:latin typeface="Tahoma" panose="020B0604030504040204" pitchFamily="34" charset="0"/>
              </a:rPr>
              <a:t>Each contractor and subcontractor is enrolled</a:t>
            </a:r>
          </a:p>
          <a:p>
            <a:pPr marL="231775" lvl="1" indent="-231775">
              <a:lnSpc>
                <a:spcPct val="150000"/>
              </a:lnSpc>
              <a:buClr>
                <a:srgbClr val="008000"/>
              </a:buClr>
              <a:buFont typeface="Wingdings" panose="05000000000000000000" pitchFamily="2" charset="2"/>
              <a:buChar char="Ø"/>
            </a:pPr>
            <a:r>
              <a:rPr lang="en-US" altLang="en-US" dirty="0">
                <a:latin typeface="Tahoma" panose="020B0604030504040204" pitchFamily="34" charset="0"/>
              </a:rPr>
              <a:t>UT, administrator, and insurance company provide safety oversight and (incident) claims management assistance</a:t>
            </a:r>
          </a:p>
          <a:p>
            <a:pPr marL="231775" lvl="1" indent="-231775">
              <a:lnSpc>
                <a:spcPct val="150000"/>
              </a:lnSpc>
              <a:buClr>
                <a:srgbClr val="008000"/>
              </a:buClr>
              <a:buFont typeface="Wingdings" panose="05000000000000000000" pitchFamily="2" charset="2"/>
              <a:buChar char="Ø"/>
            </a:pPr>
            <a:r>
              <a:rPr lang="en-US" altLang="en-US" dirty="0">
                <a:latin typeface="Tahoma" panose="020B0604030504040204" pitchFamily="34" charset="0"/>
              </a:rPr>
              <a:t>UT achieves cost savings through bulk purchasing of insurance, high deductibles and cash flow benefits</a:t>
            </a:r>
          </a:p>
          <a:p>
            <a:pPr marL="231775" lvl="1" indent="-231775"/>
            <a:endParaRPr lang="en-US" altLang="en-US" dirty="0">
              <a:latin typeface="Tahoma" panose="020B0604030504040204" pitchFamily="34" charset="0"/>
            </a:endParaRPr>
          </a:p>
          <a:p>
            <a:pPr marL="0" indent="0">
              <a:buNone/>
            </a:pPr>
            <a:endParaRPr lang="en-US" altLang="en-US" sz="1800" dirty="0"/>
          </a:p>
          <a:p>
            <a:pPr marL="231775" lvl="1" indent="-231775"/>
            <a:endParaRPr lang="en-US" altLang="en-US" dirty="0">
              <a:latin typeface="Tahoma" panose="020B0604030504040204" pitchFamily="34" charset="0"/>
            </a:endParaRPr>
          </a:p>
          <a:p>
            <a:pPr marL="0" indent="0">
              <a:buNone/>
            </a:pPr>
            <a:endParaRPr lang="en-US" altLang="en-US" sz="2400" dirty="0">
              <a:latin typeface="Tahoma" panose="020B0604030504040204" pitchFamily="34" charset="0"/>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7D40011-EF22-416B-8859-DE14AF1CF9F2}"/>
              </a:ext>
            </a:extLst>
          </p:cNvPr>
          <p:cNvSpPr>
            <a:spLocks noGrp="1" noChangeArrowheads="1"/>
          </p:cNvSpPr>
          <p:nvPr>
            <p:ph type="title"/>
          </p:nvPr>
        </p:nvSpPr>
        <p:spPr bwMode="auto">
          <a:xfrm>
            <a:off x="3011488" y="584200"/>
            <a:ext cx="7015162" cy="522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2600" dirty="0">
                <a:solidFill>
                  <a:srgbClr val="E0D8B0"/>
                </a:solidFill>
              </a:rPr>
              <a:t>ROCIP VIII Minimum Insurance Requirements	</a:t>
            </a:r>
          </a:p>
        </p:txBody>
      </p:sp>
      <p:sp>
        <p:nvSpPr>
          <p:cNvPr id="10243" name="Rectangle 3">
            <a:extLst>
              <a:ext uri="{FF2B5EF4-FFF2-40B4-BE49-F238E27FC236}">
                <a16:creationId xmlns:a16="http://schemas.microsoft.com/office/drawing/2014/main" id="{A94EE914-22CC-4974-AC55-8B58A9B2BE38}"/>
              </a:ext>
            </a:extLst>
          </p:cNvPr>
          <p:cNvSpPr>
            <a:spLocks noGrp="1" noChangeArrowheads="1"/>
          </p:cNvSpPr>
          <p:nvPr>
            <p:ph idx="1"/>
          </p:nvPr>
        </p:nvSpPr>
        <p:spPr bwMode="auto">
          <a:xfrm>
            <a:off x="1963738" y="1381126"/>
            <a:ext cx="8704262" cy="52546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231775" indent="-231775">
              <a:lnSpc>
                <a:spcPct val="150000"/>
              </a:lnSpc>
              <a:buClr>
                <a:srgbClr val="008000"/>
              </a:buClr>
              <a:buSzPct val="95000"/>
              <a:buFont typeface="Wingdings" pitchFamily="2" charset="2"/>
              <a:buChar char="Ø"/>
              <a:defRPr/>
            </a:pPr>
            <a:r>
              <a:rPr lang="en-US" altLang="en-US" sz="2000" dirty="0">
                <a:latin typeface="Tahoma" pitchFamily="34" charset="0"/>
              </a:rPr>
              <a:t>Workers Compensation with waiver of subrogation (for work not covered by the OCIP program)</a:t>
            </a:r>
          </a:p>
          <a:p>
            <a:pPr marL="519113" lvl="2" indent="-231775">
              <a:lnSpc>
                <a:spcPct val="150000"/>
              </a:lnSpc>
              <a:buClr>
                <a:srgbClr val="008000"/>
              </a:buClr>
              <a:buFont typeface="Wingdings" pitchFamily="2" charset="2"/>
              <a:buChar char="Ø"/>
              <a:defRPr/>
            </a:pPr>
            <a:r>
              <a:rPr lang="en-US" altLang="en-US" dirty="0">
                <a:latin typeface="Tahoma" pitchFamily="34" charset="0"/>
              </a:rPr>
              <a:t>Employer’s Liability Insurance: $1,000,000 limits for each accident, disease each employee, and disease policy limit</a:t>
            </a:r>
          </a:p>
          <a:p>
            <a:pPr marL="231775" indent="-231775">
              <a:lnSpc>
                <a:spcPct val="150000"/>
              </a:lnSpc>
              <a:buClr>
                <a:srgbClr val="008000"/>
              </a:buClr>
              <a:buSzPct val="95000"/>
              <a:buFont typeface="Wingdings" pitchFamily="2" charset="2"/>
              <a:buChar char="Ø"/>
              <a:defRPr/>
            </a:pPr>
            <a:r>
              <a:rPr lang="en-US" altLang="en-US" sz="2000" dirty="0">
                <a:latin typeface="Tahoma" pitchFamily="34" charset="0"/>
              </a:rPr>
              <a:t>General Liability with additional insured and waiver of subrogation (offsite only)</a:t>
            </a:r>
          </a:p>
          <a:p>
            <a:pPr marL="519113" lvl="2" indent="-231775">
              <a:lnSpc>
                <a:spcPct val="150000"/>
              </a:lnSpc>
              <a:buClr>
                <a:srgbClr val="008000"/>
              </a:buClr>
              <a:buFont typeface="Wingdings" pitchFamily="2" charset="2"/>
              <a:buChar char="Ø"/>
              <a:defRPr/>
            </a:pPr>
            <a:r>
              <a:rPr lang="en-US" altLang="en-US" dirty="0">
                <a:latin typeface="Tahoma" pitchFamily="34" charset="0"/>
              </a:rPr>
              <a:t>$1,000,000 per occurrence, $2,000,000 annual aggregate</a:t>
            </a:r>
          </a:p>
          <a:p>
            <a:pPr marL="231775" indent="-231775">
              <a:lnSpc>
                <a:spcPct val="150000"/>
              </a:lnSpc>
              <a:buClr>
                <a:srgbClr val="008000"/>
              </a:buClr>
              <a:buSzPct val="95000"/>
              <a:buFont typeface="Wingdings" pitchFamily="2" charset="2"/>
              <a:buChar char="Ø"/>
              <a:defRPr/>
            </a:pPr>
            <a:r>
              <a:rPr lang="en-US" altLang="en-US" sz="2000" dirty="0">
                <a:latin typeface="Tahoma" pitchFamily="34" charset="0"/>
              </a:rPr>
              <a:t>Auto Liability with additional insured and waiver of subrogation</a:t>
            </a:r>
          </a:p>
          <a:p>
            <a:pPr marL="631825" lvl="1" indent="-231775">
              <a:lnSpc>
                <a:spcPct val="150000"/>
              </a:lnSpc>
              <a:buClr>
                <a:srgbClr val="008000"/>
              </a:buClr>
              <a:buSzPct val="95000"/>
              <a:buFont typeface="Wingdings" pitchFamily="2" charset="2"/>
              <a:buChar char="Ø"/>
              <a:defRPr/>
            </a:pPr>
            <a:r>
              <a:rPr lang="en-US" altLang="en-US" sz="2000" dirty="0">
                <a:latin typeface="Tahoma" pitchFamily="34" charset="0"/>
              </a:rPr>
              <a:t>Combined Single Limit $1,000,000 per occurrence</a:t>
            </a:r>
          </a:p>
          <a:p>
            <a:pPr marL="119063" lvl="1" indent="-231775">
              <a:lnSpc>
                <a:spcPct val="150000"/>
              </a:lnSpc>
              <a:buClr>
                <a:srgbClr val="008000"/>
              </a:buClr>
              <a:buFont typeface="Wingdings" pitchFamily="2" charset="2"/>
              <a:buChar char="Ø"/>
              <a:defRPr/>
            </a:pPr>
            <a:r>
              <a:rPr lang="en-US" altLang="en-US" sz="2000" dirty="0">
                <a:latin typeface="Tahoma" pitchFamily="34" charset="0"/>
              </a:rPr>
              <a:t>Must be with carrier who is A- VII or better by AM Best</a:t>
            </a:r>
          </a:p>
          <a:p>
            <a:pPr marL="519113" lvl="2" indent="-231775">
              <a:lnSpc>
                <a:spcPct val="150000"/>
              </a:lnSpc>
              <a:buClr>
                <a:srgbClr val="008000"/>
              </a:buClr>
              <a:buFont typeface="Wingdings" pitchFamily="2" charset="2"/>
              <a:buChar char="Ø"/>
              <a:defRPr/>
            </a:pPr>
            <a:endParaRPr lang="en-US" altLang="en-US" dirty="0">
              <a:latin typeface="Tahoma" pitchFamily="34" charset="0"/>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2848D75-FF59-414B-957B-EF9F3D52E0DC}"/>
              </a:ext>
            </a:extLst>
          </p:cNvPr>
          <p:cNvSpPr>
            <a:spLocks noGrp="1" noChangeArrowheads="1"/>
          </p:cNvSpPr>
          <p:nvPr>
            <p:ph type="title"/>
          </p:nvPr>
        </p:nvSpPr>
        <p:spPr bwMode="auto">
          <a:xfrm>
            <a:off x="1930400" y="642939"/>
            <a:ext cx="7772400" cy="522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2600" dirty="0">
                <a:solidFill>
                  <a:srgbClr val="E0D8B0"/>
                </a:solidFill>
              </a:rPr>
              <a:t>ROCIP VIII Administration</a:t>
            </a:r>
          </a:p>
        </p:txBody>
      </p:sp>
      <p:sp>
        <p:nvSpPr>
          <p:cNvPr id="30723" name="Rectangle 3">
            <a:extLst>
              <a:ext uri="{FF2B5EF4-FFF2-40B4-BE49-F238E27FC236}">
                <a16:creationId xmlns:a16="http://schemas.microsoft.com/office/drawing/2014/main" id="{ECC8A923-C444-4982-B7A3-212D6A31F7FC}"/>
              </a:ext>
            </a:extLst>
          </p:cNvPr>
          <p:cNvSpPr>
            <a:spLocks noGrp="1" noChangeArrowheads="1"/>
          </p:cNvSpPr>
          <p:nvPr>
            <p:ph idx="1"/>
          </p:nvPr>
        </p:nvSpPr>
        <p:spPr bwMode="auto">
          <a:xfrm>
            <a:off x="1963738" y="1416051"/>
            <a:ext cx="8704262" cy="5254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231775" indent="-231775">
              <a:lnSpc>
                <a:spcPct val="150000"/>
              </a:lnSpc>
              <a:buClr>
                <a:srgbClr val="008000"/>
              </a:buClr>
              <a:buSzPct val="95000"/>
              <a:buFont typeface="Wingdings" panose="05000000000000000000" pitchFamily="2" charset="2"/>
              <a:buChar char="Ø"/>
            </a:pPr>
            <a:r>
              <a:rPr lang="en-US" altLang="en-US" sz="2400" dirty="0">
                <a:latin typeface="Tahoma" panose="020B0604030504040204" pitchFamily="34" charset="0"/>
              </a:rPr>
              <a:t>ROCIP administered by Marsh</a:t>
            </a:r>
          </a:p>
          <a:p>
            <a:pPr marL="231775" indent="-231775">
              <a:lnSpc>
                <a:spcPct val="150000"/>
              </a:lnSpc>
              <a:buClr>
                <a:srgbClr val="008000"/>
              </a:buClr>
              <a:buSzPct val="95000"/>
              <a:buFont typeface="Wingdings" panose="05000000000000000000" pitchFamily="2" charset="2"/>
              <a:buChar char="Ø"/>
            </a:pPr>
            <a:r>
              <a:rPr lang="en-US" altLang="en-US" sz="2400" i="1" dirty="0">
                <a:latin typeface="Tahoma" panose="020B0604030504040204" pitchFamily="34" charset="0"/>
              </a:rPr>
              <a:t>ALL </a:t>
            </a:r>
            <a:r>
              <a:rPr lang="en-US" altLang="en-US" sz="2400" dirty="0">
                <a:latin typeface="Tahoma" panose="020B0604030504040204" pitchFamily="34" charset="0"/>
              </a:rPr>
              <a:t>Contractors of EVERY tier are expected to enroll</a:t>
            </a:r>
            <a:endParaRPr lang="en-US" altLang="en-US" sz="2400" i="1" dirty="0">
              <a:latin typeface="Tahoma" panose="020B0604030504040204" pitchFamily="34" charset="0"/>
            </a:endParaRPr>
          </a:p>
          <a:p>
            <a:pPr marL="519113" lvl="2" indent="-231775">
              <a:lnSpc>
                <a:spcPct val="150000"/>
              </a:lnSpc>
              <a:buClr>
                <a:srgbClr val="008000"/>
              </a:buClr>
              <a:buFont typeface="Wingdings" panose="05000000000000000000" pitchFamily="2" charset="2"/>
              <a:buChar char="Ø"/>
            </a:pPr>
            <a:r>
              <a:rPr lang="en-US" altLang="en-US" dirty="0">
                <a:latin typeface="Tahoma" panose="020B0604030504040204" pitchFamily="34" charset="0"/>
              </a:rPr>
              <a:t>Exemptions granted on case-by-case basis, subject to exposure limits and approval by UT System Office of Risk Management</a:t>
            </a:r>
          </a:p>
          <a:p>
            <a:pPr marL="231775" indent="-231775">
              <a:lnSpc>
                <a:spcPct val="150000"/>
              </a:lnSpc>
              <a:buClr>
                <a:srgbClr val="008000"/>
              </a:buClr>
              <a:buSzPct val="95000"/>
              <a:buFont typeface="Wingdings" panose="05000000000000000000" pitchFamily="2" charset="2"/>
              <a:buChar char="Ø"/>
            </a:pPr>
            <a:r>
              <a:rPr lang="en-US" altLang="en-US" sz="2400" dirty="0">
                <a:latin typeface="Tahoma" panose="020B0604030504040204" pitchFamily="34" charset="0"/>
              </a:rPr>
              <a:t>All Insurance Requirements must be met and maintained in order to qualify for enrollment</a:t>
            </a:r>
          </a:p>
          <a:p>
            <a:pPr marL="231775" indent="-231775">
              <a:buClr>
                <a:srgbClr val="008000"/>
              </a:buClr>
              <a:buSzPct val="95000"/>
              <a:buFont typeface="Wingdings" panose="05000000000000000000" pitchFamily="2" charset="2"/>
              <a:buChar char="Ø"/>
            </a:pPr>
            <a:r>
              <a:rPr lang="en-US" altLang="en-US" sz="2400" dirty="0">
                <a:latin typeface="Tahoma" panose="020B0604030504040204" pitchFamily="34" charset="0"/>
              </a:rPr>
              <a:t>All Claims are administered by Marsh and are to be reported to the Marsh claims contact as well as Zurich (insurance carrier)</a:t>
            </a:r>
          </a:p>
          <a:p>
            <a:pPr marL="519113" lvl="2" indent="-231775">
              <a:buClr>
                <a:srgbClr val="008000"/>
              </a:buClr>
              <a:buFont typeface="Wingdings" panose="05000000000000000000" pitchFamily="2" charset="2"/>
              <a:buChar char="Ø"/>
            </a:pPr>
            <a:r>
              <a:rPr lang="en-US" altLang="en-US" dirty="0">
                <a:latin typeface="Tahoma" panose="020B0604030504040204" pitchFamily="34" charset="0"/>
              </a:rPr>
              <a:t>Contractors must have a Return to Work Plan as outlined in the specs</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3ED85AD-F60A-4BBA-A43D-3155977EB3DC}"/>
              </a:ext>
            </a:extLst>
          </p:cNvPr>
          <p:cNvSpPr>
            <a:spLocks noGrp="1" noChangeArrowheads="1"/>
          </p:cNvSpPr>
          <p:nvPr>
            <p:ph type="title"/>
          </p:nvPr>
        </p:nvSpPr>
        <p:spPr bwMode="auto">
          <a:xfrm>
            <a:off x="1930400" y="642939"/>
            <a:ext cx="7772400" cy="522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2600" dirty="0">
                <a:solidFill>
                  <a:srgbClr val="E0D8B0"/>
                </a:solidFill>
              </a:rPr>
              <a:t>ROCIP VIII Administration</a:t>
            </a:r>
          </a:p>
        </p:txBody>
      </p:sp>
      <p:sp>
        <p:nvSpPr>
          <p:cNvPr id="31747" name="Rectangle 3">
            <a:extLst>
              <a:ext uri="{FF2B5EF4-FFF2-40B4-BE49-F238E27FC236}">
                <a16:creationId xmlns:a16="http://schemas.microsoft.com/office/drawing/2014/main" id="{37F8F401-C5F6-4BCF-9DB8-AD6D7C4F1FA7}"/>
              </a:ext>
            </a:extLst>
          </p:cNvPr>
          <p:cNvSpPr>
            <a:spLocks noGrp="1" noChangeArrowheads="1"/>
          </p:cNvSpPr>
          <p:nvPr>
            <p:ph idx="1"/>
          </p:nvPr>
        </p:nvSpPr>
        <p:spPr bwMode="auto">
          <a:xfrm>
            <a:off x="1963738" y="1381126"/>
            <a:ext cx="8704262" cy="5254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231775" indent="-231775">
              <a:lnSpc>
                <a:spcPct val="150000"/>
              </a:lnSpc>
              <a:buClr>
                <a:srgbClr val="008000"/>
              </a:buClr>
              <a:buSzPct val="95000"/>
              <a:buFont typeface="Wingdings" panose="05000000000000000000" pitchFamily="2" charset="2"/>
              <a:buChar char="Ø"/>
            </a:pPr>
            <a:r>
              <a:rPr lang="en-US" altLang="en-US" sz="2400" dirty="0">
                <a:latin typeface="Tahoma" panose="020B0604030504040204" pitchFamily="34" charset="0"/>
              </a:rPr>
              <a:t>Contractors </a:t>
            </a:r>
            <a:r>
              <a:rPr lang="en-US" altLang="en-US" sz="2400" u="sng" dirty="0">
                <a:latin typeface="Tahoma" panose="020B0604030504040204" pitchFamily="34" charset="0"/>
              </a:rPr>
              <a:t>cannot</a:t>
            </a:r>
            <a:r>
              <a:rPr lang="en-US" altLang="en-US" sz="2400" dirty="0">
                <a:latin typeface="Tahoma" panose="020B0604030504040204" pitchFamily="34" charset="0"/>
              </a:rPr>
              <a:t> enter the jobsite or commence work until the following enrollment procedures have occurred:</a:t>
            </a:r>
            <a:endParaRPr lang="en-US" altLang="en-US" sz="2400" u="sng" dirty="0">
              <a:latin typeface="Tahoma" panose="020B0604030504040204" pitchFamily="34" charset="0"/>
            </a:endParaRPr>
          </a:p>
          <a:p>
            <a:pPr marL="519113" lvl="2" indent="-231775">
              <a:buClr>
                <a:srgbClr val="008000"/>
              </a:buClr>
              <a:buFont typeface="Wingdings" panose="05000000000000000000" pitchFamily="2" charset="2"/>
              <a:buChar char="Ø"/>
            </a:pPr>
            <a:r>
              <a:rPr lang="en-US" altLang="en-US" dirty="0">
                <a:latin typeface="Tahoma" panose="020B0604030504040204" pitchFamily="34" charset="0"/>
              </a:rPr>
              <a:t>Enrollment has been completed via the Marsh </a:t>
            </a:r>
            <a:r>
              <a:rPr lang="en-US" altLang="en-US" dirty="0" err="1">
                <a:latin typeface="Tahoma" panose="020B0604030504040204" pitchFamily="34" charset="0"/>
              </a:rPr>
              <a:t>Mwrap</a:t>
            </a:r>
            <a:r>
              <a:rPr lang="en-US" altLang="en-US" dirty="0">
                <a:latin typeface="Tahoma" panose="020B0604030504040204" pitchFamily="34" charset="0"/>
              </a:rPr>
              <a:t> Portal.</a:t>
            </a:r>
          </a:p>
          <a:p>
            <a:pPr marL="519113" lvl="2" indent="-231775">
              <a:buClr>
                <a:srgbClr val="008000"/>
              </a:buClr>
              <a:buFont typeface="Wingdings" panose="05000000000000000000" pitchFamily="2" charset="2"/>
              <a:buChar char="Ø"/>
            </a:pPr>
            <a:r>
              <a:rPr lang="en-US" altLang="en-US" dirty="0">
                <a:latin typeface="Tahoma" panose="020B0604030504040204" pitchFamily="34" charset="0"/>
              </a:rPr>
              <a:t>All Required Insurance Documents have been uploaded to the Marsh </a:t>
            </a:r>
            <a:r>
              <a:rPr lang="en-US" altLang="en-US" dirty="0" err="1">
                <a:latin typeface="Tahoma" panose="020B0604030504040204" pitchFamily="34" charset="0"/>
              </a:rPr>
              <a:t>Mwrap</a:t>
            </a:r>
            <a:r>
              <a:rPr lang="en-US" altLang="en-US" dirty="0">
                <a:latin typeface="Tahoma" panose="020B0604030504040204" pitchFamily="34" charset="0"/>
              </a:rPr>
              <a:t> Portal by the contractor for review and approval by Marsh</a:t>
            </a:r>
          </a:p>
          <a:p>
            <a:pPr marL="519113" lvl="2" indent="-231775">
              <a:buClr>
                <a:srgbClr val="008000"/>
              </a:buClr>
              <a:buFont typeface="Wingdings" panose="05000000000000000000" pitchFamily="2" charset="2"/>
              <a:buChar char="Ø"/>
            </a:pPr>
            <a:r>
              <a:rPr lang="en-US" altLang="en-US" dirty="0">
                <a:latin typeface="Tahoma" panose="020B0604030504040204" pitchFamily="34" charset="0"/>
              </a:rPr>
              <a:t>Certificates of Insurance have been provided and determined to meet minimum requirements</a:t>
            </a:r>
          </a:p>
          <a:p>
            <a:pPr marL="519113" lvl="2" indent="-231775">
              <a:buClr>
                <a:srgbClr val="008000"/>
              </a:buClr>
              <a:buFont typeface="Wingdings" panose="05000000000000000000" pitchFamily="2" charset="2"/>
              <a:buChar char="Ø"/>
            </a:pPr>
            <a:r>
              <a:rPr lang="en-US" altLang="en-US" dirty="0">
                <a:latin typeface="Tahoma" panose="020B0604030504040204" pitchFamily="34" charset="0"/>
              </a:rPr>
              <a:t>A ROCIP Certificate has been issued to Contractor by Marsh</a:t>
            </a:r>
          </a:p>
          <a:p>
            <a:pPr marL="519113" lvl="2" indent="-231775">
              <a:spcBef>
                <a:spcPts val="0"/>
              </a:spcBef>
              <a:buClr>
                <a:srgbClr val="008000"/>
              </a:buClr>
              <a:buSzPct val="95000"/>
              <a:buFont typeface="Wingdings" panose="05000000000000000000" pitchFamily="2" charset="2"/>
              <a:buChar char="Ø"/>
            </a:pPr>
            <a:r>
              <a:rPr lang="en-US" altLang="en-US" dirty="0">
                <a:latin typeface="Tahoma" panose="020B0604030504040204" pitchFamily="34" charset="0"/>
              </a:rPr>
              <a:t>Marsh will supply the PSC (Project Safety Coordinator) with an enrollment log and pending enrollment log indicating awarded contracts that have completed the enrollment process or that are pending approval</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88"/>
          <p:cNvSpPr txBox="1">
            <a:spLocks noChangeArrowheads="1"/>
          </p:cNvSpPr>
          <p:nvPr/>
        </p:nvSpPr>
        <p:spPr bwMode="auto">
          <a:xfrm>
            <a:off x="2441421" y="6039629"/>
            <a:ext cx="184731" cy="218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60000"/>
              </a:spcBef>
              <a:buChar char="•"/>
              <a:defRPr>
                <a:solidFill>
                  <a:schemeClr val="tx1"/>
                </a:solidFill>
                <a:latin typeface="Arial" panose="020B0604020202020204" pitchFamily="34" charset="0"/>
                <a:ea typeface="MS PGothic" panose="020B0600070205080204" pitchFamily="34" charset="-128"/>
              </a:defRPr>
            </a:lvl1pPr>
            <a:lvl2pPr marL="742950" indent="-285750" algn="l" eaLnBrk="0" hangingPunct="0">
              <a:spcBef>
                <a:spcPct val="20000"/>
              </a:spcBef>
              <a:buChar char="–"/>
              <a:defRPr>
                <a:solidFill>
                  <a:schemeClr val="tx1"/>
                </a:solidFill>
                <a:latin typeface="Arial" panose="020B0604020202020204" pitchFamily="34" charset="0"/>
                <a:ea typeface="MS PGothic" panose="020B0600070205080204" pitchFamily="34" charset="-128"/>
              </a:defRPr>
            </a:lvl2pPr>
            <a:lvl3pPr marL="1143000" indent="-228600" algn="l" eaLnBrk="0" hangingPunct="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algn="l" eaLnBrk="0" hangingPunct="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algn="l" eaLnBrk="0" hangingPunct="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ctr" defTabSz="870692" eaLnBrk="1" hangingPunct="1">
              <a:lnSpc>
                <a:spcPct val="86000"/>
              </a:lnSpc>
              <a:spcBef>
                <a:spcPct val="0"/>
              </a:spcBef>
              <a:buNone/>
            </a:pPr>
            <a:endParaRPr lang="en-US" altLang="en-US" sz="952">
              <a:solidFill>
                <a:srgbClr val="000000"/>
              </a:solidFill>
            </a:endParaRPr>
          </a:p>
        </p:txBody>
      </p:sp>
      <p:sp>
        <p:nvSpPr>
          <p:cNvPr id="24579" name="Rectangle 125"/>
          <p:cNvSpPr>
            <a:spLocks noGrp="1" noChangeArrowheads="1"/>
          </p:cNvSpPr>
          <p:nvPr>
            <p:ph type="title"/>
          </p:nvPr>
        </p:nvSpPr>
        <p:spPr>
          <a:xfrm>
            <a:off x="2063662" y="479763"/>
            <a:ext cx="8271775" cy="657569"/>
          </a:xfrm>
        </p:spPr>
        <p:txBody>
          <a:bodyPr>
            <a:normAutofit fontScale="90000"/>
          </a:bodyPr>
          <a:lstStyle/>
          <a:p>
            <a:pPr algn="ctr" eaLnBrk="1" hangingPunct="1">
              <a:defRPr/>
            </a:pPr>
            <a:r>
              <a:rPr lang="en-US" altLang="en-US" dirty="0"/>
              <a:t>ROCIP Process Flow Chart</a:t>
            </a:r>
            <a:br>
              <a:rPr lang="en-US" altLang="en-US" dirty="0"/>
            </a:br>
            <a:endParaRPr lang="en-US" altLang="en-US" dirty="0">
              <a:solidFill>
                <a:schemeClr val="accent2"/>
              </a:solidFill>
            </a:endParaRPr>
          </a:p>
        </p:txBody>
      </p:sp>
      <p:sp>
        <p:nvSpPr>
          <p:cNvPr id="37" name="Line 60"/>
          <p:cNvSpPr>
            <a:spLocks noChangeShapeType="1"/>
          </p:cNvSpPr>
          <p:nvPr/>
        </p:nvSpPr>
        <p:spPr bwMode="auto">
          <a:xfrm flipH="1" flipV="1">
            <a:off x="6816304" y="2698871"/>
            <a:ext cx="761874" cy="0"/>
          </a:xfrm>
          <a:prstGeom prst="line">
            <a:avLst/>
          </a:prstGeom>
          <a:noFill/>
          <a:ln w="95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70692">
              <a:lnSpc>
                <a:spcPct val="86000"/>
              </a:lnSpc>
              <a:defRPr/>
            </a:pPr>
            <a:endParaRPr lang="en-US" sz="1714" kern="0" dirty="0">
              <a:solidFill>
                <a:srgbClr val="000000"/>
              </a:solidFill>
              <a:latin typeface="Arial" charset="0"/>
              <a:ea typeface="MS PGothic" panose="020B0600070205080204" pitchFamily="34" charset="-128"/>
            </a:endParaRPr>
          </a:p>
        </p:txBody>
      </p:sp>
      <p:sp>
        <p:nvSpPr>
          <p:cNvPr id="38" name="Line 61"/>
          <p:cNvSpPr>
            <a:spLocks noChangeShapeType="1"/>
          </p:cNvSpPr>
          <p:nvPr/>
        </p:nvSpPr>
        <p:spPr bwMode="auto">
          <a:xfrm flipH="1">
            <a:off x="4748360" y="2700382"/>
            <a:ext cx="542684" cy="0"/>
          </a:xfrm>
          <a:prstGeom prst="line">
            <a:avLst/>
          </a:prstGeom>
          <a:noFill/>
          <a:ln w="95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70692">
              <a:lnSpc>
                <a:spcPct val="86000"/>
              </a:lnSpc>
              <a:defRPr/>
            </a:pPr>
            <a:endParaRPr lang="en-US" sz="1714" kern="0" dirty="0">
              <a:solidFill>
                <a:srgbClr val="000000"/>
              </a:solidFill>
              <a:latin typeface="Arial" charset="0"/>
              <a:ea typeface="MS PGothic" panose="020B0600070205080204" pitchFamily="34" charset="-128"/>
            </a:endParaRPr>
          </a:p>
        </p:txBody>
      </p:sp>
      <p:sp>
        <p:nvSpPr>
          <p:cNvPr id="39" name="Line 53"/>
          <p:cNvSpPr>
            <a:spLocks noChangeShapeType="1"/>
          </p:cNvSpPr>
          <p:nvPr/>
        </p:nvSpPr>
        <p:spPr bwMode="auto">
          <a:xfrm flipV="1">
            <a:off x="7179102" y="1738970"/>
            <a:ext cx="580475" cy="0"/>
          </a:xfrm>
          <a:prstGeom prst="line">
            <a:avLst/>
          </a:prstGeom>
          <a:noFill/>
          <a:ln w="95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70692">
              <a:lnSpc>
                <a:spcPct val="86000"/>
              </a:lnSpc>
              <a:defRPr/>
            </a:pPr>
            <a:endParaRPr lang="en-US" sz="1714" kern="0" dirty="0">
              <a:solidFill>
                <a:srgbClr val="000000"/>
              </a:solidFill>
              <a:latin typeface="Arial" charset="0"/>
              <a:ea typeface="MS PGothic" panose="020B0600070205080204" pitchFamily="34" charset="-128"/>
            </a:endParaRPr>
          </a:p>
        </p:txBody>
      </p:sp>
      <p:sp>
        <p:nvSpPr>
          <p:cNvPr id="40" name="Line 52"/>
          <p:cNvSpPr>
            <a:spLocks noChangeShapeType="1"/>
          </p:cNvSpPr>
          <p:nvPr/>
        </p:nvSpPr>
        <p:spPr bwMode="auto">
          <a:xfrm flipV="1">
            <a:off x="5581282" y="1766180"/>
            <a:ext cx="436869" cy="0"/>
          </a:xfrm>
          <a:prstGeom prst="line">
            <a:avLst/>
          </a:prstGeom>
          <a:noFill/>
          <a:ln w="95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70692">
              <a:lnSpc>
                <a:spcPct val="86000"/>
              </a:lnSpc>
              <a:defRPr/>
            </a:pPr>
            <a:endParaRPr lang="en-US" sz="1714" kern="0" dirty="0">
              <a:solidFill>
                <a:srgbClr val="000000"/>
              </a:solidFill>
              <a:latin typeface="Arial" charset="0"/>
              <a:ea typeface="MS PGothic" panose="020B0600070205080204" pitchFamily="34" charset="-128"/>
            </a:endParaRPr>
          </a:p>
        </p:txBody>
      </p:sp>
      <p:sp>
        <p:nvSpPr>
          <p:cNvPr id="41" name="Line 54"/>
          <p:cNvSpPr>
            <a:spLocks noChangeShapeType="1"/>
          </p:cNvSpPr>
          <p:nvPr/>
        </p:nvSpPr>
        <p:spPr bwMode="auto">
          <a:xfrm flipV="1">
            <a:off x="3805088" y="1766180"/>
            <a:ext cx="435357" cy="0"/>
          </a:xfrm>
          <a:prstGeom prst="line">
            <a:avLst/>
          </a:prstGeom>
          <a:noFill/>
          <a:ln w="95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70692">
              <a:lnSpc>
                <a:spcPct val="86000"/>
              </a:lnSpc>
              <a:defRPr/>
            </a:pPr>
            <a:endParaRPr lang="en-US" sz="1714" kern="0" dirty="0">
              <a:solidFill>
                <a:srgbClr val="000000"/>
              </a:solidFill>
              <a:latin typeface="Arial" charset="0"/>
              <a:ea typeface="MS PGothic" panose="020B0600070205080204" pitchFamily="34" charset="-128"/>
            </a:endParaRPr>
          </a:p>
        </p:txBody>
      </p:sp>
      <p:sp>
        <p:nvSpPr>
          <p:cNvPr id="43" name="Rectangle 25"/>
          <p:cNvSpPr>
            <a:spLocks noChangeArrowheads="1"/>
          </p:cNvSpPr>
          <p:nvPr/>
        </p:nvSpPr>
        <p:spPr bwMode="auto">
          <a:xfrm>
            <a:off x="2081802" y="980119"/>
            <a:ext cx="1866893" cy="314424"/>
          </a:xfrm>
          <a:prstGeom prst="rect">
            <a:avLst/>
          </a:prstGeom>
          <a:solidFill>
            <a:srgbClr val="006D9E"/>
          </a:solidFill>
          <a:ln w="9525">
            <a:noFill/>
            <a:miter lim="800000"/>
            <a:headEnd/>
            <a:tailEnd/>
          </a:ln>
        </p:spPr>
        <p:txBody>
          <a:bodyPr wrap="none" lIns="0" tIns="0" rIns="0" bIns="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870692" eaLnBrk="1" hangingPunct="1">
              <a:lnSpc>
                <a:spcPct val="86000"/>
              </a:lnSpc>
              <a:spcBef>
                <a:spcPct val="0"/>
              </a:spcBef>
              <a:buNone/>
              <a:defRPr/>
            </a:pPr>
            <a:r>
              <a:rPr lang="en-US" altLang="en-US" sz="1143" kern="0" dirty="0">
                <a:solidFill>
                  <a:srgbClr val="FFFFFF"/>
                </a:solidFill>
                <a:ea typeface="MS PGothic" panose="020B0600070205080204" pitchFamily="34" charset="-128"/>
              </a:rPr>
              <a:t>Online Enrollment Process</a:t>
            </a:r>
          </a:p>
        </p:txBody>
      </p:sp>
      <p:sp>
        <p:nvSpPr>
          <p:cNvPr id="46" name="AutoShape 26"/>
          <p:cNvSpPr>
            <a:spLocks noChangeArrowheads="1"/>
          </p:cNvSpPr>
          <p:nvPr/>
        </p:nvSpPr>
        <p:spPr bwMode="auto">
          <a:xfrm>
            <a:off x="2063662" y="1376173"/>
            <a:ext cx="1885033" cy="789084"/>
          </a:xfrm>
          <a:prstGeom prst="flowChartAlternateProcess">
            <a:avLst/>
          </a:prstGeom>
          <a:solidFill>
            <a:srgbClr val="A6E2EF"/>
          </a:solidFill>
          <a:ln w="9525">
            <a:noFill/>
            <a:miter lim="800000"/>
            <a:headEnd/>
            <a:tailEnd/>
          </a:ln>
          <a:effectLst/>
        </p:spPr>
        <p:txBody>
          <a:bodyPr wrap="none"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70692" eaLnBrk="1" hangingPunct="1">
              <a:lnSpc>
                <a:spcPct val="86000"/>
              </a:lnSpc>
              <a:defRPr/>
            </a:pPr>
            <a:r>
              <a:rPr lang="en-US" altLang="en-US" sz="762" kern="0" dirty="0">
                <a:solidFill>
                  <a:srgbClr val="000000"/>
                </a:solidFill>
                <a:ea typeface="MS PGothic" panose="020B0600070205080204" pitchFamily="34" charset="-128"/>
              </a:rPr>
              <a:t>General and/or Awarding Contractor</a:t>
            </a:r>
          </a:p>
          <a:p>
            <a:pPr algn="ctr" defTabSz="870692" eaLnBrk="1" hangingPunct="1">
              <a:lnSpc>
                <a:spcPct val="86000"/>
              </a:lnSpc>
              <a:defRPr/>
            </a:pPr>
            <a:r>
              <a:rPr lang="en-US" altLang="en-US" sz="762" kern="0" dirty="0">
                <a:solidFill>
                  <a:srgbClr val="000000"/>
                </a:solidFill>
                <a:ea typeface="MS PGothic" panose="020B0600070205080204" pitchFamily="34" charset="-128"/>
              </a:rPr>
              <a:t>completes a Notice of Subcontract </a:t>
            </a:r>
          </a:p>
          <a:p>
            <a:pPr algn="ctr" defTabSz="870692" eaLnBrk="1" hangingPunct="1">
              <a:lnSpc>
                <a:spcPct val="86000"/>
              </a:lnSpc>
              <a:defRPr/>
            </a:pPr>
            <a:r>
              <a:rPr lang="en-US" altLang="en-US" sz="762" kern="0" dirty="0">
                <a:solidFill>
                  <a:srgbClr val="000000"/>
                </a:solidFill>
                <a:ea typeface="MS PGothic" panose="020B0600070205080204" pitchFamily="34" charset="-128"/>
              </a:rPr>
              <a:t>Award to Marsh.  ROCIP Manual to be </a:t>
            </a:r>
          </a:p>
          <a:p>
            <a:pPr algn="ctr" defTabSz="870692" eaLnBrk="1" hangingPunct="1">
              <a:lnSpc>
                <a:spcPct val="86000"/>
              </a:lnSpc>
              <a:defRPr/>
            </a:pPr>
            <a:r>
              <a:rPr lang="en-US" altLang="en-US" sz="762" kern="0" dirty="0">
                <a:solidFill>
                  <a:srgbClr val="000000"/>
                </a:solidFill>
                <a:ea typeface="MS PGothic" panose="020B0600070205080204" pitchFamily="34" charset="-128"/>
              </a:rPr>
              <a:t>Provided to Subcontractor </a:t>
            </a:r>
          </a:p>
          <a:p>
            <a:pPr algn="ctr" defTabSz="870692" eaLnBrk="1" hangingPunct="1">
              <a:lnSpc>
                <a:spcPct val="86000"/>
              </a:lnSpc>
              <a:defRPr/>
            </a:pPr>
            <a:r>
              <a:rPr lang="en-US" altLang="en-US" sz="762" kern="0" dirty="0">
                <a:solidFill>
                  <a:srgbClr val="000000"/>
                </a:solidFill>
                <a:ea typeface="MS PGothic" panose="020B0600070205080204" pitchFamily="34" charset="-128"/>
              </a:rPr>
              <a:t>by Awarding Contractor</a:t>
            </a:r>
          </a:p>
        </p:txBody>
      </p:sp>
      <p:sp>
        <p:nvSpPr>
          <p:cNvPr id="47" name="AutoShape 28"/>
          <p:cNvSpPr>
            <a:spLocks noChangeArrowheads="1"/>
          </p:cNvSpPr>
          <p:nvPr/>
        </p:nvSpPr>
        <p:spPr bwMode="auto">
          <a:xfrm>
            <a:off x="4240444" y="1376173"/>
            <a:ext cx="1449676" cy="789084"/>
          </a:xfrm>
          <a:prstGeom prst="flowChartAlternateProcess">
            <a:avLst/>
          </a:prstGeom>
          <a:solidFill>
            <a:srgbClr val="A6E2EF"/>
          </a:solidFill>
          <a:ln w="9525">
            <a:noFill/>
            <a:miter lim="800000"/>
            <a:headEnd/>
            <a:tailEnd/>
          </a:ln>
          <a:effectLst/>
        </p:spPr>
        <p:txBody>
          <a:bodyPr wrap="none"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70692" eaLnBrk="1" hangingPunct="1">
              <a:lnSpc>
                <a:spcPct val="86000"/>
              </a:lnSpc>
              <a:defRPr/>
            </a:pPr>
            <a:r>
              <a:rPr lang="en-US" altLang="en-US" sz="762" kern="0" dirty="0">
                <a:solidFill>
                  <a:srgbClr val="000000"/>
                </a:solidFill>
                <a:ea typeface="MS PGothic" panose="020B0600070205080204" pitchFamily="34" charset="-128"/>
              </a:rPr>
              <a:t>Marsh sends enrollment</a:t>
            </a:r>
          </a:p>
          <a:p>
            <a:pPr algn="ctr" defTabSz="870692" eaLnBrk="1" hangingPunct="1">
              <a:lnSpc>
                <a:spcPct val="86000"/>
              </a:lnSpc>
              <a:defRPr/>
            </a:pPr>
            <a:r>
              <a:rPr lang="en-US" altLang="en-US" sz="762" kern="0" dirty="0">
                <a:solidFill>
                  <a:srgbClr val="000000"/>
                </a:solidFill>
                <a:ea typeface="MS PGothic" panose="020B0600070205080204" pitchFamily="34" charset="-128"/>
              </a:rPr>
              <a:t> request and Contractor Portal</a:t>
            </a:r>
          </a:p>
          <a:p>
            <a:pPr algn="ctr" defTabSz="870692" eaLnBrk="1" hangingPunct="1">
              <a:lnSpc>
                <a:spcPct val="86000"/>
              </a:lnSpc>
              <a:defRPr/>
            </a:pPr>
            <a:r>
              <a:rPr lang="en-US" altLang="en-US" sz="762" kern="0" dirty="0">
                <a:solidFill>
                  <a:srgbClr val="000000"/>
                </a:solidFill>
                <a:ea typeface="MS PGothic" panose="020B0600070205080204" pitchFamily="34" charset="-128"/>
              </a:rPr>
              <a:t>login info to subcontractor</a:t>
            </a:r>
          </a:p>
        </p:txBody>
      </p:sp>
      <p:sp>
        <p:nvSpPr>
          <p:cNvPr id="48" name="AutoShape 29"/>
          <p:cNvSpPr>
            <a:spLocks noChangeArrowheads="1"/>
          </p:cNvSpPr>
          <p:nvPr/>
        </p:nvSpPr>
        <p:spPr bwMode="auto">
          <a:xfrm>
            <a:off x="6018151" y="1368615"/>
            <a:ext cx="1414909" cy="796642"/>
          </a:xfrm>
          <a:prstGeom prst="flowChartAlternateProcess">
            <a:avLst/>
          </a:prstGeom>
          <a:solidFill>
            <a:srgbClr val="A6E2EF"/>
          </a:solidFill>
          <a:ln w="9525">
            <a:noFill/>
            <a:miter lim="800000"/>
            <a:headEnd/>
            <a:tailEnd/>
          </a:ln>
          <a:effectLst/>
        </p:spPr>
        <p:txBody>
          <a:bodyPr wrap="none"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70692" eaLnBrk="1" hangingPunct="1">
              <a:lnSpc>
                <a:spcPct val="86000"/>
              </a:lnSpc>
              <a:defRPr/>
            </a:pPr>
            <a:r>
              <a:rPr lang="en-US" altLang="en-US" sz="762" kern="0" dirty="0">
                <a:solidFill>
                  <a:srgbClr val="000000"/>
                </a:solidFill>
                <a:ea typeface="MS PGothic" panose="020B0600070205080204" pitchFamily="34" charset="-128"/>
                <a:cs typeface="Arial" charset="0"/>
              </a:rPr>
              <a:t>Marsh receives enrollment</a:t>
            </a:r>
          </a:p>
          <a:p>
            <a:pPr algn="ctr" defTabSz="870692" eaLnBrk="1" hangingPunct="1">
              <a:lnSpc>
                <a:spcPct val="86000"/>
              </a:lnSpc>
              <a:defRPr/>
            </a:pPr>
            <a:r>
              <a:rPr lang="en-US" altLang="en-US" sz="762" kern="0" dirty="0">
                <a:solidFill>
                  <a:srgbClr val="000000"/>
                </a:solidFill>
                <a:ea typeface="MS PGothic" panose="020B0600070205080204" pitchFamily="34" charset="-128"/>
                <a:cs typeface="Arial" charset="0"/>
              </a:rPr>
              <a:t> forms and insurance </a:t>
            </a:r>
          </a:p>
          <a:p>
            <a:pPr algn="ctr" defTabSz="870692" eaLnBrk="1" hangingPunct="1">
              <a:lnSpc>
                <a:spcPct val="86000"/>
              </a:lnSpc>
              <a:defRPr/>
            </a:pPr>
            <a:r>
              <a:rPr lang="en-US" altLang="en-US" sz="762" kern="0" dirty="0">
                <a:solidFill>
                  <a:srgbClr val="000000"/>
                </a:solidFill>
                <a:ea typeface="MS PGothic" panose="020B0600070205080204" pitchFamily="34" charset="-128"/>
                <a:cs typeface="Arial" charset="0"/>
              </a:rPr>
              <a:t>documents from subcontractor</a:t>
            </a:r>
          </a:p>
        </p:txBody>
      </p:sp>
      <p:sp>
        <p:nvSpPr>
          <p:cNvPr id="49" name="AutoShape 30"/>
          <p:cNvSpPr>
            <a:spLocks noChangeArrowheads="1"/>
          </p:cNvSpPr>
          <p:nvPr/>
        </p:nvSpPr>
        <p:spPr bwMode="auto">
          <a:xfrm>
            <a:off x="7759578" y="1367103"/>
            <a:ext cx="1596307" cy="789084"/>
          </a:xfrm>
          <a:prstGeom prst="flowChartAlternateProcess">
            <a:avLst/>
          </a:prstGeom>
          <a:solidFill>
            <a:srgbClr val="A6E2EF"/>
          </a:solidFill>
          <a:ln w="9525">
            <a:noFill/>
            <a:miter lim="800000"/>
            <a:headEnd/>
            <a:tailEnd/>
          </a:ln>
          <a:effectLst/>
        </p:spPr>
        <p:txBody>
          <a:bodyPr wrap="none"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70692" eaLnBrk="1" hangingPunct="1">
              <a:lnSpc>
                <a:spcPct val="86000"/>
              </a:lnSpc>
              <a:defRPr/>
            </a:pPr>
            <a:endParaRPr lang="en-US" altLang="en-US" sz="762" kern="0" dirty="0">
              <a:solidFill>
                <a:srgbClr val="000000"/>
              </a:solidFill>
              <a:ea typeface="MS PGothic" panose="020B0600070205080204" pitchFamily="34" charset="-128"/>
            </a:endParaRPr>
          </a:p>
          <a:p>
            <a:pPr algn="ctr" defTabSz="870692" eaLnBrk="1" hangingPunct="1">
              <a:lnSpc>
                <a:spcPct val="86000"/>
              </a:lnSpc>
              <a:defRPr/>
            </a:pPr>
            <a:endParaRPr lang="en-US" altLang="en-US" sz="762" kern="0" dirty="0">
              <a:solidFill>
                <a:srgbClr val="000000"/>
              </a:solidFill>
              <a:ea typeface="MS PGothic" panose="020B0600070205080204" pitchFamily="34" charset="-128"/>
            </a:endParaRPr>
          </a:p>
          <a:p>
            <a:pPr algn="ctr" defTabSz="870692" eaLnBrk="1" hangingPunct="1">
              <a:lnSpc>
                <a:spcPct val="86000"/>
              </a:lnSpc>
              <a:defRPr/>
            </a:pPr>
            <a:r>
              <a:rPr lang="en-US" altLang="en-US" sz="762" kern="0" dirty="0">
                <a:solidFill>
                  <a:srgbClr val="000000"/>
                </a:solidFill>
                <a:ea typeface="MS PGothic" panose="020B0600070205080204" pitchFamily="34" charset="-128"/>
                <a:cs typeface="Arial" charset="0"/>
              </a:rPr>
              <a:t>Marsh follows up</a:t>
            </a:r>
          </a:p>
          <a:p>
            <a:pPr algn="ctr" defTabSz="870692" eaLnBrk="1" hangingPunct="1">
              <a:lnSpc>
                <a:spcPct val="86000"/>
              </a:lnSpc>
              <a:defRPr/>
            </a:pPr>
            <a:r>
              <a:rPr lang="en-US" altLang="en-US" sz="762" kern="0" dirty="0">
                <a:solidFill>
                  <a:srgbClr val="000000"/>
                </a:solidFill>
                <a:ea typeface="MS PGothic" panose="020B0600070205080204" pitchFamily="34" charset="-128"/>
                <a:cs typeface="Arial" charset="0"/>
              </a:rPr>
              <a:t> with subcontractor</a:t>
            </a:r>
          </a:p>
          <a:p>
            <a:pPr algn="ctr" defTabSz="870692" eaLnBrk="1" hangingPunct="1">
              <a:lnSpc>
                <a:spcPct val="86000"/>
              </a:lnSpc>
              <a:defRPr/>
            </a:pPr>
            <a:r>
              <a:rPr lang="en-US" altLang="en-US" sz="762" kern="0" dirty="0">
                <a:solidFill>
                  <a:srgbClr val="000000"/>
                </a:solidFill>
                <a:ea typeface="MS PGothic" panose="020B0600070205080204" pitchFamily="34" charset="-128"/>
                <a:cs typeface="Arial" charset="0"/>
              </a:rPr>
              <a:t> for any missing enrollment</a:t>
            </a:r>
          </a:p>
          <a:p>
            <a:pPr algn="ctr" defTabSz="870692" eaLnBrk="1" hangingPunct="1">
              <a:lnSpc>
                <a:spcPct val="86000"/>
              </a:lnSpc>
              <a:defRPr/>
            </a:pPr>
            <a:r>
              <a:rPr lang="en-US" altLang="en-US" sz="762" kern="0" dirty="0">
                <a:solidFill>
                  <a:srgbClr val="000000"/>
                </a:solidFill>
                <a:ea typeface="MS PGothic" panose="020B0600070205080204" pitchFamily="34" charset="-128"/>
                <a:cs typeface="Arial" charset="0"/>
              </a:rPr>
              <a:t> info and insurance</a:t>
            </a:r>
          </a:p>
          <a:p>
            <a:pPr algn="ctr" defTabSz="870692" eaLnBrk="1" hangingPunct="1">
              <a:lnSpc>
                <a:spcPct val="86000"/>
              </a:lnSpc>
              <a:defRPr/>
            </a:pPr>
            <a:r>
              <a:rPr lang="en-US" altLang="en-US" sz="762" kern="0" dirty="0">
                <a:solidFill>
                  <a:srgbClr val="000000"/>
                </a:solidFill>
                <a:ea typeface="MS PGothic" panose="020B0600070205080204" pitchFamily="34" charset="-128"/>
                <a:cs typeface="Arial" charset="0"/>
              </a:rPr>
              <a:t>documents submitted online</a:t>
            </a:r>
          </a:p>
          <a:p>
            <a:pPr algn="ctr" defTabSz="870692" eaLnBrk="1" hangingPunct="1">
              <a:lnSpc>
                <a:spcPct val="86000"/>
              </a:lnSpc>
              <a:defRPr/>
            </a:pPr>
            <a:endParaRPr lang="en-US" altLang="en-US" sz="1714" kern="0" dirty="0">
              <a:solidFill>
                <a:srgbClr val="000000"/>
              </a:solidFill>
              <a:ea typeface="MS PGothic" panose="020B0600070205080204" pitchFamily="34" charset="-128"/>
            </a:endParaRPr>
          </a:p>
        </p:txBody>
      </p:sp>
      <p:sp>
        <p:nvSpPr>
          <p:cNvPr id="50" name="AutoShape 31"/>
          <p:cNvSpPr>
            <a:spLocks noChangeArrowheads="1"/>
          </p:cNvSpPr>
          <p:nvPr/>
        </p:nvSpPr>
        <p:spPr bwMode="auto">
          <a:xfrm>
            <a:off x="3150540" y="2277119"/>
            <a:ext cx="1597820" cy="781526"/>
          </a:xfrm>
          <a:prstGeom prst="flowChartAlternateProcess">
            <a:avLst/>
          </a:prstGeom>
          <a:solidFill>
            <a:srgbClr val="A6E2EF"/>
          </a:solidFill>
          <a:ln w="9525">
            <a:noFill/>
            <a:miter lim="800000"/>
            <a:headEnd/>
            <a:tailEnd/>
          </a:ln>
          <a:effectLst/>
        </p:spPr>
        <p:txBody>
          <a:bodyPr wrap="none"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70692" eaLnBrk="1" hangingPunct="1">
              <a:lnSpc>
                <a:spcPct val="86000"/>
              </a:lnSpc>
              <a:defRPr/>
            </a:pPr>
            <a:r>
              <a:rPr lang="en-US" altLang="en-US" sz="762" kern="0" dirty="0">
                <a:solidFill>
                  <a:srgbClr val="000000"/>
                </a:solidFill>
                <a:ea typeface="MS PGothic" panose="020B0600070205080204" pitchFamily="34" charset="-128"/>
              </a:rPr>
              <a:t>Marsh will enroll subcontractor</a:t>
            </a:r>
          </a:p>
          <a:p>
            <a:pPr algn="ctr" defTabSz="870692" eaLnBrk="1" hangingPunct="1">
              <a:lnSpc>
                <a:spcPct val="86000"/>
              </a:lnSpc>
              <a:defRPr/>
            </a:pPr>
            <a:r>
              <a:rPr lang="en-US" altLang="en-US" sz="762" kern="0" dirty="0">
                <a:solidFill>
                  <a:srgbClr val="000000"/>
                </a:solidFill>
                <a:ea typeface="MS PGothic" panose="020B0600070205080204" pitchFamily="34" charset="-128"/>
              </a:rPr>
              <a:t>by notifying carrier and </a:t>
            </a:r>
          </a:p>
          <a:p>
            <a:pPr algn="ctr" defTabSz="870692" eaLnBrk="1" hangingPunct="1">
              <a:lnSpc>
                <a:spcPct val="86000"/>
              </a:lnSpc>
              <a:defRPr/>
            </a:pPr>
            <a:r>
              <a:rPr lang="en-US" altLang="en-US" sz="762" kern="0" dirty="0">
                <a:solidFill>
                  <a:srgbClr val="000000"/>
                </a:solidFill>
                <a:ea typeface="MS PGothic" panose="020B0600070205080204" pitchFamily="34" charset="-128"/>
              </a:rPr>
              <a:t>assigning policy number</a:t>
            </a:r>
          </a:p>
        </p:txBody>
      </p:sp>
      <p:sp>
        <p:nvSpPr>
          <p:cNvPr id="51" name="AutoShape 32"/>
          <p:cNvSpPr>
            <a:spLocks noChangeArrowheads="1"/>
          </p:cNvSpPr>
          <p:nvPr/>
        </p:nvSpPr>
        <p:spPr bwMode="auto">
          <a:xfrm>
            <a:off x="7578179" y="2278631"/>
            <a:ext cx="1596307" cy="784548"/>
          </a:xfrm>
          <a:prstGeom prst="flowChartAlternateProcess">
            <a:avLst/>
          </a:prstGeom>
          <a:solidFill>
            <a:srgbClr val="A6E2EF"/>
          </a:solidFill>
          <a:ln w="9525">
            <a:noFill/>
            <a:miter lim="800000"/>
            <a:headEnd/>
            <a:tailEnd/>
          </a:ln>
          <a:effectLst/>
        </p:spPr>
        <p:txBody>
          <a:bodyPr wrap="none"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70692" eaLnBrk="1" hangingPunct="1">
              <a:lnSpc>
                <a:spcPct val="86000"/>
              </a:lnSpc>
              <a:defRPr/>
            </a:pPr>
            <a:endParaRPr lang="en-US" altLang="en-US" sz="762" kern="0" dirty="0">
              <a:solidFill>
                <a:srgbClr val="000000"/>
              </a:solidFill>
              <a:ea typeface="MS PGothic" panose="020B0600070205080204" pitchFamily="34" charset="-128"/>
            </a:endParaRPr>
          </a:p>
          <a:p>
            <a:pPr algn="ctr" defTabSz="870692" eaLnBrk="1" hangingPunct="1">
              <a:lnSpc>
                <a:spcPct val="86000"/>
              </a:lnSpc>
              <a:defRPr/>
            </a:pPr>
            <a:r>
              <a:rPr lang="en-US" altLang="en-US" sz="762" kern="0" dirty="0">
                <a:solidFill>
                  <a:srgbClr val="000000"/>
                </a:solidFill>
                <a:ea typeface="MS PGothic" panose="020B0600070205080204" pitchFamily="34" charset="-128"/>
              </a:rPr>
              <a:t>If any revisions are</a:t>
            </a:r>
          </a:p>
          <a:p>
            <a:pPr algn="ctr" defTabSz="870692" eaLnBrk="1" hangingPunct="1">
              <a:lnSpc>
                <a:spcPct val="86000"/>
              </a:lnSpc>
              <a:defRPr/>
            </a:pPr>
            <a:r>
              <a:rPr lang="en-US" altLang="en-US" sz="762" kern="0" dirty="0">
                <a:solidFill>
                  <a:srgbClr val="000000"/>
                </a:solidFill>
                <a:ea typeface="MS PGothic" panose="020B0600070205080204" pitchFamily="34" charset="-128"/>
              </a:rPr>
              <a:t>necessary Marsh will follow up</a:t>
            </a:r>
          </a:p>
          <a:p>
            <a:pPr algn="ctr" defTabSz="870692" eaLnBrk="1" hangingPunct="1">
              <a:lnSpc>
                <a:spcPct val="86000"/>
              </a:lnSpc>
              <a:defRPr/>
            </a:pPr>
            <a:r>
              <a:rPr lang="en-US" altLang="en-US" sz="762" kern="0" dirty="0">
                <a:solidFill>
                  <a:srgbClr val="000000"/>
                </a:solidFill>
                <a:ea typeface="MS PGothic" panose="020B0600070205080204" pitchFamily="34" charset="-128"/>
              </a:rPr>
              <a:t> with subcontractor </a:t>
            </a:r>
          </a:p>
          <a:p>
            <a:pPr algn="ctr" defTabSz="870692" eaLnBrk="1" hangingPunct="1">
              <a:lnSpc>
                <a:spcPct val="86000"/>
              </a:lnSpc>
              <a:defRPr/>
            </a:pPr>
            <a:r>
              <a:rPr lang="en-US" altLang="en-US" sz="762" kern="0" dirty="0">
                <a:solidFill>
                  <a:srgbClr val="000000"/>
                </a:solidFill>
                <a:ea typeface="MS PGothic" panose="020B0600070205080204" pitchFamily="34" charset="-128"/>
              </a:rPr>
              <a:t>until revisions are received</a:t>
            </a:r>
          </a:p>
          <a:p>
            <a:pPr algn="ctr" defTabSz="870692" eaLnBrk="1" hangingPunct="1">
              <a:lnSpc>
                <a:spcPct val="86000"/>
              </a:lnSpc>
              <a:defRPr/>
            </a:pPr>
            <a:endParaRPr lang="en-US" altLang="en-US" sz="762" kern="0" dirty="0">
              <a:solidFill>
                <a:srgbClr val="000000"/>
              </a:solidFill>
              <a:ea typeface="MS PGothic" panose="020B0600070205080204" pitchFamily="34" charset="-128"/>
            </a:endParaRPr>
          </a:p>
        </p:txBody>
      </p:sp>
      <p:sp>
        <p:nvSpPr>
          <p:cNvPr id="52" name="AutoShape 33"/>
          <p:cNvSpPr>
            <a:spLocks noChangeArrowheads="1"/>
          </p:cNvSpPr>
          <p:nvPr/>
        </p:nvSpPr>
        <p:spPr bwMode="auto">
          <a:xfrm>
            <a:off x="5291044" y="2323981"/>
            <a:ext cx="1525260" cy="761874"/>
          </a:xfrm>
          <a:prstGeom prst="flowChartAlternateProcess">
            <a:avLst/>
          </a:prstGeom>
          <a:solidFill>
            <a:srgbClr val="A6E2EF"/>
          </a:solidFill>
          <a:ln w="9525">
            <a:noFill/>
            <a:miter lim="800000"/>
            <a:headEnd/>
            <a:tailEnd/>
          </a:ln>
          <a:effectLst/>
        </p:spPr>
        <p:txBody>
          <a:bodyPr wrap="none"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70692" eaLnBrk="1" hangingPunct="1">
              <a:lnSpc>
                <a:spcPct val="86000"/>
              </a:lnSpc>
              <a:defRPr/>
            </a:pPr>
            <a:endParaRPr lang="en-US" altLang="en-US" sz="762" kern="0" dirty="0">
              <a:solidFill>
                <a:srgbClr val="000000"/>
              </a:solidFill>
              <a:ea typeface="MS PGothic" panose="020B0600070205080204" pitchFamily="34" charset="-128"/>
            </a:endParaRPr>
          </a:p>
          <a:p>
            <a:pPr algn="ctr" defTabSz="870692" eaLnBrk="1" hangingPunct="1">
              <a:lnSpc>
                <a:spcPct val="86000"/>
              </a:lnSpc>
              <a:defRPr/>
            </a:pPr>
            <a:endParaRPr lang="en-US" altLang="en-US" sz="762" kern="0" dirty="0">
              <a:solidFill>
                <a:srgbClr val="000000"/>
              </a:solidFill>
              <a:ea typeface="MS PGothic" panose="020B0600070205080204" pitchFamily="34" charset="-128"/>
            </a:endParaRPr>
          </a:p>
          <a:p>
            <a:pPr algn="ctr" defTabSz="870692" eaLnBrk="1" hangingPunct="1">
              <a:lnSpc>
                <a:spcPct val="86000"/>
              </a:lnSpc>
              <a:defRPr/>
            </a:pPr>
            <a:r>
              <a:rPr lang="en-US" altLang="en-US" sz="762" kern="0" dirty="0">
                <a:solidFill>
                  <a:srgbClr val="000000"/>
                </a:solidFill>
                <a:ea typeface="MS PGothic" panose="020B0600070205080204" pitchFamily="34" charset="-128"/>
              </a:rPr>
              <a:t>Marsh will verify WC </a:t>
            </a:r>
          </a:p>
          <a:p>
            <a:pPr algn="ctr" defTabSz="870692" eaLnBrk="1" hangingPunct="1">
              <a:lnSpc>
                <a:spcPct val="86000"/>
              </a:lnSpc>
              <a:defRPr/>
            </a:pPr>
            <a:r>
              <a:rPr lang="en-US" altLang="en-US" sz="762" kern="0" dirty="0">
                <a:solidFill>
                  <a:srgbClr val="000000"/>
                </a:solidFill>
                <a:ea typeface="MS PGothic" panose="020B0600070205080204" pitchFamily="34" charset="-128"/>
              </a:rPr>
              <a:t>class code &amp; EMR for each </a:t>
            </a:r>
          </a:p>
          <a:p>
            <a:pPr algn="ctr" defTabSz="870692" eaLnBrk="1" hangingPunct="1">
              <a:lnSpc>
                <a:spcPct val="86000"/>
              </a:lnSpc>
              <a:defRPr/>
            </a:pPr>
            <a:r>
              <a:rPr lang="en-US" altLang="en-US" sz="762" kern="0" dirty="0">
                <a:solidFill>
                  <a:srgbClr val="000000"/>
                </a:solidFill>
                <a:ea typeface="MS PGothic" panose="020B0600070205080204" pitchFamily="34" charset="-128"/>
              </a:rPr>
              <a:t>contractor/subcontractor’s </a:t>
            </a:r>
          </a:p>
          <a:p>
            <a:pPr algn="ctr" defTabSz="870692" eaLnBrk="1" hangingPunct="1">
              <a:lnSpc>
                <a:spcPct val="86000"/>
              </a:lnSpc>
              <a:defRPr/>
            </a:pPr>
            <a:r>
              <a:rPr lang="en-US" altLang="en-US" sz="762" kern="0" dirty="0">
                <a:solidFill>
                  <a:srgbClr val="000000"/>
                </a:solidFill>
                <a:ea typeface="MS PGothic" panose="020B0600070205080204" pitchFamily="34" charset="-128"/>
              </a:rPr>
              <a:t>during the enrollment process</a:t>
            </a:r>
          </a:p>
          <a:p>
            <a:pPr algn="ctr" defTabSz="870692" eaLnBrk="1" hangingPunct="1">
              <a:lnSpc>
                <a:spcPct val="86000"/>
              </a:lnSpc>
              <a:defRPr/>
            </a:pPr>
            <a:r>
              <a:rPr lang="en-US" altLang="en-US" sz="762" kern="0" dirty="0">
                <a:solidFill>
                  <a:srgbClr val="000000"/>
                </a:solidFill>
                <a:ea typeface="MS PGothic" panose="020B0600070205080204" pitchFamily="34" charset="-128"/>
              </a:rPr>
              <a:t>and return to subcontractor</a:t>
            </a:r>
          </a:p>
          <a:p>
            <a:pPr algn="ctr" defTabSz="870692" eaLnBrk="1" hangingPunct="1">
              <a:lnSpc>
                <a:spcPct val="86000"/>
              </a:lnSpc>
              <a:defRPr/>
            </a:pPr>
            <a:r>
              <a:rPr lang="en-US" altLang="en-US" sz="762" kern="0" dirty="0">
                <a:solidFill>
                  <a:srgbClr val="000000"/>
                </a:solidFill>
                <a:ea typeface="MS PGothic" panose="020B0600070205080204" pitchFamily="34" charset="-128"/>
              </a:rPr>
              <a:t>for approval before enrollment</a:t>
            </a:r>
          </a:p>
          <a:p>
            <a:pPr algn="ctr" defTabSz="870692" eaLnBrk="1" hangingPunct="1">
              <a:lnSpc>
                <a:spcPct val="86000"/>
              </a:lnSpc>
              <a:defRPr/>
            </a:pPr>
            <a:endParaRPr lang="en-US" altLang="en-US" sz="1714" kern="0" dirty="0">
              <a:solidFill>
                <a:srgbClr val="000000"/>
              </a:solidFill>
              <a:ea typeface="MS PGothic" panose="020B0600070205080204" pitchFamily="34" charset="-128"/>
            </a:endParaRPr>
          </a:p>
        </p:txBody>
      </p:sp>
      <p:sp>
        <p:nvSpPr>
          <p:cNvPr id="54" name="AutoShape 34"/>
          <p:cNvSpPr>
            <a:spLocks noChangeArrowheads="1"/>
          </p:cNvSpPr>
          <p:nvPr/>
        </p:nvSpPr>
        <p:spPr bwMode="auto">
          <a:xfrm>
            <a:off x="3514850" y="3143298"/>
            <a:ext cx="1233510" cy="802688"/>
          </a:xfrm>
          <a:prstGeom prst="flowChartAlternateProcess">
            <a:avLst/>
          </a:prstGeom>
          <a:solidFill>
            <a:srgbClr val="A6E2EF"/>
          </a:solidFill>
          <a:ln w="9525">
            <a:noFill/>
            <a:miter lim="800000"/>
            <a:headEnd/>
            <a:tailEnd/>
          </a:ln>
          <a:effectLst/>
        </p:spPr>
        <p:txBody>
          <a:bodyPr wrap="none"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70692" eaLnBrk="1" hangingPunct="1">
              <a:lnSpc>
                <a:spcPct val="86000"/>
              </a:lnSpc>
              <a:defRPr/>
            </a:pPr>
            <a:endParaRPr lang="en-US" altLang="en-US" sz="762" kern="0" dirty="0">
              <a:solidFill>
                <a:srgbClr val="000000"/>
              </a:solidFill>
              <a:ea typeface="MS PGothic" panose="020B0600070205080204" pitchFamily="34" charset="-128"/>
            </a:endParaRPr>
          </a:p>
          <a:p>
            <a:pPr algn="ctr" defTabSz="870692" eaLnBrk="1" hangingPunct="1">
              <a:lnSpc>
                <a:spcPct val="86000"/>
              </a:lnSpc>
              <a:defRPr/>
            </a:pPr>
            <a:r>
              <a:rPr lang="en-US" altLang="en-US" sz="762" kern="0" dirty="0">
                <a:solidFill>
                  <a:srgbClr val="000000"/>
                </a:solidFill>
                <a:ea typeface="MS PGothic" panose="020B0600070205080204" pitchFamily="34" charset="-128"/>
              </a:rPr>
              <a:t>Marsh will issue </a:t>
            </a:r>
          </a:p>
          <a:p>
            <a:pPr algn="ctr" defTabSz="870692" eaLnBrk="1" hangingPunct="1">
              <a:lnSpc>
                <a:spcPct val="86000"/>
              </a:lnSpc>
              <a:defRPr/>
            </a:pPr>
            <a:r>
              <a:rPr lang="en-US" altLang="en-US" sz="762" kern="0" dirty="0">
                <a:solidFill>
                  <a:srgbClr val="000000"/>
                </a:solidFill>
                <a:ea typeface="MS PGothic" panose="020B0600070205080204" pitchFamily="34" charset="-128"/>
              </a:rPr>
              <a:t>Certificate of Insurance</a:t>
            </a:r>
          </a:p>
          <a:p>
            <a:pPr algn="ctr" defTabSz="870692" eaLnBrk="1" hangingPunct="1">
              <a:lnSpc>
                <a:spcPct val="86000"/>
              </a:lnSpc>
              <a:defRPr/>
            </a:pPr>
            <a:r>
              <a:rPr lang="en-US" altLang="en-US" sz="762" kern="0" dirty="0">
                <a:solidFill>
                  <a:srgbClr val="000000"/>
                </a:solidFill>
                <a:ea typeface="MS PGothic" panose="020B0600070205080204" pitchFamily="34" charset="-128"/>
              </a:rPr>
              <a:t> to evidence</a:t>
            </a:r>
          </a:p>
          <a:p>
            <a:pPr algn="ctr" defTabSz="870692" eaLnBrk="1" hangingPunct="1">
              <a:lnSpc>
                <a:spcPct val="86000"/>
              </a:lnSpc>
              <a:defRPr/>
            </a:pPr>
            <a:r>
              <a:rPr lang="en-US" altLang="en-US" sz="762" kern="0" dirty="0">
                <a:solidFill>
                  <a:srgbClr val="000000"/>
                </a:solidFill>
                <a:ea typeface="MS PGothic" panose="020B0600070205080204" pitchFamily="34" charset="-128"/>
              </a:rPr>
              <a:t> contractor/subcontractor</a:t>
            </a:r>
          </a:p>
          <a:p>
            <a:pPr algn="ctr" defTabSz="870692" eaLnBrk="1" hangingPunct="1">
              <a:lnSpc>
                <a:spcPct val="86000"/>
              </a:lnSpc>
              <a:defRPr/>
            </a:pPr>
            <a:r>
              <a:rPr lang="en-US" altLang="en-US" sz="762" kern="0" dirty="0">
                <a:solidFill>
                  <a:srgbClr val="000000"/>
                </a:solidFill>
                <a:ea typeface="MS PGothic" panose="020B0600070205080204" pitchFamily="34" charset="-128"/>
              </a:rPr>
              <a:t> enrollment</a:t>
            </a:r>
          </a:p>
          <a:p>
            <a:pPr algn="ctr" defTabSz="870692" eaLnBrk="1" hangingPunct="1">
              <a:lnSpc>
                <a:spcPct val="86000"/>
              </a:lnSpc>
              <a:defRPr/>
            </a:pPr>
            <a:endParaRPr lang="en-US" altLang="en-US" sz="762" kern="0" dirty="0">
              <a:solidFill>
                <a:srgbClr val="000000"/>
              </a:solidFill>
              <a:ea typeface="MS PGothic" panose="020B0600070205080204" pitchFamily="34" charset="-128"/>
            </a:endParaRPr>
          </a:p>
        </p:txBody>
      </p:sp>
      <p:sp>
        <p:nvSpPr>
          <p:cNvPr id="56" name="AutoShape 36"/>
          <p:cNvSpPr>
            <a:spLocks noChangeArrowheads="1"/>
          </p:cNvSpPr>
          <p:nvPr/>
        </p:nvSpPr>
        <p:spPr bwMode="auto">
          <a:xfrm>
            <a:off x="6964446" y="3150857"/>
            <a:ext cx="1499562" cy="801177"/>
          </a:xfrm>
          <a:prstGeom prst="flowChartAlternateProcess">
            <a:avLst/>
          </a:prstGeom>
          <a:solidFill>
            <a:srgbClr val="A6E2EF"/>
          </a:solidFill>
          <a:ln w="9525">
            <a:noFill/>
            <a:miter lim="800000"/>
            <a:headEnd/>
            <a:tailEnd/>
          </a:ln>
          <a:effectLst/>
        </p:spPr>
        <p:txBody>
          <a:bodyPr wrap="none"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70692" eaLnBrk="1" hangingPunct="1">
              <a:lnSpc>
                <a:spcPct val="86000"/>
              </a:lnSpc>
              <a:defRPr/>
            </a:pPr>
            <a:endParaRPr lang="en-US" altLang="en-US" sz="762" kern="0" dirty="0">
              <a:solidFill>
                <a:srgbClr val="000000"/>
              </a:solidFill>
              <a:ea typeface="MS PGothic" panose="020B0600070205080204" pitchFamily="34" charset="-128"/>
            </a:endParaRPr>
          </a:p>
          <a:p>
            <a:pPr algn="ctr" defTabSz="870692" eaLnBrk="1" hangingPunct="1">
              <a:lnSpc>
                <a:spcPct val="86000"/>
              </a:lnSpc>
              <a:defRPr/>
            </a:pPr>
            <a:endParaRPr lang="en-US" altLang="en-US" sz="762" kern="0" dirty="0">
              <a:solidFill>
                <a:srgbClr val="000000"/>
              </a:solidFill>
              <a:ea typeface="MS PGothic" panose="020B0600070205080204" pitchFamily="34" charset="-128"/>
            </a:endParaRPr>
          </a:p>
          <a:p>
            <a:pPr algn="ctr" defTabSz="870692" eaLnBrk="1" hangingPunct="1">
              <a:lnSpc>
                <a:spcPct val="86000"/>
              </a:lnSpc>
              <a:defRPr/>
            </a:pPr>
            <a:r>
              <a:rPr lang="en-US" altLang="en-US" sz="762" kern="0" dirty="0">
                <a:solidFill>
                  <a:srgbClr val="000000"/>
                </a:solidFill>
                <a:ea typeface="MS PGothic" panose="020B0600070205080204" pitchFamily="34" charset="-128"/>
              </a:rPr>
              <a:t>Marsh will receive</a:t>
            </a:r>
          </a:p>
          <a:p>
            <a:pPr algn="ctr" defTabSz="870692" eaLnBrk="1" hangingPunct="1">
              <a:lnSpc>
                <a:spcPct val="86000"/>
              </a:lnSpc>
              <a:defRPr/>
            </a:pPr>
            <a:r>
              <a:rPr lang="en-US" altLang="en-US" sz="762" kern="0" dirty="0">
                <a:solidFill>
                  <a:srgbClr val="000000"/>
                </a:solidFill>
                <a:ea typeface="MS PGothic" panose="020B0600070205080204" pitchFamily="34" charset="-128"/>
              </a:rPr>
              <a:t>subcontractor’s WC</a:t>
            </a:r>
          </a:p>
          <a:p>
            <a:pPr algn="ctr" defTabSz="870692" eaLnBrk="1" hangingPunct="1">
              <a:lnSpc>
                <a:spcPct val="86000"/>
              </a:lnSpc>
              <a:defRPr/>
            </a:pPr>
            <a:r>
              <a:rPr lang="en-US" altLang="en-US" sz="762" kern="0" dirty="0">
                <a:solidFill>
                  <a:srgbClr val="000000"/>
                </a:solidFill>
                <a:ea typeface="MS PGothic" panose="020B0600070205080204" pitchFamily="34" charset="-128"/>
              </a:rPr>
              <a:t> policy, check it,</a:t>
            </a:r>
          </a:p>
          <a:p>
            <a:pPr algn="ctr" defTabSz="870692" eaLnBrk="1" hangingPunct="1">
              <a:lnSpc>
                <a:spcPct val="86000"/>
              </a:lnSpc>
              <a:defRPr/>
            </a:pPr>
            <a:r>
              <a:rPr lang="en-US" altLang="en-US" sz="762" kern="0" dirty="0">
                <a:solidFill>
                  <a:srgbClr val="000000"/>
                </a:solidFill>
                <a:ea typeface="MS PGothic" panose="020B0600070205080204" pitchFamily="34" charset="-128"/>
              </a:rPr>
              <a:t> request any necessary</a:t>
            </a:r>
          </a:p>
          <a:p>
            <a:pPr algn="ctr" defTabSz="870692" eaLnBrk="1" hangingPunct="1">
              <a:lnSpc>
                <a:spcPct val="86000"/>
              </a:lnSpc>
              <a:defRPr/>
            </a:pPr>
            <a:r>
              <a:rPr lang="en-US" altLang="en-US" sz="762" kern="0" dirty="0">
                <a:solidFill>
                  <a:srgbClr val="000000"/>
                </a:solidFill>
                <a:ea typeface="MS PGothic" panose="020B0600070205080204" pitchFamily="34" charset="-128"/>
              </a:rPr>
              <a:t> revisions, e-mail out policy</a:t>
            </a:r>
          </a:p>
          <a:p>
            <a:pPr algn="ctr" defTabSz="870692" eaLnBrk="1" hangingPunct="1">
              <a:lnSpc>
                <a:spcPct val="86000"/>
              </a:lnSpc>
              <a:defRPr/>
            </a:pPr>
            <a:r>
              <a:rPr lang="en-US" altLang="en-US" sz="762" kern="0" dirty="0">
                <a:solidFill>
                  <a:srgbClr val="000000"/>
                </a:solidFill>
                <a:ea typeface="MS PGothic" panose="020B0600070205080204" pitchFamily="34" charset="-128"/>
              </a:rPr>
              <a:t> to subcontractor</a:t>
            </a:r>
          </a:p>
          <a:p>
            <a:pPr algn="ctr" defTabSz="870692" eaLnBrk="1" hangingPunct="1">
              <a:lnSpc>
                <a:spcPct val="86000"/>
              </a:lnSpc>
              <a:defRPr/>
            </a:pPr>
            <a:endParaRPr lang="en-US" altLang="en-US" sz="1714" kern="0" dirty="0">
              <a:solidFill>
                <a:srgbClr val="000000"/>
              </a:solidFill>
              <a:ea typeface="MS PGothic" panose="020B0600070205080204" pitchFamily="34" charset="-128"/>
            </a:endParaRPr>
          </a:p>
        </p:txBody>
      </p:sp>
      <p:sp>
        <p:nvSpPr>
          <p:cNvPr id="57" name="AutoShape 37"/>
          <p:cNvSpPr>
            <a:spLocks noChangeArrowheads="1"/>
          </p:cNvSpPr>
          <p:nvPr/>
        </p:nvSpPr>
        <p:spPr bwMode="auto">
          <a:xfrm>
            <a:off x="9396700" y="1507688"/>
            <a:ext cx="1055135" cy="1496538"/>
          </a:xfrm>
          <a:prstGeom prst="curvedLeftArrow">
            <a:avLst>
              <a:gd name="adj1" fmla="val 34424"/>
              <a:gd name="adj2" fmla="val 68861"/>
              <a:gd name="adj3" fmla="val 33333"/>
            </a:avLst>
          </a:prstGeom>
          <a:solidFill>
            <a:srgbClr val="002C77"/>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870692" eaLnBrk="1" hangingPunct="1">
              <a:lnSpc>
                <a:spcPct val="86000"/>
              </a:lnSpc>
              <a:spcBef>
                <a:spcPct val="0"/>
              </a:spcBef>
              <a:buNone/>
              <a:defRPr/>
            </a:pPr>
            <a:endParaRPr lang="en-US" altLang="en-US" sz="1714" kern="0" dirty="0">
              <a:solidFill>
                <a:srgbClr val="FFFFFF"/>
              </a:solidFill>
              <a:ea typeface="MS PGothic" panose="020B0600070205080204" pitchFamily="34" charset="-128"/>
            </a:endParaRPr>
          </a:p>
        </p:txBody>
      </p:sp>
      <p:sp>
        <p:nvSpPr>
          <p:cNvPr id="58" name="AutoShape 38"/>
          <p:cNvSpPr>
            <a:spLocks noChangeArrowheads="1"/>
          </p:cNvSpPr>
          <p:nvPr/>
        </p:nvSpPr>
        <p:spPr bwMode="auto">
          <a:xfrm>
            <a:off x="2415877" y="2488752"/>
            <a:ext cx="695361" cy="1396769"/>
          </a:xfrm>
          <a:prstGeom prst="curvedRightArrow">
            <a:avLst>
              <a:gd name="adj1" fmla="val 44154"/>
              <a:gd name="adj2" fmla="val 88327"/>
              <a:gd name="adj3" fmla="val 33333"/>
            </a:avLst>
          </a:prstGeom>
          <a:solidFill>
            <a:srgbClr val="002C77"/>
          </a:solidFill>
          <a:ln w="9525">
            <a:no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870692" eaLnBrk="1" hangingPunct="1">
              <a:lnSpc>
                <a:spcPct val="86000"/>
              </a:lnSpc>
              <a:spcBef>
                <a:spcPct val="0"/>
              </a:spcBef>
              <a:buNone/>
              <a:defRPr/>
            </a:pPr>
            <a:endParaRPr lang="en-US" altLang="en-US" sz="1714" kern="0" dirty="0">
              <a:solidFill>
                <a:srgbClr val="FFFFFF"/>
              </a:solidFill>
              <a:ea typeface="MS PGothic" panose="020B0600070205080204" pitchFamily="34" charset="-128"/>
            </a:endParaRPr>
          </a:p>
        </p:txBody>
      </p:sp>
      <p:sp>
        <p:nvSpPr>
          <p:cNvPr id="59" name="Line 39"/>
          <p:cNvSpPr>
            <a:spLocks noChangeShapeType="1"/>
          </p:cNvSpPr>
          <p:nvPr/>
        </p:nvSpPr>
        <p:spPr bwMode="auto">
          <a:xfrm>
            <a:off x="2281339" y="5678342"/>
            <a:ext cx="0" cy="0"/>
          </a:xfrm>
          <a:prstGeom prst="line">
            <a:avLst/>
          </a:prstGeom>
          <a:noFill/>
          <a:ln w="9525">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70692">
              <a:lnSpc>
                <a:spcPct val="86000"/>
              </a:lnSpc>
              <a:defRPr/>
            </a:pPr>
            <a:endParaRPr lang="en-US" sz="1714" kern="0" dirty="0">
              <a:solidFill>
                <a:srgbClr val="000000"/>
              </a:solidFill>
              <a:latin typeface="Arial" charset="0"/>
              <a:ea typeface="MS PGothic" panose="020B0600070205080204" pitchFamily="34" charset="-128"/>
            </a:endParaRPr>
          </a:p>
        </p:txBody>
      </p:sp>
      <p:sp>
        <p:nvSpPr>
          <p:cNvPr id="60" name="Line 58"/>
          <p:cNvSpPr>
            <a:spLocks noChangeShapeType="1"/>
          </p:cNvSpPr>
          <p:nvPr/>
        </p:nvSpPr>
        <p:spPr bwMode="auto">
          <a:xfrm flipV="1">
            <a:off x="4748361" y="3543886"/>
            <a:ext cx="361285" cy="0"/>
          </a:xfrm>
          <a:prstGeom prst="line">
            <a:avLst/>
          </a:prstGeom>
          <a:noFill/>
          <a:ln w="95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70692">
              <a:lnSpc>
                <a:spcPct val="86000"/>
              </a:lnSpc>
              <a:defRPr/>
            </a:pPr>
            <a:endParaRPr lang="en-US" sz="1714" kern="0" dirty="0">
              <a:solidFill>
                <a:srgbClr val="000000"/>
              </a:solidFill>
              <a:latin typeface="Arial" charset="0"/>
              <a:ea typeface="MS PGothic" panose="020B0600070205080204" pitchFamily="34" charset="-128"/>
            </a:endParaRPr>
          </a:p>
        </p:txBody>
      </p:sp>
      <p:sp>
        <p:nvSpPr>
          <p:cNvPr id="61" name="Line 64"/>
          <p:cNvSpPr>
            <a:spLocks noChangeShapeType="1"/>
          </p:cNvSpPr>
          <p:nvPr/>
        </p:nvSpPr>
        <p:spPr bwMode="auto">
          <a:xfrm flipV="1">
            <a:off x="7714228" y="5818927"/>
            <a:ext cx="435357" cy="0"/>
          </a:xfrm>
          <a:prstGeom prst="line">
            <a:avLst/>
          </a:prstGeom>
          <a:noFill/>
          <a:ln w="95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70692">
              <a:lnSpc>
                <a:spcPct val="86000"/>
              </a:lnSpc>
              <a:defRPr/>
            </a:pPr>
            <a:endParaRPr lang="en-US" sz="1714" kern="0" dirty="0">
              <a:solidFill>
                <a:srgbClr val="000000"/>
              </a:solidFill>
              <a:latin typeface="Arial" charset="0"/>
              <a:ea typeface="MS PGothic" panose="020B0600070205080204" pitchFamily="34" charset="-128"/>
            </a:endParaRPr>
          </a:p>
        </p:txBody>
      </p:sp>
      <p:sp>
        <p:nvSpPr>
          <p:cNvPr id="62" name="Line 65"/>
          <p:cNvSpPr>
            <a:spLocks noChangeShapeType="1"/>
          </p:cNvSpPr>
          <p:nvPr/>
        </p:nvSpPr>
        <p:spPr bwMode="auto">
          <a:xfrm flipV="1">
            <a:off x="5835241" y="5818927"/>
            <a:ext cx="427799" cy="0"/>
          </a:xfrm>
          <a:prstGeom prst="line">
            <a:avLst/>
          </a:prstGeom>
          <a:noFill/>
          <a:ln w="95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70692">
              <a:lnSpc>
                <a:spcPct val="86000"/>
              </a:lnSpc>
              <a:defRPr/>
            </a:pPr>
            <a:endParaRPr lang="en-US" sz="1714" kern="0" dirty="0">
              <a:solidFill>
                <a:srgbClr val="000000"/>
              </a:solidFill>
              <a:latin typeface="Arial" charset="0"/>
              <a:ea typeface="MS PGothic" panose="020B0600070205080204" pitchFamily="34" charset="-128"/>
            </a:endParaRPr>
          </a:p>
        </p:txBody>
      </p:sp>
      <p:sp>
        <p:nvSpPr>
          <p:cNvPr id="63" name="Line 66"/>
          <p:cNvSpPr>
            <a:spLocks noChangeShapeType="1"/>
          </p:cNvSpPr>
          <p:nvPr/>
        </p:nvSpPr>
        <p:spPr bwMode="auto">
          <a:xfrm flipV="1">
            <a:off x="3876136" y="5818927"/>
            <a:ext cx="464079" cy="0"/>
          </a:xfrm>
          <a:prstGeom prst="line">
            <a:avLst/>
          </a:prstGeom>
          <a:noFill/>
          <a:ln w="95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70692">
              <a:lnSpc>
                <a:spcPct val="86000"/>
              </a:lnSpc>
              <a:defRPr/>
            </a:pPr>
            <a:endParaRPr lang="en-US" sz="1714" kern="0" dirty="0">
              <a:solidFill>
                <a:srgbClr val="000000"/>
              </a:solidFill>
              <a:latin typeface="Arial" charset="0"/>
              <a:ea typeface="MS PGothic" panose="020B0600070205080204" pitchFamily="34" charset="-128"/>
            </a:endParaRPr>
          </a:p>
        </p:txBody>
      </p:sp>
      <p:sp>
        <p:nvSpPr>
          <p:cNvPr id="64" name="Line 67"/>
          <p:cNvSpPr>
            <a:spLocks noChangeShapeType="1"/>
          </p:cNvSpPr>
          <p:nvPr/>
        </p:nvSpPr>
        <p:spPr bwMode="auto">
          <a:xfrm flipV="1">
            <a:off x="5835240" y="4701813"/>
            <a:ext cx="364309" cy="0"/>
          </a:xfrm>
          <a:prstGeom prst="line">
            <a:avLst/>
          </a:prstGeom>
          <a:noFill/>
          <a:ln w="95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70692">
              <a:lnSpc>
                <a:spcPct val="86000"/>
              </a:lnSpc>
              <a:defRPr/>
            </a:pPr>
            <a:endParaRPr lang="en-US" sz="1714" kern="0" dirty="0">
              <a:solidFill>
                <a:srgbClr val="000000"/>
              </a:solidFill>
              <a:latin typeface="Arial" charset="0"/>
              <a:ea typeface="MS PGothic" panose="020B0600070205080204" pitchFamily="34" charset="-128"/>
            </a:endParaRPr>
          </a:p>
        </p:txBody>
      </p:sp>
      <p:sp>
        <p:nvSpPr>
          <p:cNvPr id="65" name="Rectangle 68"/>
          <p:cNvSpPr>
            <a:spLocks noChangeArrowheads="1"/>
          </p:cNvSpPr>
          <p:nvPr/>
        </p:nvSpPr>
        <p:spPr bwMode="auto">
          <a:xfrm>
            <a:off x="2081801" y="3949009"/>
            <a:ext cx="1449676" cy="317448"/>
          </a:xfrm>
          <a:prstGeom prst="rect">
            <a:avLst/>
          </a:prstGeom>
          <a:solidFill>
            <a:srgbClr val="006D9E"/>
          </a:solidFill>
          <a:ln w="9525">
            <a:noFill/>
            <a:miter lim="800000"/>
            <a:headEnd/>
            <a:tailEnd/>
          </a:ln>
        </p:spPr>
        <p:txBody>
          <a:bodyPr wrap="none" lIns="0" tIns="0" rIns="0" bIns="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870692" eaLnBrk="1" hangingPunct="1">
              <a:lnSpc>
                <a:spcPct val="86000"/>
              </a:lnSpc>
              <a:spcBef>
                <a:spcPct val="0"/>
              </a:spcBef>
              <a:buNone/>
              <a:defRPr/>
            </a:pPr>
            <a:r>
              <a:rPr lang="en-US" altLang="en-US" sz="1143" kern="0" dirty="0">
                <a:solidFill>
                  <a:srgbClr val="FFFFFF"/>
                </a:solidFill>
                <a:ea typeface="MS PGothic" panose="020B0600070205080204" pitchFamily="34" charset="-128"/>
              </a:rPr>
              <a:t>Payroll Process</a:t>
            </a:r>
          </a:p>
        </p:txBody>
      </p:sp>
      <p:sp>
        <p:nvSpPr>
          <p:cNvPr id="66" name="Rectangle 69"/>
          <p:cNvSpPr>
            <a:spLocks noChangeArrowheads="1"/>
          </p:cNvSpPr>
          <p:nvPr/>
        </p:nvSpPr>
        <p:spPr bwMode="auto">
          <a:xfrm>
            <a:off x="2081801" y="5112983"/>
            <a:ext cx="1523748" cy="290238"/>
          </a:xfrm>
          <a:prstGeom prst="rect">
            <a:avLst/>
          </a:prstGeom>
          <a:solidFill>
            <a:srgbClr val="006D9E"/>
          </a:solidFill>
          <a:ln w="9525">
            <a:noFill/>
            <a:miter lim="800000"/>
            <a:headEnd/>
            <a:tailEnd/>
          </a:ln>
        </p:spPr>
        <p:txBody>
          <a:bodyPr wrap="none" lIns="0" tIns="0" rIns="0" bIns="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870692" eaLnBrk="1" hangingPunct="1">
              <a:lnSpc>
                <a:spcPct val="86000"/>
              </a:lnSpc>
              <a:spcBef>
                <a:spcPct val="0"/>
              </a:spcBef>
              <a:buNone/>
              <a:defRPr/>
            </a:pPr>
            <a:r>
              <a:rPr lang="en-US" altLang="en-US" sz="1143" kern="0" dirty="0">
                <a:solidFill>
                  <a:srgbClr val="FFFFFF"/>
                </a:solidFill>
                <a:ea typeface="MS PGothic" panose="020B0600070205080204" pitchFamily="34" charset="-128"/>
              </a:rPr>
              <a:t>Close-Out Process</a:t>
            </a:r>
          </a:p>
        </p:txBody>
      </p:sp>
      <p:sp>
        <p:nvSpPr>
          <p:cNvPr id="67" name="AutoShape 70"/>
          <p:cNvSpPr>
            <a:spLocks noChangeArrowheads="1"/>
          </p:cNvSpPr>
          <p:nvPr/>
        </p:nvSpPr>
        <p:spPr bwMode="auto">
          <a:xfrm>
            <a:off x="2424946" y="4320876"/>
            <a:ext cx="1523748" cy="737688"/>
          </a:xfrm>
          <a:prstGeom prst="flowChartAlternateProcess">
            <a:avLst/>
          </a:prstGeom>
          <a:solidFill>
            <a:srgbClr val="FFC000"/>
          </a:solidFill>
          <a:ln w="9525">
            <a:noFill/>
            <a:miter lim="800000"/>
            <a:headEnd/>
            <a:tailEnd/>
          </a:ln>
        </p:spPr>
        <p:txBody>
          <a:bodyPr wrap="none" lIns="0" tIns="0" rIns="0" bIns="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All Contractors to report their </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payroll to Marsh by the 10th of</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 each month by submitting a </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online Payroll Report </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via Contractor Portal</a:t>
            </a:r>
            <a:endParaRPr lang="en-US" altLang="en-US" sz="1714" kern="0" dirty="0">
              <a:solidFill>
                <a:srgbClr val="000000"/>
              </a:solidFill>
              <a:ea typeface="MS PGothic" panose="020B0600070205080204" pitchFamily="34" charset="-128"/>
            </a:endParaRPr>
          </a:p>
        </p:txBody>
      </p:sp>
      <p:sp>
        <p:nvSpPr>
          <p:cNvPr id="68" name="AutoShape 71"/>
          <p:cNvSpPr>
            <a:spLocks noChangeArrowheads="1"/>
          </p:cNvSpPr>
          <p:nvPr/>
        </p:nvSpPr>
        <p:spPr bwMode="auto">
          <a:xfrm>
            <a:off x="4329631" y="4320877"/>
            <a:ext cx="1523748" cy="727106"/>
          </a:xfrm>
          <a:prstGeom prst="flowChartAlternateProcess">
            <a:avLst/>
          </a:prstGeom>
          <a:solidFill>
            <a:srgbClr val="FFC000"/>
          </a:solidFill>
          <a:ln w="9525">
            <a:noFill/>
            <a:miter lim="800000"/>
            <a:headEnd/>
            <a:tailEnd/>
          </a:ln>
        </p:spPr>
        <p:txBody>
          <a:bodyPr wrap="none" lIns="0" tIns="0" rIns="0" bIns="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Marsh sends Payroll Delinquency </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Report to the General Contractor</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by the 15</a:t>
            </a:r>
            <a:r>
              <a:rPr lang="en-US" altLang="en-US" sz="762" kern="0" baseline="30000" dirty="0">
                <a:solidFill>
                  <a:srgbClr val="000000"/>
                </a:solidFill>
                <a:ea typeface="MS PGothic" panose="020B0600070205080204" pitchFamily="34" charset="-128"/>
              </a:rPr>
              <a:t>th</a:t>
            </a:r>
            <a:r>
              <a:rPr lang="en-US" altLang="en-US" sz="762" kern="0" dirty="0">
                <a:solidFill>
                  <a:srgbClr val="000000"/>
                </a:solidFill>
                <a:ea typeface="MS PGothic" panose="020B0600070205080204" pitchFamily="34" charset="-128"/>
              </a:rPr>
              <a:t> of the month </a:t>
            </a:r>
          </a:p>
        </p:txBody>
      </p:sp>
      <p:sp>
        <p:nvSpPr>
          <p:cNvPr id="69" name="AutoShape 72"/>
          <p:cNvSpPr>
            <a:spLocks noChangeArrowheads="1"/>
          </p:cNvSpPr>
          <p:nvPr/>
        </p:nvSpPr>
        <p:spPr bwMode="auto">
          <a:xfrm>
            <a:off x="8075512" y="4320876"/>
            <a:ext cx="1523748" cy="761874"/>
          </a:xfrm>
          <a:prstGeom prst="flowChartAlternateProcess">
            <a:avLst/>
          </a:prstGeom>
          <a:solidFill>
            <a:srgbClr val="FFC000"/>
          </a:solidFill>
          <a:ln w="9525">
            <a:noFill/>
            <a:miter lim="800000"/>
            <a:headEnd/>
            <a:tailEnd/>
          </a:ln>
        </p:spPr>
        <p:txBody>
          <a:bodyPr wrap="none" lIns="0" tIns="0" rIns="0" bIns="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General Contractor uses </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Marsh status report  </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on a monthly basis to </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ensure all contractors on</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their jobsite are compliant</a:t>
            </a:r>
          </a:p>
        </p:txBody>
      </p:sp>
      <p:sp>
        <p:nvSpPr>
          <p:cNvPr id="70" name="AutoShape 73"/>
          <p:cNvSpPr>
            <a:spLocks noChangeArrowheads="1"/>
          </p:cNvSpPr>
          <p:nvPr/>
        </p:nvSpPr>
        <p:spPr bwMode="auto">
          <a:xfrm>
            <a:off x="2424947" y="5451595"/>
            <a:ext cx="1451189" cy="734664"/>
          </a:xfrm>
          <a:prstGeom prst="flowChartAlternateProcess">
            <a:avLst/>
          </a:prstGeom>
          <a:solidFill>
            <a:srgbClr val="92D050"/>
          </a:solidFill>
          <a:ln w="9525">
            <a:noFill/>
            <a:miter lim="800000"/>
            <a:headEnd/>
            <a:tailEnd/>
          </a:ln>
        </p:spPr>
        <p:txBody>
          <a:bodyPr wrap="none" lIns="0" tIns="0" rIns="0" bIns="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Marsh receives online close-out </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Form from each subcontractor</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 and Marsh reconciles contract </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value and payroll with </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subcontractor as needed.</a:t>
            </a:r>
          </a:p>
        </p:txBody>
      </p:sp>
      <p:sp>
        <p:nvSpPr>
          <p:cNvPr id="71" name="AutoShape 74"/>
          <p:cNvSpPr>
            <a:spLocks noChangeArrowheads="1"/>
          </p:cNvSpPr>
          <p:nvPr/>
        </p:nvSpPr>
        <p:spPr bwMode="auto">
          <a:xfrm>
            <a:off x="4340213" y="5451595"/>
            <a:ext cx="1522236" cy="734664"/>
          </a:xfrm>
          <a:prstGeom prst="flowChartAlternateProcess">
            <a:avLst/>
          </a:prstGeom>
          <a:solidFill>
            <a:srgbClr val="92D050"/>
          </a:solidFill>
          <a:ln w="9525">
            <a:noFill/>
            <a:miter lim="800000"/>
            <a:headEnd/>
            <a:tailEnd/>
          </a:ln>
        </p:spPr>
        <p:txBody>
          <a:bodyPr wrap="none" lIns="0" tIns="0" rIns="0" bIns="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Each contractor/subcontractor</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will  be closed out as they</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 complete their on-site work</a:t>
            </a:r>
          </a:p>
        </p:txBody>
      </p:sp>
      <p:sp>
        <p:nvSpPr>
          <p:cNvPr id="72" name="AutoShape 75"/>
          <p:cNvSpPr>
            <a:spLocks noChangeArrowheads="1"/>
          </p:cNvSpPr>
          <p:nvPr/>
        </p:nvSpPr>
        <p:spPr bwMode="auto">
          <a:xfrm>
            <a:off x="6263039" y="5478805"/>
            <a:ext cx="1451189" cy="734664"/>
          </a:xfrm>
          <a:prstGeom prst="flowChartAlternateProcess">
            <a:avLst/>
          </a:prstGeom>
          <a:solidFill>
            <a:srgbClr val="92D050"/>
          </a:solidFill>
          <a:ln w="9525">
            <a:noFill/>
            <a:miter lim="800000"/>
            <a:headEnd/>
            <a:tailEnd/>
          </a:ln>
        </p:spPr>
        <p:txBody>
          <a:bodyPr wrap="none" lIns="0" tIns="0" rIns="0" bIns="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Marsh notifies Subcontractor </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when close-out is complete</a:t>
            </a:r>
          </a:p>
        </p:txBody>
      </p:sp>
      <p:sp>
        <p:nvSpPr>
          <p:cNvPr id="73" name="Line 76"/>
          <p:cNvSpPr>
            <a:spLocks noChangeShapeType="1"/>
          </p:cNvSpPr>
          <p:nvPr/>
        </p:nvSpPr>
        <p:spPr bwMode="auto">
          <a:xfrm flipV="1">
            <a:off x="3948695" y="4701813"/>
            <a:ext cx="362797" cy="0"/>
          </a:xfrm>
          <a:prstGeom prst="line">
            <a:avLst/>
          </a:prstGeom>
          <a:noFill/>
          <a:ln w="95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70692">
              <a:lnSpc>
                <a:spcPct val="86000"/>
              </a:lnSpc>
              <a:defRPr/>
            </a:pPr>
            <a:endParaRPr lang="en-US" sz="1714" kern="0" dirty="0">
              <a:solidFill>
                <a:srgbClr val="000000"/>
              </a:solidFill>
              <a:latin typeface="Arial" charset="0"/>
              <a:ea typeface="MS PGothic" panose="020B0600070205080204" pitchFamily="34" charset="-128"/>
            </a:endParaRPr>
          </a:p>
        </p:txBody>
      </p:sp>
      <p:sp>
        <p:nvSpPr>
          <p:cNvPr id="74" name="Line 77"/>
          <p:cNvSpPr>
            <a:spLocks noChangeShapeType="1"/>
          </p:cNvSpPr>
          <p:nvPr/>
        </p:nvSpPr>
        <p:spPr bwMode="auto">
          <a:xfrm flipV="1">
            <a:off x="7696088" y="4701813"/>
            <a:ext cx="408147" cy="0"/>
          </a:xfrm>
          <a:prstGeom prst="line">
            <a:avLst/>
          </a:prstGeom>
          <a:noFill/>
          <a:ln w="95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70692">
              <a:lnSpc>
                <a:spcPct val="86000"/>
              </a:lnSpc>
              <a:defRPr/>
            </a:pPr>
            <a:endParaRPr lang="en-US" sz="1714" kern="0" dirty="0">
              <a:solidFill>
                <a:srgbClr val="000000"/>
              </a:solidFill>
              <a:latin typeface="Arial" charset="0"/>
              <a:ea typeface="MS PGothic" panose="020B0600070205080204" pitchFamily="34" charset="-128"/>
            </a:endParaRPr>
          </a:p>
        </p:txBody>
      </p:sp>
      <p:sp>
        <p:nvSpPr>
          <p:cNvPr id="75" name="AutoShape 78"/>
          <p:cNvSpPr>
            <a:spLocks noChangeArrowheads="1"/>
          </p:cNvSpPr>
          <p:nvPr/>
        </p:nvSpPr>
        <p:spPr bwMode="auto">
          <a:xfrm>
            <a:off x="6210131" y="4320876"/>
            <a:ext cx="1520725" cy="737688"/>
          </a:xfrm>
          <a:prstGeom prst="flowChartAlternateProcess">
            <a:avLst/>
          </a:prstGeom>
          <a:solidFill>
            <a:srgbClr val="FFC000"/>
          </a:solidFill>
          <a:ln w="9525">
            <a:noFill/>
            <a:miter lim="800000"/>
            <a:headEnd/>
            <a:tailEnd/>
          </a:ln>
        </p:spPr>
        <p:txBody>
          <a:bodyPr wrap="none" lIns="0" tIns="0" rIns="0" bIns="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UT’s expectation is that no</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contractor have a payroll report</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more than 30 days delinquent</a:t>
            </a:r>
            <a:endParaRPr lang="en-US" altLang="en-US" sz="1714" kern="0" dirty="0">
              <a:solidFill>
                <a:srgbClr val="000000"/>
              </a:solidFill>
              <a:ea typeface="MS PGothic" panose="020B0600070205080204" pitchFamily="34" charset="-128"/>
            </a:endParaRPr>
          </a:p>
        </p:txBody>
      </p:sp>
      <p:sp>
        <p:nvSpPr>
          <p:cNvPr id="76" name="AutoShape 79"/>
          <p:cNvSpPr>
            <a:spLocks noChangeArrowheads="1"/>
          </p:cNvSpPr>
          <p:nvPr/>
        </p:nvSpPr>
        <p:spPr bwMode="auto">
          <a:xfrm>
            <a:off x="8149583" y="5451595"/>
            <a:ext cx="1523748" cy="734664"/>
          </a:xfrm>
          <a:prstGeom prst="flowChartAlternateProcess">
            <a:avLst/>
          </a:prstGeom>
          <a:solidFill>
            <a:srgbClr val="92D050"/>
          </a:solidFill>
          <a:ln w="9525">
            <a:noFill/>
            <a:miter lim="800000"/>
            <a:headEnd/>
            <a:tailEnd/>
          </a:ln>
        </p:spPr>
        <p:txBody>
          <a:bodyPr wrap="none" lIns="0" tIns="0" rIns="0" bIns="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Marsh provides</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close-out Information</a:t>
            </a:r>
          </a:p>
          <a:p>
            <a:pPr algn="ctr" defTabSz="870692" eaLnBrk="1" hangingPunct="1">
              <a:lnSpc>
                <a:spcPct val="86000"/>
              </a:lnSpc>
              <a:spcBef>
                <a:spcPct val="0"/>
              </a:spcBef>
              <a:buNone/>
              <a:defRPr/>
            </a:pPr>
            <a:r>
              <a:rPr lang="en-US" altLang="en-US" sz="762" kern="0" dirty="0">
                <a:solidFill>
                  <a:srgbClr val="000000"/>
                </a:solidFill>
                <a:ea typeface="MS PGothic" panose="020B0600070205080204" pitchFamily="34" charset="-128"/>
              </a:rPr>
              <a:t>to insurance carrier</a:t>
            </a:r>
          </a:p>
        </p:txBody>
      </p:sp>
      <p:sp>
        <p:nvSpPr>
          <p:cNvPr id="77" name="AutoShape 82"/>
          <p:cNvSpPr>
            <a:spLocks noChangeArrowheads="1"/>
          </p:cNvSpPr>
          <p:nvPr/>
        </p:nvSpPr>
        <p:spPr bwMode="auto">
          <a:xfrm>
            <a:off x="8837386" y="3150856"/>
            <a:ext cx="1496538" cy="795130"/>
          </a:xfrm>
          <a:prstGeom prst="flowChartAlternateProcess">
            <a:avLst/>
          </a:prstGeom>
          <a:solidFill>
            <a:srgbClr val="A6E2EF"/>
          </a:solidFill>
          <a:ln w="9525">
            <a:noFill/>
            <a:miter lim="800000"/>
            <a:headEnd/>
            <a:tailEnd/>
          </a:ln>
          <a:effectLst/>
        </p:spPr>
        <p:txBody>
          <a:bodyPr wrap="none"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70692" eaLnBrk="1" hangingPunct="1">
              <a:lnSpc>
                <a:spcPct val="86000"/>
              </a:lnSpc>
              <a:defRPr/>
            </a:pPr>
            <a:r>
              <a:rPr lang="en-US" altLang="en-US" sz="762" kern="0" dirty="0">
                <a:solidFill>
                  <a:srgbClr val="000000"/>
                </a:solidFill>
                <a:ea typeface="MS PGothic" panose="020B0600070205080204" pitchFamily="34" charset="-128"/>
              </a:rPr>
              <a:t>Subcontractors to </a:t>
            </a:r>
          </a:p>
          <a:p>
            <a:pPr algn="ctr" defTabSz="870692" eaLnBrk="1" hangingPunct="1">
              <a:lnSpc>
                <a:spcPct val="86000"/>
              </a:lnSpc>
              <a:defRPr/>
            </a:pPr>
            <a:r>
              <a:rPr lang="en-US" altLang="en-US" sz="762" kern="0" dirty="0">
                <a:solidFill>
                  <a:srgbClr val="000000"/>
                </a:solidFill>
                <a:ea typeface="MS PGothic" panose="020B0600070205080204" pitchFamily="34" charset="-128"/>
              </a:rPr>
              <a:t>provide notification to General </a:t>
            </a:r>
          </a:p>
          <a:p>
            <a:pPr algn="ctr" defTabSz="870692" eaLnBrk="1" hangingPunct="1">
              <a:lnSpc>
                <a:spcPct val="86000"/>
              </a:lnSpc>
              <a:defRPr/>
            </a:pPr>
            <a:r>
              <a:rPr lang="en-US" altLang="en-US" sz="762" kern="0" dirty="0">
                <a:solidFill>
                  <a:srgbClr val="000000"/>
                </a:solidFill>
                <a:ea typeface="MS PGothic" panose="020B0600070205080204" pitchFamily="34" charset="-128"/>
              </a:rPr>
              <a:t>Contractor of change order </a:t>
            </a:r>
          </a:p>
          <a:p>
            <a:pPr algn="ctr" defTabSz="870692" eaLnBrk="1" hangingPunct="1">
              <a:lnSpc>
                <a:spcPct val="86000"/>
              </a:lnSpc>
              <a:defRPr/>
            </a:pPr>
            <a:r>
              <a:rPr lang="en-US" altLang="en-US" sz="762" kern="0" dirty="0">
                <a:solidFill>
                  <a:srgbClr val="000000"/>
                </a:solidFill>
                <a:ea typeface="MS PGothic" panose="020B0600070205080204" pitchFamily="34" charset="-128"/>
              </a:rPr>
              <a:t>when change order is received</a:t>
            </a:r>
          </a:p>
          <a:p>
            <a:pPr algn="ctr" defTabSz="870692" eaLnBrk="1" hangingPunct="1">
              <a:lnSpc>
                <a:spcPct val="86000"/>
              </a:lnSpc>
              <a:defRPr/>
            </a:pPr>
            <a:endParaRPr lang="en-US" altLang="en-US" sz="762" kern="0" dirty="0">
              <a:solidFill>
                <a:srgbClr val="000000"/>
              </a:solidFill>
              <a:ea typeface="MS PGothic" panose="020B0600070205080204" pitchFamily="34" charset="-128"/>
            </a:endParaRPr>
          </a:p>
        </p:txBody>
      </p:sp>
      <p:sp>
        <p:nvSpPr>
          <p:cNvPr id="78" name="Line 84"/>
          <p:cNvSpPr>
            <a:spLocks noChangeShapeType="1"/>
          </p:cNvSpPr>
          <p:nvPr/>
        </p:nvSpPr>
        <p:spPr bwMode="auto">
          <a:xfrm flipV="1">
            <a:off x="8468543" y="3551445"/>
            <a:ext cx="362797" cy="0"/>
          </a:xfrm>
          <a:prstGeom prst="line">
            <a:avLst/>
          </a:prstGeom>
          <a:noFill/>
          <a:ln w="95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70692">
              <a:lnSpc>
                <a:spcPct val="86000"/>
              </a:lnSpc>
              <a:defRPr/>
            </a:pPr>
            <a:endParaRPr lang="en-US" sz="1714" kern="0" dirty="0">
              <a:solidFill>
                <a:srgbClr val="000000"/>
              </a:solidFill>
              <a:latin typeface="Arial" charset="0"/>
              <a:ea typeface="MS PGothic" panose="020B0600070205080204" pitchFamily="34" charset="-128"/>
            </a:endParaRPr>
          </a:p>
        </p:txBody>
      </p:sp>
      <p:sp>
        <p:nvSpPr>
          <p:cNvPr id="42" name="AutoShape 35"/>
          <p:cNvSpPr>
            <a:spLocks noChangeArrowheads="1"/>
          </p:cNvSpPr>
          <p:nvPr/>
        </p:nvSpPr>
        <p:spPr bwMode="auto">
          <a:xfrm>
            <a:off x="5118716" y="3150856"/>
            <a:ext cx="1484445" cy="795130"/>
          </a:xfrm>
          <a:prstGeom prst="flowChartAlternateProcess">
            <a:avLst/>
          </a:prstGeom>
          <a:solidFill>
            <a:srgbClr val="A6E2EF"/>
          </a:solidFill>
          <a:ln w="9525">
            <a:noFill/>
            <a:miter lim="800000"/>
            <a:headEnd/>
            <a:tailEnd/>
          </a:ln>
          <a:effectLst/>
        </p:spPr>
        <p:txBody>
          <a:bodyPr wrap="none"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70692" eaLnBrk="1" hangingPunct="1">
              <a:lnSpc>
                <a:spcPct val="86000"/>
              </a:lnSpc>
              <a:defRPr/>
            </a:pPr>
            <a:r>
              <a:rPr lang="en-US" altLang="en-US" sz="762" kern="0" dirty="0">
                <a:solidFill>
                  <a:srgbClr val="000000"/>
                </a:solidFill>
                <a:ea typeface="MS PGothic" panose="020B0600070205080204" pitchFamily="34" charset="-128"/>
              </a:rPr>
              <a:t>Marsh will send copy of </a:t>
            </a:r>
          </a:p>
          <a:p>
            <a:pPr algn="ctr" defTabSz="870692" eaLnBrk="1" hangingPunct="1">
              <a:lnSpc>
                <a:spcPct val="86000"/>
              </a:lnSpc>
              <a:defRPr/>
            </a:pPr>
            <a:r>
              <a:rPr lang="en-US" altLang="en-US" sz="762" kern="0" dirty="0">
                <a:solidFill>
                  <a:srgbClr val="000000"/>
                </a:solidFill>
                <a:ea typeface="MS PGothic" panose="020B0600070205080204" pitchFamily="34" charset="-128"/>
              </a:rPr>
              <a:t>Certificate of Insurance</a:t>
            </a:r>
          </a:p>
          <a:p>
            <a:pPr algn="ctr" defTabSz="870692" eaLnBrk="1" hangingPunct="1">
              <a:lnSpc>
                <a:spcPct val="86000"/>
              </a:lnSpc>
              <a:defRPr/>
            </a:pPr>
            <a:r>
              <a:rPr lang="en-US" altLang="en-US" sz="762" kern="0" dirty="0">
                <a:solidFill>
                  <a:srgbClr val="000000"/>
                </a:solidFill>
                <a:ea typeface="MS PGothic" panose="020B0600070205080204" pitchFamily="34" charset="-128"/>
              </a:rPr>
              <a:t> to enrolled subcontractor</a:t>
            </a:r>
          </a:p>
        </p:txBody>
      </p:sp>
      <p:sp>
        <p:nvSpPr>
          <p:cNvPr id="44" name="Line 58"/>
          <p:cNvSpPr>
            <a:spLocks noChangeShapeType="1"/>
          </p:cNvSpPr>
          <p:nvPr/>
        </p:nvSpPr>
        <p:spPr bwMode="auto">
          <a:xfrm flipV="1">
            <a:off x="6603160" y="3543886"/>
            <a:ext cx="361286" cy="0"/>
          </a:xfrm>
          <a:prstGeom prst="line">
            <a:avLst/>
          </a:prstGeom>
          <a:noFill/>
          <a:ln w="952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70692">
              <a:lnSpc>
                <a:spcPct val="86000"/>
              </a:lnSpc>
              <a:defRPr/>
            </a:pPr>
            <a:endParaRPr lang="en-US" sz="1714" kern="0" dirty="0">
              <a:solidFill>
                <a:srgbClr val="000000"/>
              </a:solidFill>
              <a:latin typeface="Arial" charset="0"/>
              <a:ea typeface="MS PGothic" panose="020B0600070205080204" pitchFamily="34" charset="-128"/>
            </a:endParaRPr>
          </a:p>
        </p:txBody>
      </p:sp>
      <p:sp>
        <p:nvSpPr>
          <p:cNvPr id="53" name="CompanyName"/>
          <p:cNvSpPr txBox="1">
            <a:spLocks noChangeArrowheads="1"/>
          </p:cNvSpPr>
          <p:nvPr>
            <p:custDataLst>
              <p:tags r:id="rId1"/>
            </p:custDataLst>
          </p:nvPr>
        </p:nvSpPr>
        <p:spPr bwMode="black">
          <a:xfrm>
            <a:off x="9946941" y="6101606"/>
            <a:ext cx="282680" cy="305354"/>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lgn="l" defTabSz="939800" eaLnBrk="0" hangingPunct="0">
              <a:spcBef>
                <a:spcPct val="60000"/>
              </a:spcBef>
              <a:buChar char="•"/>
              <a:defRPr>
                <a:solidFill>
                  <a:schemeClr val="tx1"/>
                </a:solidFill>
                <a:latin typeface="Arial" panose="020B0604020202020204" pitchFamily="34" charset="0"/>
                <a:ea typeface="MS PGothic" panose="020B0600070205080204" pitchFamily="34" charset="-128"/>
              </a:defRPr>
            </a:lvl1pPr>
            <a:lvl2pPr marL="471488" indent="-279400" algn="l" defTabSz="939800" eaLnBrk="0" hangingPunct="0">
              <a:spcBef>
                <a:spcPct val="20000"/>
              </a:spcBef>
              <a:buChar char="–"/>
              <a:defRPr>
                <a:solidFill>
                  <a:schemeClr val="tx1"/>
                </a:solidFill>
                <a:latin typeface="Arial" panose="020B0604020202020204" pitchFamily="34" charset="0"/>
                <a:ea typeface="MS PGothic" panose="020B0600070205080204" pitchFamily="34" charset="-128"/>
              </a:defRPr>
            </a:lvl2pPr>
            <a:lvl3pPr marL="939800" indent="-177800" algn="l" defTabSz="939800" eaLnBrk="0" hangingPunct="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411288" indent="-177800" algn="l" defTabSz="939800" eaLnBrk="0" hangingPunct="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1882775" indent="-177800" algn="l" defTabSz="939800" eaLnBrk="0" hangingPunct="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339975" indent="-177800" defTabSz="9398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797175" indent="-177800" defTabSz="9398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254375" indent="-177800" defTabSz="9398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711575" indent="-177800" defTabSz="9398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defTabSz="894878" eaLnBrk="1" hangingPunct="1">
              <a:lnSpc>
                <a:spcPct val="86000"/>
              </a:lnSpc>
              <a:spcBef>
                <a:spcPct val="0"/>
              </a:spcBef>
              <a:buNone/>
            </a:pPr>
            <a:fld id="{345A527F-D70F-48D2-8021-86F3708FEDF9}" type="slidenum">
              <a:rPr lang="en-CA" altLang="en-US" sz="1143">
                <a:solidFill>
                  <a:srgbClr val="000000"/>
                </a:solidFill>
              </a:rPr>
              <a:pPr algn="r" defTabSz="894878" eaLnBrk="1" hangingPunct="1">
                <a:lnSpc>
                  <a:spcPct val="86000"/>
                </a:lnSpc>
                <a:spcBef>
                  <a:spcPct val="0"/>
                </a:spcBef>
                <a:buNone/>
              </a:pPr>
              <a:t>47</a:t>
            </a:fld>
            <a:endParaRPr lang="en-CA" altLang="en-US" sz="1143">
              <a:solidFill>
                <a:srgbClr val="000000"/>
              </a:solidFill>
            </a:endParaRPr>
          </a:p>
        </p:txBody>
      </p:sp>
    </p:spTree>
    <p:extLst>
      <p:ext uri="{BB962C8B-B14F-4D97-AF65-F5344CB8AC3E}">
        <p14:creationId xmlns:p14="http://schemas.microsoft.com/office/powerpoint/2010/main" val="2798545440"/>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1A61229-6408-4EB5-8830-B348BD2F04B0}"/>
              </a:ext>
            </a:extLst>
          </p:cNvPr>
          <p:cNvSpPr>
            <a:spLocks noGrp="1" noChangeArrowheads="1"/>
          </p:cNvSpPr>
          <p:nvPr>
            <p:ph type="title"/>
          </p:nvPr>
        </p:nvSpPr>
        <p:spPr bwMode="auto">
          <a:xfrm>
            <a:off x="1930400" y="642939"/>
            <a:ext cx="7772400" cy="522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2600">
                <a:solidFill>
                  <a:srgbClr val="E0D8B0"/>
                </a:solidFill>
              </a:rPr>
              <a:t>ROCIP - What Are The Benefits?</a:t>
            </a:r>
          </a:p>
        </p:txBody>
      </p:sp>
      <p:sp>
        <p:nvSpPr>
          <p:cNvPr id="34819" name="Rectangle 3">
            <a:extLst>
              <a:ext uri="{FF2B5EF4-FFF2-40B4-BE49-F238E27FC236}">
                <a16:creationId xmlns:a16="http://schemas.microsoft.com/office/drawing/2014/main" id="{8C3FADFD-9626-407E-825B-7344A1F92B64}"/>
              </a:ext>
            </a:extLst>
          </p:cNvPr>
          <p:cNvSpPr>
            <a:spLocks noGrp="1" noChangeArrowheads="1"/>
          </p:cNvSpPr>
          <p:nvPr>
            <p:ph idx="1"/>
          </p:nvPr>
        </p:nvSpPr>
        <p:spPr bwMode="auto">
          <a:xfrm>
            <a:off x="1963738" y="1381126"/>
            <a:ext cx="8704262" cy="5254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231775" indent="-231775">
              <a:lnSpc>
                <a:spcPct val="150000"/>
              </a:lnSpc>
              <a:buClr>
                <a:srgbClr val="008000"/>
              </a:buClr>
              <a:buSzPct val="95000"/>
              <a:buFont typeface="Wingdings" panose="05000000000000000000" pitchFamily="2" charset="2"/>
              <a:buChar char="Ø"/>
            </a:pPr>
            <a:r>
              <a:rPr lang="en-US" altLang="en-US" sz="2400">
                <a:latin typeface="Tahoma" panose="020B0604030504040204" pitchFamily="34" charset="0"/>
              </a:rPr>
              <a:t>Increased Historically Underutilized Business (HUB/MBE) participation</a:t>
            </a:r>
          </a:p>
          <a:p>
            <a:pPr marL="231775" indent="-231775">
              <a:lnSpc>
                <a:spcPct val="150000"/>
              </a:lnSpc>
              <a:buClr>
                <a:srgbClr val="008000"/>
              </a:buClr>
              <a:buSzPct val="95000"/>
              <a:buFont typeface="Wingdings" panose="05000000000000000000" pitchFamily="2" charset="2"/>
              <a:buChar char="Ø"/>
            </a:pPr>
            <a:r>
              <a:rPr lang="en-US" altLang="en-US" sz="2400">
                <a:latin typeface="Tahoma" panose="020B0604030504040204" pitchFamily="34" charset="0"/>
              </a:rPr>
              <a:t>Uniform and enhanced insurance coverages and limits</a:t>
            </a:r>
          </a:p>
          <a:p>
            <a:pPr marL="231775" indent="-231775">
              <a:lnSpc>
                <a:spcPct val="150000"/>
              </a:lnSpc>
              <a:buClr>
                <a:srgbClr val="008000"/>
              </a:buClr>
              <a:buSzPct val="95000"/>
              <a:buFont typeface="Wingdings" panose="05000000000000000000" pitchFamily="2" charset="2"/>
              <a:buChar char="Ø"/>
            </a:pPr>
            <a:r>
              <a:rPr lang="en-US" altLang="en-US" sz="2400">
                <a:latin typeface="Tahoma" panose="020B0604030504040204" pitchFamily="34" charset="0"/>
              </a:rPr>
              <a:t>Standardized &amp; improved claim and safety management programs across all projects</a:t>
            </a:r>
          </a:p>
          <a:p>
            <a:pPr marL="231775" indent="-231775">
              <a:lnSpc>
                <a:spcPct val="150000"/>
              </a:lnSpc>
              <a:buClr>
                <a:srgbClr val="008000"/>
              </a:buClr>
              <a:buSzPct val="95000"/>
              <a:buFont typeface="Wingdings" panose="05000000000000000000" pitchFamily="2" charset="2"/>
              <a:buChar char="Ø"/>
            </a:pPr>
            <a:r>
              <a:rPr lang="en-US" altLang="en-US" sz="2400">
                <a:latin typeface="Tahoma" panose="020B0604030504040204" pitchFamily="34" charset="0"/>
              </a:rPr>
              <a:t>Eliminates cross claims among Contractors </a:t>
            </a:r>
            <a:r>
              <a:rPr lang="en-US" altLang="en-US" sz="2400" i="1">
                <a:latin typeface="Tahoma" panose="020B0604030504040204" pitchFamily="34" charset="0"/>
              </a:rPr>
              <a:t>(mutual waiver of subrogation)</a:t>
            </a:r>
            <a:r>
              <a:rPr lang="en-US" altLang="en-US" sz="2400">
                <a:latin typeface="Tahoma" panose="020B0604030504040204" pitchFamily="34" charset="0"/>
              </a:rPr>
              <a:t> </a:t>
            </a:r>
          </a:p>
          <a:p>
            <a:pPr marL="231775" indent="-231775">
              <a:lnSpc>
                <a:spcPct val="150000"/>
              </a:lnSpc>
              <a:buClr>
                <a:srgbClr val="008000"/>
              </a:buClr>
              <a:buSzPct val="95000"/>
              <a:buFont typeface="Wingdings" panose="05000000000000000000" pitchFamily="2" charset="2"/>
              <a:buChar char="Ø"/>
            </a:pPr>
            <a:r>
              <a:rPr lang="en-US" altLang="en-US" sz="2400">
                <a:latin typeface="Tahoma" panose="020B0604030504040204" pitchFamily="34" charset="0"/>
              </a:rPr>
              <a:t>Significant cost savings to the Owner</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6B72-86BF-2A7E-431A-265C3A5B326B}"/>
            </a:ext>
          </a:extLst>
        </p:cNvPr>
        <p:cNvGrpSpPr/>
        <p:nvPr/>
      </p:nvGrpSpPr>
      <p:grpSpPr>
        <a:xfrm>
          <a:off x="0" y="0"/>
          <a:ext cx="0" cy="0"/>
          <a:chOff x="0" y="0"/>
          <a:chExt cx="0" cy="0"/>
        </a:xfrm>
      </p:grpSpPr>
      <p:pic>
        <p:nvPicPr>
          <p:cNvPr id="8" name="Picture 7" descr="A person standing at a table&#10;&#10;Description automatically generated">
            <a:extLst>
              <a:ext uri="{FF2B5EF4-FFF2-40B4-BE49-F238E27FC236}">
                <a16:creationId xmlns:a16="http://schemas.microsoft.com/office/drawing/2014/main" id="{2C3F19D0-EC71-4050-A038-69B1E66BC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red sign with white text&#10;&#10;Description automatically generated">
            <a:extLst>
              <a:ext uri="{FF2B5EF4-FFF2-40B4-BE49-F238E27FC236}">
                <a16:creationId xmlns:a16="http://schemas.microsoft.com/office/drawing/2014/main" id="{4D57DA2E-A40D-F81D-8859-F27AD6AF4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667" y="4024524"/>
            <a:ext cx="3017529" cy="1838681"/>
          </a:xfrm>
          <a:prstGeom prst="rect">
            <a:avLst/>
          </a:prstGeom>
        </p:spPr>
      </p:pic>
      <p:sp>
        <p:nvSpPr>
          <p:cNvPr id="16" name="TextBox 20">
            <a:extLst>
              <a:ext uri="{FF2B5EF4-FFF2-40B4-BE49-F238E27FC236}">
                <a16:creationId xmlns:a16="http://schemas.microsoft.com/office/drawing/2014/main" id="{F179D7B0-9CDD-D87E-0AF3-6B3CE810BC1E}"/>
              </a:ext>
            </a:extLst>
          </p:cNvPr>
          <p:cNvSpPr txBox="1"/>
          <p:nvPr/>
        </p:nvSpPr>
        <p:spPr>
          <a:xfrm>
            <a:off x="-12701" y="2192916"/>
            <a:ext cx="6456173" cy="1217641"/>
          </a:xfrm>
          <a:prstGeom prst="rect">
            <a:avLst/>
          </a:prstGeom>
        </p:spPr>
        <p:txBody>
          <a:bodyPr wrap="square" lIns="0" tIns="0" rIns="0" bIns="0" rtlCol="0" anchor="t">
            <a:spAutoFit/>
          </a:bodyPr>
          <a:lstStyle/>
          <a:p>
            <a:pPr algn="ctr" defTabSz="609630">
              <a:lnSpc>
                <a:spcPts val="4480"/>
              </a:lnSpc>
            </a:pPr>
            <a:r>
              <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t>Estimating &amp;</a:t>
            </a:r>
            <a:br>
              <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br>
            <a:r>
              <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t>Proposal Response</a:t>
            </a:r>
          </a:p>
        </p:txBody>
      </p:sp>
    </p:spTree>
    <p:extLst>
      <p:ext uri="{BB962C8B-B14F-4D97-AF65-F5344CB8AC3E}">
        <p14:creationId xmlns:p14="http://schemas.microsoft.com/office/powerpoint/2010/main" val="3101343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6B72-86BF-2A7E-431A-265C3A5B326B}"/>
            </a:ext>
          </a:extLst>
        </p:cNvPr>
        <p:cNvGrpSpPr/>
        <p:nvPr/>
      </p:nvGrpSpPr>
      <p:grpSpPr>
        <a:xfrm>
          <a:off x="0" y="0"/>
          <a:ext cx="0" cy="0"/>
          <a:chOff x="0" y="0"/>
          <a:chExt cx="0" cy="0"/>
        </a:xfrm>
      </p:grpSpPr>
      <p:pic>
        <p:nvPicPr>
          <p:cNvPr id="8" name="Picture 7" descr="A person in a suit&#10;&#10;Description automatically generated">
            <a:extLst>
              <a:ext uri="{FF2B5EF4-FFF2-40B4-BE49-F238E27FC236}">
                <a16:creationId xmlns:a16="http://schemas.microsoft.com/office/drawing/2014/main" id="{E33D268D-D602-89A7-49C1-4BCB790D5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red sign with white text&#10;&#10;Description automatically generated">
            <a:extLst>
              <a:ext uri="{FF2B5EF4-FFF2-40B4-BE49-F238E27FC236}">
                <a16:creationId xmlns:a16="http://schemas.microsoft.com/office/drawing/2014/main" id="{4D57DA2E-A40D-F81D-8859-F27AD6AF4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667" y="4024524"/>
            <a:ext cx="3017529" cy="1838681"/>
          </a:xfrm>
          <a:prstGeom prst="rect">
            <a:avLst/>
          </a:prstGeom>
        </p:spPr>
      </p:pic>
      <p:sp>
        <p:nvSpPr>
          <p:cNvPr id="16" name="TextBox 20">
            <a:extLst>
              <a:ext uri="{FF2B5EF4-FFF2-40B4-BE49-F238E27FC236}">
                <a16:creationId xmlns:a16="http://schemas.microsoft.com/office/drawing/2014/main" id="{F179D7B0-9CDD-D87E-0AF3-6B3CE810BC1E}"/>
              </a:ext>
            </a:extLst>
          </p:cNvPr>
          <p:cNvSpPr txBox="1"/>
          <p:nvPr/>
        </p:nvSpPr>
        <p:spPr>
          <a:xfrm>
            <a:off x="-12701" y="2192916"/>
            <a:ext cx="6456173" cy="1217641"/>
          </a:xfrm>
          <a:prstGeom prst="rect">
            <a:avLst/>
          </a:prstGeom>
        </p:spPr>
        <p:txBody>
          <a:bodyPr wrap="square" lIns="0" tIns="0" rIns="0" bIns="0" rtlCol="0" anchor="t">
            <a:spAutoFit/>
          </a:bodyPr>
          <a:lstStyle/>
          <a:p>
            <a:pPr algn="ctr" defTabSz="609630">
              <a:lnSpc>
                <a:spcPts val="4480"/>
              </a:lnSpc>
            </a:pPr>
            <a:r>
              <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t>Introduction to </a:t>
            </a:r>
            <a:br>
              <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br>
            <a:r>
              <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t>SpawGlass</a:t>
            </a:r>
          </a:p>
        </p:txBody>
      </p:sp>
    </p:spTree>
    <p:extLst>
      <p:ext uri="{BB962C8B-B14F-4D97-AF65-F5344CB8AC3E}">
        <p14:creationId xmlns:p14="http://schemas.microsoft.com/office/powerpoint/2010/main" val="1585807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in an office&#10;&#10;Description automatically generated">
            <a:extLst>
              <a:ext uri="{FF2B5EF4-FFF2-40B4-BE49-F238E27FC236}">
                <a16:creationId xmlns:a16="http://schemas.microsoft.com/office/drawing/2014/main" id="{FD94D13B-6C87-6557-D21F-E5E7E60FDC7F}"/>
              </a:ext>
            </a:extLst>
          </p:cNvPr>
          <p:cNvPicPr>
            <a:picLocks noChangeAspect="1"/>
          </p:cNvPicPr>
          <p:nvPr/>
        </p:nvPicPr>
        <p:blipFill rotWithShape="1">
          <a:blip r:embed="rId2">
            <a:extLst>
              <a:ext uri="{28A0092B-C50C-407E-A947-70E740481C1C}">
                <a14:useLocalDpi xmlns:a14="http://schemas.microsoft.com/office/drawing/2010/main" val="0"/>
              </a:ext>
            </a:extLst>
          </a:blip>
          <a:srcRect l="18914" r="27328"/>
          <a:stretch/>
        </p:blipFill>
        <p:spPr>
          <a:xfrm>
            <a:off x="6690359" y="0"/>
            <a:ext cx="5532120" cy="6858000"/>
          </a:xfrm>
          <a:prstGeom prst="rect">
            <a:avLst/>
          </a:prstGeom>
        </p:spPr>
      </p:pic>
      <p:sp>
        <p:nvSpPr>
          <p:cNvPr id="2" name="TextBox 1">
            <a:extLst>
              <a:ext uri="{FF2B5EF4-FFF2-40B4-BE49-F238E27FC236}">
                <a16:creationId xmlns:a16="http://schemas.microsoft.com/office/drawing/2014/main" id="{13FDB920-2C6C-7C54-404C-BD93B8CB9D20}"/>
              </a:ext>
            </a:extLst>
          </p:cNvPr>
          <p:cNvSpPr txBox="1"/>
          <p:nvPr/>
        </p:nvSpPr>
        <p:spPr>
          <a:xfrm>
            <a:off x="22470" y="3533503"/>
            <a:ext cx="6667889" cy="1877437"/>
          </a:xfrm>
          <a:prstGeom prst="rect">
            <a:avLst/>
          </a:prstGeom>
          <a:noFill/>
        </p:spPr>
        <p:txBody>
          <a:bodyPr wrap="square">
            <a:spAutoFit/>
          </a:bodyPr>
          <a:lstStyle/>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15 Estimators across nine offices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164 projects in progress statewide</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Contract values from $1,000,000</a:t>
            </a:r>
            <a:br>
              <a:rPr lang="en-US" sz="1600" dirty="0">
                <a:latin typeface="Verdana"/>
                <a:cs typeface="Verdana"/>
              </a:rPr>
            </a:br>
            <a:r>
              <a:rPr lang="en-US" sz="1600" dirty="0">
                <a:latin typeface="Verdana"/>
                <a:cs typeface="Verdana"/>
              </a:rPr>
              <a:t>to $160,000,000</a:t>
            </a:r>
            <a:endParaRPr kumimoji="0" lang="en-US" sz="1600" i="0" u="none" strike="noStrike" kern="1200" cap="none" spc="0" normalizeH="0" baseline="0" noProof="0" dirty="0">
              <a:ln>
                <a:noFill/>
              </a:ln>
              <a:effectLst/>
              <a:uLnTx/>
              <a:uFillTx/>
              <a:latin typeface="Verdana"/>
              <a:ea typeface="+mn-ea"/>
              <a:cs typeface="Verdana"/>
            </a:endParaRP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i="0" u="none" strike="noStrike" kern="1200" cap="none" spc="0" normalizeH="0" baseline="0" noProof="0" dirty="0">
              <a:ln>
                <a:noFill/>
              </a:ln>
              <a:effectLst/>
              <a:uLnTx/>
              <a:uFillTx/>
              <a:latin typeface="Verdana"/>
              <a:ea typeface="+mn-ea"/>
              <a:cs typeface="Verdana"/>
            </a:endParaRPr>
          </a:p>
          <a:p>
            <a:pPr marL="677863" marR="0" lvl="0" algn="l" defTabSz="914400" rtl="0" eaLnBrk="1" fontAlgn="auto" latinLnBrk="0" hangingPunct="1">
              <a:lnSpc>
                <a:spcPct val="100000"/>
              </a:lnSpc>
              <a:spcBef>
                <a:spcPts val="0"/>
              </a:spcBef>
              <a:spcAft>
                <a:spcPts val="600"/>
              </a:spcAft>
              <a:buClrTx/>
              <a:buSzTx/>
              <a:tabLst/>
              <a:defRPr/>
            </a:pPr>
            <a:endParaRPr lang="en-US" sz="1600" dirty="0">
              <a:latin typeface="Verdana"/>
              <a:cs typeface="Verdana"/>
            </a:endParaRPr>
          </a:p>
        </p:txBody>
      </p:sp>
      <p:pic>
        <p:nvPicPr>
          <p:cNvPr id="4" name="Picture 30">
            <a:extLst>
              <a:ext uri="{FF2B5EF4-FFF2-40B4-BE49-F238E27FC236}">
                <a16:creationId xmlns:a16="http://schemas.microsoft.com/office/drawing/2014/main" id="{AEEBEE8F-0877-56DF-4EAD-C069506EA969}"/>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
        <p:nvSpPr>
          <p:cNvPr id="5" name="TextBox 20">
            <a:extLst>
              <a:ext uri="{FF2B5EF4-FFF2-40B4-BE49-F238E27FC236}">
                <a16:creationId xmlns:a16="http://schemas.microsoft.com/office/drawing/2014/main" id="{F3A0EA2B-B385-725B-5352-746231A6710A}"/>
              </a:ext>
            </a:extLst>
          </p:cNvPr>
          <p:cNvSpPr txBox="1"/>
          <p:nvPr/>
        </p:nvSpPr>
        <p:spPr>
          <a:xfrm>
            <a:off x="22470" y="1918063"/>
            <a:ext cx="6667889" cy="1168269"/>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Preconstruction &amp;</a:t>
            </a:r>
            <a:br>
              <a:rPr lang="en-US" sz="4400" b="1" dirty="0">
                <a:solidFill>
                  <a:srgbClr val="013663"/>
                </a:solidFill>
                <a:latin typeface="Garamond" panose="02020404030301010803" pitchFamily="18" charset="0"/>
                <a:ea typeface="Verdana" panose="020B0604030504040204" pitchFamily="34" charset="0"/>
              </a:rPr>
            </a:br>
            <a:r>
              <a:rPr lang="en-US" sz="4400" b="1" dirty="0">
                <a:solidFill>
                  <a:srgbClr val="013663"/>
                </a:solidFill>
                <a:latin typeface="Garamond" panose="02020404030301010803" pitchFamily="18" charset="0"/>
                <a:ea typeface="Verdana" panose="020B0604030504040204" pitchFamily="34" charset="0"/>
              </a:rPr>
              <a:t>Estimating</a:t>
            </a:r>
          </a:p>
        </p:txBody>
      </p:sp>
    </p:spTree>
    <p:extLst>
      <p:ext uri="{BB962C8B-B14F-4D97-AF65-F5344CB8AC3E}">
        <p14:creationId xmlns:p14="http://schemas.microsoft.com/office/powerpoint/2010/main" val="4008835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AEEBEE8F-0877-56DF-4EAD-C069506EA969}"/>
              </a:ext>
            </a:extLst>
          </p:cNvPr>
          <p:cNvPicPr>
            <a:picLocks noChangeAspect="1"/>
          </p:cNvPicPr>
          <p:nvPr/>
        </p:nvPicPr>
        <p:blipFill rotWithShape="1">
          <a:blip r:embed="rId2"/>
          <a:srcRect t="27648" b="24809"/>
          <a:stretch/>
        </p:blipFill>
        <p:spPr>
          <a:xfrm>
            <a:off x="10215077" y="231494"/>
            <a:ext cx="1976923" cy="726449"/>
          </a:xfrm>
          <a:prstGeom prst="rect">
            <a:avLst/>
          </a:prstGeom>
        </p:spPr>
      </p:pic>
      <p:sp>
        <p:nvSpPr>
          <p:cNvPr id="8" name="TextBox 20">
            <a:extLst>
              <a:ext uri="{FF2B5EF4-FFF2-40B4-BE49-F238E27FC236}">
                <a16:creationId xmlns:a16="http://schemas.microsoft.com/office/drawing/2014/main" id="{587D0A53-5F75-BB96-2F11-EF6479D6C923}"/>
              </a:ext>
            </a:extLst>
          </p:cNvPr>
          <p:cNvSpPr txBox="1"/>
          <p:nvPr/>
        </p:nvSpPr>
        <p:spPr>
          <a:xfrm>
            <a:off x="0" y="957943"/>
            <a:ext cx="12192000" cy="591187"/>
          </a:xfrm>
          <a:prstGeom prst="rect">
            <a:avLst/>
          </a:prstGeom>
        </p:spPr>
        <p:txBody>
          <a:bodyPr wrap="square" lIns="0" tIns="0" rIns="0" bIns="0" rtlCol="0" anchor="t">
            <a:spAutoFit/>
          </a:bodyPr>
          <a:lstStyle/>
          <a:p>
            <a:pPr algn="ctr" defTabSz="609630">
              <a:lnSpc>
                <a:spcPts val="4480"/>
              </a:lnSpc>
            </a:pPr>
            <a:r>
              <a:rPr lang="en-US" sz="4400" dirty="0">
                <a:solidFill>
                  <a:srgbClr val="013663"/>
                </a:solidFill>
                <a:latin typeface="Garamond" panose="02020404030301010803" pitchFamily="18" charset="0"/>
                <a:ea typeface="Verdana" panose="020B0604030504040204" pitchFamily="34" charset="0"/>
              </a:rPr>
              <a:t>Pursue The </a:t>
            </a:r>
            <a:r>
              <a:rPr lang="en-US" sz="4400" b="1" dirty="0">
                <a:solidFill>
                  <a:srgbClr val="013663"/>
                </a:solidFill>
                <a:latin typeface="Garamond" panose="02020404030301010803" pitchFamily="18" charset="0"/>
                <a:ea typeface="Verdana" panose="020B0604030504040204" pitchFamily="34" charset="0"/>
              </a:rPr>
              <a:t>Right</a:t>
            </a:r>
            <a:r>
              <a:rPr lang="en-US" sz="4400" dirty="0">
                <a:solidFill>
                  <a:srgbClr val="013663"/>
                </a:solidFill>
                <a:latin typeface="Garamond" panose="02020404030301010803" pitchFamily="18" charset="0"/>
                <a:ea typeface="Verdana" panose="020B0604030504040204" pitchFamily="34" charset="0"/>
              </a:rPr>
              <a:t> Projects.</a:t>
            </a:r>
          </a:p>
        </p:txBody>
      </p:sp>
      <p:grpSp>
        <p:nvGrpSpPr>
          <p:cNvPr id="37" name="Group 36">
            <a:extLst>
              <a:ext uri="{FF2B5EF4-FFF2-40B4-BE49-F238E27FC236}">
                <a16:creationId xmlns:a16="http://schemas.microsoft.com/office/drawing/2014/main" id="{7DA8C1DD-CDB3-3C7E-2089-EBD1AD55CF90}"/>
              </a:ext>
            </a:extLst>
          </p:cNvPr>
          <p:cNvGrpSpPr/>
          <p:nvPr/>
        </p:nvGrpSpPr>
        <p:grpSpPr>
          <a:xfrm>
            <a:off x="1119378" y="2168049"/>
            <a:ext cx="2736342" cy="2001401"/>
            <a:chOff x="738378" y="2350929"/>
            <a:chExt cx="2736342" cy="2001401"/>
          </a:xfrm>
        </p:grpSpPr>
        <p:pic>
          <p:nvPicPr>
            <p:cNvPr id="29" name="Graphic 28">
              <a:extLst>
                <a:ext uri="{FF2B5EF4-FFF2-40B4-BE49-F238E27FC236}">
                  <a16:creationId xmlns:a16="http://schemas.microsoft.com/office/drawing/2014/main" id="{D251BB8E-D43A-ED46-76AB-74D0D5012816}"/>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649349" y="2350929"/>
              <a:ext cx="914400" cy="914400"/>
            </a:xfrm>
            <a:prstGeom prst="rect">
              <a:avLst/>
            </a:prstGeom>
          </p:spPr>
        </p:pic>
        <p:sp>
          <p:nvSpPr>
            <p:cNvPr id="30" name="TextBox 29">
              <a:extLst>
                <a:ext uri="{FF2B5EF4-FFF2-40B4-BE49-F238E27FC236}">
                  <a16:creationId xmlns:a16="http://schemas.microsoft.com/office/drawing/2014/main" id="{E4B29CE1-43B7-9D60-F99A-C149B9414B83}"/>
                </a:ext>
              </a:extLst>
            </p:cNvPr>
            <p:cNvSpPr txBox="1"/>
            <p:nvPr/>
          </p:nvSpPr>
          <p:spPr>
            <a:xfrm>
              <a:off x="738378" y="3429000"/>
              <a:ext cx="2736342" cy="923330"/>
            </a:xfrm>
            <a:prstGeom prst="rect">
              <a:avLst/>
            </a:prstGeom>
            <a:noFill/>
          </p:spPr>
          <p:txBody>
            <a:bodyPr wrap="square" rtlCol="0">
              <a:spAutoFit/>
            </a:bodyPr>
            <a:lstStyle/>
            <a:p>
              <a:pPr algn="ctr"/>
              <a:r>
                <a:rPr lang="en-US" b="1" dirty="0">
                  <a:solidFill>
                    <a:srgbClr val="E37920"/>
                  </a:solidFill>
                  <a:latin typeface="Verdana" panose="020B0604030504040204" pitchFamily="34" charset="0"/>
                  <a:ea typeface="Verdana" panose="020B0604030504040204" pitchFamily="34" charset="0"/>
                </a:rPr>
                <a:t>Owner and Project Requirements</a:t>
              </a:r>
            </a:p>
            <a:p>
              <a:pPr algn="ctr"/>
              <a:endParaRPr lang="en-US" b="1" dirty="0">
                <a:solidFill>
                  <a:srgbClr val="E37920"/>
                </a:solidFill>
              </a:endParaRPr>
            </a:p>
          </p:txBody>
        </p:sp>
      </p:grpSp>
      <p:sp>
        <p:nvSpPr>
          <p:cNvPr id="32" name="TextBox 31">
            <a:extLst>
              <a:ext uri="{FF2B5EF4-FFF2-40B4-BE49-F238E27FC236}">
                <a16:creationId xmlns:a16="http://schemas.microsoft.com/office/drawing/2014/main" id="{BE7CE1DE-3813-ED0A-0DA3-84C678ECB40A}"/>
              </a:ext>
            </a:extLst>
          </p:cNvPr>
          <p:cNvSpPr txBox="1"/>
          <p:nvPr/>
        </p:nvSpPr>
        <p:spPr>
          <a:xfrm>
            <a:off x="4653344" y="3246120"/>
            <a:ext cx="2736342" cy="923330"/>
          </a:xfrm>
          <a:prstGeom prst="rect">
            <a:avLst/>
          </a:prstGeom>
          <a:noFill/>
        </p:spPr>
        <p:txBody>
          <a:bodyPr wrap="square" rtlCol="0">
            <a:spAutoFit/>
          </a:bodyPr>
          <a:lstStyle/>
          <a:p>
            <a:pPr algn="ctr"/>
            <a:r>
              <a:rPr lang="en-US" b="1" dirty="0">
                <a:solidFill>
                  <a:srgbClr val="E37920"/>
                </a:solidFill>
                <a:latin typeface="Verdana" panose="020B0604030504040204" pitchFamily="34" charset="0"/>
                <a:ea typeface="Verdana" panose="020B0604030504040204" pitchFamily="34" charset="0"/>
              </a:rPr>
              <a:t>Location and</a:t>
            </a:r>
          </a:p>
          <a:p>
            <a:pPr algn="ctr"/>
            <a:r>
              <a:rPr lang="en-US" b="1" dirty="0">
                <a:solidFill>
                  <a:srgbClr val="E37920"/>
                </a:solidFill>
                <a:latin typeface="Verdana" panose="020B0604030504040204" pitchFamily="34" charset="0"/>
                <a:ea typeface="Verdana" panose="020B0604030504040204" pitchFamily="34" charset="0"/>
              </a:rPr>
              <a:t>Timing</a:t>
            </a:r>
          </a:p>
          <a:p>
            <a:pPr algn="ctr"/>
            <a:endParaRPr lang="en-US" b="1" dirty="0">
              <a:solidFill>
                <a:srgbClr val="E37920"/>
              </a:solidFill>
            </a:endParaRPr>
          </a:p>
        </p:txBody>
      </p:sp>
      <p:sp>
        <p:nvSpPr>
          <p:cNvPr id="34" name="TextBox 33">
            <a:extLst>
              <a:ext uri="{FF2B5EF4-FFF2-40B4-BE49-F238E27FC236}">
                <a16:creationId xmlns:a16="http://schemas.microsoft.com/office/drawing/2014/main" id="{33087134-329F-055D-3207-1FBA853F874A}"/>
              </a:ext>
            </a:extLst>
          </p:cNvPr>
          <p:cNvSpPr txBox="1"/>
          <p:nvPr/>
        </p:nvSpPr>
        <p:spPr>
          <a:xfrm>
            <a:off x="7805016" y="3246120"/>
            <a:ext cx="3379852" cy="646331"/>
          </a:xfrm>
          <a:prstGeom prst="rect">
            <a:avLst/>
          </a:prstGeom>
          <a:noFill/>
        </p:spPr>
        <p:txBody>
          <a:bodyPr wrap="square" rtlCol="0">
            <a:spAutoFit/>
          </a:bodyPr>
          <a:lstStyle/>
          <a:p>
            <a:pPr algn="ctr"/>
            <a:r>
              <a:rPr lang="en-US" b="1" dirty="0">
                <a:solidFill>
                  <a:srgbClr val="E37920"/>
                </a:solidFill>
                <a:latin typeface="Verdana" panose="020B0604030504040204" pitchFamily="34" charset="0"/>
                <a:ea typeface="Verdana" panose="020B0604030504040204" pitchFamily="34" charset="0"/>
              </a:rPr>
              <a:t>Relationships with</a:t>
            </a:r>
          </a:p>
          <a:p>
            <a:pPr algn="ctr"/>
            <a:r>
              <a:rPr lang="en-US" b="1" dirty="0">
                <a:solidFill>
                  <a:srgbClr val="E37920"/>
                </a:solidFill>
                <a:latin typeface="Verdana" panose="020B0604030504040204" pitchFamily="34" charset="0"/>
                <a:ea typeface="Verdana" panose="020B0604030504040204" pitchFamily="34" charset="0"/>
              </a:rPr>
              <a:t>Designer and Contractor</a:t>
            </a:r>
            <a:endParaRPr lang="en-US" b="1" dirty="0">
              <a:solidFill>
                <a:srgbClr val="E37920"/>
              </a:solidFill>
            </a:endParaRPr>
          </a:p>
        </p:txBody>
      </p:sp>
      <p:pic>
        <p:nvPicPr>
          <p:cNvPr id="47" name="Graphic 46">
            <a:extLst>
              <a:ext uri="{FF2B5EF4-FFF2-40B4-BE49-F238E27FC236}">
                <a16:creationId xmlns:a16="http://schemas.microsoft.com/office/drawing/2014/main" id="{9E5254BE-A34D-4182-F3F0-6B23D36F215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181600" y="2261473"/>
            <a:ext cx="914400" cy="914400"/>
          </a:xfrm>
          <a:prstGeom prst="rect">
            <a:avLst/>
          </a:prstGeom>
        </p:spPr>
      </p:pic>
      <p:pic>
        <p:nvPicPr>
          <p:cNvPr id="48" name="Graphic 47">
            <a:extLst>
              <a:ext uri="{FF2B5EF4-FFF2-40B4-BE49-F238E27FC236}">
                <a16:creationId xmlns:a16="http://schemas.microsoft.com/office/drawing/2014/main" id="{96ACB99B-11F6-E6B5-FD75-9252977D3726}"/>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5897880" y="2261473"/>
            <a:ext cx="914400" cy="914400"/>
          </a:xfrm>
          <a:prstGeom prst="rect">
            <a:avLst/>
          </a:prstGeom>
        </p:spPr>
      </p:pic>
      <p:pic>
        <p:nvPicPr>
          <p:cNvPr id="50" name="Graphic 49">
            <a:extLst>
              <a:ext uri="{FF2B5EF4-FFF2-40B4-BE49-F238E27FC236}">
                <a16:creationId xmlns:a16="http://schemas.microsoft.com/office/drawing/2014/main" id="{D99B9A8C-93F9-B480-9958-A66189A7082E}"/>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9098280" y="2261473"/>
            <a:ext cx="914400" cy="914400"/>
          </a:xfrm>
          <a:prstGeom prst="rect">
            <a:avLst/>
          </a:prstGeom>
        </p:spPr>
      </p:pic>
      <p:grpSp>
        <p:nvGrpSpPr>
          <p:cNvPr id="6" name="Group 5">
            <a:extLst>
              <a:ext uri="{FF2B5EF4-FFF2-40B4-BE49-F238E27FC236}">
                <a16:creationId xmlns:a16="http://schemas.microsoft.com/office/drawing/2014/main" id="{1EC8254D-78C2-EF35-1228-B19072F262ED}"/>
              </a:ext>
            </a:extLst>
          </p:cNvPr>
          <p:cNvGrpSpPr/>
          <p:nvPr/>
        </p:nvGrpSpPr>
        <p:grpSpPr>
          <a:xfrm>
            <a:off x="-166806" y="4432486"/>
            <a:ext cx="2736342" cy="1889086"/>
            <a:chOff x="-166806" y="4432486"/>
            <a:chExt cx="2736342" cy="1889086"/>
          </a:xfrm>
        </p:grpSpPr>
        <p:sp>
          <p:nvSpPr>
            <p:cNvPr id="40" name="TextBox 39">
              <a:extLst>
                <a:ext uri="{FF2B5EF4-FFF2-40B4-BE49-F238E27FC236}">
                  <a16:creationId xmlns:a16="http://schemas.microsoft.com/office/drawing/2014/main" id="{2A35A018-D898-F4AE-011B-F65DEE87E40C}"/>
                </a:ext>
              </a:extLst>
            </p:cNvPr>
            <p:cNvSpPr txBox="1"/>
            <p:nvPr/>
          </p:nvSpPr>
          <p:spPr>
            <a:xfrm>
              <a:off x="-166806" y="5398242"/>
              <a:ext cx="2736342" cy="923330"/>
            </a:xfrm>
            <a:prstGeom prst="rect">
              <a:avLst/>
            </a:prstGeom>
            <a:noFill/>
          </p:spPr>
          <p:txBody>
            <a:bodyPr wrap="square" rtlCol="0">
              <a:spAutoFit/>
            </a:bodyPr>
            <a:lstStyle/>
            <a:p>
              <a:pPr algn="ctr"/>
              <a:r>
                <a:rPr lang="en-US" b="1" dirty="0">
                  <a:solidFill>
                    <a:srgbClr val="E37920"/>
                  </a:solidFill>
                  <a:latin typeface="Verdana" panose="020B0604030504040204" pitchFamily="34" charset="0"/>
                  <a:ea typeface="Verdana" panose="020B0604030504040204" pitchFamily="34" charset="0"/>
                </a:rPr>
                <a:t>Corporate </a:t>
              </a:r>
              <a:br>
                <a:rPr lang="en-US" b="1" dirty="0">
                  <a:solidFill>
                    <a:srgbClr val="E37920"/>
                  </a:solidFill>
                  <a:latin typeface="Verdana" panose="020B0604030504040204" pitchFamily="34" charset="0"/>
                  <a:ea typeface="Verdana" panose="020B0604030504040204" pitchFamily="34" charset="0"/>
                </a:rPr>
              </a:br>
              <a:r>
                <a:rPr lang="en-US" b="1" dirty="0">
                  <a:solidFill>
                    <a:srgbClr val="E37920"/>
                  </a:solidFill>
                  <a:latin typeface="Verdana" panose="020B0604030504040204" pitchFamily="34" charset="0"/>
                  <a:ea typeface="Verdana" panose="020B0604030504040204" pitchFamily="34" charset="0"/>
                </a:rPr>
                <a:t>Strategy</a:t>
              </a:r>
            </a:p>
            <a:p>
              <a:pPr algn="ctr"/>
              <a:endParaRPr lang="en-US" b="1" dirty="0">
                <a:solidFill>
                  <a:srgbClr val="E37920"/>
                </a:solidFill>
              </a:endParaRPr>
            </a:p>
          </p:txBody>
        </p:sp>
        <p:pic>
          <p:nvPicPr>
            <p:cNvPr id="51" name="Graphic 50">
              <a:extLst>
                <a:ext uri="{FF2B5EF4-FFF2-40B4-BE49-F238E27FC236}">
                  <a16:creationId xmlns:a16="http://schemas.microsoft.com/office/drawing/2014/main" id="{3E9A6704-B86F-62F5-B81C-68674A67B2BB}"/>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725496" y="4432486"/>
              <a:ext cx="914400" cy="914400"/>
            </a:xfrm>
            <a:prstGeom prst="rect">
              <a:avLst/>
            </a:prstGeom>
          </p:spPr>
        </p:pic>
      </p:grpSp>
      <p:grpSp>
        <p:nvGrpSpPr>
          <p:cNvPr id="7" name="Group 6">
            <a:extLst>
              <a:ext uri="{FF2B5EF4-FFF2-40B4-BE49-F238E27FC236}">
                <a16:creationId xmlns:a16="http://schemas.microsoft.com/office/drawing/2014/main" id="{924DD39B-2AC9-2638-4D41-03572017044A}"/>
              </a:ext>
            </a:extLst>
          </p:cNvPr>
          <p:cNvGrpSpPr/>
          <p:nvPr/>
        </p:nvGrpSpPr>
        <p:grpSpPr>
          <a:xfrm>
            <a:off x="3040682" y="4432924"/>
            <a:ext cx="2736342" cy="1334650"/>
            <a:chOff x="2965229" y="4432924"/>
            <a:chExt cx="2736342" cy="1334650"/>
          </a:xfrm>
        </p:grpSpPr>
        <p:sp>
          <p:nvSpPr>
            <p:cNvPr id="43" name="TextBox 42">
              <a:extLst>
                <a:ext uri="{FF2B5EF4-FFF2-40B4-BE49-F238E27FC236}">
                  <a16:creationId xmlns:a16="http://schemas.microsoft.com/office/drawing/2014/main" id="{8A17FDC0-D52D-A9C4-0643-5D48DD71A7A7}"/>
                </a:ext>
              </a:extLst>
            </p:cNvPr>
            <p:cNvSpPr txBox="1"/>
            <p:nvPr/>
          </p:nvSpPr>
          <p:spPr>
            <a:xfrm>
              <a:off x="2965229" y="5398242"/>
              <a:ext cx="2736342" cy="369332"/>
            </a:xfrm>
            <a:prstGeom prst="rect">
              <a:avLst/>
            </a:prstGeom>
            <a:noFill/>
          </p:spPr>
          <p:txBody>
            <a:bodyPr wrap="square" rtlCol="0">
              <a:spAutoFit/>
            </a:bodyPr>
            <a:lstStyle/>
            <a:p>
              <a:pPr algn="ctr"/>
              <a:r>
                <a:rPr lang="en-US" b="1" dirty="0">
                  <a:solidFill>
                    <a:srgbClr val="E37920"/>
                  </a:solidFill>
                  <a:latin typeface="Verdana" panose="020B0604030504040204" pitchFamily="34" charset="0"/>
                  <a:ea typeface="Verdana" panose="020B0604030504040204" pitchFamily="34" charset="0"/>
                </a:rPr>
                <a:t>Competition</a:t>
              </a:r>
              <a:endParaRPr lang="en-US" b="1" dirty="0">
                <a:solidFill>
                  <a:srgbClr val="E37920"/>
                </a:solidFill>
              </a:endParaRPr>
            </a:p>
          </p:txBody>
        </p:sp>
        <p:pic>
          <p:nvPicPr>
            <p:cNvPr id="52" name="Graphic 51">
              <a:extLst>
                <a:ext uri="{FF2B5EF4-FFF2-40B4-BE49-F238E27FC236}">
                  <a16:creationId xmlns:a16="http://schemas.microsoft.com/office/drawing/2014/main" id="{6E638B0C-E375-6876-8EAC-E53FC94EF452}"/>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3827052" y="4432924"/>
              <a:ext cx="914400" cy="914400"/>
            </a:xfrm>
            <a:prstGeom prst="rect">
              <a:avLst/>
            </a:prstGeom>
          </p:spPr>
        </p:pic>
      </p:grpSp>
      <p:grpSp>
        <p:nvGrpSpPr>
          <p:cNvPr id="9" name="Group 8">
            <a:extLst>
              <a:ext uri="{FF2B5EF4-FFF2-40B4-BE49-F238E27FC236}">
                <a16:creationId xmlns:a16="http://schemas.microsoft.com/office/drawing/2014/main" id="{54BFB58E-58B5-6F63-7C70-A55DBDFF08A8}"/>
              </a:ext>
            </a:extLst>
          </p:cNvPr>
          <p:cNvGrpSpPr/>
          <p:nvPr/>
        </p:nvGrpSpPr>
        <p:grpSpPr>
          <a:xfrm>
            <a:off x="6248170" y="4432486"/>
            <a:ext cx="2736342" cy="1612087"/>
            <a:chOff x="6227873" y="4432486"/>
            <a:chExt cx="2736342" cy="1612087"/>
          </a:xfrm>
        </p:grpSpPr>
        <p:sp>
          <p:nvSpPr>
            <p:cNvPr id="46" name="TextBox 45">
              <a:extLst>
                <a:ext uri="{FF2B5EF4-FFF2-40B4-BE49-F238E27FC236}">
                  <a16:creationId xmlns:a16="http://schemas.microsoft.com/office/drawing/2014/main" id="{0D605B9C-3208-FAA9-BDBE-09AC9FB28099}"/>
                </a:ext>
              </a:extLst>
            </p:cNvPr>
            <p:cNvSpPr txBox="1"/>
            <p:nvPr/>
          </p:nvSpPr>
          <p:spPr>
            <a:xfrm>
              <a:off x="6227873" y="5398242"/>
              <a:ext cx="2736342" cy="646331"/>
            </a:xfrm>
            <a:prstGeom prst="rect">
              <a:avLst/>
            </a:prstGeom>
            <a:noFill/>
          </p:spPr>
          <p:txBody>
            <a:bodyPr wrap="square" rtlCol="0">
              <a:spAutoFit/>
            </a:bodyPr>
            <a:lstStyle/>
            <a:p>
              <a:pPr algn="ctr"/>
              <a:r>
                <a:rPr lang="en-US" b="1" dirty="0">
                  <a:solidFill>
                    <a:srgbClr val="E37920"/>
                  </a:solidFill>
                  <a:latin typeface="Verdana" panose="020B0604030504040204" pitchFamily="34" charset="0"/>
                  <a:ea typeface="Verdana" panose="020B0604030504040204" pitchFamily="34" charset="0"/>
                </a:rPr>
                <a:t>Size, Scope </a:t>
              </a:r>
              <a:br>
                <a:rPr lang="en-US" b="1" dirty="0">
                  <a:solidFill>
                    <a:srgbClr val="E37920"/>
                  </a:solidFill>
                  <a:latin typeface="Verdana" panose="020B0604030504040204" pitchFamily="34" charset="0"/>
                  <a:ea typeface="Verdana" panose="020B0604030504040204" pitchFamily="34" charset="0"/>
                </a:rPr>
              </a:br>
              <a:r>
                <a:rPr lang="en-US" b="1" dirty="0">
                  <a:solidFill>
                    <a:srgbClr val="E37920"/>
                  </a:solidFill>
                  <a:latin typeface="Verdana" panose="020B0604030504040204" pitchFamily="34" charset="0"/>
                  <a:ea typeface="Verdana" panose="020B0604030504040204" pitchFamily="34" charset="0"/>
                </a:rPr>
                <a:t>and Type</a:t>
              </a:r>
              <a:endParaRPr lang="en-US" b="1" dirty="0">
                <a:solidFill>
                  <a:srgbClr val="E37920"/>
                </a:solidFill>
              </a:endParaRPr>
            </a:p>
          </p:txBody>
        </p:sp>
        <p:pic>
          <p:nvPicPr>
            <p:cNvPr id="54" name="Graphic 53">
              <a:extLst>
                <a:ext uri="{FF2B5EF4-FFF2-40B4-BE49-F238E27FC236}">
                  <a16:creationId xmlns:a16="http://schemas.microsoft.com/office/drawing/2014/main" id="{1E8A4E9F-5123-0EE7-E549-5A594360745D}"/>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7160203" y="4432486"/>
              <a:ext cx="914400" cy="914400"/>
            </a:xfrm>
            <a:prstGeom prst="rect">
              <a:avLst/>
            </a:prstGeom>
          </p:spPr>
        </p:pic>
      </p:grpSp>
      <p:grpSp>
        <p:nvGrpSpPr>
          <p:cNvPr id="10" name="Group 9">
            <a:extLst>
              <a:ext uri="{FF2B5EF4-FFF2-40B4-BE49-F238E27FC236}">
                <a16:creationId xmlns:a16="http://schemas.microsoft.com/office/drawing/2014/main" id="{6C6C88CB-05DD-7A94-1C42-0BB424D40D29}"/>
              </a:ext>
            </a:extLst>
          </p:cNvPr>
          <p:cNvGrpSpPr/>
          <p:nvPr/>
        </p:nvGrpSpPr>
        <p:grpSpPr>
          <a:xfrm>
            <a:off x="9455658" y="4318186"/>
            <a:ext cx="2736342" cy="1772553"/>
            <a:chOff x="9455658" y="4318186"/>
            <a:chExt cx="2736342" cy="1772553"/>
          </a:xfrm>
        </p:grpSpPr>
        <p:sp>
          <p:nvSpPr>
            <p:cNvPr id="2" name="TextBox 1">
              <a:extLst>
                <a:ext uri="{FF2B5EF4-FFF2-40B4-BE49-F238E27FC236}">
                  <a16:creationId xmlns:a16="http://schemas.microsoft.com/office/drawing/2014/main" id="{D148301D-A049-083C-3462-84EBAB480013}"/>
                </a:ext>
              </a:extLst>
            </p:cNvPr>
            <p:cNvSpPr txBox="1"/>
            <p:nvPr/>
          </p:nvSpPr>
          <p:spPr>
            <a:xfrm>
              <a:off x="9455658" y="5444408"/>
              <a:ext cx="2736342" cy="646331"/>
            </a:xfrm>
            <a:prstGeom prst="rect">
              <a:avLst/>
            </a:prstGeom>
            <a:noFill/>
          </p:spPr>
          <p:txBody>
            <a:bodyPr wrap="square" rtlCol="0">
              <a:spAutoFit/>
            </a:bodyPr>
            <a:lstStyle/>
            <a:p>
              <a:pPr algn="ctr"/>
              <a:r>
                <a:rPr lang="en-US" b="1" dirty="0">
                  <a:solidFill>
                    <a:srgbClr val="E37920"/>
                  </a:solidFill>
                  <a:latin typeface="Verdana" panose="020B0604030504040204" pitchFamily="34" charset="0"/>
                  <a:ea typeface="Verdana" panose="020B0604030504040204" pitchFamily="34" charset="0"/>
                </a:rPr>
                <a:t>Financial</a:t>
              </a:r>
            </a:p>
            <a:p>
              <a:pPr algn="ctr"/>
              <a:r>
                <a:rPr lang="en-US" b="1" dirty="0">
                  <a:solidFill>
                    <a:srgbClr val="E37920"/>
                  </a:solidFill>
                  <a:latin typeface="Verdana" panose="020B0604030504040204" pitchFamily="34" charset="0"/>
                  <a:ea typeface="Verdana" panose="020B0604030504040204" pitchFamily="34" charset="0"/>
                </a:rPr>
                <a:t>Capacity</a:t>
              </a:r>
              <a:endParaRPr lang="en-US" b="1" dirty="0">
                <a:solidFill>
                  <a:srgbClr val="E37920"/>
                </a:solidFill>
              </a:endParaRPr>
            </a:p>
          </p:txBody>
        </p:sp>
        <p:pic>
          <p:nvPicPr>
            <p:cNvPr id="5" name="Graphic 4">
              <a:extLst>
                <a:ext uri="{FF2B5EF4-FFF2-40B4-BE49-F238E27FC236}">
                  <a16:creationId xmlns:a16="http://schemas.microsoft.com/office/drawing/2014/main" id="{995AD4EC-6E22-2F94-27F5-F3D8A902EBA0}"/>
                </a:ext>
              </a:extLst>
            </p:cNvPr>
            <p:cNvPicPr>
              <a:picLocks/>
            </p:cNvPicPr>
            <p:nvPr/>
          </p:nvPicPr>
          <p:blipFill>
            <a:blip r:embed="rId17">
              <a:extLst>
                <a:ext uri="{96DAC541-7B7A-43D3-8B79-37D633B846F1}">
                  <asvg:svgBlip xmlns:asvg="http://schemas.microsoft.com/office/drawing/2016/SVG/main" r:embed="rId18"/>
                </a:ext>
              </a:extLst>
            </a:blip>
            <a:stretch>
              <a:fillRect/>
            </a:stretch>
          </p:blipFill>
          <p:spPr>
            <a:xfrm>
              <a:off x="10215077" y="4318186"/>
              <a:ext cx="1143000" cy="1143000"/>
            </a:xfrm>
            <a:prstGeom prst="rect">
              <a:avLst/>
            </a:prstGeom>
          </p:spPr>
        </p:pic>
      </p:grpSp>
    </p:spTree>
    <p:extLst>
      <p:ext uri="{BB962C8B-B14F-4D97-AF65-F5344CB8AC3E}">
        <p14:creationId xmlns:p14="http://schemas.microsoft.com/office/powerpoint/2010/main" val="987968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6D2A8-1EAC-41FE-FB3E-BC74E578C9E6}"/>
              </a:ext>
            </a:extLst>
          </p:cNvPr>
          <p:cNvSpPr txBox="1"/>
          <p:nvPr/>
        </p:nvSpPr>
        <p:spPr>
          <a:xfrm>
            <a:off x="22471" y="3533503"/>
            <a:ext cx="5646808" cy="2369880"/>
          </a:xfrm>
          <a:prstGeom prst="rect">
            <a:avLst/>
          </a:prstGeom>
          <a:noFill/>
        </p:spPr>
        <p:txBody>
          <a:bodyPr wrap="square">
            <a:spAutoFit/>
          </a:bodyPr>
          <a:lstStyle/>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Owner solicits proposals from multiple general contractors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Each general contractor solicits proposals from multiple subcontractors for each trade</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Design is complete</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Subcontracts are usually awarded </a:t>
            </a:r>
            <a:br>
              <a:rPr lang="en-US" sz="1600" dirty="0">
                <a:latin typeface="Verdana"/>
                <a:cs typeface="Verdana"/>
              </a:rPr>
            </a:br>
            <a:r>
              <a:rPr lang="en-US" sz="1600" dirty="0">
                <a:latin typeface="Verdana"/>
                <a:cs typeface="Verdana"/>
              </a:rPr>
              <a:t>based on cost</a:t>
            </a:r>
            <a:endParaRPr kumimoji="0" lang="en-US" sz="1600" i="0" u="none" strike="noStrike" kern="1200" cap="none" spc="0" normalizeH="0" baseline="0" noProof="0" dirty="0">
              <a:ln>
                <a:noFill/>
              </a:ln>
              <a:effectLst/>
              <a:uLnTx/>
              <a:uFillTx/>
              <a:latin typeface="Verdana"/>
              <a:ea typeface="+mn-ea"/>
              <a:cs typeface="Verdana"/>
            </a:endParaRPr>
          </a:p>
          <a:p>
            <a:pPr marL="677863" marR="0" lvl="0" algn="l" defTabSz="914400" rtl="0" eaLnBrk="1" fontAlgn="auto" latinLnBrk="0" hangingPunct="1">
              <a:lnSpc>
                <a:spcPct val="100000"/>
              </a:lnSpc>
              <a:spcBef>
                <a:spcPts val="0"/>
              </a:spcBef>
              <a:spcAft>
                <a:spcPts val="600"/>
              </a:spcAft>
              <a:buClrTx/>
              <a:buSzTx/>
              <a:tabLst/>
              <a:defRPr/>
            </a:pPr>
            <a:endParaRPr lang="en-US" sz="1600" dirty="0">
              <a:latin typeface="Verdana"/>
              <a:cs typeface="Verdana"/>
            </a:endParaRPr>
          </a:p>
        </p:txBody>
      </p:sp>
      <p:sp>
        <p:nvSpPr>
          <p:cNvPr id="3" name="TextBox 20">
            <a:extLst>
              <a:ext uri="{FF2B5EF4-FFF2-40B4-BE49-F238E27FC236}">
                <a16:creationId xmlns:a16="http://schemas.microsoft.com/office/drawing/2014/main" id="{119D139A-F10F-C775-5CED-79ECB2A9FDA6}"/>
              </a:ext>
            </a:extLst>
          </p:cNvPr>
          <p:cNvSpPr txBox="1"/>
          <p:nvPr/>
        </p:nvSpPr>
        <p:spPr>
          <a:xfrm>
            <a:off x="22470" y="1918063"/>
            <a:ext cx="6667889" cy="1168269"/>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Competitive Sealed Proposal </a:t>
            </a:r>
            <a:r>
              <a:rPr lang="en-US" sz="4400" i="1" dirty="0">
                <a:solidFill>
                  <a:srgbClr val="013663"/>
                </a:solidFill>
                <a:latin typeface="Garamond" panose="02020404030301010803" pitchFamily="18" charset="0"/>
                <a:ea typeface="Verdana" panose="020B0604030504040204" pitchFamily="34" charset="0"/>
              </a:rPr>
              <a:t>(Hard Bid)</a:t>
            </a:r>
          </a:p>
        </p:txBody>
      </p:sp>
      <p:pic>
        <p:nvPicPr>
          <p:cNvPr id="5" name="Picture 30">
            <a:extLst>
              <a:ext uri="{FF2B5EF4-FFF2-40B4-BE49-F238E27FC236}">
                <a16:creationId xmlns:a16="http://schemas.microsoft.com/office/drawing/2014/main" id="{2B02F2F4-BD99-6F9B-BE05-1DC2F966770A}"/>
              </a:ext>
            </a:extLst>
          </p:cNvPr>
          <p:cNvPicPr>
            <a:picLocks noChangeAspect="1"/>
          </p:cNvPicPr>
          <p:nvPr/>
        </p:nvPicPr>
        <p:blipFill rotWithShape="1">
          <a:blip r:embed="rId2"/>
          <a:srcRect t="27648" b="24809"/>
          <a:stretch/>
        </p:blipFill>
        <p:spPr>
          <a:xfrm>
            <a:off x="10215077" y="231494"/>
            <a:ext cx="1976923" cy="726449"/>
          </a:xfrm>
          <a:prstGeom prst="rect">
            <a:avLst/>
          </a:prstGeom>
        </p:spPr>
      </p:pic>
      <p:grpSp>
        <p:nvGrpSpPr>
          <p:cNvPr id="18" name="Group 17">
            <a:extLst>
              <a:ext uri="{FF2B5EF4-FFF2-40B4-BE49-F238E27FC236}">
                <a16:creationId xmlns:a16="http://schemas.microsoft.com/office/drawing/2014/main" id="{EA5A6671-D63B-9082-9613-2C8A289D3D8E}"/>
              </a:ext>
            </a:extLst>
          </p:cNvPr>
          <p:cNvGrpSpPr/>
          <p:nvPr/>
        </p:nvGrpSpPr>
        <p:grpSpPr>
          <a:xfrm>
            <a:off x="6857095" y="2550678"/>
            <a:ext cx="4646926" cy="2290875"/>
            <a:chOff x="6841855" y="2967336"/>
            <a:chExt cx="4646926" cy="2290875"/>
          </a:xfrm>
        </p:grpSpPr>
        <p:sp>
          <p:nvSpPr>
            <p:cNvPr id="17" name="AutoShape 12">
              <a:extLst>
                <a:ext uri="{FF2B5EF4-FFF2-40B4-BE49-F238E27FC236}">
                  <a16:creationId xmlns:a16="http://schemas.microsoft.com/office/drawing/2014/main" id="{1243EE6B-5773-C517-78C3-730DF5316747}"/>
                </a:ext>
              </a:extLst>
            </p:cNvPr>
            <p:cNvSpPr/>
            <p:nvPr/>
          </p:nvSpPr>
          <p:spPr>
            <a:xfrm rot="5400000">
              <a:off x="10013280" y="4621900"/>
              <a:ext cx="785001" cy="0"/>
            </a:xfrm>
            <a:prstGeom prst="line">
              <a:avLst/>
            </a:prstGeom>
            <a:ln w="38100" cap="flat">
              <a:solidFill>
                <a:srgbClr val="000000"/>
              </a:solidFill>
              <a:prstDash val="solid"/>
              <a:headEnd type="none" w="sm" len="sm"/>
              <a:tailEnd type="none" w="sm" len="sm"/>
            </a:ln>
          </p:spPr>
          <p:txBody>
            <a:bodyPr/>
            <a:lstStyle/>
            <a:p>
              <a:endParaRPr lang="en-US"/>
            </a:p>
          </p:txBody>
        </p:sp>
        <p:sp>
          <p:nvSpPr>
            <p:cNvPr id="8" name="AutoShape 4">
              <a:extLst>
                <a:ext uri="{FF2B5EF4-FFF2-40B4-BE49-F238E27FC236}">
                  <a16:creationId xmlns:a16="http://schemas.microsoft.com/office/drawing/2014/main" id="{CD0CEAC4-7392-9090-9593-BDE91AC168B1}"/>
                </a:ext>
              </a:extLst>
            </p:cNvPr>
            <p:cNvSpPr/>
            <p:nvPr/>
          </p:nvSpPr>
          <p:spPr>
            <a:xfrm rot="-3129902">
              <a:off x="7802738" y="3802151"/>
              <a:ext cx="1084232" cy="0"/>
            </a:xfrm>
            <a:prstGeom prst="line">
              <a:avLst/>
            </a:prstGeom>
            <a:ln w="38100" cap="flat">
              <a:solidFill>
                <a:srgbClr val="000000"/>
              </a:solidFill>
              <a:prstDash val="solid"/>
              <a:headEnd type="none" w="sm" len="sm"/>
              <a:tailEnd type="none" w="sm" len="sm"/>
            </a:ln>
          </p:spPr>
          <p:txBody>
            <a:bodyPr/>
            <a:lstStyle/>
            <a:p>
              <a:endParaRPr lang="en-US"/>
            </a:p>
          </p:txBody>
        </p:sp>
        <p:sp>
          <p:nvSpPr>
            <p:cNvPr id="9" name="AutoShape 5">
              <a:extLst>
                <a:ext uri="{FF2B5EF4-FFF2-40B4-BE49-F238E27FC236}">
                  <a16:creationId xmlns:a16="http://schemas.microsoft.com/office/drawing/2014/main" id="{62F278FB-0FA5-5814-819B-76BD52C6D343}"/>
                </a:ext>
              </a:extLst>
            </p:cNvPr>
            <p:cNvSpPr/>
            <p:nvPr/>
          </p:nvSpPr>
          <p:spPr>
            <a:xfrm rot="3075257">
              <a:off x="9473470" y="3888853"/>
              <a:ext cx="1319761" cy="0"/>
            </a:xfrm>
            <a:prstGeom prst="line">
              <a:avLst/>
            </a:prstGeom>
            <a:ln w="38100" cap="flat">
              <a:solidFill>
                <a:srgbClr val="000000"/>
              </a:solidFill>
              <a:prstDash val="solid"/>
              <a:headEnd type="none" w="sm" len="sm"/>
              <a:tailEnd type="none" w="sm" len="sm"/>
            </a:ln>
          </p:spPr>
          <p:txBody>
            <a:bodyPr/>
            <a:lstStyle/>
            <a:p>
              <a:endParaRPr lang="en-US"/>
            </a:p>
          </p:txBody>
        </p:sp>
        <p:sp>
          <p:nvSpPr>
            <p:cNvPr id="11" name="Freeform 7">
              <a:extLst>
                <a:ext uri="{FF2B5EF4-FFF2-40B4-BE49-F238E27FC236}">
                  <a16:creationId xmlns:a16="http://schemas.microsoft.com/office/drawing/2014/main" id="{32CCD570-BD34-4295-B79F-9399A6FB35B4}"/>
                </a:ext>
              </a:extLst>
            </p:cNvPr>
            <p:cNvSpPr/>
            <p:nvPr/>
          </p:nvSpPr>
          <p:spPr>
            <a:xfrm>
              <a:off x="8098515" y="2967336"/>
              <a:ext cx="2133607" cy="636311"/>
            </a:xfrm>
            <a:custGeom>
              <a:avLst/>
              <a:gdLst/>
              <a:ahLst/>
              <a:cxnLst/>
              <a:rect l="l" t="t" r="r" b="b"/>
              <a:pathLst>
                <a:path w="812800" h="242403">
                  <a:moveTo>
                    <a:pt x="0" y="0"/>
                  </a:moveTo>
                  <a:lnTo>
                    <a:pt x="812800" y="0"/>
                  </a:lnTo>
                  <a:lnTo>
                    <a:pt x="812800" y="242403"/>
                  </a:lnTo>
                  <a:lnTo>
                    <a:pt x="0" y="242403"/>
                  </a:lnTo>
                  <a:close/>
                </a:path>
              </a:pathLst>
            </a:custGeom>
            <a:solidFill>
              <a:srgbClr val="4DBC85"/>
            </a:solidFill>
            <a:ln w="9525">
              <a:solidFill>
                <a:srgbClr val="000000"/>
              </a:solidFill>
            </a:ln>
          </p:spPr>
          <p:txBody>
            <a:bodyPr/>
            <a:lstStyle/>
            <a:p>
              <a:pPr algn="ctr">
                <a:lnSpc>
                  <a:spcPct val="200000"/>
                </a:lnSpc>
              </a:pPr>
              <a:r>
                <a:rPr lang="en-US" b="1" dirty="0">
                  <a:latin typeface="Arial Narrow" panose="020B0606020202030204" pitchFamily="34" charset="0"/>
                </a:rPr>
                <a:t>Owner</a:t>
              </a:r>
            </a:p>
          </p:txBody>
        </p:sp>
        <p:sp>
          <p:nvSpPr>
            <p:cNvPr id="13" name="Freeform 10">
              <a:extLst>
                <a:ext uri="{FF2B5EF4-FFF2-40B4-BE49-F238E27FC236}">
                  <a16:creationId xmlns:a16="http://schemas.microsoft.com/office/drawing/2014/main" id="{15B8AACF-C2E9-C429-0F0D-F2D13E9513E7}"/>
                </a:ext>
              </a:extLst>
            </p:cNvPr>
            <p:cNvSpPr/>
            <p:nvPr/>
          </p:nvSpPr>
          <p:spPr>
            <a:xfrm>
              <a:off x="6841855" y="3786877"/>
              <a:ext cx="2133607" cy="636311"/>
            </a:xfrm>
            <a:custGeom>
              <a:avLst/>
              <a:gdLst/>
              <a:ahLst/>
              <a:cxnLst/>
              <a:rect l="l" t="t" r="r" b="b"/>
              <a:pathLst>
                <a:path w="812800" h="242403">
                  <a:moveTo>
                    <a:pt x="0" y="0"/>
                  </a:moveTo>
                  <a:lnTo>
                    <a:pt x="812800" y="0"/>
                  </a:lnTo>
                  <a:lnTo>
                    <a:pt x="812800" y="242403"/>
                  </a:lnTo>
                  <a:lnTo>
                    <a:pt x="0" y="242403"/>
                  </a:lnTo>
                  <a:close/>
                </a:path>
              </a:pathLst>
            </a:custGeom>
            <a:solidFill>
              <a:srgbClr val="2184B8"/>
            </a:solidFill>
            <a:ln w="9525">
              <a:solidFill>
                <a:srgbClr val="000000"/>
              </a:solidFill>
            </a:ln>
          </p:spPr>
          <p: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rPr>
                <a:t>A/E</a:t>
              </a:r>
              <a:endParaRPr lang="en-US" b="1" dirty="0">
                <a:latin typeface="Arial Narrow" panose="020B0606020202030204" pitchFamily="34" charset="0"/>
              </a:endParaRPr>
            </a:p>
          </p:txBody>
        </p:sp>
        <p:sp>
          <p:nvSpPr>
            <p:cNvPr id="15" name="Freeform 14">
              <a:extLst>
                <a:ext uri="{FF2B5EF4-FFF2-40B4-BE49-F238E27FC236}">
                  <a16:creationId xmlns:a16="http://schemas.microsoft.com/office/drawing/2014/main" id="{8E2D6DC3-7355-B83C-0D23-24BA6D2B792B}"/>
                </a:ext>
              </a:extLst>
            </p:cNvPr>
            <p:cNvSpPr/>
            <p:nvPr/>
          </p:nvSpPr>
          <p:spPr>
            <a:xfrm>
              <a:off x="9355174" y="3794618"/>
              <a:ext cx="2133607" cy="636311"/>
            </a:xfrm>
            <a:custGeom>
              <a:avLst/>
              <a:gdLst/>
              <a:ahLst/>
              <a:cxnLst/>
              <a:rect l="l" t="t" r="r" b="b"/>
              <a:pathLst>
                <a:path w="812800" h="242403">
                  <a:moveTo>
                    <a:pt x="0" y="0"/>
                  </a:moveTo>
                  <a:lnTo>
                    <a:pt x="812800" y="0"/>
                  </a:lnTo>
                  <a:lnTo>
                    <a:pt x="812800" y="242403"/>
                  </a:lnTo>
                  <a:lnTo>
                    <a:pt x="0" y="242403"/>
                  </a:lnTo>
                  <a:close/>
                </a:path>
              </a:pathLst>
            </a:custGeom>
            <a:solidFill>
              <a:srgbClr val="FFD100"/>
            </a:solidFill>
            <a:ln w="9525">
              <a:solidFill>
                <a:srgbClr val="000000"/>
              </a:solidFill>
            </a:ln>
          </p:spPr>
          <p: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rPr>
                <a:t>Contractor</a:t>
              </a:r>
            </a:p>
            <a:p>
              <a:endParaRPr lang="en-US" b="1" dirty="0">
                <a:latin typeface="Arial Narrow" panose="020B0606020202030204" pitchFamily="34" charset="0"/>
              </a:endParaRPr>
            </a:p>
            <a:p>
              <a:endParaRPr lang="en-US" b="1" dirty="0">
                <a:latin typeface="Arial Narrow" panose="020B0606020202030204" pitchFamily="34" charset="0"/>
              </a:endParaRPr>
            </a:p>
          </p:txBody>
        </p:sp>
        <p:sp>
          <p:nvSpPr>
            <p:cNvPr id="16" name="Freeform 17">
              <a:extLst>
                <a:ext uri="{FF2B5EF4-FFF2-40B4-BE49-F238E27FC236}">
                  <a16:creationId xmlns:a16="http://schemas.microsoft.com/office/drawing/2014/main" id="{88C83CC7-6EC2-C235-2B28-F362E3950B4D}"/>
                </a:ext>
              </a:extLst>
            </p:cNvPr>
            <p:cNvSpPr/>
            <p:nvPr/>
          </p:nvSpPr>
          <p:spPr>
            <a:xfrm>
              <a:off x="9355174" y="4621900"/>
              <a:ext cx="2133607" cy="636311"/>
            </a:xfrm>
            <a:custGeom>
              <a:avLst/>
              <a:gdLst/>
              <a:ahLst/>
              <a:cxnLst/>
              <a:rect l="l" t="t" r="r" b="b"/>
              <a:pathLst>
                <a:path w="812800" h="242403">
                  <a:moveTo>
                    <a:pt x="0" y="0"/>
                  </a:moveTo>
                  <a:lnTo>
                    <a:pt x="812800" y="0"/>
                  </a:lnTo>
                  <a:lnTo>
                    <a:pt x="812800" y="242403"/>
                  </a:lnTo>
                  <a:lnTo>
                    <a:pt x="0" y="242403"/>
                  </a:lnTo>
                  <a:close/>
                </a:path>
              </a:pathLst>
            </a:custGeom>
            <a:solidFill>
              <a:srgbClr val="F68932"/>
            </a:solidFill>
            <a:ln w="9525">
              <a:solidFill>
                <a:srgbClr val="000000"/>
              </a:solidFill>
            </a:ln>
          </p:spPr>
          <p: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b="1" dirty="0">
                  <a:solidFill>
                    <a:prstClr val="black"/>
                  </a:solidFill>
                  <a:latin typeface="Arial Narrow" panose="020B0606020202030204" pitchFamily="34" charset="0"/>
                </a:rPr>
                <a:t>Subcontractors</a:t>
              </a:r>
              <a:endPar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ndParaRPr>
            </a:p>
            <a:p>
              <a:endParaRPr lang="en-US" b="1" dirty="0">
                <a:latin typeface="Arial Narrow" panose="020B0606020202030204" pitchFamily="34" charset="0"/>
              </a:endParaRPr>
            </a:p>
          </p:txBody>
        </p:sp>
      </p:grpSp>
    </p:spTree>
    <p:extLst>
      <p:ext uri="{BB962C8B-B14F-4D97-AF65-F5344CB8AC3E}">
        <p14:creationId xmlns:p14="http://schemas.microsoft.com/office/powerpoint/2010/main" val="3531962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5AF9EB3A-93ED-03AD-1B94-CE3C001766AF}"/>
              </a:ext>
            </a:extLst>
          </p:cNvPr>
          <p:cNvCxnSpPr/>
          <p:nvPr/>
        </p:nvCxnSpPr>
        <p:spPr>
          <a:xfrm>
            <a:off x="8692623" y="3688080"/>
            <a:ext cx="1042971"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256D2A8-1EAC-41FE-FB3E-BC74E578C9E6}"/>
              </a:ext>
            </a:extLst>
          </p:cNvPr>
          <p:cNvSpPr txBox="1"/>
          <p:nvPr/>
        </p:nvSpPr>
        <p:spPr>
          <a:xfrm>
            <a:off x="22471" y="3533503"/>
            <a:ext cx="5892190" cy="2046714"/>
          </a:xfrm>
          <a:prstGeom prst="rect">
            <a:avLst/>
          </a:prstGeom>
          <a:noFill/>
        </p:spPr>
        <p:txBody>
          <a:bodyPr wrap="square">
            <a:spAutoFit/>
          </a:bodyPr>
          <a:lstStyle/>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Owner awards Construction Manager early in design, based on qualifications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Construction Manager provides budget updates as design develops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Construction Manager provides constructability feedback</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Subcontracts awarded based on best value</a:t>
            </a:r>
          </a:p>
        </p:txBody>
      </p:sp>
      <p:sp>
        <p:nvSpPr>
          <p:cNvPr id="3" name="TextBox 20">
            <a:extLst>
              <a:ext uri="{FF2B5EF4-FFF2-40B4-BE49-F238E27FC236}">
                <a16:creationId xmlns:a16="http://schemas.microsoft.com/office/drawing/2014/main" id="{119D139A-F10F-C775-5CED-79ECB2A9FDA6}"/>
              </a:ext>
            </a:extLst>
          </p:cNvPr>
          <p:cNvSpPr txBox="1"/>
          <p:nvPr/>
        </p:nvSpPr>
        <p:spPr>
          <a:xfrm>
            <a:off x="22470" y="1918063"/>
            <a:ext cx="6667889" cy="1168269"/>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Construction </a:t>
            </a:r>
            <a:br>
              <a:rPr lang="en-US" sz="4400" b="1" dirty="0">
                <a:solidFill>
                  <a:srgbClr val="013663"/>
                </a:solidFill>
                <a:latin typeface="Garamond" panose="02020404030301010803" pitchFamily="18" charset="0"/>
                <a:ea typeface="Verdana" panose="020B0604030504040204" pitchFamily="34" charset="0"/>
              </a:rPr>
            </a:br>
            <a:r>
              <a:rPr lang="en-US" sz="4400" b="1" dirty="0">
                <a:solidFill>
                  <a:srgbClr val="013663"/>
                </a:solidFill>
                <a:latin typeface="Garamond" panose="02020404030301010803" pitchFamily="18" charset="0"/>
                <a:ea typeface="Verdana" panose="020B0604030504040204" pitchFamily="34" charset="0"/>
              </a:rPr>
              <a:t>Manager At Risk </a:t>
            </a:r>
            <a:r>
              <a:rPr lang="en-US" sz="4400" i="1" spc="-150" dirty="0">
                <a:solidFill>
                  <a:srgbClr val="013663"/>
                </a:solidFill>
                <a:latin typeface="Garamond" panose="02020404030301010803" pitchFamily="18" charset="0"/>
                <a:ea typeface="Verdana" panose="020B0604030504040204" pitchFamily="34" charset="0"/>
              </a:rPr>
              <a:t>(CMAR)</a:t>
            </a:r>
          </a:p>
        </p:txBody>
      </p:sp>
      <p:pic>
        <p:nvPicPr>
          <p:cNvPr id="5" name="Picture 30">
            <a:extLst>
              <a:ext uri="{FF2B5EF4-FFF2-40B4-BE49-F238E27FC236}">
                <a16:creationId xmlns:a16="http://schemas.microsoft.com/office/drawing/2014/main" id="{2B02F2F4-BD99-6F9B-BE05-1DC2F966770A}"/>
              </a:ext>
            </a:extLst>
          </p:cNvPr>
          <p:cNvPicPr>
            <a:picLocks noChangeAspect="1"/>
          </p:cNvPicPr>
          <p:nvPr/>
        </p:nvPicPr>
        <p:blipFill rotWithShape="1">
          <a:blip r:embed="rId3"/>
          <a:srcRect t="27648" b="24809"/>
          <a:stretch/>
        </p:blipFill>
        <p:spPr>
          <a:xfrm>
            <a:off x="10215077" y="231494"/>
            <a:ext cx="1976923" cy="726449"/>
          </a:xfrm>
          <a:prstGeom prst="rect">
            <a:avLst/>
          </a:prstGeom>
        </p:spPr>
      </p:pic>
      <p:grpSp>
        <p:nvGrpSpPr>
          <p:cNvPr id="15" name="Group 14">
            <a:extLst>
              <a:ext uri="{FF2B5EF4-FFF2-40B4-BE49-F238E27FC236}">
                <a16:creationId xmlns:a16="http://schemas.microsoft.com/office/drawing/2014/main" id="{2B2B7461-3691-E82E-F8B0-8C800AA856D2}"/>
              </a:ext>
            </a:extLst>
          </p:cNvPr>
          <p:cNvGrpSpPr/>
          <p:nvPr/>
        </p:nvGrpSpPr>
        <p:grpSpPr>
          <a:xfrm>
            <a:off x="6857095" y="2550678"/>
            <a:ext cx="4646926" cy="2290875"/>
            <a:chOff x="6841855" y="2967336"/>
            <a:chExt cx="4646926" cy="2290875"/>
          </a:xfrm>
        </p:grpSpPr>
        <p:sp>
          <p:nvSpPr>
            <p:cNvPr id="16" name="AutoShape 12">
              <a:extLst>
                <a:ext uri="{FF2B5EF4-FFF2-40B4-BE49-F238E27FC236}">
                  <a16:creationId xmlns:a16="http://schemas.microsoft.com/office/drawing/2014/main" id="{08B67B0E-9C2B-BBA8-D8A8-528BBD7A544D}"/>
                </a:ext>
              </a:extLst>
            </p:cNvPr>
            <p:cNvSpPr/>
            <p:nvPr/>
          </p:nvSpPr>
          <p:spPr>
            <a:xfrm rot="5400000">
              <a:off x="10013280" y="4621900"/>
              <a:ext cx="785001" cy="0"/>
            </a:xfrm>
            <a:prstGeom prst="line">
              <a:avLst/>
            </a:prstGeom>
            <a:ln w="38100" cap="flat">
              <a:solidFill>
                <a:srgbClr val="000000"/>
              </a:solidFill>
              <a:prstDash val="solid"/>
              <a:headEnd type="none" w="sm" len="sm"/>
              <a:tailEnd type="none" w="sm" len="sm"/>
            </a:ln>
          </p:spPr>
          <p:txBody>
            <a:bodyPr/>
            <a:lstStyle/>
            <a:p>
              <a:endParaRPr lang="en-US"/>
            </a:p>
          </p:txBody>
        </p:sp>
        <p:sp>
          <p:nvSpPr>
            <p:cNvPr id="17" name="AutoShape 4">
              <a:extLst>
                <a:ext uri="{FF2B5EF4-FFF2-40B4-BE49-F238E27FC236}">
                  <a16:creationId xmlns:a16="http://schemas.microsoft.com/office/drawing/2014/main" id="{E6A0860E-7006-551A-3427-3A81702EF956}"/>
                </a:ext>
              </a:extLst>
            </p:cNvPr>
            <p:cNvSpPr/>
            <p:nvPr/>
          </p:nvSpPr>
          <p:spPr>
            <a:xfrm rot="-3129902">
              <a:off x="7802738" y="3802151"/>
              <a:ext cx="1084232" cy="0"/>
            </a:xfrm>
            <a:prstGeom prst="line">
              <a:avLst/>
            </a:prstGeom>
            <a:ln w="38100" cap="flat">
              <a:solidFill>
                <a:srgbClr val="000000"/>
              </a:solidFill>
              <a:prstDash val="solid"/>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id="{42B0FEEC-85FA-8E58-B1CC-BFD7AA328D02}"/>
                </a:ext>
              </a:extLst>
            </p:cNvPr>
            <p:cNvSpPr/>
            <p:nvPr/>
          </p:nvSpPr>
          <p:spPr>
            <a:xfrm rot="3075257">
              <a:off x="9473470" y="3888853"/>
              <a:ext cx="1319761" cy="0"/>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Freeform 7">
              <a:extLst>
                <a:ext uri="{FF2B5EF4-FFF2-40B4-BE49-F238E27FC236}">
                  <a16:creationId xmlns:a16="http://schemas.microsoft.com/office/drawing/2014/main" id="{CB1DC2CA-B5A7-0F9B-2246-5F231B83CCE6}"/>
                </a:ext>
              </a:extLst>
            </p:cNvPr>
            <p:cNvSpPr/>
            <p:nvPr/>
          </p:nvSpPr>
          <p:spPr>
            <a:xfrm>
              <a:off x="8098515" y="2967336"/>
              <a:ext cx="2133607" cy="636311"/>
            </a:xfrm>
            <a:custGeom>
              <a:avLst/>
              <a:gdLst/>
              <a:ahLst/>
              <a:cxnLst/>
              <a:rect l="l" t="t" r="r" b="b"/>
              <a:pathLst>
                <a:path w="812800" h="242403">
                  <a:moveTo>
                    <a:pt x="0" y="0"/>
                  </a:moveTo>
                  <a:lnTo>
                    <a:pt x="812800" y="0"/>
                  </a:lnTo>
                  <a:lnTo>
                    <a:pt x="812800" y="242403"/>
                  </a:lnTo>
                  <a:lnTo>
                    <a:pt x="0" y="242403"/>
                  </a:lnTo>
                  <a:close/>
                </a:path>
              </a:pathLst>
            </a:custGeom>
            <a:solidFill>
              <a:srgbClr val="4DBC85"/>
            </a:solidFill>
            <a:ln w="9525">
              <a:solidFill>
                <a:srgbClr val="000000"/>
              </a:solidFill>
            </a:ln>
          </p:spPr>
          <p:txBody>
            <a:bodyPr/>
            <a:lstStyle/>
            <a:p>
              <a:pPr algn="ctr">
                <a:lnSpc>
                  <a:spcPct val="200000"/>
                </a:lnSpc>
              </a:pPr>
              <a:r>
                <a:rPr lang="en-US" b="1" dirty="0">
                  <a:latin typeface="Arial Narrow" panose="020B0606020202030204" pitchFamily="34" charset="0"/>
                </a:rPr>
                <a:t>Owner</a:t>
              </a:r>
            </a:p>
          </p:txBody>
        </p:sp>
        <p:sp>
          <p:nvSpPr>
            <p:cNvPr id="20" name="Freeform 10">
              <a:extLst>
                <a:ext uri="{FF2B5EF4-FFF2-40B4-BE49-F238E27FC236}">
                  <a16:creationId xmlns:a16="http://schemas.microsoft.com/office/drawing/2014/main" id="{2AAA01CA-7C79-C6BB-7BEA-2D0752EBE7B7}"/>
                </a:ext>
              </a:extLst>
            </p:cNvPr>
            <p:cNvSpPr/>
            <p:nvPr/>
          </p:nvSpPr>
          <p:spPr>
            <a:xfrm>
              <a:off x="6841855" y="3786877"/>
              <a:ext cx="2133607" cy="636311"/>
            </a:xfrm>
            <a:custGeom>
              <a:avLst/>
              <a:gdLst/>
              <a:ahLst/>
              <a:cxnLst/>
              <a:rect l="l" t="t" r="r" b="b"/>
              <a:pathLst>
                <a:path w="812800" h="242403">
                  <a:moveTo>
                    <a:pt x="0" y="0"/>
                  </a:moveTo>
                  <a:lnTo>
                    <a:pt x="812800" y="0"/>
                  </a:lnTo>
                  <a:lnTo>
                    <a:pt x="812800" y="242403"/>
                  </a:lnTo>
                  <a:lnTo>
                    <a:pt x="0" y="242403"/>
                  </a:lnTo>
                  <a:close/>
                </a:path>
              </a:pathLst>
            </a:custGeom>
            <a:solidFill>
              <a:srgbClr val="2184B8"/>
            </a:solidFill>
            <a:ln w="9525">
              <a:solidFill>
                <a:srgbClr val="000000"/>
              </a:solidFill>
            </a:ln>
          </p:spPr>
          <p: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rPr>
                <a:t>A/E</a:t>
              </a:r>
              <a:endParaRPr lang="en-US" b="1" dirty="0">
                <a:latin typeface="Arial Narrow" panose="020B0606020202030204" pitchFamily="34" charset="0"/>
              </a:endParaRPr>
            </a:p>
          </p:txBody>
        </p:sp>
        <p:sp>
          <p:nvSpPr>
            <p:cNvPr id="21" name="Freeform 14">
              <a:extLst>
                <a:ext uri="{FF2B5EF4-FFF2-40B4-BE49-F238E27FC236}">
                  <a16:creationId xmlns:a16="http://schemas.microsoft.com/office/drawing/2014/main" id="{3197CDA1-DCE5-2E41-8766-C504FF235FDE}"/>
                </a:ext>
              </a:extLst>
            </p:cNvPr>
            <p:cNvSpPr/>
            <p:nvPr/>
          </p:nvSpPr>
          <p:spPr>
            <a:xfrm>
              <a:off x="9355174" y="3794618"/>
              <a:ext cx="2133607" cy="636311"/>
            </a:xfrm>
            <a:custGeom>
              <a:avLst/>
              <a:gdLst/>
              <a:ahLst/>
              <a:cxnLst/>
              <a:rect l="l" t="t" r="r" b="b"/>
              <a:pathLst>
                <a:path w="812800" h="242403">
                  <a:moveTo>
                    <a:pt x="0" y="0"/>
                  </a:moveTo>
                  <a:lnTo>
                    <a:pt x="812800" y="0"/>
                  </a:lnTo>
                  <a:lnTo>
                    <a:pt x="812800" y="242403"/>
                  </a:lnTo>
                  <a:lnTo>
                    <a:pt x="0" y="242403"/>
                  </a:lnTo>
                  <a:close/>
                </a:path>
              </a:pathLst>
            </a:custGeom>
            <a:solidFill>
              <a:srgbClr val="FFD100"/>
            </a:solidFill>
            <a:ln w="9525">
              <a:solidFill>
                <a:srgbClr val="000000"/>
              </a:solidFill>
            </a:ln>
          </p:spPr>
          <p: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rPr>
                <a:t>Contractor</a:t>
              </a:r>
            </a:p>
            <a:p>
              <a:endParaRPr lang="en-US" b="1" dirty="0">
                <a:latin typeface="Arial Narrow" panose="020B0606020202030204" pitchFamily="34" charset="0"/>
              </a:endParaRPr>
            </a:p>
            <a:p>
              <a:endParaRPr lang="en-US" b="1" dirty="0">
                <a:latin typeface="Arial Narrow" panose="020B0606020202030204" pitchFamily="34" charset="0"/>
              </a:endParaRPr>
            </a:p>
          </p:txBody>
        </p:sp>
        <p:sp>
          <p:nvSpPr>
            <p:cNvPr id="22" name="Freeform 17">
              <a:extLst>
                <a:ext uri="{FF2B5EF4-FFF2-40B4-BE49-F238E27FC236}">
                  <a16:creationId xmlns:a16="http://schemas.microsoft.com/office/drawing/2014/main" id="{C26FBD08-C35F-83D0-0590-5A5916F184DB}"/>
                </a:ext>
              </a:extLst>
            </p:cNvPr>
            <p:cNvSpPr/>
            <p:nvPr/>
          </p:nvSpPr>
          <p:spPr>
            <a:xfrm>
              <a:off x="9355174" y="4621900"/>
              <a:ext cx="2133607" cy="636311"/>
            </a:xfrm>
            <a:custGeom>
              <a:avLst/>
              <a:gdLst/>
              <a:ahLst/>
              <a:cxnLst/>
              <a:rect l="l" t="t" r="r" b="b"/>
              <a:pathLst>
                <a:path w="812800" h="242403">
                  <a:moveTo>
                    <a:pt x="0" y="0"/>
                  </a:moveTo>
                  <a:lnTo>
                    <a:pt x="812800" y="0"/>
                  </a:lnTo>
                  <a:lnTo>
                    <a:pt x="812800" y="242403"/>
                  </a:lnTo>
                  <a:lnTo>
                    <a:pt x="0" y="242403"/>
                  </a:lnTo>
                  <a:close/>
                </a:path>
              </a:pathLst>
            </a:custGeom>
            <a:solidFill>
              <a:srgbClr val="F68932"/>
            </a:solidFill>
            <a:ln w="9525">
              <a:solidFill>
                <a:srgbClr val="000000"/>
              </a:solidFill>
            </a:ln>
          </p:spPr>
          <p: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b="1" dirty="0">
                  <a:solidFill>
                    <a:prstClr val="black"/>
                  </a:solidFill>
                  <a:latin typeface="Arial Narrow" panose="020B0606020202030204" pitchFamily="34" charset="0"/>
                </a:rPr>
                <a:t>Subcontractors</a:t>
              </a:r>
              <a:endPar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ndParaRPr>
            </a:p>
            <a:p>
              <a:endParaRPr lang="en-US" b="1" dirty="0">
                <a:latin typeface="Arial Narrow" panose="020B0606020202030204" pitchFamily="34" charset="0"/>
              </a:endParaRPr>
            </a:p>
          </p:txBody>
        </p:sp>
      </p:grpSp>
    </p:spTree>
    <p:extLst>
      <p:ext uri="{BB962C8B-B14F-4D97-AF65-F5344CB8AC3E}">
        <p14:creationId xmlns:p14="http://schemas.microsoft.com/office/powerpoint/2010/main" val="1591080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C20BDDE9-3776-28EF-2CE4-7F69B5A5D99B}"/>
              </a:ext>
            </a:extLst>
          </p:cNvPr>
          <p:cNvGrpSpPr/>
          <p:nvPr/>
        </p:nvGrpSpPr>
        <p:grpSpPr>
          <a:xfrm>
            <a:off x="6351122" y="0"/>
            <a:ext cx="5840878" cy="6858000"/>
            <a:chOff x="0" y="0"/>
            <a:chExt cx="1008042" cy="3479800"/>
          </a:xfrm>
          <a:solidFill>
            <a:srgbClr val="003766"/>
          </a:solidFill>
        </p:grpSpPr>
        <p:sp>
          <p:nvSpPr>
            <p:cNvPr id="8" name="Freeform 4">
              <a:extLst>
                <a:ext uri="{FF2B5EF4-FFF2-40B4-BE49-F238E27FC236}">
                  <a16:creationId xmlns:a16="http://schemas.microsoft.com/office/drawing/2014/main" id="{B7F68B2D-6987-2A2E-48AB-D41401F8D89A}"/>
                </a:ext>
              </a:extLst>
            </p:cNvPr>
            <p:cNvSpPr/>
            <p:nvPr/>
          </p:nvSpPr>
          <p:spPr>
            <a:xfrm>
              <a:off x="0" y="0"/>
              <a:ext cx="1008042" cy="3479800"/>
            </a:xfrm>
            <a:custGeom>
              <a:avLst/>
              <a:gdLst/>
              <a:ahLst/>
              <a:cxnLst/>
              <a:rect l="l" t="t" r="r" b="b"/>
              <a:pathLst>
                <a:path w="1008042" h="3479800">
                  <a:moveTo>
                    <a:pt x="0" y="0"/>
                  </a:moveTo>
                  <a:lnTo>
                    <a:pt x="1008042" y="0"/>
                  </a:lnTo>
                  <a:lnTo>
                    <a:pt x="1008042" y="3479800"/>
                  </a:lnTo>
                  <a:lnTo>
                    <a:pt x="0" y="3479800"/>
                  </a:lnTo>
                  <a:close/>
                </a:path>
              </a:pathLst>
            </a:custGeom>
            <a:grpFill/>
          </p:spPr>
          <p:txBody>
            <a:bodyPr/>
            <a:lstStyle/>
            <a:p>
              <a:endParaRPr lang="en-US" sz="1200"/>
            </a:p>
          </p:txBody>
        </p:sp>
      </p:grpSp>
      <p:sp>
        <p:nvSpPr>
          <p:cNvPr id="2" name="TextBox 1">
            <a:extLst>
              <a:ext uri="{FF2B5EF4-FFF2-40B4-BE49-F238E27FC236}">
                <a16:creationId xmlns:a16="http://schemas.microsoft.com/office/drawing/2014/main" id="{9256D2A8-1EAC-41FE-FB3E-BC74E578C9E6}"/>
              </a:ext>
            </a:extLst>
          </p:cNvPr>
          <p:cNvSpPr txBox="1"/>
          <p:nvPr/>
        </p:nvSpPr>
        <p:spPr>
          <a:xfrm>
            <a:off x="22470" y="3533503"/>
            <a:ext cx="6835530" cy="1692771"/>
          </a:xfrm>
          <a:prstGeom prst="rect">
            <a:avLst/>
          </a:prstGeom>
          <a:noFill/>
        </p:spPr>
        <p:txBody>
          <a:bodyPr wrap="square">
            <a:spAutoFit/>
          </a:bodyPr>
          <a:lstStyle/>
          <a:p>
            <a:pPr marL="677863">
              <a:spcAft>
                <a:spcPts val="600"/>
              </a:spcAft>
              <a:defRPr/>
            </a:pPr>
            <a:r>
              <a:rPr lang="en-US" b="1" dirty="0">
                <a:solidFill>
                  <a:srgbClr val="E37920"/>
                </a:solidFill>
                <a:latin typeface="Verdana"/>
                <a:cs typeface="Verdana"/>
              </a:rPr>
              <a:t>Sell Your Competitive Advantage!</a:t>
            </a:r>
            <a:endParaRPr kumimoji="0" lang="en-US" sz="1800" i="0" u="none" strike="noStrike" kern="1200" cap="none" spc="0" normalizeH="0" baseline="0" noProof="0" dirty="0">
              <a:ln>
                <a:noFill/>
              </a:ln>
              <a:effectLst/>
              <a:uLnTx/>
              <a:uFillTx/>
              <a:latin typeface="Verdana"/>
              <a:ea typeface="+mn-ea"/>
              <a:cs typeface="Verdana"/>
            </a:endParaRP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Services performed</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Relevant experience</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Availability of scarce resources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Beneficial relationships</a:t>
            </a:r>
          </a:p>
        </p:txBody>
      </p:sp>
      <p:sp>
        <p:nvSpPr>
          <p:cNvPr id="3" name="TextBox 20">
            <a:extLst>
              <a:ext uri="{FF2B5EF4-FFF2-40B4-BE49-F238E27FC236}">
                <a16:creationId xmlns:a16="http://schemas.microsoft.com/office/drawing/2014/main" id="{119D139A-F10F-C775-5CED-79ECB2A9FDA6}"/>
              </a:ext>
            </a:extLst>
          </p:cNvPr>
          <p:cNvSpPr txBox="1"/>
          <p:nvPr/>
        </p:nvSpPr>
        <p:spPr>
          <a:xfrm>
            <a:off x="22470" y="1918063"/>
            <a:ext cx="6667889" cy="1168269"/>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Outmaneuver your Competition</a:t>
            </a:r>
          </a:p>
        </p:txBody>
      </p:sp>
      <p:pic>
        <p:nvPicPr>
          <p:cNvPr id="10" name="Picture 9">
            <a:extLst>
              <a:ext uri="{FF2B5EF4-FFF2-40B4-BE49-F238E27FC236}">
                <a16:creationId xmlns:a16="http://schemas.microsoft.com/office/drawing/2014/main" id="{08661C72-77E2-0022-A02E-07128F067974}"/>
              </a:ext>
            </a:extLst>
          </p:cNvPr>
          <p:cNvPicPr>
            <a:picLocks noChangeAspect="1"/>
          </p:cNvPicPr>
          <p:nvPr/>
        </p:nvPicPr>
        <p:blipFill>
          <a:blip r:embed="rId2">
            <a:extLst>
              <a:ext uri="{28A0092B-C50C-407E-A947-70E740481C1C}">
                <a14:useLocalDpi xmlns:a14="http://schemas.microsoft.com/office/drawing/2010/main" val="0"/>
              </a:ext>
            </a:extLst>
          </a:blip>
          <a:srcRect t="5742" b="5742"/>
          <a:stretch/>
        </p:blipFill>
        <p:spPr>
          <a:xfrm>
            <a:off x="6359132" y="3533503"/>
            <a:ext cx="5840878" cy="3324497"/>
          </a:xfrm>
          <a:prstGeom prst="rect">
            <a:avLst/>
          </a:prstGeom>
        </p:spPr>
      </p:pic>
      <p:sp>
        <p:nvSpPr>
          <p:cNvPr id="4" name="TextBox 3">
            <a:extLst>
              <a:ext uri="{FF2B5EF4-FFF2-40B4-BE49-F238E27FC236}">
                <a16:creationId xmlns:a16="http://schemas.microsoft.com/office/drawing/2014/main" id="{32FEC389-16E0-E038-9736-7BB048AE683D}"/>
              </a:ext>
            </a:extLst>
          </p:cNvPr>
          <p:cNvSpPr txBox="1"/>
          <p:nvPr/>
        </p:nvSpPr>
        <p:spPr>
          <a:xfrm>
            <a:off x="6351122" y="824559"/>
            <a:ext cx="5433450" cy="1908215"/>
          </a:xfrm>
          <a:prstGeom prst="rect">
            <a:avLst/>
          </a:prstGeom>
          <a:noFill/>
        </p:spPr>
        <p:txBody>
          <a:bodyPr wrap="square">
            <a:spAutoFit/>
          </a:bodyPr>
          <a:lstStyle/>
          <a:p>
            <a:pPr marL="677863">
              <a:spcAft>
                <a:spcPts val="600"/>
              </a:spcAft>
              <a:defRPr/>
            </a:pPr>
            <a:r>
              <a:rPr lang="en-US" b="1" dirty="0">
                <a:solidFill>
                  <a:schemeClr val="bg1"/>
                </a:solidFill>
                <a:latin typeface="Verdana"/>
                <a:cs typeface="Verdana"/>
              </a:rPr>
              <a:t>Even the Playing Field!</a:t>
            </a:r>
            <a:endParaRPr kumimoji="0" lang="en-US" sz="1800" i="0" u="none" strike="noStrike" kern="1200" cap="none" spc="0" normalizeH="0" baseline="0" noProof="0" dirty="0">
              <a:ln>
                <a:noFill/>
              </a:ln>
              <a:solidFill>
                <a:schemeClr val="bg1"/>
              </a:solidFill>
              <a:effectLst/>
              <a:uLnTx/>
              <a:uFillTx/>
              <a:latin typeface="Verdana"/>
              <a:ea typeface="+mn-ea"/>
              <a:cs typeface="Verdana"/>
            </a:endParaRP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latin typeface="Verdana"/>
                <a:ea typeface="+mn-ea"/>
                <a:cs typeface="Verdana"/>
              </a:rPr>
              <a:t>Ask questions at pre-bid </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solidFill>
                  <a:schemeClr val="bg1"/>
                </a:solidFill>
                <a:latin typeface="Verdana"/>
                <a:cs typeface="Verdana"/>
              </a:rPr>
              <a:t>Identify cost drivers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solidFill>
                  <a:schemeClr val="bg1"/>
                </a:solidFill>
                <a:latin typeface="Verdana"/>
                <a:cs typeface="Verdana"/>
              </a:rPr>
              <a:t>Identify “buried costs” and “gotchas”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solidFill>
                  <a:schemeClr val="bg1"/>
                </a:solidFill>
                <a:latin typeface="Verdana"/>
                <a:cs typeface="Verdana"/>
              </a:rPr>
              <a:t>Gain the general contractor/construction manager’s confidence</a:t>
            </a:r>
          </a:p>
        </p:txBody>
      </p:sp>
      <p:pic>
        <p:nvPicPr>
          <p:cNvPr id="5" name="Picture 30">
            <a:extLst>
              <a:ext uri="{FF2B5EF4-FFF2-40B4-BE49-F238E27FC236}">
                <a16:creationId xmlns:a16="http://schemas.microsoft.com/office/drawing/2014/main" id="{9BA72040-8AC9-FAB6-9EA2-C784C58C6435}"/>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3484216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a:extLst>
              <a:ext uri="{FF2B5EF4-FFF2-40B4-BE49-F238E27FC236}">
                <a16:creationId xmlns:a16="http://schemas.microsoft.com/office/drawing/2014/main" id="{2E1204DE-643E-5A11-F0F8-D6FA995F1F10}"/>
              </a:ext>
            </a:extLst>
          </p:cNvPr>
          <p:cNvPicPr>
            <a:picLocks noChangeAspect="1"/>
          </p:cNvPicPr>
          <p:nvPr/>
        </p:nvPicPr>
        <p:blipFill rotWithShape="1">
          <a:blip r:embed="rId2"/>
          <a:srcRect t="27648" b="24809"/>
          <a:stretch/>
        </p:blipFill>
        <p:spPr>
          <a:xfrm>
            <a:off x="10215077" y="231494"/>
            <a:ext cx="1976923" cy="726449"/>
          </a:xfrm>
          <a:prstGeom prst="rect">
            <a:avLst/>
          </a:prstGeom>
        </p:spPr>
      </p:pic>
      <p:grpSp>
        <p:nvGrpSpPr>
          <p:cNvPr id="3" name="Group 2">
            <a:extLst>
              <a:ext uri="{FF2B5EF4-FFF2-40B4-BE49-F238E27FC236}">
                <a16:creationId xmlns:a16="http://schemas.microsoft.com/office/drawing/2014/main" id="{F65A625B-3EF4-41D2-3B96-356C1D7FDEDD}"/>
              </a:ext>
            </a:extLst>
          </p:cNvPr>
          <p:cNvGrpSpPr/>
          <p:nvPr/>
        </p:nvGrpSpPr>
        <p:grpSpPr>
          <a:xfrm>
            <a:off x="-24997" y="2071931"/>
            <a:ext cx="4185517" cy="3792722"/>
            <a:chOff x="-24997" y="2071931"/>
            <a:chExt cx="4185517" cy="3792722"/>
          </a:xfrm>
        </p:grpSpPr>
        <p:sp>
          <p:nvSpPr>
            <p:cNvPr id="12" name="Arrow: Chevron 11">
              <a:extLst>
                <a:ext uri="{FF2B5EF4-FFF2-40B4-BE49-F238E27FC236}">
                  <a16:creationId xmlns:a16="http://schemas.microsoft.com/office/drawing/2014/main" id="{28003EF4-BB6A-44DE-5099-A08562116C33}"/>
                </a:ext>
              </a:extLst>
            </p:cNvPr>
            <p:cNvSpPr/>
            <p:nvPr/>
          </p:nvSpPr>
          <p:spPr>
            <a:xfrm>
              <a:off x="457200" y="2071931"/>
              <a:ext cx="3703320" cy="1033010"/>
            </a:xfrm>
            <a:prstGeom prst="chevron">
              <a:avLst/>
            </a:prstGeom>
            <a:solidFill>
              <a:srgbClr val="F68A3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Garamond" panose="02020404030301010803" pitchFamily="18" charset="0"/>
                  <a:ea typeface="Verdana" panose="020B0604030504040204" pitchFamily="34" charset="0"/>
                </a:rPr>
                <a:t>Bid the </a:t>
              </a:r>
              <a:br>
                <a:rPr lang="en-US" sz="2000" b="1" dirty="0">
                  <a:solidFill>
                    <a:schemeClr val="bg1"/>
                  </a:solidFill>
                  <a:latin typeface="Garamond" panose="02020404030301010803" pitchFamily="18" charset="0"/>
                  <a:ea typeface="Verdana" panose="020B0604030504040204" pitchFamily="34" charset="0"/>
                </a:rPr>
              </a:br>
              <a:r>
                <a:rPr lang="en-US" sz="2000" b="1" dirty="0">
                  <a:solidFill>
                    <a:schemeClr val="bg1"/>
                  </a:solidFill>
                  <a:latin typeface="Garamond" panose="02020404030301010803" pitchFamily="18" charset="0"/>
                  <a:ea typeface="Verdana" panose="020B0604030504040204" pitchFamily="34" charset="0"/>
                </a:rPr>
                <a:t>Owner and Project Requirements</a:t>
              </a:r>
            </a:p>
          </p:txBody>
        </p:sp>
        <p:sp>
          <p:nvSpPr>
            <p:cNvPr id="25" name="TextBox 24">
              <a:extLst>
                <a:ext uri="{FF2B5EF4-FFF2-40B4-BE49-F238E27FC236}">
                  <a16:creationId xmlns:a16="http://schemas.microsoft.com/office/drawing/2014/main" id="{FD9B9586-14BE-DB95-0584-8683E3905961}"/>
                </a:ext>
              </a:extLst>
            </p:cNvPr>
            <p:cNvSpPr txBox="1"/>
            <p:nvPr/>
          </p:nvSpPr>
          <p:spPr>
            <a:xfrm>
              <a:off x="-24997" y="3417829"/>
              <a:ext cx="3931919" cy="2446824"/>
            </a:xfrm>
            <a:prstGeom prst="rect">
              <a:avLst/>
            </a:prstGeom>
            <a:noFill/>
          </p:spPr>
          <p:txBody>
            <a:bodyPr wrap="square">
              <a:spAutoFit/>
            </a:bodyPr>
            <a:lstStyle/>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Site administration requirements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Construction standards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General Conditions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Quality control and inspections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Substitutions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Payment terms</a:t>
              </a:r>
            </a:p>
          </p:txBody>
        </p:sp>
      </p:grpSp>
      <p:grpSp>
        <p:nvGrpSpPr>
          <p:cNvPr id="4" name="Group 3">
            <a:extLst>
              <a:ext uri="{FF2B5EF4-FFF2-40B4-BE49-F238E27FC236}">
                <a16:creationId xmlns:a16="http://schemas.microsoft.com/office/drawing/2014/main" id="{4A7C3144-E1D8-CA6F-5BF7-E3CAD5AF76FF}"/>
              </a:ext>
            </a:extLst>
          </p:cNvPr>
          <p:cNvGrpSpPr/>
          <p:nvPr/>
        </p:nvGrpSpPr>
        <p:grpSpPr>
          <a:xfrm>
            <a:off x="3697839" y="2071931"/>
            <a:ext cx="4303161" cy="2961725"/>
            <a:chOff x="3697839" y="2071931"/>
            <a:chExt cx="4303161" cy="2961725"/>
          </a:xfrm>
        </p:grpSpPr>
        <p:sp>
          <p:nvSpPr>
            <p:cNvPr id="13" name="Arrow: Chevron 12">
              <a:extLst>
                <a:ext uri="{FF2B5EF4-FFF2-40B4-BE49-F238E27FC236}">
                  <a16:creationId xmlns:a16="http://schemas.microsoft.com/office/drawing/2014/main" id="{69232AA8-4927-48B2-DD8A-E7FE6E3F4AAF}"/>
                </a:ext>
              </a:extLst>
            </p:cNvPr>
            <p:cNvSpPr/>
            <p:nvPr/>
          </p:nvSpPr>
          <p:spPr>
            <a:xfrm>
              <a:off x="4297680" y="2071931"/>
              <a:ext cx="3703320" cy="1033010"/>
            </a:xfrm>
            <a:prstGeom prst="chevron">
              <a:avLst/>
            </a:prstGeom>
            <a:solidFill>
              <a:srgbClr val="00376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aramond" panose="02020404030301010803" pitchFamily="18" charset="0"/>
                  <a:ea typeface="Verdana" panose="020B0604030504040204" pitchFamily="34" charset="0"/>
                </a:rPr>
                <a:t>Bid </a:t>
              </a:r>
              <a:br>
                <a:rPr kumimoji="0" lang="en-US" sz="2000" b="1" i="0" u="none" strike="noStrike" kern="1200" cap="none" spc="0" normalizeH="0" baseline="0" noProof="0" dirty="0">
                  <a:ln>
                    <a:noFill/>
                  </a:ln>
                  <a:solidFill>
                    <a:prstClr val="white"/>
                  </a:solidFill>
                  <a:effectLst/>
                  <a:uLnTx/>
                  <a:uFillTx/>
                  <a:latin typeface="Garamond" panose="02020404030301010803" pitchFamily="18" charset="0"/>
                  <a:ea typeface="Verdana" panose="020B0604030504040204" pitchFamily="34" charset="0"/>
                </a:rPr>
              </a:br>
              <a:r>
                <a:rPr kumimoji="0" lang="en-US" sz="2000" b="1" i="0" u="none" strike="noStrike" kern="1200" cap="none" spc="0" normalizeH="0" baseline="0" noProof="0" dirty="0">
                  <a:ln>
                    <a:noFill/>
                  </a:ln>
                  <a:solidFill>
                    <a:prstClr val="white"/>
                  </a:solidFill>
                  <a:effectLst/>
                  <a:uLnTx/>
                  <a:uFillTx/>
                  <a:latin typeface="Garamond" panose="02020404030301010803" pitchFamily="18" charset="0"/>
                  <a:ea typeface="Verdana" panose="020B0604030504040204" pitchFamily="34" charset="0"/>
                </a:rPr>
                <a:t>Tabs</a:t>
              </a:r>
            </a:p>
          </p:txBody>
        </p:sp>
        <p:sp>
          <p:nvSpPr>
            <p:cNvPr id="26" name="TextBox 25">
              <a:extLst>
                <a:ext uri="{FF2B5EF4-FFF2-40B4-BE49-F238E27FC236}">
                  <a16:creationId xmlns:a16="http://schemas.microsoft.com/office/drawing/2014/main" id="{65DF51FE-F1E0-6C7C-5031-8C683E3D0828}"/>
                </a:ext>
              </a:extLst>
            </p:cNvPr>
            <p:cNvSpPr txBox="1"/>
            <p:nvPr/>
          </p:nvSpPr>
          <p:spPr>
            <a:xfrm>
              <a:off x="3697839" y="3417829"/>
              <a:ext cx="4175759" cy="1615827"/>
            </a:xfrm>
            <a:prstGeom prst="rect">
              <a:avLst/>
            </a:prstGeom>
            <a:noFill/>
          </p:spPr>
          <p:txBody>
            <a:bodyPr wrap="square">
              <a:spAutoFit/>
            </a:bodyPr>
            <a:lstStyle/>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Bid evaluation method</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Compare scope</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Compare bid dollars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Evaluate estimate and project risk</a:t>
              </a:r>
            </a:p>
          </p:txBody>
        </p:sp>
      </p:grpSp>
      <p:grpSp>
        <p:nvGrpSpPr>
          <p:cNvPr id="5" name="Group 4">
            <a:extLst>
              <a:ext uri="{FF2B5EF4-FFF2-40B4-BE49-F238E27FC236}">
                <a16:creationId xmlns:a16="http://schemas.microsoft.com/office/drawing/2014/main" id="{46578B6E-457C-A62B-1455-8D5782C1009E}"/>
              </a:ext>
            </a:extLst>
          </p:cNvPr>
          <p:cNvGrpSpPr/>
          <p:nvPr/>
        </p:nvGrpSpPr>
        <p:grpSpPr>
          <a:xfrm>
            <a:off x="7664515" y="2071931"/>
            <a:ext cx="4131245" cy="3177169"/>
            <a:chOff x="7664515" y="2071931"/>
            <a:chExt cx="4131245" cy="3177169"/>
          </a:xfrm>
        </p:grpSpPr>
        <p:sp>
          <p:nvSpPr>
            <p:cNvPr id="14" name="Arrow: Chevron 13">
              <a:extLst>
                <a:ext uri="{FF2B5EF4-FFF2-40B4-BE49-F238E27FC236}">
                  <a16:creationId xmlns:a16="http://schemas.microsoft.com/office/drawing/2014/main" id="{65BF14A7-205E-D435-C267-242A09A9D60D}"/>
                </a:ext>
              </a:extLst>
            </p:cNvPr>
            <p:cNvSpPr/>
            <p:nvPr/>
          </p:nvSpPr>
          <p:spPr>
            <a:xfrm>
              <a:off x="8092440" y="2071931"/>
              <a:ext cx="3703320" cy="1033010"/>
            </a:xfrm>
            <a:prstGeom prst="chevron">
              <a:avLst/>
            </a:prstGeom>
            <a:solidFill>
              <a:srgbClr val="F68A3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aramond" panose="02020404030301010803" pitchFamily="18" charset="0"/>
                  <a:ea typeface="Verdana" panose="020B0604030504040204" pitchFamily="34" charset="0"/>
                </a:rPr>
                <a:t>Bid</a:t>
              </a:r>
              <a:br>
                <a:rPr kumimoji="0" lang="en-US" sz="2000" b="1" i="0" u="none" strike="noStrike" kern="1200" cap="none" spc="0" normalizeH="0" baseline="0" noProof="0" dirty="0">
                  <a:ln>
                    <a:noFill/>
                  </a:ln>
                  <a:solidFill>
                    <a:prstClr val="white"/>
                  </a:solidFill>
                  <a:effectLst/>
                  <a:uLnTx/>
                  <a:uFillTx/>
                  <a:latin typeface="Garamond" panose="02020404030301010803" pitchFamily="18" charset="0"/>
                  <a:ea typeface="Verdana" panose="020B0604030504040204" pitchFamily="34" charset="0"/>
                </a:rPr>
              </a:br>
              <a:r>
                <a:rPr kumimoji="0" lang="en-US" sz="2000" b="1" i="0" u="none" strike="noStrike" kern="1200" cap="none" spc="0" normalizeH="0" baseline="0" noProof="0" dirty="0">
                  <a:ln>
                    <a:noFill/>
                  </a:ln>
                  <a:solidFill>
                    <a:prstClr val="white"/>
                  </a:solidFill>
                  <a:effectLst/>
                  <a:uLnTx/>
                  <a:uFillTx/>
                  <a:latin typeface="Garamond" panose="02020404030301010803" pitchFamily="18" charset="0"/>
                  <a:ea typeface="Verdana" panose="020B0604030504040204" pitchFamily="34" charset="0"/>
                </a:rPr>
                <a:t>Results</a:t>
              </a:r>
            </a:p>
          </p:txBody>
        </p:sp>
        <p:sp>
          <p:nvSpPr>
            <p:cNvPr id="28" name="TextBox 27">
              <a:extLst>
                <a:ext uri="{FF2B5EF4-FFF2-40B4-BE49-F238E27FC236}">
                  <a16:creationId xmlns:a16="http://schemas.microsoft.com/office/drawing/2014/main" id="{57CD46A2-D815-DA05-D0A9-3B2122FC0164}"/>
                </a:ext>
              </a:extLst>
            </p:cNvPr>
            <p:cNvSpPr txBox="1"/>
            <p:nvPr/>
          </p:nvSpPr>
          <p:spPr>
            <a:xfrm>
              <a:off x="7664515" y="3417829"/>
              <a:ext cx="3931919" cy="1831271"/>
            </a:xfrm>
            <a:prstGeom prst="rect">
              <a:avLst/>
            </a:prstGeom>
            <a:noFill/>
          </p:spPr>
          <p:txBody>
            <a:bodyPr wrap="square">
              <a:spAutoFit/>
            </a:bodyPr>
            <a:lstStyle/>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How did your bid look? </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How many bidders? </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Establish rapport with general contractor/</a:t>
              </a:r>
              <a:br>
                <a:rPr lang="en-US" sz="1600" dirty="0">
                  <a:latin typeface="Verdana"/>
                  <a:cs typeface="Verdana"/>
                </a:rPr>
              </a:br>
              <a:r>
                <a:rPr lang="en-US" sz="1600" dirty="0">
                  <a:latin typeface="Verdana"/>
                  <a:cs typeface="Verdana"/>
                </a:rPr>
                <a:t>construction manager</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Get feedback</a:t>
              </a:r>
            </a:p>
          </p:txBody>
        </p:sp>
      </p:grpSp>
    </p:spTree>
    <p:extLst>
      <p:ext uri="{BB962C8B-B14F-4D97-AF65-F5344CB8AC3E}">
        <p14:creationId xmlns:p14="http://schemas.microsoft.com/office/powerpoint/2010/main" val="3462601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haking hands with another person&#10;&#10;Description automatically generated">
            <a:extLst>
              <a:ext uri="{FF2B5EF4-FFF2-40B4-BE49-F238E27FC236}">
                <a16:creationId xmlns:a16="http://schemas.microsoft.com/office/drawing/2014/main" id="{03350AAA-FB74-3D38-C93D-1802B5ACC4F3}"/>
              </a:ext>
            </a:extLst>
          </p:cNvPr>
          <p:cNvPicPr>
            <a:picLocks noChangeAspect="1"/>
          </p:cNvPicPr>
          <p:nvPr/>
        </p:nvPicPr>
        <p:blipFill rotWithShape="1">
          <a:blip r:embed="rId2">
            <a:extLst>
              <a:ext uri="{28A0092B-C50C-407E-A947-70E740481C1C}">
                <a14:useLocalDpi xmlns:a14="http://schemas.microsoft.com/office/drawing/2010/main" val="0"/>
              </a:ext>
            </a:extLst>
          </a:blip>
          <a:srcRect l="9372" r="23673"/>
          <a:stretch/>
        </p:blipFill>
        <p:spPr>
          <a:xfrm>
            <a:off x="5273040" y="0"/>
            <a:ext cx="6896490" cy="6858000"/>
          </a:xfrm>
          <a:prstGeom prst="rect">
            <a:avLst/>
          </a:prstGeom>
        </p:spPr>
      </p:pic>
      <p:sp>
        <p:nvSpPr>
          <p:cNvPr id="2" name="TextBox 1">
            <a:extLst>
              <a:ext uri="{FF2B5EF4-FFF2-40B4-BE49-F238E27FC236}">
                <a16:creationId xmlns:a16="http://schemas.microsoft.com/office/drawing/2014/main" id="{9798D246-994F-6BE4-2A85-A8735F96058B}"/>
              </a:ext>
            </a:extLst>
          </p:cNvPr>
          <p:cNvSpPr txBox="1"/>
          <p:nvPr/>
        </p:nvSpPr>
        <p:spPr>
          <a:xfrm>
            <a:off x="22470" y="3533503"/>
            <a:ext cx="5250569" cy="2323713"/>
          </a:xfrm>
          <a:prstGeom prst="rect">
            <a:avLst/>
          </a:prstGeom>
          <a:noFill/>
        </p:spPr>
        <p:txBody>
          <a:bodyPr wrap="square">
            <a:spAutoFit/>
          </a:bodyPr>
          <a:lstStyle/>
          <a:p>
            <a:pPr marL="677863" marR="0" lvl="0" algn="l" defTabSz="914400" rtl="0" eaLnBrk="1" fontAlgn="auto" latinLnBrk="0" hangingPunct="1">
              <a:lnSpc>
                <a:spcPct val="100000"/>
              </a:lnSpc>
              <a:spcBef>
                <a:spcPts val="0"/>
              </a:spcBef>
              <a:spcAft>
                <a:spcPts val="600"/>
              </a:spcAft>
              <a:buClrTx/>
              <a:buSzTx/>
              <a:tabLst/>
              <a:defRPr/>
            </a:pPr>
            <a:r>
              <a:rPr lang="en-US" b="1" dirty="0">
                <a:solidFill>
                  <a:srgbClr val="F68A31"/>
                </a:solidFill>
                <a:latin typeface="Verdana"/>
                <a:cs typeface="Verdana"/>
              </a:rPr>
              <a:t>Relationships</a:t>
            </a:r>
            <a:endParaRPr kumimoji="0" lang="en-US" b="1" i="0" u="none" strike="noStrike" kern="1200" cap="none" spc="0" normalizeH="0" baseline="0" noProof="0" dirty="0">
              <a:ln>
                <a:noFill/>
              </a:ln>
              <a:solidFill>
                <a:srgbClr val="F68A31"/>
              </a:solidFill>
              <a:effectLst/>
              <a:uLnTx/>
              <a:uFillTx/>
              <a:latin typeface="Verdana"/>
              <a:ea typeface="+mn-ea"/>
              <a:cs typeface="Verdana"/>
            </a:endParaRPr>
          </a:p>
          <a:p>
            <a:pPr marL="1420813" lvl="1" indent="-285750">
              <a:spcAft>
                <a:spcPts val="600"/>
              </a:spcAft>
              <a:buFont typeface="Arial" panose="020B0604020202020204" pitchFamily="34" charset="0"/>
              <a:buChar char="•"/>
              <a:defRPr/>
            </a:pPr>
            <a:r>
              <a:rPr kumimoji="0" lang="en-US" sz="1600" i="1" u="none" strike="noStrike" kern="1200" cap="none" spc="0" normalizeH="0" baseline="0" noProof="0" dirty="0">
                <a:ln>
                  <a:noFill/>
                </a:ln>
                <a:effectLst/>
                <a:uLnTx/>
                <a:uFillTx/>
                <a:latin typeface="Verdana"/>
                <a:ea typeface="+mn-ea"/>
                <a:cs typeface="Verdana"/>
              </a:rPr>
              <a:t>Contractor</a:t>
            </a:r>
            <a:endParaRPr lang="en-US" sz="1600" i="1" dirty="0">
              <a:latin typeface="Verdana"/>
              <a:cs typeface="Verdana"/>
            </a:endParaRPr>
          </a:p>
          <a:p>
            <a:pPr marL="1420813" lvl="1" indent="-285750">
              <a:spcAft>
                <a:spcPts val="600"/>
              </a:spcAft>
              <a:buFont typeface="Arial" panose="020B0604020202020204" pitchFamily="34" charset="0"/>
              <a:buChar char="•"/>
              <a:defRPr/>
            </a:pPr>
            <a:r>
              <a:rPr lang="en-US" sz="1600" i="1" dirty="0">
                <a:latin typeface="Verdana"/>
                <a:cs typeface="Verdana"/>
              </a:rPr>
              <a:t>Owner</a:t>
            </a:r>
          </a:p>
          <a:p>
            <a:pPr marL="1420813" lvl="1" indent="-285750">
              <a:spcAft>
                <a:spcPts val="600"/>
              </a:spcAft>
              <a:buFont typeface="Arial" panose="020B0604020202020204" pitchFamily="34" charset="0"/>
              <a:buChar char="•"/>
              <a:defRPr/>
            </a:pPr>
            <a:r>
              <a:rPr lang="en-US" sz="1600" i="1" dirty="0">
                <a:latin typeface="Verdana"/>
                <a:cs typeface="Verdana"/>
              </a:rPr>
              <a:t>Design Team</a:t>
            </a:r>
          </a:p>
          <a:p>
            <a:pPr marL="677863" marR="0" lvl="0" algn="l" defTabSz="914400" rtl="0" eaLnBrk="1" fontAlgn="auto" latinLnBrk="0" hangingPunct="1">
              <a:lnSpc>
                <a:spcPct val="100000"/>
              </a:lnSpc>
              <a:spcBef>
                <a:spcPts val="0"/>
              </a:spcBef>
              <a:spcAft>
                <a:spcPts val="600"/>
              </a:spcAft>
              <a:buClrTx/>
              <a:buSzTx/>
              <a:tabLst/>
              <a:defRPr/>
            </a:pPr>
            <a:r>
              <a:rPr lang="en-US" b="1" dirty="0">
                <a:solidFill>
                  <a:srgbClr val="F68A31"/>
                </a:solidFill>
                <a:latin typeface="Verdana"/>
                <a:cs typeface="Verdana"/>
              </a:rPr>
              <a:t>Opportunities that align with </a:t>
            </a:r>
            <a:br>
              <a:rPr lang="en-US" b="1" dirty="0">
                <a:solidFill>
                  <a:srgbClr val="F68A31"/>
                </a:solidFill>
                <a:latin typeface="Verdana"/>
                <a:cs typeface="Verdana"/>
              </a:rPr>
            </a:br>
            <a:r>
              <a:rPr lang="en-US" b="1" dirty="0">
                <a:solidFill>
                  <a:srgbClr val="F68A31"/>
                </a:solidFill>
                <a:latin typeface="Verdana"/>
                <a:cs typeface="Verdana"/>
              </a:rPr>
              <a:t>growth goals</a:t>
            </a:r>
          </a:p>
          <a:p>
            <a:pPr marL="677863" marR="0" lvl="0" algn="l" defTabSz="914400" rtl="0" eaLnBrk="1" fontAlgn="auto" latinLnBrk="0" hangingPunct="1">
              <a:lnSpc>
                <a:spcPct val="100000"/>
              </a:lnSpc>
              <a:spcBef>
                <a:spcPts val="0"/>
              </a:spcBef>
              <a:spcAft>
                <a:spcPts val="600"/>
              </a:spcAft>
              <a:buClrTx/>
              <a:buSzTx/>
              <a:tabLst/>
              <a:defRPr/>
            </a:pPr>
            <a:r>
              <a:rPr lang="en-US" b="1" dirty="0">
                <a:solidFill>
                  <a:srgbClr val="F68A31"/>
                </a:solidFill>
                <a:latin typeface="Verdana"/>
                <a:cs typeface="Verdana"/>
              </a:rPr>
              <a:t>Mentorship</a:t>
            </a:r>
          </a:p>
        </p:txBody>
      </p:sp>
      <p:sp>
        <p:nvSpPr>
          <p:cNvPr id="3" name="TextBox 20">
            <a:extLst>
              <a:ext uri="{FF2B5EF4-FFF2-40B4-BE49-F238E27FC236}">
                <a16:creationId xmlns:a16="http://schemas.microsoft.com/office/drawing/2014/main" id="{8BF0A376-AF76-BD13-4740-DAECFFA8F5F1}"/>
              </a:ext>
            </a:extLst>
          </p:cNvPr>
          <p:cNvSpPr txBox="1"/>
          <p:nvPr/>
        </p:nvSpPr>
        <p:spPr>
          <a:xfrm>
            <a:off x="22471" y="1593254"/>
            <a:ext cx="5250569" cy="1731243"/>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Grow Your </a:t>
            </a:r>
            <a:br>
              <a:rPr lang="en-US" sz="4400" b="1" dirty="0">
                <a:solidFill>
                  <a:srgbClr val="013663"/>
                </a:solidFill>
                <a:latin typeface="Garamond" panose="02020404030301010803" pitchFamily="18" charset="0"/>
                <a:ea typeface="Verdana" panose="020B0604030504040204" pitchFamily="34" charset="0"/>
              </a:rPr>
            </a:br>
            <a:r>
              <a:rPr lang="en-US" sz="4400" b="1" dirty="0">
                <a:solidFill>
                  <a:srgbClr val="013663"/>
                </a:solidFill>
                <a:latin typeface="Garamond" panose="02020404030301010803" pitchFamily="18" charset="0"/>
                <a:ea typeface="Verdana" panose="020B0604030504040204" pitchFamily="34" charset="0"/>
              </a:rPr>
              <a:t>Business &amp; </a:t>
            </a:r>
            <a:br>
              <a:rPr lang="en-US" sz="4400" b="1" dirty="0">
                <a:solidFill>
                  <a:srgbClr val="013663"/>
                </a:solidFill>
                <a:latin typeface="Garamond" panose="02020404030301010803" pitchFamily="18" charset="0"/>
                <a:ea typeface="Verdana" panose="020B0604030504040204" pitchFamily="34" charset="0"/>
              </a:rPr>
            </a:br>
            <a:r>
              <a:rPr lang="en-US" sz="4400" b="1" dirty="0">
                <a:solidFill>
                  <a:srgbClr val="013663"/>
                </a:solidFill>
                <a:latin typeface="Garamond" panose="02020404030301010803" pitchFamily="18" charset="0"/>
                <a:ea typeface="Verdana" panose="020B0604030504040204" pitchFamily="34" charset="0"/>
              </a:rPr>
              <a:t>Market Share</a:t>
            </a:r>
          </a:p>
        </p:txBody>
      </p:sp>
      <p:pic>
        <p:nvPicPr>
          <p:cNvPr id="4" name="Picture 30">
            <a:extLst>
              <a:ext uri="{FF2B5EF4-FFF2-40B4-BE49-F238E27FC236}">
                <a16:creationId xmlns:a16="http://schemas.microsoft.com/office/drawing/2014/main" id="{41DAE932-8E9C-B886-64E5-0D07FAAED31C}"/>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39574366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569DB96-5F35-B39A-971E-CDE92B2EFD89}"/>
              </a:ext>
            </a:extLst>
          </p:cNvPr>
          <p:cNvGrpSpPr/>
          <p:nvPr/>
        </p:nvGrpSpPr>
        <p:grpSpPr>
          <a:xfrm>
            <a:off x="6858001" y="3982720"/>
            <a:ext cx="5344048" cy="2865231"/>
            <a:chOff x="0" y="0"/>
            <a:chExt cx="1008042" cy="3479800"/>
          </a:xfrm>
          <a:solidFill>
            <a:srgbClr val="C8DFEE"/>
          </a:solidFill>
        </p:grpSpPr>
        <p:sp>
          <p:nvSpPr>
            <p:cNvPr id="8" name="Freeform 4">
              <a:extLst>
                <a:ext uri="{FF2B5EF4-FFF2-40B4-BE49-F238E27FC236}">
                  <a16:creationId xmlns:a16="http://schemas.microsoft.com/office/drawing/2014/main" id="{7AB87458-EB4A-AC75-9788-9D68045B32D3}"/>
                </a:ext>
              </a:extLst>
            </p:cNvPr>
            <p:cNvSpPr/>
            <p:nvPr/>
          </p:nvSpPr>
          <p:spPr>
            <a:xfrm>
              <a:off x="0" y="0"/>
              <a:ext cx="1008042" cy="3479800"/>
            </a:xfrm>
            <a:custGeom>
              <a:avLst/>
              <a:gdLst/>
              <a:ahLst/>
              <a:cxnLst/>
              <a:rect l="l" t="t" r="r" b="b"/>
              <a:pathLst>
                <a:path w="1008042" h="3479800">
                  <a:moveTo>
                    <a:pt x="0" y="0"/>
                  </a:moveTo>
                  <a:lnTo>
                    <a:pt x="1008042" y="0"/>
                  </a:lnTo>
                  <a:lnTo>
                    <a:pt x="1008042" y="3479800"/>
                  </a:lnTo>
                  <a:lnTo>
                    <a:pt x="0" y="3479800"/>
                  </a:lnTo>
                  <a:close/>
                </a:path>
              </a:pathLst>
            </a:custGeom>
            <a:grpFill/>
          </p:spPr>
          <p:txBody>
            <a:bodyPr/>
            <a:lstStyle/>
            <a:p>
              <a:endParaRPr lang="en-US" sz="1200"/>
            </a:p>
          </p:txBody>
        </p:sp>
      </p:grpSp>
      <p:sp>
        <p:nvSpPr>
          <p:cNvPr id="2" name="TextBox 20">
            <a:extLst>
              <a:ext uri="{FF2B5EF4-FFF2-40B4-BE49-F238E27FC236}">
                <a16:creationId xmlns:a16="http://schemas.microsoft.com/office/drawing/2014/main" id="{19633007-A18E-46E4-FB68-7873AC1524CB}"/>
              </a:ext>
            </a:extLst>
          </p:cNvPr>
          <p:cNvSpPr txBox="1"/>
          <p:nvPr/>
        </p:nvSpPr>
        <p:spPr>
          <a:xfrm>
            <a:off x="22470" y="1134296"/>
            <a:ext cx="6667889" cy="1168269"/>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Subcontractor</a:t>
            </a:r>
            <a:br>
              <a:rPr lang="en-US" sz="4400" b="1" dirty="0">
                <a:solidFill>
                  <a:srgbClr val="013663"/>
                </a:solidFill>
                <a:latin typeface="Garamond" panose="02020404030301010803" pitchFamily="18" charset="0"/>
                <a:ea typeface="Verdana" panose="020B0604030504040204" pitchFamily="34" charset="0"/>
              </a:rPr>
            </a:br>
            <a:r>
              <a:rPr lang="en-US" sz="4400" b="1" dirty="0">
                <a:solidFill>
                  <a:srgbClr val="013663"/>
                </a:solidFill>
                <a:latin typeface="Garamond" panose="02020404030301010803" pitchFamily="18" charset="0"/>
                <a:ea typeface="Verdana" panose="020B0604030504040204" pitchFamily="34" charset="0"/>
              </a:rPr>
              <a:t>Qualifications</a:t>
            </a:r>
          </a:p>
        </p:txBody>
      </p:sp>
      <p:sp>
        <p:nvSpPr>
          <p:cNvPr id="4" name="TextBox 3">
            <a:extLst>
              <a:ext uri="{FF2B5EF4-FFF2-40B4-BE49-F238E27FC236}">
                <a16:creationId xmlns:a16="http://schemas.microsoft.com/office/drawing/2014/main" id="{9AC5EC67-8CB6-C790-A9E6-046A4AAC989D}"/>
              </a:ext>
            </a:extLst>
          </p:cNvPr>
          <p:cNvSpPr txBox="1"/>
          <p:nvPr/>
        </p:nvSpPr>
        <p:spPr>
          <a:xfrm>
            <a:off x="7264958" y="4296914"/>
            <a:ext cx="4927042" cy="2369880"/>
          </a:xfrm>
          <a:prstGeom prst="rect">
            <a:avLst/>
          </a:prstGeom>
          <a:noFill/>
        </p:spPr>
        <p:txBody>
          <a:bodyPr wrap="square">
            <a:spAutoFit/>
          </a:bodyPr>
          <a:lstStyle/>
          <a:p>
            <a:pPr marL="677863" marR="0" lvl="0" algn="l" defTabSz="914400" rtl="0" eaLnBrk="1" fontAlgn="auto" latinLnBrk="0" hangingPunct="1">
              <a:lnSpc>
                <a:spcPct val="100000"/>
              </a:lnSpc>
              <a:spcBef>
                <a:spcPts val="0"/>
              </a:spcBef>
              <a:spcAft>
                <a:spcPts val="600"/>
              </a:spcAft>
              <a:buClrTx/>
              <a:buSzTx/>
              <a:tabLst/>
              <a:defRPr/>
            </a:pPr>
            <a:r>
              <a:rPr lang="en-US" b="1" dirty="0">
                <a:solidFill>
                  <a:srgbClr val="E37920"/>
                </a:solidFill>
                <a:latin typeface="Verdana"/>
                <a:cs typeface="Verdana"/>
              </a:rPr>
              <a:t>Strong Estimating Team</a:t>
            </a:r>
            <a:endParaRPr kumimoji="0" lang="en-US" sz="1800" i="0" u="none" strike="noStrike" kern="1200" cap="none" spc="0" normalizeH="0" baseline="0" noProof="0" dirty="0">
              <a:ln>
                <a:noFill/>
              </a:ln>
              <a:effectLst/>
              <a:uLnTx/>
              <a:uFillTx/>
              <a:latin typeface="Verdana"/>
              <a:ea typeface="+mn-ea"/>
              <a:cs typeface="Verdana"/>
            </a:endParaRP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Knowledge of the trade</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Experience in the field</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Field collaboration</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Historical cost data</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Training</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Process refinement</a:t>
            </a:r>
            <a:endParaRPr lang="en-US" dirty="0">
              <a:latin typeface="Verdana"/>
              <a:cs typeface="Verdana"/>
            </a:endParaRPr>
          </a:p>
        </p:txBody>
      </p:sp>
      <p:pic>
        <p:nvPicPr>
          <p:cNvPr id="5" name="Picture 30">
            <a:extLst>
              <a:ext uri="{FF2B5EF4-FFF2-40B4-BE49-F238E27FC236}">
                <a16:creationId xmlns:a16="http://schemas.microsoft.com/office/drawing/2014/main" id="{3916F1D7-DCCE-B3FE-DF12-A0CC6C5B68F2}"/>
              </a:ext>
            </a:extLst>
          </p:cNvPr>
          <p:cNvPicPr>
            <a:picLocks noChangeAspect="1"/>
          </p:cNvPicPr>
          <p:nvPr/>
        </p:nvPicPr>
        <p:blipFill rotWithShape="1">
          <a:blip r:embed="rId2"/>
          <a:srcRect t="27648" b="24809"/>
          <a:stretch/>
        </p:blipFill>
        <p:spPr>
          <a:xfrm>
            <a:off x="10215077" y="231494"/>
            <a:ext cx="1976923" cy="726449"/>
          </a:xfrm>
          <a:prstGeom prst="rect">
            <a:avLst/>
          </a:prstGeom>
        </p:spPr>
      </p:pic>
      <p:pic>
        <p:nvPicPr>
          <p:cNvPr id="10" name="Picture 9" descr="A group of people in safety vests&#10;&#10;Description automatically generated">
            <a:extLst>
              <a:ext uri="{FF2B5EF4-FFF2-40B4-BE49-F238E27FC236}">
                <a16:creationId xmlns:a16="http://schemas.microsoft.com/office/drawing/2014/main" id="{D14EF342-A6FF-A96B-06BC-87CF31941A4F}"/>
              </a:ext>
            </a:extLst>
          </p:cNvPr>
          <p:cNvPicPr>
            <a:picLocks noChangeAspect="1"/>
          </p:cNvPicPr>
          <p:nvPr/>
        </p:nvPicPr>
        <p:blipFill rotWithShape="1">
          <a:blip r:embed="rId3">
            <a:extLst>
              <a:ext uri="{28A0092B-C50C-407E-A947-70E740481C1C}">
                <a14:useLocalDpi xmlns:a14="http://schemas.microsoft.com/office/drawing/2010/main" val="0"/>
              </a:ext>
            </a:extLst>
          </a:blip>
          <a:srcRect l="23901" t="9693" r="1241" b="3601"/>
          <a:stretch/>
        </p:blipFill>
        <p:spPr>
          <a:xfrm>
            <a:off x="6868048" y="-112"/>
            <a:ext cx="5334000" cy="4126259"/>
          </a:xfrm>
          <a:prstGeom prst="rect">
            <a:avLst/>
          </a:prstGeom>
        </p:spPr>
      </p:pic>
      <p:grpSp>
        <p:nvGrpSpPr>
          <p:cNvPr id="12" name="Group 11">
            <a:extLst>
              <a:ext uri="{FF2B5EF4-FFF2-40B4-BE49-F238E27FC236}">
                <a16:creationId xmlns:a16="http://schemas.microsoft.com/office/drawing/2014/main" id="{64E88D2D-52FD-6301-B924-553E73CAB834}"/>
              </a:ext>
            </a:extLst>
          </p:cNvPr>
          <p:cNvGrpSpPr/>
          <p:nvPr/>
        </p:nvGrpSpPr>
        <p:grpSpPr>
          <a:xfrm>
            <a:off x="6160674" y="3357541"/>
            <a:ext cx="1555698" cy="1537212"/>
            <a:chOff x="1567543" y="749267"/>
            <a:chExt cx="914400" cy="914400"/>
          </a:xfrm>
        </p:grpSpPr>
        <p:sp>
          <p:nvSpPr>
            <p:cNvPr id="13" name="Oval 12">
              <a:extLst>
                <a:ext uri="{FF2B5EF4-FFF2-40B4-BE49-F238E27FC236}">
                  <a16:creationId xmlns:a16="http://schemas.microsoft.com/office/drawing/2014/main" id="{96ED4753-BECC-E0E7-7CD0-DBE10D3C1D48}"/>
                </a:ext>
              </a:extLst>
            </p:cNvPr>
            <p:cNvSpPr/>
            <p:nvPr/>
          </p:nvSpPr>
          <p:spPr>
            <a:xfrm>
              <a:off x="1657978" y="843243"/>
              <a:ext cx="733530" cy="72644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378FE38-1AC4-728F-8C41-B12BFB9E01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67543" y="749267"/>
              <a:ext cx="914400" cy="914400"/>
            </a:xfrm>
            <a:prstGeom prst="rect">
              <a:avLst/>
            </a:prstGeom>
          </p:spPr>
        </p:pic>
      </p:grpSp>
      <p:sp>
        <p:nvSpPr>
          <p:cNvPr id="15" name="TextBox 14">
            <a:extLst>
              <a:ext uri="{FF2B5EF4-FFF2-40B4-BE49-F238E27FC236}">
                <a16:creationId xmlns:a16="http://schemas.microsoft.com/office/drawing/2014/main" id="{9407A912-3269-E0F9-CF1E-57F527820A0B}"/>
              </a:ext>
            </a:extLst>
          </p:cNvPr>
          <p:cNvSpPr txBox="1"/>
          <p:nvPr/>
        </p:nvSpPr>
        <p:spPr>
          <a:xfrm>
            <a:off x="-1" y="2573774"/>
            <a:ext cx="6858001" cy="3247043"/>
          </a:xfrm>
          <a:prstGeom prst="rect">
            <a:avLst/>
          </a:prstGeom>
          <a:noFill/>
        </p:spPr>
        <p:txBody>
          <a:bodyPr wrap="square">
            <a:spAutoFit/>
          </a:bodyPr>
          <a:lstStyle/>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Technical expertise</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Organization</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Workforce</a:t>
            </a:r>
          </a:p>
          <a:p>
            <a:pPr marL="963613" indent="-285750">
              <a:spcAft>
                <a:spcPts val="600"/>
              </a:spcAft>
              <a:buFont typeface="Arial" panose="020B0604020202020204" pitchFamily="34" charset="0"/>
              <a:buChar char="•"/>
              <a:defRPr/>
            </a:pPr>
            <a:r>
              <a:rPr lang="en-US" sz="1600" dirty="0">
                <a:latin typeface="Verdana"/>
                <a:cs typeface="Verdana"/>
              </a:rPr>
              <a:t>Financial fitness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Ability to meet insurance requirements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Schedule </a:t>
            </a:r>
          </a:p>
          <a:p>
            <a:pPr marL="963613" lvl="0" indent="-285750">
              <a:spcAft>
                <a:spcPts val="600"/>
              </a:spcAft>
              <a:buFont typeface="Arial" panose="020B0604020202020204" pitchFamily="34" charset="0"/>
              <a:buChar char="•"/>
              <a:defRPr/>
            </a:pPr>
            <a:r>
              <a:rPr lang="en-US" sz="1600" dirty="0">
                <a:latin typeface="Verdana"/>
                <a:cs typeface="Verdana"/>
              </a:rPr>
              <a:t>Safety Record</a:t>
            </a:r>
          </a:p>
          <a:p>
            <a:pPr marL="963613" lvl="0" indent="-285750">
              <a:spcAft>
                <a:spcPts val="600"/>
              </a:spcAft>
              <a:buFont typeface="Arial" panose="020B0604020202020204" pitchFamily="34" charset="0"/>
              <a:buChar char="•"/>
              <a:defRPr/>
            </a:pPr>
            <a:r>
              <a:rPr lang="en-US" sz="1600" dirty="0">
                <a:latin typeface="Verdana"/>
                <a:cs typeface="Verdana"/>
              </a:rPr>
              <a:t>Quality management</a:t>
            </a:r>
          </a:p>
          <a:p>
            <a:pPr marL="963613" lvl="0" indent="-285750">
              <a:spcAft>
                <a:spcPts val="600"/>
              </a:spcAft>
              <a:buFont typeface="Arial" panose="020B0604020202020204" pitchFamily="34" charset="0"/>
              <a:buChar char="•"/>
              <a:defRPr/>
            </a:pPr>
            <a:r>
              <a:rPr lang="en-US" sz="1600" dirty="0">
                <a:latin typeface="Verdana"/>
                <a:cs typeface="Verdana"/>
              </a:rPr>
              <a:t>Plan to execute scope of work</a:t>
            </a:r>
          </a:p>
          <a:p>
            <a:pPr marL="963613" indent="-285750">
              <a:spcAft>
                <a:spcPts val="600"/>
              </a:spcAft>
              <a:buFont typeface="Arial" panose="020B0604020202020204" pitchFamily="34" charset="0"/>
              <a:buChar char="•"/>
              <a:defRPr/>
            </a:pPr>
            <a:endParaRPr lang="en-US" sz="1600" dirty="0">
              <a:latin typeface="Verdana"/>
              <a:cs typeface="Verdana"/>
            </a:endParaRPr>
          </a:p>
        </p:txBody>
      </p:sp>
    </p:spTree>
    <p:extLst>
      <p:ext uri="{BB962C8B-B14F-4D97-AF65-F5344CB8AC3E}">
        <p14:creationId xmlns:p14="http://schemas.microsoft.com/office/powerpoint/2010/main" val="9763141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0">
            <a:extLst>
              <a:ext uri="{FF2B5EF4-FFF2-40B4-BE49-F238E27FC236}">
                <a16:creationId xmlns:a16="http://schemas.microsoft.com/office/drawing/2014/main" id="{FB0C768B-7A73-1FCC-994D-E800C7E3BCF3}"/>
              </a:ext>
            </a:extLst>
          </p:cNvPr>
          <p:cNvPicPr>
            <a:picLocks noChangeAspect="1"/>
          </p:cNvPicPr>
          <p:nvPr/>
        </p:nvPicPr>
        <p:blipFill rotWithShape="1">
          <a:blip r:embed="rId3"/>
          <a:srcRect t="27648" b="24809"/>
          <a:stretch/>
        </p:blipFill>
        <p:spPr>
          <a:xfrm>
            <a:off x="10215077" y="231494"/>
            <a:ext cx="1976923" cy="726449"/>
          </a:xfrm>
          <a:prstGeom prst="rect">
            <a:avLst/>
          </a:prstGeom>
        </p:spPr>
      </p:pic>
      <p:grpSp>
        <p:nvGrpSpPr>
          <p:cNvPr id="3" name="Group 2">
            <a:extLst>
              <a:ext uri="{FF2B5EF4-FFF2-40B4-BE49-F238E27FC236}">
                <a16:creationId xmlns:a16="http://schemas.microsoft.com/office/drawing/2014/main" id="{075DFC85-B24A-6D41-7809-F6AE3F78F8D9}"/>
              </a:ext>
            </a:extLst>
          </p:cNvPr>
          <p:cNvGrpSpPr/>
          <p:nvPr/>
        </p:nvGrpSpPr>
        <p:grpSpPr>
          <a:xfrm>
            <a:off x="4265127" y="2865120"/>
            <a:ext cx="3630169" cy="2731658"/>
            <a:chOff x="4265127" y="2865120"/>
            <a:chExt cx="3630169" cy="2731658"/>
          </a:xfrm>
          <a:solidFill>
            <a:srgbClr val="C8DFEE"/>
          </a:solidFill>
        </p:grpSpPr>
        <p:sp>
          <p:nvSpPr>
            <p:cNvPr id="24" name="Rectangle 23">
              <a:extLst>
                <a:ext uri="{FF2B5EF4-FFF2-40B4-BE49-F238E27FC236}">
                  <a16:creationId xmlns:a16="http://schemas.microsoft.com/office/drawing/2014/main" id="{DA0890C8-E3FE-4A1D-615E-1EB77F160AF6}"/>
                </a:ext>
              </a:extLst>
            </p:cNvPr>
            <p:cNvSpPr/>
            <p:nvPr/>
          </p:nvSpPr>
          <p:spPr>
            <a:xfrm>
              <a:off x="4265128" y="2865120"/>
              <a:ext cx="3630168" cy="563880"/>
            </a:xfrm>
            <a:prstGeom prst="rect">
              <a:avLst/>
            </a:prstGeom>
            <a:solidFill>
              <a:srgbClr val="003766"/>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Project Administration</a:t>
              </a:r>
            </a:p>
          </p:txBody>
        </p:sp>
        <p:sp>
          <p:nvSpPr>
            <p:cNvPr id="27" name="Rectangle 26">
              <a:extLst>
                <a:ext uri="{FF2B5EF4-FFF2-40B4-BE49-F238E27FC236}">
                  <a16:creationId xmlns:a16="http://schemas.microsoft.com/office/drawing/2014/main" id="{37715FD7-572F-6936-4B08-87302305FD72}"/>
                </a:ext>
              </a:extLst>
            </p:cNvPr>
            <p:cNvSpPr/>
            <p:nvPr/>
          </p:nvSpPr>
          <p:spPr>
            <a:xfrm>
              <a:off x="4265127" y="3429000"/>
              <a:ext cx="3630168" cy="2167778"/>
            </a:xfrm>
            <a:prstGeom prst="rect">
              <a:avLst/>
            </a:prstGeom>
            <a:grp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Insurances</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Certified payroll</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Prevailing wages</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General Conditions</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Supplementary Conditions (GC)</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Bonding requirements</a:t>
              </a:r>
            </a:p>
          </p:txBody>
        </p:sp>
      </p:grpSp>
      <p:grpSp>
        <p:nvGrpSpPr>
          <p:cNvPr id="4" name="Group 3">
            <a:extLst>
              <a:ext uri="{FF2B5EF4-FFF2-40B4-BE49-F238E27FC236}">
                <a16:creationId xmlns:a16="http://schemas.microsoft.com/office/drawing/2014/main" id="{CF9F3C8D-6B25-7747-F309-9513A6BEFF75}"/>
              </a:ext>
            </a:extLst>
          </p:cNvPr>
          <p:cNvGrpSpPr/>
          <p:nvPr/>
        </p:nvGrpSpPr>
        <p:grpSpPr>
          <a:xfrm>
            <a:off x="8226762" y="2854960"/>
            <a:ext cx="3630168" cy="2764678"/>
            <a:chOff x="8226762" y="2854960"/>
            <a:chExt cx="3630168" cy="2764678"/>
          </a:xfrm>
          <a:solidFill>
            <a:srgbClr val="C8DFEE"/>
          </a:solidFill>
        </p:grpSpPr>
        <p:sp>
          <p:nvSpPr>
            <p:cNvPr id="28" name="Rectangle 27">
              <a:extLst>
                <a:ext uri="{FF2B5EF4-FFF2-40B4-BE49-F238E27FC236}">
                  <a16:creationId xmlns:a16="http://schemas.microsoft.com/office/drawing/2014/main" id="{35C1C7EC-B9D7-C7B5-16A6-90941DF5C0A1}"/>
                </a:ext>
              </a:extLst>
            </p:cNvPr>
            <p:cNvSpPr/>
            <p:nvPr/>
          </p:nvSpPr>
          <p:spPr>
            <a:xfrm>
              <a:off x="8229180" y="3451860"/>
              <a:ext cx="3627750" cy="2167778"/>
            </a:xfrm>
            <a:prstGeom prst="rect">
              <a:avLst/>
            </a:prstGeom>
            <a:grp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Contractor Controlled Insurance Program (CCIP)</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Owner-Controlled Insurance Program (OCIP)</a:t>
              </a:r>
            </a:p>
          </p:txBody>
        </p:sp>
        <p:sp>
          <p:nvSpPr>
            <p:cNvPr id="33" name="Rectangle 32">
              <a:extLst>
                <a:ext uri="{FF2B5EF4-FFF2-40B4-BE49-F238E27FC236}">
                  <a16:creationId xmlns:a16="http://schemas.microsoft.com/office/drawing/2014/main" id="{DCAD6BA5-827D-D806-8621-B11C88E45720}"/>
                </a:ext>
              </a:extLst>
            </p:cNvPr>
            <p:cNvSpPr/>
            <p:nvPr/>
          </p:nvSpPr>
          <p:spPr>
            <a:xfrm>
              <a:off x="8226762" y="2854960"/>
              <a:ext cx="3630168" cy="563880"/>
            </a:xfrm>
            <a:prstGeom prst="rect">
              <a:avLst/>
            </a:prstGeom>
            <a:solidFill>
              <a:srgbClr val="003766"/>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Insurances</a:t>
              </a:r>
            </a:p>
          </p:txBody>
        </p:sp>
      </p:grpSp>
      <p:grpSp>
        <p:nvGrpSpPr>
          <p:cNvPr id="2" name="Group 1">
            <a:extLst>
              <a:ext uri="{FF2B5EF4-FFF2-40B4-BE49-F238E27FC236}">
                <a16:creationId xmlns:a16="http://schemas.microsoft.com/office/drawing/2014/main" id="{BDD97D5D-FBDF-DE4A-397E-802A290BA284}"/>
              </a:ext>
            </a:extLst>
          </p:cNvPr>
          <p:cNvGrpSpPr/>
          <p:nvPr/>
        </p:nvGrpSpPr>
        <p:grpSpPr>
          <a:xfrm>
            <a:off x="332653" y="2854960"/>
            <a:ext cx="3630168" cy="2741818"/>
            <a:chOff x="332653" y="2854960"/>
            <a:chExt cx="3630168" cy="2741818"/>
          </a:xfrm>
          <a:solidFill>
            <a:srgbClr val="C8DFEE"/>
          </a:solidFill>
        </p:grpSpPr>
        <p:sp>
          <p:nvSpPr>
            <p:cNvPr id="26" name="Rectangle 25">
              <a:extLst>
                <a:ext uri="{FF2B5EF4-FFF2-40B4-BE49-F238E27FC236}">
                  <a16:creationId xmlns:a16="http://schemas.microsoft.com/office/drawing/2014/main" id="{19BC399A-B825-03F9-D90A-7A0AE1BBEEB6}"/>
                </a:ext>
              </a:extLst>
            </p:cNvPr>
            <p:cNvSpPr/>
            <p:nvPr/>
          </p:nvSpPr>
          <p:spPr>
            <a:xfrm>
              <a:off x="332653" y="3429000"/>
              <a:ext cx="3630168" cy="2167778"/>
            </a:xfrm>
            <a:prstGeom prst="rect">
              <a:avLst/>
            </a:prstGeom>
            <a:grp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Drawings</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Specifications</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Addenda</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Appendix (Geotech/physicist reports)</a:t>
              </a:r>
            </a:p>
          </p:txBody>
        </p:sp>
        <p:sp>
          <p:nvSpPr>
            <p:cNvPr id="34" name="Rectangle 33">
              <a:extLst>
                <a:ext uri="{FF2B5EF4-FFF2-40B4-BE49-F238E27FC236}">
                  <a16:creationId xmlns:a16="http://schemas.microsoft.com/office/drawing/2014/main" id="{5C415624-9AE7-A334-5119-A7C89DCFA7BC}"/>
                </a:ext>
              </a:extLst>
            </p:cNvPr>
            <p:cNvSpPr/>
            <p:nvPr/>
          </p:nvSpPr>
          <p:spPr>
            <a:xfrm>
              <a:off x="332653" y="2854960"/>
              <a:ext cx="3630168" cy="563880"/>
            </a:xfrm>
            <a:prstGeom prst="rect">
              <a:avLst/>
            </a:prstGeom>
            <a:solidFill>
              <a:srgbClr val="003766"/>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Scope</a:t>
              </a:r>
            </a:p>
          </p:txBody>
        </p:sp>
      </p:grpSp>
      <p:sp>
        <p:nvSpPr>
          <p:cNvPr id="35" name="TextBox 20">
            <a:extLst>
              <a:ext uri="{FF2B5EF4-FFF2-40B4-BE49-F238E27FC236}">
                <a16:creationId xmlns:a16="http://schemas.microsoft.com/office/drawing/2014/main" id="{3ECF0F43-C983-95DC-39E2-25A1873261A1}"/>
              </a:ext>
            </a:extLst>
          </p:cNvPr>
          <p:cNvSpPr txBox="1"/>
          <p:nvPr/>
        </p:nvSpPr>
        <p:spPr>
          <a:xfrm>
            <a:off x="0" y="957943"/>
            <a:ext cx="12192000" cy="591187"/>
          </a:xfrm>
          <a:prstGeom prst="rect">
            <a:avLst/>
          </a:prstGeom>
        </p:spPr>
        <p:txBody>
          <a:bodyPr wrap="square" lIns="0" tIns="0" rIns="0" bIns="0" rtlCol="0" anchor="t">
            <a:spAutoFit/>
          </a:bodyPr>
          <a:lstStyle/>
          <a:p>
            <a:pPr algn="ctr" defTabSz="609630">
              <a:lnSpc>
                <a:spcPts val="4480"/>
              </a:lnSpc>
            </a:pPr>
            <a:r>
              <a:rPr lang="en-US" sz="4400" b="1" dirty="0">
                <a:solidFill>
                  <a:srgbClr val="013663"/>
                </a:solidFill>
                <a:latin typeface="Garamond" panose="02020404030301010803" pitchFamily="18" charset="0"/>
                <a:ea typeface="Verdana" panose="020B0604030504040204" pitchFamily="34" charset="0"/>
              </a:rPr>
              <a:t>Build a Complete Estimate</a:t>
            </a:r>
          </a:p>
        </p:txBody>
      </p:sp>
    </p:spTree>
    <p:extLst>
      <p:ext uri="{BB962C8B-B14F-4D97-AF65-F5344CB8AC3E}">
        <p14:creationId xmlns:p14="http://schemas.microsoft.com/office/powerpoint/2010/main" val="1949418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0">
            <a:extLst>
              <a:ext uri="{FF2B5EF4-FFF2-40B4-BE49-F238E27FC236}">
                <a16:creationId xmlns:a16="http://schemas.microsoft.com/office/drawing/2014/main" id="{FB0C768B-7A73-1FCC-994D-E800C7E3BCF3}"/>
              </a:ext>
            </a:extLst>
          </p:cNvPr>
          <p:cNvPicPr>
            <a:picLocks noChangeAspect="1"/>
          </p:cNvPicPr>
          <p:nvPr/>
        </p:nvPicPr>
        <p:blipFill rotWithShape="1">
          <a:blip r:embed="rId3"/>
          <a:srcRect t="27648" b="24809"/>
          <a:stretch/>
        </p:blipFill>
        <p:spPr>
          <a:xfrm>
            <a:off x="10215077" y="231494"/>
            <a:ext cx="1976923" cy="726449"/>
          </a:xfrm>
          <a:prstGeom prst="rect">
            <a:avLst/>
          </a:prstGeom>
        </p:spPr>
      </p:pic>
      <p:grpSp>
        <p:nvGrpSpPr>
          <p:cNvPr id="4" name="Group 3">
            <a:extLst>
              <a:ext uri="{FF2B5EF4-FFF2-40B4-BE49-F238E27FC236}">
                <a16:creationId xmlns:a16="http://schemas.microsoft.com/office/drawing/2014/main" id="{AE4066D2-E81F-9AAE-C348-E8CE8BADE753}"/>
              </a:ext>
            </a:extLst>
          </p:cNvPr>
          <p:cNvGrpSpPr/>
          <p:nvPr/>
        </p:nvGrpSpPr>
        <p:grpSpPr>
          <a:xfrm>
            <a:off x="4265127" y="2865120"/>
            <a:ext cx="3630169" cy="2731658"/>
            <a:chOff x="4265127" y="2865120"/>
            <a:chExt cx="3630169" cy="2731658"/>
          </a:xfrm>
          <a:solidFill>
            <a:srgbClr val="C8DFEE"/>
          </a:solidFill>
        </p:grpSpPr>
        <p:sp>
          <p:nvSpPr>
            <p:cNvPr id="24" name="Rectangle 23">
              <a:extLst>
                <a:ext uri="{FF2B5EF4-FFF2-40B4-BE49-F238E27FC236}">
                  <a16:creationId xmlns:a16="http://schemas.microsoft.com/office/drawing/2014/main" id="{DA0890C8-E3FE-4A1D-615E-1EB77F160AF6}"/>
                </a:ext>
              </a:extLst>
            </p:cNvPr>
            <p:cNvSpPr/>
            <p:nvPr/>
          </p:nvSpPr>
          <p:spPr>
            <a:xfrm>
              <a:off x="4265128" y="2865120"/>
              <a:ext cx="3630168" cy="563880"/>
            </a:xfrm>
            <a:prstGeom prst="rect">
              <a:avLst/>
            </a:prstGeom>
            <a:solidFill>
              <a:srgbClr val="003766"/>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Logistics</a:t>
              </a:r>
            </a:p>
          </p:txBody>
        </p:sp>
        <p:sp>
          <p:nvSpPr>
            <p:cNvPr id="27" name="Rectangle 26">
              <a:extLst>
                <a:ext uri="{FF2B5EF4-FFF2-40B4-BE49-F238E27FC236}">
                  <a16:creationId xmlns:a16="http://schemas.microsoft.com/office/drawing/2014/main" id="{37715FD7-572F-6936-4B08-87302305FD72}"/>
                </a:ext>
              </a:extLst>
            </p:cNvPr>
            <p:cNvSpPr/>
            <p:nvPr/>
          </p:nvSpPr>
          <p:spPr>
            <a:xfrm>
              <a:off x="4265127" y="3429000"/>
              <a:ext cx="3630168" cy="2167778"/>
            </a:xfrm>
            <a:prstGeom prst="rect">
              <a:avLst/>
            </a:prstGeom>
            <a:grp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Work hours</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Deliveries/Access</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Materials staging</a:t>
              </a:r>
            </a:p>
            <a:p>
              <a:pPr marL="742950" lvl="1" indent="-285750">
                <a:buFont typeface="Arial" panose="020B0604020202020204" pitchFamily="34" charset="0"/>
                <a:buChar char="•"/>
              </a:pPr>
              <a:r>
                <a:rPr lang="en-US" i="1" dirty="0">
                  <a:solidFill>
                    <a:schemeClr val="tx1"/>
                  </a:solidFill>
                  <a:latin typeface="Verdana" panose="020B0604030504040204" pitchFamily="34" charset="0"/>
                  <a:ea typeface="Verdana" panose="020B0604030504040204" pitchFamily="34" charset="0"/>
                </a:rPr>
                <a:t>Laydown/Storage</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Overhead and profit</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Contractor site logistics plan</a:t>
              </a:r>
            </a:p>
          </p:txBody>
        </p:sp>
      </p:grpSp>
      <p:grpSp>
        <p:nvGrpSpPr>
          <p:cNvPr id="5" name="Group 4">
            <a:extLst>
              <a:ext uri="{FF2B5EF4-FFF2-40B4-BE49-F238E27FC236}">
                <a16:creationId xmlns:a16="http://schemas.microsoft.com/office/drawing/2014/main" id="{F1E59713-6F16-8BA1-C474-FD6D7C56DC0F}"/>
              </a:ext>
            </a:extLst>
          </p:cNvPr>
          <p:cNvGrpSpPr/>
          <p:nvPr/>
        </p:nvGrpSpPr>
        <p:grpSpPr>
          <a:xfrm>
            <a:off x="8226762" y="2854960"/>
            <a:ext cx="3630168" cy="2764678"/>
            <a:chOff x="8226762" y="2854960"/>
            <a:chExt cx="3630168" cy="2764678"/>
          </a:xfrm>
          <a:solidFill>
            <a:srgbClr val="C8DFEE"/>
          </a:solidFill>
        </p:grpSpPr>
        <p:sp>
          <p:nvSpPr>
            <p:cNvPr id="28" name="Rectangle 27">
              <a:extLst>
                <a:ext uri="{FF2B5EF4-FFF2-40B4-BE49-F238E27FC236}">
                  <a16:creationId xmlns:a16="http://schemas.microsoft.com/office/drawing/2014/main" id="{35C1C7EC-B9D7-C7B5-16A6-90941DF5C0A1}"/>
                </a:ext>
              </a:extLst>
            </p:cNvPr>
            <p:cNvSpPr/>
            <p:nvPr/>
          </p:nvSpPr>
          <p:spPr>
            <a:xfrm>
              <a:off x="8229180" y="3451860"/>
              <a:ext cx="3627750" cy="2167778"/>
            </a:xfrm>
            <a:prstGeom prst="rect">
              <a:avLst/>
            </a:prstGeom>
            <a:grp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Software costs</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Coordination time</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Designer availability/costs</a:t>
              </a:r>
            </a:p>
          </p:txBody>
        </p:sp>
        <p:sp>
          <p:nvSpPr>
            <p:cNvPr id="33" name="Rectangle 32">
              <a:extLst>
                <a:ext uri="{FF2B5EF4-FFF2-40B4-BE49-F238E27FC236}">
                  <a16:creationId xmlns:a16="http://schemas.microsoft.com/office/drawing/2014/main" id="{DCAD6BA5-827D-D806-8621-B11C88E45720}"/>
                </a:ext>
              </a:extLst>
            </p:cNvPr>
            <p:cNvSpPr/>
            <p:nvPr/>
          </p:nvSpPr>
          <p:spPr>
            <a:xfrm>
              <a:off x="8226762" y="2854960"/>
              <a:ext cx="3630168" cy="563880"/>
            </a:xfrm>
            <a:prstGeom prst="rect">
              <a:avLst/>
            </a:prstGeom>
            <a:solidFill>
              <a:srgbClr val="003766"/>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Building Information Modeling (BIM)</a:t>
              </a:r>
            </a:p>
          </p:txBody>
        </p:sp>
      </p:grpSp>
      <p:grpSp>
        <p:nvGrpSpPr>
          <p:cNvPr id="3" name="Group 2">
            <a:extLst>
              <a:ext uri="{FF2B5EF4-FFF2-40B4-BE49-F238E27FC236}">
                <a16:creationId xmlns:a16="http://schemas.microsoft.com/office/drawing/2014/main" id="{35826570-580C-C7C6-2207-F8E49D2F5B9A}"/>
              </a:ext>
            </a:extLst>
          </p:cNvPr>
          <p:cNvGrpSpPr/>
          <p:nvPr/>
        </p:nvGrpSpPr>
        <p:grpSpPr>
          <a:xfrm>
            <a:off x="332653" y="2854960"/>
            <a:ext cx="3630168" cy="2741818"/>
            <a:chOff x="332653" y="2854960"/>
            <a:chExt cx="3630168" cy="2741818"/>
          </a:xfrm>
          <a:solidFill>
            <a:srgbClr val="C8DFEE"/>
          </a:solidFill>
        </p:grpSpPr>
        <p:sp>
          <p:nvSpPr>
            <p:cNvPr id="26" name="Rectangle 25">
              <a:extLst>
                <a:ext uri="{FF2B5EF4-FFF2-40B4-BE49-F238E27FC236}">
                  <a16:creationId xmlns:a16="http://schemas.microsoft.com/office/drawing/2014/main" id="{19BC399A-B825-03F9-D90A-7A0AE1BBEEB6}"/>
                </a:ext>
              </a:extLst>
            </p:cNvPr>
            <p:cNvSpPr/>
            <p:nvPr/>
          </p:nvSpPr>
          <p:spPr>
            <a:xfrm>
              <a:off x="332653" y="3429000"/>
              <a:ext cx="3630168" cy="2167778"/>
            </a:xfrm>
            <a:prstGeom prst="rect">
              <a:avLst/>
            </a:prstGeom>
            <a:grp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Existing conditions</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Challenges not identified in documents</a:t>
              </a:r>
            </a:p>
            <a:p>
              <a:pPr marL="742950" lvl="1" indent="-285750">
                <a:buFont typeface="Arial" panose="020B0604020202020204" pitchFamily="34" charset="0"/>
                <a:buChar char="•"/>
              </a:pPr>
              <a:r>
                <a:rPr lang="en-US" i="1" dirty="0">
                  <a:solidFill>
                    <a:schemeClr val="tx1"/>
                  </a:solidFill>
                  <a:latin typeface="Verdana" panose="020B0604030504040204" pitchFamily="34" charset="0"/>
                  <a:ea typeface="Verdana" panose="020B0604030504040204" pitchFamily="34" charset="0"/>
                </a:rPr>
                <a:t>Scope</a:t>
              </a:r>
            </a:p>
            <a:p>
              <a:pPr marL="742950" lvl="1" indent="-285750">
                <a:buFont typeface="Arial" panose="020B0604020202020204" pitchFamily="34" charset="0"/>
                <a:buChar char="•"/>
              </a:pPr>
              <a:r>
                <a:rPr lang="en-US" i="1" dirty="0">
                  <a:solidFill>
                    <a:schemeClr val="tx1"/>
                  </a:solidFill>
                  <a:latin typeface="Verdana" panose="020B0604030504040204" pitchFamily="34" charset="0"/>
                  <a:ea typeface="Verdana" panose="020B0604030504040204" pitchFamily="34" charset="0"/>
                </a:rPr>
                <a:t>Access</a:t>
              </a:r>
            </a:p>
            <a:p>
              <a:pPr marL="742950" lvl="1" indent="-285750">
                <a:buFont typeface="Arial" panose="020B0604020202020204" pitchFamily="34" charset="0"/>
                <a:buChar char="•"/>
              </a:pPr>
              <a:r>
                <a:rPr lang="en-US" i="1" dirty="0">
                  <a:solidFill>
                    <a:schemeClr val="tx1"/>
                  </a:solidFill>
                  <a:latin typeface="Verdana" panose="020B0604030504040204" pitchFamily="34" charset="0"/>
                  <a:ea typeface="Verdana" panose="020B0604030504040204" pitchFamily="34" charset="0"/>
                </a:rPr>
                <a:t>Encumbrances</a:t>
              </a:r>
            </a:p>
          </p:txBody>
        </p:sp>
        <p:sp>
          <p:nvSpPr>
            <p:cNvPr id="34" name="Rectangle 33">
              <a:extLst>
                <a:ext uri="{FF2B5EF4-FFF2-40B4-BE49-F238E27FC236}">
                  <a16:creationId xmlns:a16="http://schemas.microsoft.com/office/drawing/2014/main" id="{5C415624-9AE7-A334-5119-A7C89DCFA7BC}"/>
                </a:ext>
              </a:extLst>
            </p:cNvPr>
            <p:cNvSpPr/>
            <p:nvPr/>
          </p:nvSpPr>
          <p:spPr>
            <a:xfrm>
              <a:off x="332653" y="2854960"/>
              <a:ext cx="3630168" cy="563880"/>
            </a:xfrm>
            <a:prstGeom prst="rect">
              <a:avLst/>
            </a:prstGeom>
            <a:solidFill>
              <a:srgbClr val="003766"/>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Site Investigation</a:t>
              </a:r>
            </a:p>
          </p:txBody>
        </p:sp>
      </p:grpSp>
      <p:sp>
        <p:nvSpPr>
          <p:cNvPr id="2" name="TextBox 20">
            <a:extLst>
              <a:ext uri="{FF2B5EF4-FFF2-40B4-BE49-F238E27FC236}">
                <a16:creationId xmlns:a16="http://schemas.microsoft.com/office/drawing/2014/main" id="{28520A71-D7EA-3AB6-CE1A-902A4641327B}"/>
              </a:ext>
            </a:extLst>
          </p:cNvPr>
          <p:cNvSpPr txBox="1"/>
          <p:nvPr/>
        </p:nvSpPr>
        <p:spPr>
          <a:xfrm>
            <a:off x="0" y="957943"/>
            <a:ext cx="12192000" cy="591187"/>
          </a:xfrm>
          <a:prstGeom prst="rect">
            <a:avLst/>
          </a:prstGeom>
        </p:spPr>
        <p:txBody>
          <a:bodyPr wrap="square" lIns="0" tIns="0" rIns="0" bIns="0" rtlCol="0" anchor="t">
            <a:spAutoFit/>
          </a:bodyPr>
          <a:lstStyle/>
          <a:p>
            <a:pPr algn="ctr" defTabSz="609630">
              <a:lnSpc>
                <a:spcPts val="4480"/>
              </a:lnSpc>
            </a:pPr>
            <a:r>
              <a:rPr lang="en-US" sz="4400" b="1" dirty="0">
                <a:solidFill>
                  <a:srgbClr val="013663"/>
                </a:solidFill>
                <a:latin typeface="Garamond" panose="02020404030301010803" pitchFamily="18" charset="0"/>
                <a:ea typeface="Verdana" panose="020B0604030504040204" pitchFamily="34" charset="0"/>
              </a:rPr>
              <a:t>Build a Complete Estimate</a:t>
            </a:r>
          </a:p>
        </p:txBody>
      </p:sp>
    </p:spTree>
    <p:extLst>
      <p:ext uri="{BB962C8B-B14F-4D97-AF65-F5344CB8AC3E}">
        <p14:creationId xmlns:p14="http://schemas.microsoft.com/office/powerpoint/2010/main" val="2037160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6F986937-1F85-9C1A-CFD2-8F8ABD815430}"/>
              </a:ext>
            </a:extLst>
          </p:cNvPr>
          <p:cNvSpPr txBox="1"/>
          <p:nvPr/>
        </p:nvSpPr>
        <p:spPr>
          <a:xfrm>
            <a:off x="5697456" y="3113068"/>
            <a:ext cx="5718584" cy="1938992"/>
          </a:xfrm>
          <a:prstGeom prst="rect">
            <a:avLst/>
          </a:prstGeom>
        </p:spPr>
        <p:txBody>
          <a:bodyPr wrap="square" lIns="0" tIns="0" rIns="0" bIns="0" rtlCol="0" anchor="t">
            <a:spAutoFit/>
          </a:bodyPr>
          <a:lstStyle/>
          <a:p>
            <a:r>
              <a:rPr lang="en-US" dirty="0">
                <a:solidFill>
                  <a:srgbClr val="013663"/>
                </a:solidFill>
                <a:latin typeface="Verdana" panose="020B0604030504040204" pitchFamily="34" charset="0"/>
                <a:ea typeface="Verdana" panose="020B0604030504040204" pitchFamily="34" charset="0"/>
                <a:cs typeface="Arial" panose="020B0604020202020204" pitchFamily="34" charset="0"/>
              </a:rPr>
              <a:t>SpawGlass was founded in 1953 by Louis </a:t>
            </a:r>
            <a:r>
              <a:rPr lang="en-US" dirty="0" err="1">
                <a:solidFill>
                  <a:srgbClr val="013663"/>
                </a:solidFill>
                <a:latin typeface="Verdana" panose="020B0604030504040204" pitchFamily="34" charset="0"/>
                <a:ea typeface="Verdana" panose="020B0604030504040204" pitchFamily="34" charset="0"/>
                <a:cs typeface="Arial" panose="020B0604020202020204" pitchFamily="34" charset="0"/>
              </a:rPr>
              <a:t>Spaw</a:t>
            </a:r>
            <a:r>
              <a:rPr lang="en-US" dirty="0">
                <a:solidFill>
                  <a:srgbClr val="013663"/>
                </a:solidFill>
                <a:latin typeface="Verdana" panose="020B0604030504040204" pitchFamily="34" charset="0"/>
                <a:ea typeface="Verdana" panose="020B0604030504040204" pitchFamily="34" charset="0"/>
                <a:cs typeface="Arial" panose="020B0604020202020204" pitchFamily="34" charset="0"/>
              </a:rPr>
              <a:t> and Frank Glass and built on three fundamental values: </a:t>
            </a:r>
            <a:r>
              <a:rPr lang="en-US" b="1" i="1" dirty="0">
                <a:solidFill>
                  <a:srgbClr val="013663"/>
                </a:solidFill>
                <a:latin typeface="Verdana" panose="020B0604030504040204" pitchFamily="34" charset="0"/>
                <a:ea typeface="Verdana" panose="020B0604030504040204" pitchFamily="34" charset="0"/>
                <a:cs typeface="Arial" panose="020B0604020202020204" pitchFamily="34" charset="0"/>
              </a:rPr>
              <a:t>honor, honesty and hard work</a:t>
            </a:r>
            <a:r>
              <a:rPr lang="en-US" i="1" dirty="0">
                <a:solidFill>
                  <a:srgbClr val="013663"/>
                </a:solidFill>
                <a:latin typeface="Verdana" panose="020B0604030504040204" pitchFamily="34" charset="0"/>
                <a:ea typeface="Verdana" panose="020B0604030504040204" pitchFamily="34" charset="0"/>
                <a:cs typeface="Arial" panose="020B0604020202020204" pitchFamily="34" charset="0"/>
              </a:rPr>
              <a:t>. </a:t>
            </a:r>
          </a:p>
          <a:p>
            <a:endParaRPr lang="en-US" dirty="0">
              <a:solidFill>
                <a:srgbClr val="013663"/>
              </a:solidFill>
              <a:latin typeface="Verdana" panose="020B0604030504040204" pitchFamily="34" charset="0"/>
              <a:ea typeface="Verdana" panose="020B0604030504040204" pitchFamily="34" charset="0"/>
              <a:cs typeface="Arial" panose="020B0604020202020204" pitchFamily="34" charset="0"/>
            </a:endParaRPr>
          </a:p>
          <a:p>
            <a:r>
              <a:rPr lang="en-US" dirty="0">
                <a:solidFill>
                  <a:srgbClr val="013663"/>
                </a:solidFill>
                <a:latin typeface="Verdana" panose="020B0604030504040204" pitchFamily="34" charset="0"/>
                <a:ea typeface="Verdana" panose="020B0604030504040204" pitchFamily="34" charset="0"/>
                <a:cs typeface="Arial" panose="020B0604020202020204" pitchFamily="34" charset="0"/>
              </a:rPr>
              <a:t>Our success and growth over the years can be credited to those founding values, which still guide us today.</a:t>
            </a:r>
          </a:p>
        </p:txBody>
      </p:sp>
      <p:grpSp>
        <p:nvGrpSpPr>
          <p:cNvPr id="11" name="Group 10">
            <a:extLst>
              <a:ext uri="{FF2B5EF4-FFF2-40B4-BE49-F238E27FC236}">
                <a16:creationId xmlns:a16="http://schemas.microsoft.com/office/drawing/2014/main" id="{40333C77-3EDB-067E-9722-6FE382AD4A34}"/>
              </a:ext>
            </a:extLst>
          </p:cNvPr>
          <p:cNvGrpSpPr/>
          <p:nvPr/>
        </p:nvGrpSpPr>
        <p:grpSpPr>
          <a:xfrm>
            <a:off x="852052" y="594718"/>
            <a:ext cx="4171882" cy="5461456"/>
            <a:chOff x="7447532" y="698272"/>
            <a:chExt cx="4171882" cy="5461456"/>
          </a:xfrm>
        </p:grpSpPr>
        <p:grpSp>
          <p:nvGrpSpPr>
            <p:cNvPr id="6" name="Group 2">
              <a:extLst>
                <a:ext uri="{FF2B5EF4-FFF2-40B4-BE49-F238E27FC236}">
                  <a16:creationId xmlns:a16="http://schemas.microsoft.com/office/drawing/2014/main" id="{45280145-6F75-9939-FA67-B4AB80E36D1C}"/>
                </a:ext>
              </a:extLst>
            </p:cNvPr>
            <p:cNvGrpSpPr>
              <a:grpSpLocks noChangeAspect="1"/>
            </p:cNvGrpSpPr>
            <p:nvPr/>
          </p:nvGrpSpPr>
          <p:grpSpPr>
            <a:xfrm>
              <a:off x="7447532" y="698272"/>
              <a:ext cx="4171882" cy="5461456"/>
              <a:chOff x="0" y="0"/>
              <a:chExt cx="9136988" cy="11961329"/>
            </a:xfrm>
          </p:grpSpPr>
          <p:grpSp>
            <p:nvGrpSpPr>
              <p:cNvPr id="7" name="Group 3">
                <a:extLst>
                  <a:ext uri="{FF2B5EF4-FFF2-40B4-BE49-F238E27FC236}">
                    <a16:creationId xmlns:a16="http://schemas.microsoft.com/office/drawing/2014/main" id="{89219DDB-C6A9-CB06-05B1-AC37DD1D2663}"/>
                  </a:ext>
                </a:extLst>
              </p:cNvPr>
              <p:cNvGrpSpPr/>
              <p:nvPr/>
            </p:nvGrpSpPr>
            <p:grpSpPr>
              <a:xfrm>
                <a:off x="0" y="0"/>
                <a:ext cx="9136988" cy="11961329"/>
                <a:chOff x="0" y="0"/>
                <a:chExt cx="2913241" cy="3813755"/>
              </a:xfrm>
            </p:grpSpPr>
            <p:sp>
              <p:nvSpPr>
                <p:cNvPr id="9" name="Freeform 4">
                  <a:extLst>
                    <a:ext uri="{FF2B5EF4-FFF2-40B4-BE49-F238E27FC236}">
                      <a16:creationId xmlns:a16="http://schemas.microsoft.com/office/drawing/2014/main" id="{3C476352-CD4D-9FC7-1A78-29A034C148E9}"/>
                    </a:ext>
                  </a:extLst>
                </p:cNvPr>
                <p:cNvSpPr/>
                <p:nvPr/>
              </p:nvSpPr>
              <p:spPr>
                <a:xfrm>
                  <a:off x="0" y="0"/>
                  <a:ext cx="2913241" cy="3813755"/>
                </a:xfrm>
                <a:custGeom>
                  <a:avLst/>
                  <a:gdLst/>
                  <a:ahLst/>
                  <a:cxnLst/>
                  <a:rect l="l" t="t" r="r" b="b"/>
                  <a:pathLst>
                    <a:path w="2913241" h="3813755">
                      <a:moveTo>
                        <a:pt x="0" y="0"/>
                      </a:moveTo>
                      <a:lnTo>
                        <a:pt x="0" y="3813755"/>
                      </a:lnTo>
                      <a:lnTo>
                        <a:pt x="2913241" y="3813755"/>
                      </a:lnTo>
                      <a:lnTo>
                        <a:pt x="2913241" y="0"/>
                      </a:lnTo>
                      <a:lnTo>
                        <a:pt x="0" y="0"/>
                      </a:lnTo>
                      <a:close/>
                      <a:moveTo>
                        <a:pt x="2852281" y="3752795"/>
                      </a:moveTo>
                      <a:lnTo>
                        <a:pt x="59690" y="3752795"/>
                      </a:lnTo>
                      <a:lnTo>
                        <a:pt x="59690" y="59690"/>
                      </a:lnTo>
                      <a:lnTo>
                        <a:pt x="2852281" y="59690"/>
                      </a:lnTo>
                      <a:lnTo>
                        <a:pt x="2852281" y="3752795"/>
                      </a:lnTo>
                      <a:close/>
                    </a:path>
                  </a:pathLst>
                </a:custGeom>
                <a:solidFill>
                  <a:srgbClr val="F5F3F3"/>
                </a:solidFill>
              </p:spPr>
              <p:txBody>
                <a:bodyPr/>
                <a:lstStyle/>
                <a:p>
                  <a:endParaRPr lang="en-US"/>
                </a:p>
              </p:txBody>
            </p:sp>
          </p:grpSp>
          <p:pic>
            <p:nvPicPr>
              <p:cNvPr id="8" name="Picture 5">
                <a:extLst>
                  <a:ext uri="{FF2B5EF4-FFF2-40B4-BE49-F238E27FC236}">
                    <a16:creationId xmlns:a16="http://schemas.microsoft.com/office/drawing/2014/main" id="{454BB005-3A87-DE19-FDA9-538222CC0604}"/>
                  </a:ext>
                </a:extLst>
              </p:cNvPr>
              <p:cNvPicPr>
                <a:picLocks noChangeAspect="1"/>
              </p:cNvPicPr>
              <p:nvPr/>
            </p:nvPicPr>
            <p:blipFill>
              <a:blip r:embed="rId3"/>
              <a:srcRect l="1664" r="1664"/>
              <a:stretch>
                <a:fillRect/>
              </a:stretch>
            </p:blipFill>
            <p:spPr>
              <a:xfrm>
                <a:off x="487671" y="475339"/>
                <a:ext cx="8161645" cy="11010651"/>
              </a:xfrm>
              <a:prstGeom prst="rect">
                <a:avLst/>
              </a:prstGeom>
            </p:spPr>
          </p:pic>
        </p:grpSp>
        <p:pic>
          <p:nvPicPr>
            <p:cNvPr id="10" name="Picture 6">
              <a:extLst>
                <a:ext uri="{FF2B5EF4-FFF2-40B4-BE49-F238E27FC236}">
                  <a16:creationId xmlns:a16="http://schemas.microsoft.com/office/drawing/2014/main" id="{4DDD055E-DDAA-A7D5-EEA1-E3F826D80E00}"/>
                </a:ext>
              </a:extLst>
            </p:cNvPr>
            <p:cNvPicPr>
              <a:picLocks noChangeAspect="1"/>
            </p:cNvPicPr>
            <p:nvPr/>
          </p:nvPicPr>
          <p:blipFill>
            <a:blip r:embed="rId4"/>
            <a:srcRect t="11446" r="212" b="11446"/>
            <a:stretch>
              <a:fillRect/>
            </a:stretch>
          </p:blipFill>
          <p:spPr>
            <a:xfrm>
              <a:off x="7670199" y="5596128"/>
              <a:ext cx="3724505" cy="346563"/>
            </a:xfrm>
            <a:prstGeom prst="rect">
              <a:avLst/>
            </a:prstGeom>
          </p:spPr>
        </p:pic>
      </p:grpSp>
      <p:pic>
        <p:nvPicPr>
          <p:cNvPr id="16" name="Picture 30">
            <a:extLst>
              <a:ext uri="{FF2B5EF4-FFF2-40B4-BE49-F238E27FC236}">
                <a16:creationId xmlns:a16="http://schemas.microsoft.com/office/drawing/2014/main" id="{1C4D2B8E-6775-EDC8-021C-1E069FE62703}"/>
              </a:ext>
            </a:extLst>
          </p:cNvPr>
          <p:cNvPicPr>
            <a:picLocks noChangeAspect="1"/>
          </p:cNvPicPr>
          <p:nvPr/>
        </p:nvPicPr>
        <p:blipFill rotWithShape="1">
          <a:blip r:embed="rId5"/>
          <a:srcRect t="27648" b="24809"/>
          <a:stretch/>
        </p:blipFill>
        <p:spPr>
          <a:xfrm>
            <a:off x="10215077" y="231494"/>
            <a:ext cx="1976923" cy="726449"/>
          </a:xfrm>
          <a:prstGeom prst="rect">
            <a:avLst/>
          </a:prstGeom>
        </p:spPr>
      </p:pic>
      <p:sp>
        <p:nvSpPr>
          <p:cNvPr id="2" name="TextBox 20">
            <a:extLst>
              <a:ext uri="{FF2B5EF4-FFF2-40B4-BE49-F238E27FC236}">
                <a16:creationId xmlns:a16="http://schemas.microsoft.com/office/drawing/2014/main" id="{5C9CF6A9-8FDE-F84C-D59D-5A8E8BB4C905}"/>
              </a:ext>
            </a:extLst>
          </p:cNvPr>
          <p:cNvSpPr txBox="1"/>
          <p:nvPr/>
        </p:nvSpPr>
        <p:spPr>
          <a:xfrm>
            <a:off x="5697456" y="2169822"/>
            <a:ext cx="5022360" cy="605615"/>
          </a:xfrm>
          <a:prstGeom prst="rect">
            <a:avLst/>
          </a:prstGeom>
        </p:spPr>
        <p:txBody>
          <a:bodyPr wrap="square" lIns="0" tIns="0" rIns="0" bIns="0" rtlCol="0" anchor="t">
            <a:spAutoFit/>
          </a:bodyPr>
          <a:lstStyle/>
          <a:p>
            <a:pPr algn="ctr" defTabSz="609630">
              <a:lnSpc>
                <a:spcPts val="4480"/>
              </a:lnSpc>
            </a:pPr>
            <a:r>
              <a:rPr lang="en-US" sz="4800" b="1" dirty="0">
                <a:solidFill>
                  <a:srgbClr val="003766"/>
                </a:solidFill>
                <a:latin typeface="Garamond" panose="02020404030301010803" pitchFamily="18" charset="0"/>
                <a:ea typeface="Verdana" panose="020B0604030504040204" pitchFamily="34" charset="0"/>
              </a:rPr>
              <a:t>About SpawGlass</a:t>
            </a:r>
          </a:p>
        </p:txBody>
      </p:sp>
    </p:spTree>
    <p:extLst>
      <p:ext uri="{BB962C8B-B14F-4D97-AF65-F5344CB8AC3E}">
        <p14:creationId xmlns:p14="http://schemas.microsoft.com/office/powerpoint/2010/main" val="33186247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0">
            <a:extLst>
              <a:ext uri="{FF2B5EF4-FFF2-40B4-BE49-F238E27FC236}">
                <a16:creationId xmlns:a16="http://schemas.microsoft.com/office/drawing/2014/main" id="{FB0C768B-7A73-1FCC-994D-E800C7E3BCF3}"/>
              </a:ext>
            </a:extLst>
          </p:cNvPr>
          <p:cNvPicPr>
            <a:picLocks noChangeAspect="1"/>
          </p:cNvPicPr>
          <p:nvPr/>
        </p:nvPicPr>
        <p:blipFill rotWithShape="1">
          <a:blip r:embed="rId3"/>
          <a:srcRect t="27648" b="24809"/>
          <a:stretch/>
        </p:blipFill>
        <p:spPr>
          <a:xfrm>
            <a:off x="10215077" y="231494"/>
            <a:ext cx="1976923" cy="726449"/>
          </a:xfrm>
          <a:prstGeom prst="rect">
            <a:avLst/>
          </a:prstGeom>
        </p:spPr>
      </p:pic>
      <p:grpSp>
        <p:nvGrpSpPr>
          <p:cNvPr id="3" name="Group 2">
            <a:extLst>
              <a:ext uri="{FF2B5EF4-FFF2-40B4-BE49-F238E27FC236}">
                <a16:creationId xmlns:a16="http://schemas.microsoft.com/office/drawing/2014/main" id="{B6B5E614-583C-B1D9-EE07-4D9B05BF3994}"/>
              </a:ext>
            </a:extLst>
          </p:cNvPr>
          <p:cNvGrpSpPr/>
          <p:nvPr/>
        </p:nvGrpSpPr>
        <p:grpSpPr>
          <a:xfrm>
            <a:off x="4265127" y="2865120"/>
            <a:ext cx="3630169" cy="2731658"/>
            <a:chOff x="4265127" y="2865120"/>
            <a:chExt cx="3630169" cy="2731658"/>
          </a:xfrm>
          <a:solidFill>
            <a:srgbClr val="C8DFEE"/>
          </a:solidFill>
        </p:grpSpPr>
        <p:sp>
          <p:nvSpPr>
            <p:cNvPr id="24" name="Rectangle 23">
              <a:extLst>
                <a:ext uri="{FF2B5EF4-FFF2-40B4-BE49-F238E27FC236}">
                  <a16:creationId xmlns:a16="http://schemas.microsoft.com/office/drawing/2014/main" id="{DA0890C8-E3FE-4A1D-615E-1EB77F160AF6}"/>
                </a:ext>
              </a:extLst>
            </p:cNvPr>
            <p:cNvSpPr/>
            <p:nvPr/>
          </p:nvSpPr>
          <p:spPr>
            <a:xfrm>
              <a:off x="4265128" y="2865120"/>
              <a:ext cx="3630168" cy="563880"/>
            </a:xfrm>
            <a:prstGeom prst="rect">
              <a:avLst/>
            </a:prstGeom>
            <a:solidFill>
              <a:srgbClr val="003766"/>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Safety Requirements</a:t>
              </a:r>
            </a:p>
          </p:txBody>
        </p:sp>
        <p:sp>
          <p:nvSpPr>
            <p:cNvPr id="27" name="Rectangle 26">
              <a:extLst>
                <a:ext uri="{FF2B5EF4-FFF2-40B4-BE49-F238E27FC236}">
                  <a16:creationId xmlns:a16="http://schemas.microsoft.com/office/drawing/2014/main" id="{37715FD7-572F-6936-4B08-87302305FD72}"/>
                </a:ext>
              </a:extLst>
            </p:cNvPr>
            <p:cNvSpPr/>
            <p:nvPr/>
          </p:nvSpPr>
          <p:spPr>
            <a:xfrm>
              <a:off x="4265127" y="3429000"/>
              <a:ext cx="3630168" cy="2167778"/>
            </a:xfrm>
            <a:prstGeom prst="rect">
              <a:avLst/>
            </a:prstGeom>
            <a:grp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Personal Protective Equipment (PPE)</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Supervision requirements</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Training</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Orientation</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Background checks</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Testing</a:t>
              </a:r>
            </a:p>
          </p:txBody>
        </p:sp>
      </p:grpSp>
      <p:grpSp>
        <p:nvGrpSpPr>
          <p:cNvPr id="5" name="Group 4">
            <a:extLst>
              <a:ext uri="{FF2B5EF4-FFF2-40B4-BE49-F238E27FC236}">
                <a16:creationId xmlns:a16="http://schemas.microsoft.com/office/drawing/2014/main" id="{FB516691-C51F-7721-6A99-1352CE5065D1}"/>
              </a:ext>
            </a:extLst>
          </p:cNvPr>
          <p:cNvGrpSpPr/>
          <p:nvPr/>
        </p:nvGrpSpPr>
        <p:grpSpPr>
          <a:xfrm>
            <a:off x="8226762" y="2854960"/>
            <a:ext cx="3630168" cy="2764678"/>
            <a:chOff x="8226762" y="2854960"/>
            <a:chExt cx="3630168" cy="2764678"/>
          </a:xfrm>
          <a:solidFill>
            <a:srgbClr val="C8DFEE"/>
          </a:solidFill>
        </p:grpSpPr>
        <p:sp>
          <p:nvSpPr>
            <p:cNvPr id="28" name="Rectangle 27">
              <a:extLst>
                <a:ext uri="{FF2B5EF4-FFF2-40B4-BE49-F238E27FC236}">
                  <a16:creationId xmlns:a16="http://schemas.microsoft.com/office/drawing/2014/main" id="{35C1C7EC-B9D7-C7B5-16A6-90941DF5C0A1}"/>
                </a:ext>
              </a:extLst>
            </p:cNvPr>
            <p:cNvSpPr/>
            <p:nvPr/>
          </p:nvSpPr>
          <p:spPr>
            <a:xfrm>
              <a:off x="8229180" y="3451860"/>
              <a:ext cx="3627750" cy="2167778"/>
            </a:xfrm>
            <a:prstGeom prst="rect">
              <a:avLst/>
            </a:prstGeom>
            <a:grp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Tax Status</a:t>
              </a:r>
            </a:p>
            <a:p>
              <a:pPr marL="742950" lvl="1" indent="-285750">
                <a:buFont typeface="Arial" panose="020B0604020202020204" pitchFamily="34" charset="0"/>
                <a:buChar char="•"/>
              </a:pPr>
              <a:r>
                <a:rPr lang="en-US" i="1" dirty="0">
                  <a:solidFill>
                    <a:schemeClr val="tx1"/>
                  </a:solidFill>
                  <a:latin typeface="Verdana" panose="020B0604030504040204" pitchFamily="34" charset="0"/>
                  <a:ea typeface="Verdana" panose="020B0604030504040204" pitchFamily="34" charset="0"/>
                </a:rPr>
                <a:t>Exempt New</a:t>
              </a:r>
            </a:p>
            <a:p>
              <a:pPr marL="742950" lvl="1" indent="-285750">
                <a:buFont typeface="Arial" panose="020B0604020202020204" pitchFamily="34" charset="0"/>
                <a:buChar char="•"/>
              </a:pPr>
              <a:r>
                <a:rPr lang="en-US" i="1" dirty="0">
                  <a:solidFill>
                    <a:schemeClr val="tx1"/>
                  </a:solidFill>
                  <a:latin typeface="Verdana" panose="020B0604030504040204" pitchFamily="34" charset="0"/>
                  <a:ea typeface="Verdana" panose="020B0604030504040204" pitchFamily="34" charset="0"/>
                </a:rPr>
                <a:t>Exempt Remodel</a:t>
              </a:r>
            </a:p>
            <a:p>
              <a:pPr marL="742950" lvl="1" indent="-285750">
                <a:buFont typeface="Arial" panose="020B0604020202020204" pitchFamily="34" charset="0"/>
                <a:buChar char="•"/>
              </a:pPr>
              <a:r>
                <a:rPr lang="en-US" i="1" dirty="0">
                  <a:solidFill>
                    <a:schemeClr val="tx1"/>
                  </a:solidFill>
                  <a:latin typeface="Verdana" panose="020B0604030504040204" pitchFamily="34" charset="0"/>
                  <a:ea typeface="Verdana" panose="020B0604030504040204" pitchFamily="34" charset="0"/>
                </a:rPr>
                <a:t>Taxable New</a:t>
              </a:r>
            </a:p>
            <a:p>
              <a:pPr marL="742950" lvl="1" indent="-285750">
                <a:buFont typeface="Arial" panose="020B0604020202020204" pitchFamily="34" charset="0"/>
                <a:buChar char="•"/>
              </a:pPr>
              <a:r>
                <a:rPr lang="en-US" i="1" dirty="0">
                  <a:solidFill>
                    <a:schemeClr val="tx1"/>
                  </a:solidFill>
                  <a:latin typeface="Verdana" panose="020B0604030504040204" pitchFamily="34" charset="0"/>
                  <a:ea typeface="Verdana" panose="020B0604030504040204" pitchFamily="34" charset="0"/>
                </a:rPr>
                <a:t>Taxable Remodel</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When in doubt, ask contractor</a:t>
              </a:r>
            </a:p>
          </p:txBody>
        </p:sp>
        <p:sp>
          <p:nvSpPr>
            <p:cNvPr id="33" name="Rectangle 32">
              <a:extLst>
                <a:ext uri="{FF2B5EF4-FFF2-40B4-BE49-F238E27FC236}">
                  <a16:creationId xmlns:a16="http://schemas.microsoft.com/office/drawing/2014/main" id="{DCAD6BA5-827D-D806-8621-B11C88E45720}"/>
                </a:ext>
              </a:extLst>
            </p:cNvPr>
            <p:cNvSpPr/>
            <p:nvPr/>
          </p:nvSpPr>
          <p:spPr>
            <a:xfrm>
              <a:off x="8226762" y="2854960"/>
              <a:ext cx="3630168" cy="563880"/>
            </a:xfrm>
            <a:prstGeom prst="rect">
              <a:avLst/>
            </a:prstGeom>
            <a:solidFill>
              <a:srgbClr val="003766"/>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Taxes</a:t>
              </a:r>
            </a:p>
          </p:txBody>
        </p:sp>
      </p:grpSp>
      <p:grpSp>
        <p:nvGrpSpPr>
          <p:cNvPr id="2" name="Group 1">
            <a:extLst>
              <a:ext uri="{FF2B5EF4-FFF2-40B4-BE49-F238E27FC236}">
                <a16:creationId xmlns:a16="http://schemas.microsoft.com/office/drawing/2014/main" id="{5BD1C22E-3CE2-8C36-D20F-CB6141E3F002}"/>
              </a:ext>
            </a:extLst>
          </p:cNvPr>
          <p:cNvGrpSpPr/>
          <p:nvPr/>
        </p:nvGrpSpPr>
        <p:grpSpPr>
          <a:xfrm>
            <a:off x="332653" y="2854960"/>
            <a:ext cx="3630168" cy="2741818"/>
            <a:chOff x="332653" y="2854960"/>
            <a:chExt cx="3630168" cy="2741818"/>
          </a:xfrm>
          <a:solidFill>
            <a:srgbClr val="C8DFEE"/>
          </a:solidFill>
        </p:grpSpPr>
        <p:sp>
          <p:nvSpPr>
            <p:cNvPr id="26" name="Rectangle 25">
              <a:extLst>
                <a:ext uri="{FF2B5EF4-FFF2-40B4-BE49-F238E27FC236}">
                  <a16:creationId xmlns:a16="http://schemas.microsoft.com/office/drawing/2014/main" id="{19BC399A-B825-03F9-D90A-7A0AE1BBEEB6}"/>
                </a:ext>
              </a:extLst>
            </p:cNvPr>
            <p:cNvSpPr/>
            <p:nvPr/>
          </p:nvSpPr>
          <p:spPr>
            <a:xfrm>
              <a:off x="332653" y="3429000"/>
              <a:ext cx="3630168" cy="2167778"/>
            </a:xfrm>
            <a:prstGeom prst="rect">
              <a:avLst/>
            </a:prstGeom>
            <a:grp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Project schedule</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When does project subcontract? </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When can materials be released?</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Contractor strategy</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Identify escalation on bid</a:t>
              </a:r>
            </a:p>
          </p:txBody>
        </p:sp>
        <p:sp>
          <p:nvSpPr>
            <p:cNvPr id="34" name="Rectangle 33">
              <a:extLst>
                <a:ext uri="{FF2B5EF4-FFF2-40B4-BE49-F238E27FC236}">
                  <a16:creationId xmlns:a16="http://schemas.microsoft.com/office/drawing/2014/main" id="{5C415624-9AE7-A334-5119-A7C89DCFA7BC}"/>
                </a:ext>
              </a:extLst>
            </p:cNvPr>
            <p:cNvSpPr/>
            <p:nvPr/>
          </p:nvSpPr>
          <p:spPr>
            <a:xfrm>
              <a:off x="332653" y="2854960"/>
              <a:ext cx="3630168" cy="563880"/>
            </a:xfrm>
            <a:prstGeom prst="rect">
              <a:avLst/>
            </a:prstGeom>
            <a:solidFill>
              <a:srgbClr val="003766"/>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Escalation</a:t>
              </a:r>
            </a:p>
          </p:txBody>
        </p:sp>
      </p:grpSp>
      <p:sp>
        <p:nvSpPr>
          <p:cNvPr id="4" name="TextBox 20">
            <a:extLst>
              <a:ext uri="{FF2B5EF4-FFF2-40B4-BE49-F238E27FC236}">
                <a16:creationId xmlns:a16="http://schemas.microsoft.com/office/drawing/2014/main" id="{04AE2367-118B-11CB-E95F-6D3D128C76E5}"/>
              </a:ext>
            </a:extLst>
          </p:cNvPr>
          <p:cNvSpPr txBox="1"/>
          <p:nvPr/>
        </p:nvSpPr>
        <p:spPr>
          <a:xfrm>
            <a:off x="0" y="957943"/>
            <a:ext cx="12192000" cy="591187"/>
          </a:xfrm>
          <a:prstGeom prst="rect">
            <a:avLst/>
          </a:prstGeom>
        </p:spPr>
        <p:txBody>
          <a:bodyPr wrap="square" lIns="0" tIns="0" rIns="0" bIns="0" rtlCol="0" anchor="t">
            <a:spAutoFit/>
          </a:bodyPr>
          <a:lstStyle/>
          <a:p>
            <a:pPr algn="ctr" defTabSz="609630">
              <a:lnSpc>
                <a:spcPts val="4480"/>
              </a:lnSpc>
            </a:pPr>
            <a:r>
              <a:rPr lang="en-US" sz="4400" b="1" dirty="0">
                <a:solidFill>
                  <a:srgbClr val="013663"/>
                </a:solidFill>
                <a:latin typeface="Garamond" panose="02020404030301010803" pitchFamily="18" charset="0"/>
                <a:ea typeface="Verdana" panose="020B0604030504040204" pitchFamily="34" charset="0"/>
              </a:rPr>
              <a:t>Build a Complete Estimate</a:t>
            </a:r>
          </a:p>
        </p:txBody>
      </p:sp>
    </p:spTree>
    <p:extLst>
      <p:ext uri="{BB962C8B-B14F-4D97-AF65-F5344CB8AC3E}">
        <p14:creationId xmlns:p14="http://schemas.microsoft.com/office/powerpoint/2010/main" val="491407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0">
            <a:extLst>
              <a:ext uri="{FF2B5EF4-FFF2-40B4-BE49-F238E27FC236}">
                <a16:creationId xmlns:a16="http://schemas.microsoft.com/office/drawing/2014/main" id="{FB0C768B-7A73-1FCC-994D-E800C7E3BCF3}"/>
              </a:ext>
            </a:extLst>
          </p:cNvPr>
          <p:cNvPicPr>
            <a:picLocks noChangeAspect="1"/>
          </p:cNvPicPr>
          <p:nvPr/>
        </p:nvPicPr>
        <p:blipFill rotWithShape="1">
          <a:blip r:embed="rId3"/>
          <a:srcRect t="27648" b="24809"/>
          <a:stretch/>
        </p:blipFill>
        <p:spPr>
          <a:xfrm>
            <a:off x="10215077" y="231494"/>
            <a:ext cx="1976923" cy="726449"/>
          </a:xfrm>
          <a:prstGeom prst="rect">
            <a:avLst/>
          </a:prstGeom>
        </p:spPr>
      </p:pic>
      <p:grpSp>
        <p:nvGrpSpPr>
          <p:cNvPr id="5" name="Group 4">
            <a:extLst>
              <a:ext uri="{FF2B5EF4-FFF2-40B4-BE49-F238E27FC236}">
                <a16:creationId xmlns:a16="http://schemas.microsoft.com/office/drawing/2014/main" id="{8610840D-F3B1-3E33-5BFA-814395A6EA6F}"/>
              </a:ext>
            </a:extLst>
          </p:cNvPr>
          <p:cNvGrpSpPr/>
          <p:nvPr/>
        </p:nvGrpSpPr>
        <p:grpSpPr>
          <a:xfrm>
            <a:off x="4265127" y="2865120"/>
            <a:ext cx="3630169" cy="2731658"/>
            <a:chOff x="4265127" y="2865120"/>
            <a:chExt cx="3630169" cy="2731658"/>
          </a:xfrm>
          <a:solidFill>
            <a:srgbClr val="C8DFEE"/>
          </a:solidFill>
        </p:grpSpPr>
        <p:sp>
          <p:nvSpPr>
            <p:cNvPr id="24" name="Rectangle 23">
              <a:extLst>
                <a:ext uri="{FF2B5EF4-FFF2-40B4-BE49-F238E27FC236}">
                  <a16:creationId xmlns:a16="http://schemas.microsoft.com/office/drawing/2014/main" id="{DA0890C8-E3FE-4A1D-615E-1EB77F160AF6}"/>
                </a:ext>
              </a:extLst>
            </p:cNvPr>
            <p:cNvSpPr/>
            <p:nvPr/>
          </p:nvSpPr>
          <p:spPr>
            <a:xfrm>
              <a:off x="4265128" y="2865120"/>
              <a:ext cx="3630168" cy="563880"/>
            </a:xfrm>
            <a:prstGeom prst="rect">
              <a:avLst/>
            </a:prstGeom>
            <a:solidFill>
              <a:srgbClr val="003766"/>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Warranties</a:t>
              </a:r>
            </a:p>
          </p:txBody>
        </p:sp>
        <p:sp>
          <p:nvSpPr>
            <p:cNvPr id="27" name="Rectangle 26">
              <a:extLst>
                <a:ext uri="{FF2B5EF4-FFF2-40B4-BE49-F238E27FC236}">
                  <a16:creationId xmlns:a16="http://schemas.microsoft.com/office/drawing/2014/main" id="{37715FD7-572F-6936-4B08-87302305FD72}"/>
                </a:ext>
              </a:extLst>
            </p:cNvPr>
            <p:cNvSpPr/>
            <p:nvPr/>
          </p:nvSpPr>
          <p:spPr>
            <a:xfrm>
              <a:off x="4265127" y="3429000"/>
              <a:ext cx="3630168" cy="2167778"/>
            </a:xfrm>
            <a:prstGeom prst="rect">
              <a:avLst/>
            </a:prstGeom>
            <a:grp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A-typical product warranties</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Commencement date</a:t>
              </a:r>
            </a:p>
          </p:txBody>
        </p:sp>
      </p:grpSp>
      <p:grpSp>
        <p:nvGrpSpPr>
          <p:cNvPr id="2" name="Group 1">
            <a:extLst>
              <a:ext uri="{FF2B5EF4-FFF2-40B4-BE49-F238E27FC236}">
                <a16:creationId xmlns:a16="http://schemas.microsoft.com/office/drawing/2014/main" id="{11342888-16A4-FBEB-3F4E-7F90971996D7}"/>
              </a:ext>
            </a:extLst>
          </p:cNvPr>
          <p:cNvGrpSpPr/>
          <p:nvPr/>
        </p:nvGrpSpPr>
        <p:grpSpPr>
          <a:xfrm>
            <a:off x="332653" y="2854960"/>
            <a:ext cx="3630168" cy="2741818"/>
            <a:chOff x="332653" y="2854960"/>
            <a:chExt cx="3630168" cy="2741818"/>
          </a:xfrm>
          <a:solidFill>
            <a:srgbClr val="C8DFEE"/>
          </a:solidFill>
        </p:grpSpPr>
        <p:sp>
          <p:nvSpPr>
            <p:cNvPr id="26" name="Rectangle 25">
              <a:extLst>
                <a:ext uri="{FF2B5EF4-FFF2-40B4-BE49-F238E27FC236}">
                  <a16:creationId xmlns:a16="http://schemas.microsoft.com/office/drawing/2014/main" id="{19BC399A-B825-03F9-D90A-7A0AE1BBEEB6}"/>
                </a:ext>
              </a:extLst>
            </p:cNvPr>
            <p:cNvSpPr/>
            <p:nvPr/>
          </p:nvSpPr>
          <p:spPr>
            <a:xfrm>
              <a:off x="332653" y="3429000"/>
              <a:ext cx="3630168" cy="2167778"/>
            </a:xfrm>
            <a:prstGeom prst="rect">
              <a:avLst/>
            </a:prstGeom>
            <a:grp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Utility company and</a:t>
              </a:r>
              <a:br>
                <a:rPr lang="en-US" dirty="0">
                  <a:solidFill>
                    <a:schemeClr val="tx1"/>
                  </a:solidFill>
                  <a:latin typeface="Verdana" panose="020B0604030504040204" pitchFamily="34" charset="0"/>
                  <a:ea typeface="Verdana" panose="020B0604030504040204" pitchFamily="34" charset="0"/>
                </a:rPr>
              </a:br>
              <a:r>
                <a:rPr lang="en-US" dirty="0">
                  <a:solidFill>
                    <a:schemeClr val="tx1"/>
                  </a:solidFill>
                  <a:latin typeface="Verdana" panose="020B0604030504040204" pitchFamily="34" charset="0"/>
                  <a:ea typeface="Verdana" panose="020B0604030504040204" pitchFamily="34" charset="0"/>
                </a:rPr>
                <a:t>impact fees</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Rentals</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Parking</a:t>
              </a:r>
            </a:p>
            <a:p>
              <a:pPr marL="285750" indent="-2857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Trade permits</a:t>
              </a:r>
            </a:p>
          </p:txBody>
        </p:sp>
        <p:sp>
          <p:nvSpPr>
            <p:cNvPr id="34" name="Rectangle 33">
              <a:extLst>
                <a:ext uri="{FF2B5EF4-FFF2-40B4-BE49-F238E27FC236}">
                  <a16:creationId xmlns:a16="http://schemas.microsoft.com/office/drawing/2014/main" id="{5C415624-9AE7-A334-5119-A7C89DCFA7BC}"/>
                </a:ext>
              </a:extLst>
            </p:cNvPr>
            <p:cNvSpPr/>
            <p:nvPr/>
          </p:nvSpPr>
          <p:spPr>
            <a:xfrm>
              <a:off x="332653" y="2854960"/>
              <a:ext cx="3630168" cy="563880"/>
            </a:xfrm>
            <a:prstGeom prst="rect">
              <a:avLst/>
            </a:prstGeom>
            <a:solidFill>
              <a:srgbClr val="003766"/>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rPr>
                <a:t>Fees and Permits</a:t>
              </a:r>
            </a:p>
          </p:txBody>
        </p:sp>
      </p:grpSp>
      <p:grpSp>
        <p:nvGrpSpPr>
          <p:cNvPr id="7" name="Group 6">
            <a:extLst>
              <a:ext uri="{FF2B5EF4-FFF2-40B4-BE49-F238E27FC236}">
                <a16:creationId xmlns:a16="http://schemas.microsoft.com/office/drawing/2014/main" id="{360D6B3D-83D7-499A-6E06-C92BB109E6BB}"/>
              </a:ext>
            </a:extLst>
          </p:cNvPr>
          <p:cNvGrpSpPr/>
          <p:nvPr/>
        </p:nvGrpSpPr>
        <p:grpSpPr>
          <a:xfrm>
            <a:off x="8197601" y="2365248"/>
            <a:ext cx="3994399" cy="3479798"/>
            <a:chOff x="8197601" y="2365248"/>
            <a:chExt cx="3994399" cy="3479798"/>
          </a:xfrm>
        </p:grpSpPr>
        <p:sp>
          <p:nvSpPr>
            <p:cNvPr id="3" name="Freeform 4">
              <a:extLst>
                <a:ext uri="{FF2B5EF4-FFF2-40B4-BE49-F238E27FC236}">
                  <a16:creationId xmlns:a16="http://schemas.microsoft.com/office/drawing/2014/main" id="{EFF787F3-309E-75CC-687D-FCA304C482D0}"/>
                </a:ext>
              </a:extLst>
            </p:cNvPr>
            <p:cNvSpPr/>
            <p:nvPr/>
          </p:nvSpPr>
          <p:spPr>
            <a:xfrm>
              <a:off x="8197601" y="2365248"/>
              <a:ext cx="3994399" cy="3479798"/>
            </a:xfrm>
            <a:custGeom>
              <a:avLst/>
              <a:gdLst/>
              <a:ahLst/>
              <a:cxnLst/>
              <a:rect l="l" t="t" r="r" b="b"/>
              <a:pathLst>
                <a:path w="1008042" h="3479800">
                  <a:moveTo>
                    <a:pt x="0" y="0"/>
                  </a:moveTo>
                  <a:lnTo>
                    <a:pt x="1008042" y="0"/>
                  </a:lnTo>
                  <a:lnTo>
                    <a:pt x="1008042" y="3479800"/>
                  </a:lnTo>
                  <a:lnTo>
                    <a:pt x="0" y="3479800"/>
                  </a:lnTo>
                  <a:close/>
                </a:path>
              </a:pathLst>
            </a:custGeom>
            <a:solidFill>
              <a:srgbClr val="F68A31"/>
            </a:solidFill>
          </p:spPr>
          <p:txBody>
            <a:bodyPr/>
            <a:lstStyle/>
            <a:p>
              <a:pPr lvl="1">
                <a:spcBef>
                  <a:spcPts val="600"/>
                </a:spcBef>
              </a:pPr>
              <a:endParaRPr lang="en-US" b="1" dirty="0">
                <a:solidFill>
                  <a:schemeClr val="bg1"/>
                </a:solidFill>
                <a:latin typeface="Verdana" panose="020B0604030504040204" pitchFamily="34" charset="0"/>
                <a:ea typeface="Verdana" panose="020B0604030504040204" pitchFamily="34" charset="0"/>
              </a:endParaRPr>
            </a:p>
            <a:p>
              <a:pPr lvl="1">
                <a:spcBef>
                  <a:spcPts val="600"/>
                </a:spcBef>
              </a:pPr>
              <a:endParaRPr lang="en-US" b="1" dirty="0">
                <a:solidFill>
                  <a:schemeClr val="bg1"/>
                </a:solidFill>
                <a:latin typeface="Verdana" panose="020B0604030504040204" pitchFamily="34" charset="0"/>
                <a:ea typeface="Verdana" panose="020B0604030504040204" pitchFamily="34" charset="0"/>
              </a:endParaRPr>
            </a:p>
            <a:p>
              <a:pPr lvl="1">
                <a:spcBef>
                  <a:spcPts val="600"/>
                </a:spcBef>
              </a:pPr>
              <a:r>
                <a:rPr lang="en-US" b="1" dirty="0">
                  <a:solidFill>
                    <a:schemeClr val="bg1"/>
                  </a:solidFill>
                  <a:latin typeface="Verdana" panose="020B0604030504040204" pitchFamily="34" charset="0"/>
                  <a:ea typeface="Verdana" panose="020B0604030504040204" pitchFamily="34" charset="0"/>
                </a:rPr>
                <a:t>Common </a:t>
              </a:r>
              <a:br>
                <a:rPr lang="en-US" b="1" dirty="0">
                  <a:solidFill>
                    <a:schemeClr val="bg1"/>
                  </a:solidFill>
                  <a:latin typeface="Verdana" panose="020B0604030504040204" pitchFamily="34" charset="0"/>
                  <a:ea typeface="Verdana" panose="020B0604030504040204" pitchFamily="34" charset="0"/>
                </a:rPr>
              </a:br>
              <a:r>
                <a:rPr lang="en-US" b="1" dirty="0">
                  <a:solidFill>
                    <a:schemeClr val="bg1"/>
                  </a:solidFill>
                  <a:latin typeface="Verdana" panose="020B0604030504040204" pitchFamily="34" charset="0"/>
                  <a:ea typeface="Verdana" panose="020B0604030504040204" pitchFamily="34" charset="0"/>
                </a:rPr>
                <a:t>Bid Day Errors</a:t>
              </a:r>
            </a:p>
            <a:p>
              <a:pPr lvl="1">
                <a:spcBef>
                  <a:spcPts val="600"/>
                </a:spcBef>
              </a:pPr>
              <a:r>
                <a:rPr lang="en-US" dirty="0">
                  <a:solidFill>
                    <a:schemeClr val="bg1"/>
                  </a:solidFill>
                  <a:latin typeface="Verdana" panose="020B0604030504040204" pitchFamily="34" charset="0"/>
                  <a:ea typeface="Verdana" panose="020B0604030504040204" pitchFamily="34" charset="0"/>
                </a:rPr>
                <a:t>Formula and math errors</a:t>
              </a:r>
            </a:p>
            <a:p>
              <a:pPr lvl="1">
                <a:spcBef>
                  <a:spcPts val="600"/>
                </a:spcBef>
              </a:pPr>
              <a:r>
                <a:rPr lang="en-US" dirty="0">
                  <a:solidFill>
                    <a:schemeClr val="bg1"/>
                  </a:solidFill>
                  <a:latin typeface="Verdana" panose="020B0604030504040204" pitchFamily="34" charset="0"/>
                  <a:ea typeface="Verdana" panose="020B0604030504040204" pitchFamily="34" charset="0"/>
                </a:rPr>
                <a:t>Quantities </a:t>
              </a:r>
            </a:p>
            <a:p>
              <a:pPr lvl="1">
                <a:spcBef>
                  <a:spcPts val="600"/>
                </a:spcBef>
              </a:pPr>
              <a:r>
                <a:rPr lang="en-US" dirty="0">
                  <a:solidFill>
                    <a:schemeClr val="bg1"/>
                  </a:solidFill>
                  <a:latin typeface="Verdana" panose="020B0604030504040204" pitchFamily="34" charset="0"/>
                  <a:ea typeface="Verdana" panose="020B0604030504040204" pitchFamily="34" charset="0"/>
                </a:rPr>
                <a:t>Late bids</a:t>
              </a:r>
            </a:p>
            <a:p>
              <a:pPr lvl="1">
                <a:spcBef>
                  <a:spcPts val="600"/>
                </a:spcBef>
              </a:pPr>
              <a:r>
                <a:rPr lang="en-US" dirty="0">
                  <a:solidFill>
                    <a:schemeClr val="bg1"/>
                  </a:solidFill>
                  <a:latin typeface="Verdana" panose="020B0604030504040204" pitchFamily="34" charset="0"/>
                  <a:ea typeface="Verdana" panose="020B0604030504040204" pitchFamily="34" charset="0"/>
                </a:rPr>
                <a:t>Missed scope</a:t>
              </a:r>
            </a:p>
          </p:txBody>
        </p:sp>
        <p:pic>
          <p:nvPicPr>
            <p:cNvPr id="4" name="Graphic 3">
              <a:extLst>
                <a:ext uri="{FF2B5EF4-FFF2-40B4-BE49-F238E27FC236}">
                  <a16:creationId xmlns:a16="http://schemas.microsoft.com/office/drawing/2014/main" id="{8F99EFFF-58DB-05EE-935B-C76FCED4C15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0920563" y="2679700"/>
              <a:ext cx="914400" cy="914400"/>
            </a:xfrm>
            <a:prstGeom prst="rect">
              <a:avLst/>
            </a:prstGeom>
          </p:spPr>
        </p:pic>
      </p:grpSp>
      <p:sp>
        <p:nvSpPr>
          <p:cNvPr id="10" name="TextBox 20">
            <a:extLst>
              <a:ext uri="{FF2B5EF4-FFF2-40B4-BE49-F238E27FC236}">
                <a16:creationId xmlns:a16="http://schemas.microsoft.com/office/drawing/2014/main" id="{088DD4FB-62AB-AB2A-EA26-3863069A1F5E}"/>
              </a:ext>
            </a:extLst>
          </p:cNvPr>
          <p:cNvSpPr txBox="1"/>
          <p:nvPr/>
        </p:nvSpPr>
        <p:spPr>
          <a:xfrm>
            <a:off x="0" y="957943"/>
            <a:ext cx="12192000" cy="591187"/>
          </a:xfrm>
          <a:prstGeom prst="rect">
            <a:avLst/>
          </a:prstGeom>
        </p:spPr>
        <p:txBody>
          <a:bodyPr wrap="square" lIns="0" tIns="0" rIns="0" bIns="0" rtlCol="0" anchor="t">
            <a:spAutoFit/>
          </a:bodyPr>
          <a:lstStyle/>
          <a:p>
            <a:pPr algn="ctr" defTabSz="609630">
              <a:lnSpc>
                <a:spcPts val="4480"/>
              </a:lnSpc>
            </a:pPr>
            <a:r>
              <a:rPr lang="en-US" sz="4400" b="1" dirty="0">
                <a:solidFill>
                  <a:srgbClr val="013663"/>
                </a:solidFill>
                <a:latin typeface="Garamond" panose="02020404030301010803" pitchFamily="18" charset="0"/>
                <a:ea typeface="Verdana" panose="020B0604030504040204" pitchFamily="34" charset="0"/>
              </a:rPr>
              <a:t>Build a Complete Estimate</a:t>
            </a:r>
          </a:p>
        </p:txBody>
      </p:sp>
    </p:spTree>
    <p:extLst>
      <p:ext uri="{BB962C8B-B14F-4D97-AF65-F5344CB8AC3E}">
        <p14:creationId xmlns:p14="http://schemas.microsoft.com/office/powerpoint/2010/main" val="37932208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FFE637-5A24-405A-DA1D-142A7D5F216A}"/>
              </a:ext>
            </a:extLst>
          </p:cNvPr>
          <p:cNvSpPr txBox="1"/>
          <p:nvPr/>
        </p:nvSpPr>
        <p:spPr>
          <a:xfrm>
            <a:off x="1225898" y="3294593"/>
            <a:ext cx="4892571" cy="1985159"/>
          </a:xfrm>
          <a:prstGeom prst="rect">
            <a:avLst/>
          </a:prstGeom>
          <a:noFill/>
        </p:spPr>
        <p:txBody>
          <a:bodyPr wrap="square">
            <a:spAutoFit/>
          </a:bodyPr>
          <a:lstStyle/>
          <a:p>
            <a:pPr marL="963613" marR="0" lvl="0" indent="-285750" algn="l" defTabSz="914400" rtl="0" eaLnBrk="1" fontAlgn="auto" latinLnBrk="0" hangingPunct="1">
              <a:spcBef>
                <a:spcPts val="0"/>
              </a:spcBef>
              <a:spcAft>
                <a:spcPts val="60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E37920"/>
                </a:solidFill>
                <a:effectLst/>
                <a:uLnTx/>
                <a:uFillTx/>
                <a:latin typeface="Verdana"/>
                <a:ea typeface="+mn-ea"/>
                <a:cs typeface="Verdana"/>
              </a:rPr>
              <a:t>Spreadsheets ready to </a:t>
            </a:r>
            <a:br>
              <a:rPr kumimoji="0" lang="en-US" sz="1800" b="1" i="0" u="none" strike="noStrike" kern="1200" cap="none" spc="0" normalizeH="0" baseline="0" noProof="0" dirty="0">
                <a:ln>
                  <a:noFill/>
                </a:ln>
                <a:solidFill>
                  <a:srgbClr val="E37920"/>
                </a:solidFill>
                <a:effectLst/>
                <a:uLnTx/>
                <a:uFillTx/>
                <a:latin typeface="Verdana"/>
                <a:ea typeface="+mn-ea"/>
                <a:cs typeface="Verdana"/>
              </a:rPr>
            </a:br>
            <a:r>
              <a:rPr kumimoji="0" lang="en-US" sz="1800" b="1" i="0" u="none" strike="noStrike" kern="1200" cap="none" spc="0" normalizeH="0" baseline="0" noProof="0" dirty="0">
                <a:ln>
                  <a:noFill/>
                </a:ln>
                <a:solidFill>
                  <a:srgbClr val="E37920"/>
                </a:solidFill>
                <a:effectLst/>
                <a:uLnTx/>
                <a:uFillTx/>
                <a:latin typeface="Verdana"/>
                <a:ea typeface="+mn-ea"/>
                <a:cs typeface="Verdana"/>
              </a:rPr>
              <a:t>go with formulas checked</a:t>
            </a:r>
          </a:p>
          <a:p>
            <a:pPr marL="963613" marR="0" lvl="0" indent="-285750" algn="l" defTabSz="914400" rtl="0" eaLnBrk="1" fontAlgn="auto" latinLnBrk="0" hangingPunct="1">
              <a:spcBef>
                <a:spcPts val="0"/>
              </a:spcBef>
              <a:spcAft>
                <a:spcPts val="60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E37920"/>
                </a:solidFill>
                <a:effectLst/>
                <a:uLnTx/>
                <a:uFillTx/>
                <a:latin typeface="Verdana"/>
                <a:ea typeface="+mn-ea"/>
                <a:cs typeface="Verdana"/>
              </a:rPr>
              <a:t>Don’t forget alternates!</a:t>
            </a:r>
          </a:p>
          <a:p>
            <a:pPr marL="963613" marR="0" lvl="0" indent="-285750" algn="l" defTabSz="914400" rtl="0" eaLnBrk="1" fontAlgn="auto" latinLnBrk="0" hangingPunct="1">
              <a:spcBef>
                <a:spcPts val="0"/>
              </a:spcBef>
              <a:spcAft>
                <a:spcPts val="60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E37920"/>
                </a:solidFill>
                <a:effectLst/>
                <a:uLnTx/>
                <a:uFillTx/>
                <a:latin typeface="Verdana"/>
                <a:ea typeface="+mn-ea"/>
                <a:cs typeface="Verdana"/>
              </a:rPr>
              <a:t>Pre-populate bid forms</a:t>
            </a:r>
          </a:p>
          <a:p>
            <a:pPr marL="963613" marR="0" lvl="0" indent="-285750" algn="l" defTabSz="914400" rtl="0" eaLnBrk="1" fontAlgn="auto" latinLnBrk="0" hangingPunct="1">
              <a:spcBef>
                <a:spcPts val="0"/>
              </a:spcBef>
              <a:spcAft>
                <a:spcPts val="60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E37920"/>
                </a:solidFill>
                <a:effectLst/>
                <a:uLnTx/>
                <a:uFillTx/>
                <a:latin typeface="Verdana"/>
                <a:ea typeface="+mn-ea"/>
                <a:cs typeface="Verdana"/>
              </a:rPr>
              <a:t>Review scope with contractor early</a:t>
            </a:r>
          </a:p>
        </p:txBody>
      </p:sp>
      <p:pic>
        <p:nvPicPr>
          <p:cNvPr id="8" name="Picture 30">
            <a:extLst>
              <a:ext uri="{FF2B5EF4-FFF2-40B4-BE49-F238E27FC236}">
                <a16:creationId xmlns:a16="http://schemas.microsoft.com/office/drawing/2014/main" id="{EFD2DFFC-4031-2050-B0DB-C4CEB9149405}"/>
              </a:ext>
            </a:extLst>
          </p:cNvPr>
          <p:cNvPicPr>
            <a:picLocks noChangeAspect="1"/>
          </p:cNvPicPr>
          <p:nvPr/>
        </p:nvPicPr>
        <p:blipFill rotWithShape="1">
          <a:blip r:embed="rId2"/>
          <a:srcRect t="27648" b="24809"/>
          <a:stretch/>
        </p:blipFill>
        <p:spPr>
          <a:xfrm>
            <a:off x="10215077" y="231494"/>
            <a:ext cx="1976923" cy="726449"/>
          </a:xfrm>
          <a:prstGeom prst="rect">
            <a:avLst/>
          </a:prstGeom>
        </p:spPr>
      </p:pic>
      <p:sp>
        <p:nvSpPr>
          <p:cNvPr id="9" name="TextBox 20">
            <a:extLst>
              <a:ext uri="{FF2B5EF4-FFF2-40B4-BE49-F238E27FC236}">
                <a16:creationId xmlns:a16="http://schemas.microsoft.com/office/drawing/2014/main" id="{4F65F1CF-DCAE-78F7-8DD6-59BD63CA57F1}"/>
              </a:ext>
            </a:extLst>
          </p:cNvPr>
          <p:cNvSpPr txBox="1"/>
          <p:nvPr/>
        </p:nvSpPr>
        <p:spPr>
          <a:xfrm>
            <a:off x="22470" y="1918063"/>
            <a:ext cx="11450202" cy="591187"/>
          </a:xfrm>
          <a:prstGeom prst="rect">
            <a:avLst/>
          </a:prstGeom>
        </p:spPr>
        <p:txBody>
          <a:bodyPr wrap="square" lIns="0" tIns="0" rIns="0" bIns="0" rtlCol="0" anchor="t">
            <a:spAutoFit/>
          </a:bodyPr>
          <a:lstStyle/>
          <a:p>
            <a:pPr lvl="1" algn="ctr" defTabSz="609630">
              <a:lnSpc>
                <a:spcPts val="4480"/>
              </a:lnSpc>
            </a:pPr>
            <a:r>
              <a:rPr lang="en-US" sz="4400" dirty="0">
                <a:solidFill>
                  <a:srgbClr val="013663"/>
                </a:solidFill>
                <a:latin typeface="Garamond" panose="02020404030301010803" pitchFamily="18" charset="0"/>
                <a:ea typeface="Verdana" panose="020B0604030504040204" pitchFamily="34" charset="0"/>
              </a:rPr>
              <a:t>Prevent Errors - </a:t>
            </a:r>
            <a:r>
              <a:rPr lang="en-US" sz="4400" b="1" dirty="0">
                <a:solidFill>
                  <a:srgbClr val="013663"/>
                </a:solidFill>
                <a:latin typeface="Garamond" panose="02020404030301010803" pitchFamily="18" charset="0"/>
                <a:ea typeface="Verdana" panose="020B0604030504040204" pitchFamily="34" charset="0"/>
              </a:rPr>
              <a:t>Be Prepared!</a:t>
            </a:r>
          </a:p>
        </p:txBody>
      </p:sp>
      <p:sp>
        <p:nvSpPr>
          <p:cNvPr id="11" name="TextBox 10">
            <a:extLst>
              <a:ext uri="{FF2B5EF4-FFF2-40B4-BE49-F238E27FC236}">
                <a16:creationId xmlns:a16="http://schemas.microsoft.com/office/drawing/2014/main" id="{9EEEEBF1-45BD-3803-682A-9BF20E263B99}"/>
              </a:ext>
            </a:extLst>
          </p:cNvPr>
          <p:cNvSpPr txBox="1"/>
          <p:nvPr/>
        </p:nvSpPr>
        <p:spPr>
          <a:xfrm>
            <a:off x="6096000" y="3294593"/>
            <a:ext cx="5268686" cy="2062103"/>
          </a:xfrm>
          <a:prstGeom prst="rect">
            <a:avLst/>
          </a:prstGeom>
          <a:noFill/>
        </p:spPr>
        <p:txBody>
          <a:bodyPr wrap="square">
            <a:spAutoFit/>
          </a:bodyPr>
          <a:lstStyle/>
          <a:p>
            <a:pPr marL="963613" indent="-285750">
              <a:spcAft>
                <a:spcPts val="600"/>
              </a:spcAft>
              <a:buFont typeface="Wingdings" panose="05000000000000000000" pitchFamily="2" charset="2"/>
              <a:buChar char="ü"/>
              <a:defRPr/>
            </a:pPr>
            <a:r>
              <a:rPr kumimoji="0" lang="en-US" sz="1800" b="1" i="0" u="none" strike="noStrike" kern="1200" cap="none" spc="0" normalizeH="0" baseline="0" noProof="0" dirty="0">
                <a:ln>
                  <a:noFill/>
                </a:ln>
                <a:solidFill>
                  <a:srgbClr val="E37920"/>
                </a:solidFill>
                <a:effectLst/>
                <a:uLnTx/>
                <a:uFillTx/>
                <a:latin typeface="Verdana"/>
                <a:ea typeface="+mn-ea"/>
                <a:cs typeface="Verdana"/>
              </a:rPr>
              <a:t>Know the documents</a:t>
            </a:r>
          </a:p>
          <a:p>
            <a:pPr marL="963613" marR="0" lvl="0" indent="-285750" algn="l" defTabSz="914400" rtl="0" eaLnBrk="1" fontAlgn="auto" latinLnBrk="0" hangingPunct="1">
              <a:spcBef>
                <a:spcPts val="0"/>
              </a:spcBef>
              <a:spcAft>
                <a:spcPts val="60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E37920"/>
                </a:solidFill>
                <a:effectLst/>
                <a:uLnTx/>
                <a:uFillTx/>
                <a:latin typeface="Verdana"/>
                <a:ea typeface="+mn-ea"/>
                <a:cs typeface="Verdana"/>
              </a:rPr>
              <a:t>Plan the work</a:t>
            </a:r>
          </a:p>
          <a:p>
            <a:pPr marL="963613" marR="0" lvl="0" indent="-285750" algn="l" defTabSz="914400" rtl="0" eaLnBrk="1" fontAlgn="auto" latinLnBrk="0" hangingPunct="1">
              <a:spcBef>
                <a:spcPts val="0"/>
              </a:spcBef>
              <a:spcAft>
                <a:spcPts val="60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E37920"/>
                </a:solidFill>
                <a:effectLst/>
                <a:uLnTx/>
                <a:uFillTx/>
                <a:latin typeface="Verdana"/>
                <a:ea typeface="+mn-ea"/>
                <a:cs typeface="Verdana"/>
              </a:rPr>
              <a:t>Visit the site</a:t>
            </a:r>
          </a:p>
          <a:p>
            <a:pPr marL="963613" marR="0" lvl="0" indent="-285750" algn="l" defTabSz="914400" rtl="0" eaLnBrk="1" fontAlgn="auto" latinLnBrk="0" hangingPunct="1">
              <a:spcBef>
                <a:spcPts val="0"/>
              </a:spcBef>
              <a:spcAft>
                <a:spcPts val="60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E37920"/>
                </a:solidFill>
                <a:effectLst/>
                <a:uLnTx/>
                <a:uFillTx/>
                <a:latin typeface="Verdana"/>
                <a:ea typeface="+mn-ea"/>
                <a:cs typeface="Verdana"/>
              </a:rPr>
              <a:t>Get a quality control check</a:t>
            </a:r>
          </a:p>
          <a:p>
            <a:pPr marL="963613" marR="0" lvl="0" indent="-285750" algn="l" defTabSz="914400" rtl="0" eaLnBrk="1" fontAlgn="auto" latinLnBrk="0" hangingPunct="1">
              <a:spcBef>
                <a:spcPts val="0"/>
              </a:spcBef>
              <a:spcAft>
                <a:spcPts val="60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E37920"/>
                </a:solidFill>
                <a:effectLst/>
                <a:uLnTx/>
                <a:uFillTx/>
                <a:latin typeface="Verdana"/>
                <a:ea typeface="+mn-ea"/>
                <a:cs typeface="Verdana"/>
              </a:rPr>
              <a:t>Submit early for contractor scoping</a:t>
            </a:r>
            <a:endParaRPr kumimoji="0" lang="en-US" b="1" i="0" u="none" strike="noStrike" kern="1200" cap="none" spc="0" normalizeH="0" baseline="0" noProof="0" dirty="0">
              <a:ln>
                <a:noFill/>
              </a:ln>
              <a:solidFill>
                <a:srgbClr val="E37920"/>
              </a:solidFill>
              <a:effectLst/>
              <a:uLnTx/>
              <a:uFillTx/>
              <a:latin typeface="Verdana"/>
              <a:ea typeface="+mn-ea"/>
              <a:cs typeface="Verdana"/>
            </a:endParaRPr>
          </a:p>
        </p:txBody>
      </p:sp>
      <p:pic>
        <p:nvPicPr>
          <p:cNvPr id="12" name="Picture 11">
            <a:extLst>
              <a:ext uri="{FF2B5EF4-FFF2-40B4-BE49-F238E27FC236}">
                <a16:creationId xmlns:a16="http://schemas.microsoft.com/office/drawing/2014/main" id="{99177DD2-B013-34DB-3813-20A4D6C092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6320" y="1253536"/>
            <a:ext cx="1417320" cy="1417320"/>
          </a:xfrm>
          <a:prstGeom prst="rect">
            <a:avLst/>
          </a:prstGeom>
        </p:spPr>
      </p:pic>
    </p:spTree>
    <p:extLst>
      <p:ext uri="{BB962C8B-B14F-4D97-AF65-F5344CB8AC3E}">
        <p14:creationId xmlns:p14="http://schemas.microsoft.com/office/powerpoint/2010/main" val="2988032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E5E97A-E878-A98B-2CE6-02E834D64D07}"/>
              </a:ext>
            </a:extLst>
          </p:cNvPr>
          <p:cNvPicPr>
            <a:picLocks noChangeAspect="1"/>
          </p:cNvPicPr>
          <p:nvPr/>
        </p:nvPicPr>
        <p:blipFill>
          <a:blip r:embed="rId2">
            <a:extLst>
              <a:ext uri="{28A0092B-C50C-407E-A947-70E740481C1C}">
                <a14:useLocalDpi xmlns:a14="http://schemas.microsoft.com/office/drawing/2010/main" val="0"/>
              </a:ext>
            </a:extLst>
          </a:blip>
          <a:srcRect l="16162" r="16162"/>
          <a:stretch/>
        </p:blipFill>
        <p:spPr>
          <a:xfrm>
            <a:off x="5379720" y="0"/>
            <a:ext cx="6812280" cy="6859602"/>
          </a:xfrm>
          <a:prstGeom prst="rect">
            <a:avLst/>
          </a:prstGeom>
        </p:spPr>
      </p:pic>
      <p:sp>
        <p:nvSpPr>
          <p:cNvPr id="2" name="TextBox 20">
            <a:extLst>
              <a:ext uri="{FF2B5EF4-FFF2-40B4-BE49-F238E27FC236}">
                <a16:creationId xmlns:a16="http://schemas.microsoft.com/office/drawing/2014/main" id="{74917D75-3BB2-0057-60FE-3F2392CDC7A6}"/>
              </a:ext>
            </a:extLst>
          </p:cNvPr>
          <p:cNvSpPr txBox="1"/>
          <p:nvPr/>
        </p:nvSpPr>
        <p:spPr>
          <a:xfrm>
            <a:off x="22470" y="1918063"/>
            <a:ext cx="12169530" cy="591187"/>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As-Bid</a:t>
            </a:r>
          </a:p>
        </p:txBody>
      </p:sp>
      <p:sp>
        <p:nvSpPr>
          <p:cNvPr id="3" name="TextBox 2">
            <a:extLst>
              <a:ext uri="{FF2B5EF4-FFF2-40B4-BE49-F238E27FC236}">
                <a16:creationId xmlns:a16="http://schemas.microsoft.com/office/drawing/2014/main" id="{FCC403F5-6539-5C1D-4679-AC50ECBE0DE8}"/>
              </a:ext>
            </a:extLst>
          </p:cNvPr>
          <p:cNvSpPr txBox="1"/>
          <p:nvPr/>
        </p:nvSpPr>
        <p:spPr>
          <a:xfrm>
            <a:off x="22470" y="2716639"/>
            <a:ext cx="5357250" cy="2277547"/>
          </a:xfrm>
          <a:prstGeom prst="rect">
            <a:avLst/>
          </a:prstGeom>
          <a:noFill/>
        </p:spPr>
        <p:txBody>
          <a:bodyPr wrap="square">
            <a:spAutoFit/>
          </a:bodyPr>
          <a:lstStyle/>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Document contractor conversations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Added or deleted scope</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Price adjustments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Clarifications and inclusions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Vendor post-bid adjustments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Estimate vulnerabilities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Errors and busts</a:t>
            </a:r>
          </a:p>
        </p:txBody>
      </p:sp>
      <p:pic>
        <p:nvPicPr>
          <p:cNvPr id="4" name="Picture 30">
            <a:extLst>
              <a:ext uri="{FF2B5EF4-FFF2-40B4-BE49-F238E27FC236}">
                <a16:creationId xmlns:a16="http://schemas.microsoft.com/office/drawing/2014/main" id="{78C38BFF-64DD-6068-FEDD-A19879F236BB}"/>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1274393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981A13-8223-B7E7-E815-8B87B3D4B739}"/>
              </a:ext>
            </a:extLst>
          </p:cNvPr>
          <p:cNvPicPr>
            <a:picLocks noChangeAspect="1"/>
          </p:cNvPicPr>
          <p:nvPr/>
        </p:nvPicPr>
        <p:blipFill>
          <a:blip r:embed="rId3">
            <a:extLst>
              <a:ext uri="{28A0092B-C50C-407E-A947-70E740481C1C}">
                <a14:useLocalDpi xmlns:a14="http://schemas.microsoft.com/office/drawing/2010/main" val="0"/>
              </a:ext>
            </a:extLst>
          </a:blip>
          <a:srcRect l="16873" r="16873"/>
          <a:stretch/>
        </p:blipFill>
        <p:spPr>
          <a:xfrm>
            <a:off x="0" y="-1602"/>
            <a:ext cx="6812280" cy="6859602"/>
          </a:xfrm>
          <a:prstGeom prst="rect">
            <a:avLst/>
          </a:prstGeom>
        </p:spPr>
      </p:pic>
      <p:sp>
        <p:nvSpPr>
          <p:cNvPr id="2" name="TextBox 20">
            <a:extLst>
              <a:ext uri="{FF2B5EF4-FFF2-40B4-BE49-F238E27FC236}">
                <a16:creationId xmlns:a16="http://schemas.microsoft.com/office/drawing/2014/main" id="{74917D75-3BB2-0057-60FE-3F2392CDC7A6}"/>
              </a:ext>
            </a:extLst>
          </p:cNvPr>
          <p:cNvSpPr txBox="1"/>
          <p:nvPr/>
        </p:nvSpPr>
        <p:spPr>
          <a:xfrm flipH="1">
            <a:off x="6812280" y="2360023"/>
            <a:ext cx="5379720" cy="1168269"/>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Lessons </a:t>
            </a:r>
            <a:br>
              <a:rPr lang="en-US" sz="4400" b="1" dirty="0">
                <a:solidFill>
                  <a:srgbClr val="013663"/>
                </a:solidFill>
                <a:latin typeface="Garamond" panose="02020404030301010803" pitchFamily="18" charset="0"/>
                <a:ea typeface="Verdana" panose="020B0604030504040204" pitchFamily="34" charset="0"/>
              </a:rPr>
            </a:br>
            <a:r>
              <a:rPr lang="en-US" sz="4400" b="1" dirty="0">
                <a:solidFill>
                  <a:srgbClr val="013663"/>
                </a:solidFill>
                <a:latin typeface="Garamond" panose="02020404030301010803" pitchFamily="18" charset="0"/>
                <a:ea typeface="Verdana" panose="020B0604030504040204" pitchFamily="34" charset="0"/>
              </a:rPr>
              <a:t>Learned</a:t>
            </a:r>
          </a:p>
        </p:txBody>
      </p:sp>
      <p:sp>
        <p:nvSpPr>
          <p:cNvPr id="3" name="TextBox 2">
            <a:extLst>
              <a:ext uri="{FF2B5EF4-FFF2-40B4-BE49-F238E27FC236}">
                <a16:creationId xmlns:a16="http://schemas.microsoft.com/office/drawing/2014/main" id="{FCC403F5-6539-5C1D-4679-AC50ECBE0DE8}"/>
              </a:ext>
            </a:extLst>
          </p:cNvPr>
          <p:cNvSpPr txBox="1"/>
          <p:nvPr/>
        </p:nvSpPr>
        <p:spPr>
          <a:xfrm>
            <a:off x="6812280" y="3699228"/>
            <a:ext cx="5379720" cy="1431161"/>
          </a:xfrm>
          <a:prstGeom prst="rect">
            <a:avLst/>
          </a:prstGeom>
          <a:noFill/>
        </p:spPr>
        <p:txBody>
          <a:bodyPr wrap="square">
            <a:spAutoFit/>
          </a:bodyPr>
          <a:lstStyle/>
          <a:p>
            <a:pPr marL="677863" marR="0" lvl="0"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F68A31"/>
                </a:solidFill>
                <a:effectLst/>
                <a:uLnTx/>
                <a:uFillTx/>
                <a:latin typeface="Verdana"/>
                <a:ea typeface="+mn-ea"/>
                <a:cs typeface="Verdana"/>
              </a:rPr>
              <a:t>What went well?</a:t>
            </a:r>
          </a:p>
          <a:p>
            <a:pPr marL="677863" marR="0" lvl="0" algn="l" defTabSz="914400" rtl="0" eaLnBrk="1" fontAlgn="auto" latinLnBrk="0" hangingPunct="1">
              <a:lnSpc>
                <a:spcPct val="100000"/>
              </a:lnSpc>
              <a:spcBef>
                <a:spcPts val="0"/>
              </a:spcBef>
              <a:spcAft>
                <a:spcPts val="600"/>
              </a:spcAft>
              <a:buClrTx/>
              <a:buSzTx/>
              <a:tabLst/>
              <a:defRPr/>
            </a:pPr>
            <a:r>
              <a:rPr lang="en-US" b="1" dirty="0">
                <a:solidFill>
                  <a:srgbClr val="F68A31"/>
                </a:solidFill>
                <a:latin typeface="Verdana"/>
                <a:cs typeface="Verdana"/>
              </a:rPr>
              <a:t>What could have gone better? </a:t>
            </a:r>
          </a:p>
          <a:p>
            <a:pPr marL="677863" marR="0" lvl="0"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F68A31"/>
                </a:solidFill>
                <a:effectLst/>
                <a:uLnTx/>
                <a:uFillTx/>
                <a:latin typeface="Verdana"/>
                <a:ea typeface="+mn-ea"/>
                <a:cs typeface="Verdana"/>
              </a:rPr>
              <a:t>What </a:t>
            </a:r>
            <a:r>
              <a:rPr lang="en-US" b="1" dirty="0">
                <a:solidFill>
                  <a:srgbClr val="F68A31"/>
                </a:solidFill>
                <a:latin typeface="Verdana"/>
                <a:cs typeface="Verdana"/>
              </a:rPr>
              <a:t>went poorly?</a:t>
            </a:r>
          </a:p>
          <a:p>
            <a:pPr marL="677863" marR="0" lvl="0"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F68A31"/>
                </a:solidFill>
                <a:effectLst/>
                <a:uLnTx/>
                <a:uFillTx/>
                <a:latin typeface="Verdana"/>
                <a:ea typeface="+mn-ea"/>
                <a:cs typeface="Verdana"/>
              </a:rPr>
              <a:t>What can be improved? </a:t>
            </a:r>
          </a:p>
        </p:txBody>
      </p:sp>
      <p:pic>
        <p:nvPicPr>
          <p:cNvPr id="6" name="Picture 30">
            <a:extLst>
              <a:ext uri="{FF2B5EF4-FFF2-40B4-BE49-F238E27FC236}">
                <a16:creationId xmlns:a16="http://schemas.microsoft.com/office/drawing/2014/main" id="{924131C1-C479-03F2-7598-3831468DF9CF}"/>
              </a:ext>
            </a:extLst>
          </p:cNvPr>
          <p:cNvPicPr>
            <a:picLocks noChangeAspect="1"/>
          </p:cNvPicPr>
          <p:nvPr/>
        </p:nvPicPr>
        <p:blipFill rotWithShape="1">
          <a:blip r:embed="rId4"/>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3157952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74917D75-3BB2-0057-60FE-3F2392CDC7A6}"/>
              </a:ext>
            </a:extLst>
          </p:cNvPr>
          <p:cNvSpPr txBox="1"/>
          <p:nvPr/>
        </p:nvSpPr>
        <p:spPr>
          <a:xfrm>
            <a:off x="0" y="2359353"/>
            <a:ext cx="4681728" cy="591187"/>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Project Award</a:t>
            </a:r>
          </a:p>
        </p:txBody>
      </p:sp>
      <p:sp>
        <p:nvSpPr>
          <p:cNvPr id="3" name="TextBox 2">
            <a:extLst>
              <a:ext uri="{FF2B5EF4-FFF2-40B4-BE49-F238E27FC236}">
                <a16:creationId xmlns:a16="http://schemas.microsoft.com/office/drawing/2014/main" id="{FCC403F5-6539-5C1D-4679-AC50ECBE0DE8}"/>
              </a:ext>
            </a:extLst>
          </p:cNvPr>
          <p:cNvSpPr txBox="1"/>
          <p:nvPr/>
        </p:nvSpPr>
        <p:spPr>
          <a:xfrm>
            <a:off x="0" y="3167022"/>
            <a:ext cx="4602145" cy="2046714"/>
          </a:xfrm>
          <a:prstGeom prst="rect">
            <a:avLst/>
          </a:prstGeom>
          <a:noFill/>
        </p:spPr>
        <p:txBody>
          <a:bodyPr wrap="square">
            <a:spAutoFit/>
          </a:bodyPr>
          <a:lstStyle/>
          <a:p>
            <a:pPr marL="677863" marR="0" lvl="0"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F68A31"/>
                </a:solidFill>
                <a:effectLst/>
                <a:uLnTx/>
                <a:uFillTx/>
                <a:latin typeface="Verdana"/>
                <a:ea typeface="+mn-ea"/>
                <a:cs typeface="Verdana"/>
              </a:rPr>
              <a:t>Double/Triple check</a:t>
            </a:r>
          </a:p>
          <a:p>
            <a:pPr marL="677863" marR="0" lvl="0" algn="l" defTabSz="914400" rtl="0" eaLnBrk="1" fontAlgn="auto" latinLnBrk="0" hangingPunct="1">
              <a:lnSpc>
                <a:spcPct val="100000"/>
              </a:lnSpc>
              <a:spcBef>
                <a:spcPts val="0"/>
              </a:spcBef>
              <a:spcAft>
                <a:spcPts val="600"/>
              </a:spcAft>
              <a:buClrTx/>
              <a:buSzTx/>
              <a:tabLst/>
              <a:defRPr/>
            </a:pPr>
            <a:r>
              <a:rPr lang="en-US" b="1" dirty="0">
                <a:solidFill>
                  <a:srgbClr val="F68A31"/>
                </a:solidFill>
                <a:latin typeface="Verdana"/>
                <a:cs typeface="Verdana"/>
              </a:rPr>
              <a:t>Review As-Bid</a:t>
            </a:r>
          </a:p>
          <a:p>
            <a:pPr marL="677863" marR="0" lvl="0"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F68A31"/>
                </a:solidFill>
                <a:effectLst/>
                <a:uLnTx/>
                <a:uFillTx/>
                <a:latin typeface="Verdana"/>
                <a:ea typeface="+mn-ea"/>
                <a:cs typeface="Verdana"/>
              </a:rPr>
              <a:t>Review contracts and </a:t>
            </a:r>
            <a:r>
              <a:rPr lang="en-US" b="1" dirty="0">
                <a:solidFill>
                  <a:srgbClr val="F68A31"/>
                </a:solidFill>
                <a:latin typeface="Verdana"/>
                <a:cs typeface="Verdana"/>
              </a:rPr>
              <a:t>terms</a:t>
            </a:r>
          </a:p>
          <a:p>
            <a:pPr marL="1420813" lvl="1" indent="-285750">
              <a:spcAft>
                <a:spcPts val="600"/>
              </a:spcAft>
              <a:buFont typeface="Arial" panose="020B0604020202020204" pitchFamily="34" charset="0"/>
              <a:buChar char="•"/>
              <a:defRPr/>
            </a:pPr>
            <a:r>
              <a:rPr kumimoji="0" lang="en-US" sz="1600" i="1" u="none" strike="noStrike" kern="1200" cap="none" spc="0" normalizeH="0" baseline="0" noProof="0" dirty="0">
                <a:ln>
                  <a:noFill/>
                </a:ln>
                <a:effectLst/>
                <a:uLnTx/>
                <a:uFillTx/>
                <a:latin typeface="Verdana"/>
                <a:ea typeface="+mn-ea"/>
                <a:cs typeface="Verdana"/>
              </a:rPr>
              <a:t>Payments</a:t>
            </a:r>
          </a:p>
          <a:p>
            <a:pPr marL="1420813" lvl="1" indent="-285750">
              <a:spcAft>
                <a:spcPts val="600"/>
              </a:spcAft>
              <a:buFont typeface="Arial" panose="020B0604020202020204" pitchFamily="34" charset="0"/>
              <a:buChar char="•"/>
              <a:defRPr/>
            </a:pPr>
            <a:r>
              <a:rPr lang="en-US" sz="1600" i="1" dirty="0">
                <a:latin typeface="Verdana"/>
                <a:cs typeface="Verdana"/>
              </a:rPr>
              <a:t>Retainage</a:t>
            </a:r>
          </a:p>
          <a:p>
            <a:pPr marL="1420813" lvl="1" indent="-285750">
              <a:spcAft>
                <a:spcPts val="600"/>
              </a:spcAft>
              <a:buFont typeface="Arial" panose="020B0604020202020204" pitchFamily="34" charset="0"/>
              <a:buChar char="•"/>
              <a:defRPr/>
            </a:pPr>
            <a:r>
              <a:rPr kumimoji="0" lang="en-US" sz="1600" i="1" u="none" strike="noStrike" kern="1200" cap="none" spc="0" normalizeH="0" baseline="0" noProof="0" dirty="0">
                <a:ln>
                  <a:noFill/>
                </a:ln>
                <a:effectLst/>
                <a:uLnTx/>
                <a:uFillTx/>
                <a:latin typeface="Verdana"/>
                <a:ea typeface="+mn-ea"/>
                <a:cs typeface="Verdana"/>
              </a:rPr>
              <a:t>Safety requirements</a:t>
            </a:r>
          </a:p>
        </p:txBody>
      </p:sp>
      <p:pic>
        <p:nvPicPr>
          <p:cNvPr id="4" name="Picture 3">
            <a:extLst>
              <a:ext uri="{FF2B5EF4-FFF2-40B4-BE49-F238E27FC236}">
                <a16:creationId xmlns:a16="http://schemas.microsoft.com/office/drawing/2014/main" id="{E259EBB0-1745-DA75-1CEA-D04A074D86CB}"/>
              </a:ext>
            </a:extLst>
          </p:cNvPr>
          <p:cNvPicPr>
            <a:picLocks noChangeAspect="1"/>
          </p:cNvPicPr>
          <p:nvPr/>
        </p:nvPicPr>
        <p:blipFill rotWithShape="1">
          <a:blip r:embed="rId3">
            <a:extLst>
              <a:ext uri="{28A0092B-C50C-407E-A947-70E740481C1C}">
                <a14:useLocalDpi xmlns:a14="http://schemas.microsoft.com/office/drawing/2010/main" val="0"/>
              </a:ext>
            </a:extLst>
          </a:blip>
          <a:srcRect l="2528" r="24411"/>
          <a:stretch/>
        </p:blipFill>
        <p:spPr>
          <a:xfrm>
            <a:off x="4681728" y="0"/>
            <a:ext cx="7510272" cy="6858000"/>
          </a:xfrm>
          <a:prstGeom prst="rect">
            <a:avLst/>
          </a:prstGeom>
        </p:spPr>
      </p:pic>
      <p:pic>
        <p:nvPicPr>
          <p:cNvPr id="10" name="Picture 30">
            <a:extLst>
              <a:ext uri="{FF2B5EF4-FFF2-40B4-BE49-F238E27FC236}">
                <a16:creationId xmlns:a16="http://schemas.microsoft.com/office/drawing/2014/main" id="{5966908F-6031-88A3-8788-F4AC99EBAC1C}"/>
              </a:ext>
            </a:extLst>
          </p:cNvPr>
          <p:cNvPicPr>
            <a:picLocks noChangeAspect="1"/>
          </p:cNvPicPr>
          <p:nvPr/>
        </p:nvPicPr>
        <p:blipFill rotWithShape="1">
          <a:blip r:embed="rId4"/>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1715560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and orange sign with text&#10;&#10;Description automatically generated">
            <a:extLst>
              <a:ext uri="{FF2B5EF4-FFF2-40B4-BE49-F238E27FC236}">
                <a16:creationId xmlns:a16="http://schemas.microsoft.com/office/drawing/2014/main" id="{2BE28620-DE52-605A-AE4E-BEBE43E702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9963632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up of a web page&#10;&#10;Description automatically generated">
            <a:extLst>
              <a:ext uri="{FF2B5EF4-FFF2-40B4-BE49-F238E27FC236}">
                <a16:creationId xmlns:a16="http://schemas.microsoft.com/office/drawing/2014/main" id="{EFD6B0B0-2859-C1F9-544D-F90D755D61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438329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uilding with many windows&#10;&#10;Description automatically generated">
            <a:extLst>
              <a:ext uri="{FF2B5EF4-FFF2-40B4-BE49-F238E27FC236}">
                <a16:creationId xmlns:a16="http://schemas.microsoft.com/office/drawing/2014/main" id="{65CDF028-7C62-FDCF-5ED7-F39494CD9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red sign with white text&#10;&#10;Description automatically generated">
            <a:extLst>
              <a:ext uri="{FF2B5EF4-FFF2-40B4-BE49-F238E27FC236}">
                <a16:creationId xmlns:a16="http://schemas.microsoft.com/office/drawing/2014/main" id="{14EB83AE-9A04-7A7F-A97E-BE526FB86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667" y="4024524"/>
            <a:ext cx="3017529" cy="1838681"/>
          </a:xfrm>
          <a:prstGeom prst="rect">
            <a:avLst/>
          </a:prstGeom>
        </p:spPr>
      </p:pic>
      <p:sp>
        <p:nvSpPr>
          <p:cNvPr id="6" name="TextBox 20">
            <a:extLst>
              <a:ext uri="{FF2B5EF4-FFF2-40B4-BE49-F238E27FC236}">
                <a16:creationId xmlns:a16="http://schemas.microsoft.com/office/drawing/2014/main" id="{76945834-9F2F-6F98-F6B9-B06F64DECCEE}"/>
              </a:ext>
            </a:extLst>
          </p:cNvPr>
          <p:cNvSpPr txBox="1"/>
          <p:nvPr/>
        </p:nvSpPr>
        <p:spPr>
          <a:xfrm>
            <a:off x="-12701" y="2192916"/>
            <a:ext cx="6456173" cy="1231106"/>
          </a:xfrm>
          <a:prstGeom prst="rect">
            <a:avLst/>
          </a:prstGeom>
        </p:spPr>
        <p:txBody>
          <a:bodyPr wrap="square" lIns="0" tIns="0" rIns="0" bIns="0" rtlCol="0" anchor="t">
            <a:spAutoFit/>
          </a:bodyPr>
          <a:lstStyle/>
          <a:p>
            <a:pPr algn="ctr" defTabSz="609630"/>
            <a:r>
              <a:rPr lang="en-US" sz="40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t>Student Success Center &amp; Student Union</a:t>
            </a:r>
          </a:p>
        </p:txBody>
      </p:sp>
    </p:spTree>
    <p:extLst>
      <p:ext uri="{BB962C8B-B14F-4D97-AF65-F5344CB8AC3E}">
        <p14:creationId xmlns:p14="http://schemas.microsoft.com/office/powerpoint/2010/main" val="2868226510"/>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with many windows&#10;&#10;Description automatically generated">
            <a:extLst>
              <a:ext uri="{FF2B5EF4-FFF2-40B4-BE49-F238E27FC236}">
                <a16:creationId xmlns:a16="http://schemas.microsoft.com/office/drawing/2014/main" id="{EEDFD73D-E456-EB14-F7C5-99515492BCD2}"/>
              </a:ext>
            </a:extLst>
          </p:cNvPr>
          <p:cNvPicPr>
            <a:picLocks noChangeAspect="1"/>
          </p:cNvPicPr>
          <p:nvPr/>
        </p:nvPicPr>
        <p:blipFill rotWithShape="1">
          <a:blip r:embed="rId2">
            <a:extLst>
              <a:ext uri="{28A0092B-C50C-407E-A947-70E740481C1C}">
                <a14:useLocalDpi xmlns:a14="http://schemas.microsoft.com/office/drawing/2010/main" val="0"/>
              </a:ext>
            </a:extLst>
          </a:blip>
          <a:srcRect r="4544"/>
          <a:stretch/>
        </p:blipFill>
        <p:spPr>
          <a:xfrm>
            <a:off x="553961" y="3258"/>
            <a:ext cx="11638039" cy="6858000"/>
          </a:xfrm>
          <a:prstGeom prst="rect">
            <a:avLst/>
          </a:prstGeom>
        </p:spPr>
      </p:pic>
      <p:pic>
        <p:nvPicPr>
          <p:cNvPr id="6" name="Picture 30">
            <a:extLst>
              <a:ext uri="{FF2B5EF4-FFF2-40B4-BE49-F238E27FC236}">
                <a16:creationId xmlns:a16="http://schemas.microsoft.com/office/drawing/2014/main" id="{4FAF693C-D59F-23BC-2AC1-30ED11E06188}"/>
              </a:ext>
            </a:extLst>
          </p:cNvPr>
          <p:cNvPicPr>
            <a:picLocks noChangeAspect="1"/>
          </p:cNvPicPr>
          <p:nvPr/>
        </p:nvPicPr>
        <p:blipFill rotWithShape="1">
          <a:blip r:embed="rId3"/>
          <a:srcRect t="27648" b="24809"/>
          <a:stretch/>
        </p:blipFill>
        <p:spPr>
          <a:xfrm>
            <a:off x="10215077" y="231494"/>
            <a:ext cx="1976923" cy="726449"/>
          </a:xfrm>
          <a:prstGeom prst="rect">
            <a:avLst/>
          </a:prstGeom>
        </p:spPr>
      </p:pic>
      <p:grpSp>
        <p:nvGrpSpPr>
          <p:cNvPr id="2" name="Group 3">
            <a:extLst>
              <a:ext uri="{FF2B5EF4-FFF2-40B4-BE49-F238E27FC236}">
                <a16:creationId xmlns:a16="http://schemas.microsoft.com/office/drawing/2014/main" id="{40565FF4-CBB4-58D9-9DA1-947D9F91DB6E}"/>
              </a:ext>
            </a:extLst>
          </p:cNvPr>
          <p:cNvGrpSpPr/>
          <p:nvPr/>
        </p:nvGrpSpPr>
        <p:grpSpPr>
          <a:xfrm>
            <a:off x="0" y="-3258"/>
            <a:ext cx="3084844" cy="6858000"/>
            <a:chOff x="0" y="0"/>
            <a:chExt cx="1008042" cy="3479800"/>
          </a:xfrm>
          <a:solidFill>
            <a:srgbClr val="003766"/>
          </a:solidFill>
        </p:grpSpPr>
        <p:sp>
          <p:nvSpPr>
            <p:cNvPr id="3" name="Freeform 4">
              <a:extLst>
                <a:ext uri="{FF2B5EF4-FFF2-40B4-BE49-F238E27FC236}">
                  <a16:creationId xmlns:a16="http://schemas.microsoft.com/office/drawing/2014/main" id="{B367FB85-EFE6-890C-81D0-9B1243725E2F}"/>
                </a:ext>
              </a:extLst>
            </p:cNvPr>
            <p:cNvSpPr/>
            <p:nvPr/>
          </p:nvSpPr>
          <p:spPr>
            <a:xfrm>
              <a:off x="0" y="0"/>
              <a:ext cx="1008042" cy="3479800"/>
            </a:xfrm>
            <a:custGeom>
              <a:avLst/>
              <a:gdLst/>
              <a:ahLst/>
              <a:cxnLst/>
              <a:rect l="l" t="t" r="r" b="b"/>
              <a:pathLst>
                <a:path w="1008042" h="3479800">
                  <a:moveTo>
                    <a:pt x="0" y="0"/>
                  </a:moveTo>
                  <a:lnTo>
                    <a:pt x="1008042" y="0"/>
                  </a:lnTo>
                  <a:lnTo>
                    <a:pt x="1008042" y="3479800"/>
                  </a:lnTo>
                  <a:lnTo>
                    <a:pt x="0" y="3479800"/>
                  </a:lnTo>
                  <a:close/>
                </a:path>
              </a:pathLst>
            </a:custGeom>
            <a:grpFill/>
          </p:spPr>
          <p:txBody>
            <a:bodyPr/>
            <a:lstStyle/>
            <a:p>
              <a:endParaRPr lang="en-US" sz="1200"/>
            </a:p>
          </p:txBody>
        </p:sp>
      </p:grpSp>
      <p:sp>
        <p:nvSpPr>
          <p:cNvPr id="4" name="TextBox 20">
            <a:extLst>
              <a:ext uri="{FF2B5EF4-FFF2-40B4-BE49-F238E27FC236}">
                <a16:creationId xmlns:a16="http://schemas.microsoft.com/office/drawing/2014/main" id="{C8D57352-3C39-7EA9-31A0-B69FB8D20EFB}"/>
              </a:ext>
            </a:extLst>
          </p:cNvPr>
          <p:cNvSpPr txBox="1"/>
          <p:nvPr/>
        </p:nvSpPr>
        <p:spPr>
          <a:xfrm>
            <a:off x="80387" y="701375"/>
            <a:ext cx="3084844" cy="1168269"/>
          </a:xfrm>
          <a:prstGeom prst="rect">
            <a:avLst/>
          </a:prstGeom>
        </p:spPr>
        <p:txBody>
          <a:bodyPr wrap="square" lIns="0" tIns="0" rIns="0" bIns="0" rtlCol="0" anchor="t">
            <a:spAutoFit/>
          </a:bodyPr>
          <a:lstStyle/>
          <a:p>
            <a:pPr lvl="1" defTabSz="609630">
              <a:lnSpc>
                <a:spcPts val="4480"/>
              </a:lnSpc>
            </a:pPr>
            <a:r>
              <a:rPr lang="en-US" sz="4400" b="1" dirty="0">
                <a:solidFill>
                  <a:schemeClr val="bg1"/>
                </a:solidFill>
                <a:latin typeface="Garamond" panose="02020404030301010803" pitchFamily="18" charset="0"/>
                <a:ea typeface="Verdana" panose="020B0604030504040204" pitchFamily="34" charset="0"/>
              </a:rPr>
              <a:t>Project </a:t>
            </a:r>
            <a:br>
              <a:rPr lang="en-US" sz="4400" b="1" dirty="0">
                <a:solidFill>
                  <a:schemeClr val="bg1"/>
                </a:solidFill>
                <a:latin typeface="Garamond" panose="02020404030301010803" pitchFamily="18" charset="0"/>
                <a:ea typeface="Verdana" panose="020B0604030504040204" pitchFamily="34" charset="0"/>
              </a:rPr>
            </a:br>
            <a:r>
              <a:rPr lang="en-US" sz="4400" b="1" dirty="0">
                <a:solidFill>
                  <a:schemeClr val="bg1"/>
                </a:solidFill>
                <a:latin typeface="Garamond" panose="02020404030301010803" pitchFamily="18" charset="0"/>
                <a:ea typeface="Verdana" panose="020B0604030504040204" pitchFamily="34" charset="0"/>
              </a:rPr>
              <a:t>Overview</a:t>
            </a:r>
          </a:p>
        </p:txBody>
      </p:sp>
      <p:sp>
        <p:nvSpPr>
          <p:cNvPr id="8" name="TextBox 16">
            <a:extLst>
              <a:ext uri="{FF2B5EF4-FFF2-40B4-BE49-F238E27FC236}">
                <a16:creationId xmlns:a16="http://schemas.microsoft.com/office/drawing/2014/main" id="{C1FB01AF-1E8A-C9F4-36A2-E8AAB5DC86D3}"/>
              </a:ext>
            </a:extLst>
          </p:cNvPr>
          <p:cNvSpPr txBox="1"/>
          <p:nvPr/>
        </p:nvSpPr>
        <p:spPr>
          <a:xfrm>
            <a:off x="889923" y="2289544"/>
            <a:ext cx="1311150" cy="2831544"/>
          </a:xfrm>
          <a:prstGeom prst="rect">
            <a:avLst/>
          </a:prstGeom>
        </p:spPr>
        <p:txBody>
          <a:bodyPr wrap="square" lIns="0" tIns="0" rIns="0" bIns="0" rtlCol="0" anchor="t">
            <a:spAutoFit/>
          </a:bodyPr>
          <a:lstStyle/>
          <a:p>
            <a:pPr algn="ctr">
              <a:spcBef>
                <a:spcPct val="0"/>
              </a:spcBef>
            </a:pPr>
            <a:r>
              <a:rPr lang="en-US" sz="2000" b="1" spc="39" dirty="0">
                <a:solidFill>
                  <a:schemeClr val="bg1"/>
                </a:solidFill>
                <a:latin typeface="Verdana" panose="020B0604030504040204" pitchFamily="34" charset="0"/>
                <a:ea typeface="Verdana" panose="020B0604030504040204" pitchFamily="34" charset="0"/>
              </a:rPr>
              <a:t>360K</a:t>
            </a:r>
          </a:p>
          <a:p>
            <a:pPr algn="ctr">
              <a:spcBef>
                <a:spcPct val="0"/>
              </a:spcBef>
              <a:spcAft>
                <a:spcPts val="2400"/>
              </a:spcAft>
            </a:pPr>
            <a:r>
              <a:rPr lang="en-US" sz="1200" spc="39" dirty="0">
                <a:solidFill>
                  <a:schemeClr val="bg1"/>
                </a:solidFill>
                <a:latin typeface="Verdana" panose="020B0604030504040204" pitchFamily="34" charset="0"/>
                <a:ea typeface="Verdana" panose="020B0604030504040204" pitchFamily="34" charset="0"/>
              </a:rPr>
              <a:t>Gross square feet</a:t>
            </a:r>
          </a:p>
          <a:p>
            <a:pPr algn="ctr">
              <a:spcBef>
                <a:spcPct val="0"/>
              </a:spcBef>
            </a:pPr>
            <a:r>
              <a:rPr lang="en-US" sz="2000" b="1" spc="39" dirty="0">
                <a:solidFill>
                  <a:schemeClr val="bg1"/>
                </a:solidFill>
                <a:latin typeface="Verdana" panose="020B0604030504040204" pitchFamily="34" charset="0"/>
                <a:ea typeface="Verdana" panose="020B0604030504040204" pitchFamily="34" charset="0"/>
              </a:rPr>
              <a:t>4</a:t>
            </a:r>
            <a:endParaRPr lang="en-US" sz="1200" spc="39" dirty="0">
              <a:solidFill>
                <a:schemeClr val="bg1"/>
              </a:solidFill>
              <a:latin typeface="Verdana" panose="020B0604030504040204" pitchFamily="34" charset="0"/>
              <a:ea typeface="Verdana" panose="020B0604030504040204" pitchFamily="34" charset="0"/>
            </a:endParaRPr>
          </a:p>
          <a:p>
            <a:pPr algn="ctr">
              <a:spcBef>
                <a:spcPct val="0"/>
              </a:spcBef>
              <a:spcAft>
                <a:spcPts val="2400"/>
              </a:spcAft>
            </a:pPr>
            <a:r>
              <a:rPr lang="en-US" sz="1200" spc="39" dirty="0">
                <a:solidFill>
                  <a:schemeClr val="bg1"/>
                </a:solidFill>
                <a:latin typeface="Verdana" panose="020B0604030504040204" pitchFamily="34" charset="0"/>
                <a:ea typeface="Verdana" panose="020B0604030504040204" pitchFamily="34" charset="0"/>
              </a:rPr>
              <a:t>Level cast-in-place structure with basement</a:t>
            </a:r>
          </a:p>
          <a:p>
            <a:pPr algn="ctr">
              <a:spcBef>
                <a:spcPct val="0"/>
              </a:spcBef>
            </a:pPr>
            <a:r>
              <a:rPr lang="en-US" sz="2000" b="1" spc="39" dirty="0">
                <a:solidFill>
                  <a:schemeClr val="bg1"/>
                </a:solidFill>
                <a:latin typeface="Verdana" panose="020B0604030504040204" pitchFamily="34" charset="0"/>
                <a:ea typeface="Verdana" panose="020B0604030504040204" pitchFamily="34" charset="0"/>
              </a:rPr>
              <a:t>10/2026</a:t>
            </a:r>
          </a:p>
          <a:p>
            <a:pPr algn="ctr">
              <a:spcBef>
                <a:spcPct val="0"/>
              </a:spcBef>
              <a:spcAft>
                <a:spcPts val="2400"/>
              </a:spcAft>
            </a:pPr>
            <a:r>
              <a:rPr lang="en-US" sz="1200" spc="39" dirty="0">
                <a:solidFill>
                  <a:schemeClr val="bg1"/>
                </a:solidFill>
                <a:latin typeface="Verdana" panose="020B0604030504040204" pitchFamily="34" charset="0"/>
                <a:ea typeface="Verdana" panose="020B0604030504040204" pitchFamily="34" charset="0"/>
              </a:rPr>
              <a:t>Substantial completion</a:t>
            </a:r>
          </a:p>
        </p:txBody>
      </p:sp>
      <p:sp>
        <p:nvSpPr>
          <p:cNvPr id="12" name="TextBox 11">
            <a:extLst>
              <a:ext uri="{FF2B5EF4-FFF2-40B4-BE49-F238E27FC236}">
                <a16:creationId xmlns:a16="http://schemas.microsoft.com/office/drawing/2014/main" id="{3B5A8C8C-0D82-18C8-19A6-53F55B035A90}"/>
              </a:ext>
            </a:extLst>
          </p:cNvPr>
          <p:cNvSpPr txBox="1"/>
          <p:nvPr/>
        </p:nvSpPr>
        <p:spPr>
          <a:xfrm>
            <a:off x="0" y="5733832"/>
            <a:ext cx="3084843" cy="584775"/>
          </a:xfrm>
          <a:prstGeom prst="rect">
            <a:avLst/>
          </a:prstGeom>
          <a:noFill/>
        </p:spPr>
        <p:txBody>
          <a:bodyPr wrap="square">
            <a:spAutoFit/>
          </a:bodyPr>
          <a:lstStyle/>
          <a:p>
            <a:pPr algn="ctr"/>
            <a:r>
              <a:rPr kumimoji="0" lang="en-US" sz="1600" i="0" u="none" strike="noStrike" kern="1200" cap="none" spc="0" normalizeH="0" baseline="0" noProof="0" dirty="0">
                <a:ln>
                  <a:noFill/>
                </a:ln>
                <a:solidFill>
                  <a:schemeClr val="bg1"/>
                </a:solidFill>
                <a:effectLst/>
                <a:uLnTx/>
                <a:uFillTx/>
                <a:latin typeface="Verdana"/>
                <a:ea typeface="+mn-ea"/>
                <a:cs typeface="Verdana"/>
              </a:rPr>
              <a:t>Project Architect: </a:t>
            </a:r>
            <a:br>
              <a:rPr kumimoji="0" lang="en-US" sz="1600" i="0" u="none" strike="noStrike" kern="1200" cap="none" spc="0" normalizeH="0" baseline="0" noProof="0" dirty="0">
                <a:ln>
                  <a:noFill/>
                </a:ln>
                <a:solidFill>
                  <a:schemeClr val="bg1"/>
                </a:solidFill>
                <a:effectLst/>
                <a:uLnTx/>
                <a:uFillTx/>
                <a:latin typeface="Verdana"/>
                <a:ea typeface="+mn-ea"/>
                <a:cs typeface="Verdana"/>
              </a:rPr>
            </a:br>
            <a:r>
              <a:rPr kumimoji="0" lang="en-US" sz="1600" b="1" i="0" u="none" strike="noStrike" kern="1200" cap="none" spc="0" normalizeH="0" baseline="0" noProof="0" dirty="0">
                <a:ln>
                  <a:noFill/>
                </a:ln>
                <a:solidFill>
                  <a:schemeClr val="bg1"/>
                </a:solidFill>
                <a:effectLst/>
                <a:uLnTx/>
                <a:uFillTx/>
                <a:latin typeface="Verdana"/>
                <a:ea typeface="+mn-ea"/>
                <a:cs typeface="Verdana"/>
              </a:rPr>
              <a:t>Perkins and Will</a:t>
            </a:r>
            <a:endParaRPr lang="en-US" sz="1600" b="1" dirty="0">
              <a:solidFill>
                <a:schemeClr val="bg1"/>
              </a:solidFill>
            </a:endParaRPr>
          </a:p>
        </p:txBody>
      </p:sp>
    </p:spTree>
    <p:extLst>
      <p:ext uri="{BB962C8B-B14F-4D97-AF65-F5344CB8AC3E}">
        <p14:creationId xmlns:p14="http://schemas.microsoft.com/office/powerpoint/2010/main" val="3505635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52172" y="-3258"/>
            <a:ext cx="1986653" cy="6858000"/>
            <a:chOff x="0" y="0"/>
            <a:chExt cx="1008042" cy="3479800"/>
          </a:xfrm>
          <a:solidFill>
            <a:srgbClr val="003766"/>
          </a:solidFill>
        </p:grpSpPr>
        <p:sp>
          <p:nvSpPr>
            <p:cNvPr id="4" name="Freeform 4"/>
            <p:cNvSpPr/>
            <p:nvPr/>
          </p:nvSpPr>
          <p:spPr>
            <a:xfrm>
              <a:off x="0" y="0"/>
              <a:ext cx="1008042" cy="3479800"/>
            </a:xfrm>
            <a:custGeom>
              <a:avLst/>
              <a:gdLst/>
              <a:ahLst/>
              <a:cxnLst/>
              <a:rect l="l" t="t" r="r" b="b"/>
              <a:pathLst>
                <a:path w="1008042" h="3479800">
                  <a:moveTo>
                    <a:pt x="0" y="0"/>
                  </a:moveTo>
                  <a:lnTo>
                    <a:pt x="1008042" y="0"/>
                  </a:lnTo>
                  <a:lnTo>
                    <a:pt x="1008042" y="3479800"/>
                  </a:lnTo>
                  <a:lnTo>
                    <a:pt x="0" y="3479800"/>
                  </a:lnTo>
                  <a:close/>
                </a:path>
              </a:pathLst>
            </a:custGeom>
            <a:grpFill/>
          </p:spPr>
          <p:txBody>
            <a:bodyPr/>
            <a:lstStyle/>
            <a:p>
              <a:endParaRPr lang="en-US" sz="1200"/>
            </a:p>
          </p:txBody>
        </p:sp>
      </p:grpSp>
      <p:sp>
        <p:nvSpPr>
          <p:cNvPr id="16" name="TextBox 16"/>
          <p:cNvSpPr txBox="1"/>
          <p:nvPr/>
        </p:nvSpPr>
        <p:spPr>
          <a:xfrm>
            <a:off x="889923" y="1606259"/>
            <a:ext cx="1311150" cy="4739759"/>
          </a:xfrm>
          <a:prstGeom prst="rect">
            <a:avLst/>
          </a:prstGeom>
        </p:spPr>
        <p:txBody>
          <a:bodyPr wrap="square" lIns="0" tIns="0" rIns="0" bIns="0" rtlCol="0" anchor="t">
            <a:spAutoFit/>
          </a:bodyPr>
          <a:lstStyle/>
          <a:p>
            <a:pPr algn="ctr">
              <a:spcBef>
                <a:spcPct val="0"/>
              </a:spcBef>
            </a:pPr>
            <a:r>
              <a:rPr lang="en-US" sz="2000" b="1" spc="39" dirty="0">
                <a:solidFill>
                  <a:schemeClr val="bg1"/>
                </a:solidFill>
                <a:latin typeface="Verdana" panose="020B0604030504040204" pitchFamily="34" charset="0"/>
                <a:ea typeface="Verdana" panose="020B0604030504040204" pitchFamily="34" charset="0"/>
              </a:rPr>
              <a:t>9</a:t>
            </a:r>
          </a:p>
          <a:p>
            <a:pPr algn="ctr">
              <a:spcBef>
                <a:spcPct val="0"/>
              </a:spcBef>
              <a:spcAft>
                <a:spcPts val="2400"/>
              </a:spcAft>
            </a:pPr>
            <a:r>
              <a:rPr lang="en-US" sz="1200" spc="39" dirty="0">
                <a:solidFill>
                  <a:schemeClr val="bg1"/>
                </a:solidFill>
                <a:latin typeface="Verdana" panose="020B0604030504040204" pitchFamily="34" charset="0"/>
                <a:ea typeface="Verdana" panose="020B0604030504040204" pitchFamily="34" charset="0"/>
              </a:rPr>
              <a:t>locations throughout Texas</a:t>
            </a:r>
          </a:p>
          <a:p>
            <a:pPr algn="ctr">
              <a:spcBef>
                <a:spcPct val="0"/>
              </a:spcBef>
            </a:pPr>
            <a:r>
              <a:rPr lang="en-US" sz="2000" b="1" spc="39" dirty="0">
                <a:solidFill>
                  <a:schemeClr val="bg1"/>
                </a:solidFill>
                <a:latin typeface="Verdana" panose="020B0604030504040204" pitchFamily="34" charset="0"/>
                <a:ea typeface="Verdana" panose="020B0604030504040204" pitchFamily="34" charset="0"/>
              </a:rPr>
              <a:t>$900m+</a:t>
            </a:r>
          </a:p>
          <a:p>
            <a:pPr algn="ctr">
              <a:spcBef>
                <a:spcPct val="0"/>
              </a:spcBef>
              <a:spcAft>
                <a:spcPts val="2400"/>
              </a:spcAft>
            </a:pPr>
            <a:r>
              <a:rPr lang="en-US" sz="1200" spc="39" dirty="0">
                <a:solidFill>
                  <a:schemeClr val="bg1"/>
                </a:solidFill>
                <a:latin typeface="Verdana" panose="020B0604030504040204" pitchFamily="34" charset="0"/>
                <a:ea typeface="Verdana" panose="020B0604030504040204" pitchFamily="34" charset="0"/>
              </a:rPr>
              <a:t>Average total annual revenue</a:t>
            </a:r>
          </a:p>
          <a:p>
            <a:pPr algn="ctr">
              <a:spcBef>
                <a:spcPct val="0"/>
              </a:spcBef>
            </a:pPr>
            <a:r>
              <a:rPr lang="en-US" sz="2000" b="1" spc="39" dirty="0">
                <a:solidFill>
                  <a:schemeClr val="bg1"/>
                </a:solidFill>
                <a:latin typeface="Verdana" panose="020B0604030504040204" pitchFamily="34" charset="0"/>
                <a:ea typeface="Verdana" panose="020B0604030504040204" pitchFamily="34" charset="0"/>
              </a:rPr>
              <a:t>720</a:t>
            </a:r>
          </a:p>
          <a:p>
            <a:pPr algn="ctr">
              <a:spcBef>
                <a:spcPct val="0"/>
              </a:spcBef>
              <a:spcAft>
                <a:spcPts val="2400"/>
              </a:spcAft>
            </a:pPr>
            <a:r>
              <a:rPr lang="en-US" sz="1200" spc="39" dirty="0">
                <a:solidFill>
                  <a:schemeClr val="bg1"/>
                </a:solidFill>
                <a:latin typeface="Verdana" panose="020B0604030504040204" pitchFamily="34" charset="0"/>
                <a:ea typeface="Verdana" panose="020B0604030504040204" pitchFamily="34" charset="0"/>
              </a:rPr>
              <a:t>Team members</a:t>
            </a:r>
          </a:p>
          <a:p>
            <a:pPr algn="ctr">
              <a:spcBef>
                <a:spcPct val="0"/>
              </a:spcBef>
            </a:pPr>
            <a:r>
              <a:rPr lang="en-US" sz="2000" b="1" spc="39" dirty="0">
                <a:solidFill>
                  <a:schemeClr val="bg1"/>
                </a:solidFill>
                <a:latin typeface="Verdana" panose="020B0604030504040204" pitchFamily="34" charset="0"/>
                <a:ea typeface="Verdana" panose="020B0604030504040204" pitchFamily="34" charset="0"/>
              </a:rPr>
              <a:t>71</a:t>
            </a:r>
          </a:p>
          <a:p>
            <a:pPr algn="ctr">
              <a:spcBef>
                <a:spcPct val="0"/>
              </a:spcBef>
              <a:spcAft>
                <a:spcPts val="2400"/>
              </a:spcAft>
            </a:pPr>
            <a:r>
              <a:rPr lang="en-US" sz="1200" spc="39" dirty="0">
                <a:solidFill>
                  <a:schemeClr val="bg1"/>
                </a:solidFill>
                <a:latin typeface="Verdana" panose="020B0604030504040204" pitchFamily="34" charset="0"/>
                <a:ea typeface="Verdana" panose="020B0604030504040204" pitchFamily="34" charset="0"/>
              </a:rPr>
              <a:t>Years building </a:t>
            </a:r>
            <a:br>
              <a:rPr lang="en-US" sz="1200" spc="39" dirty="0">
                <a:solidFill>
                  <a:schemeClr val="bg1"/>
                </a:solidFill>
                <a:latin typeface="Verdana" panose="020B0604030504040204" pitchFamily="34" charset="0"/>
                <a:ea typeface="Verdana" panose="020B0604030504040204" pitchFamily="34" charset="0"/>
              </a:rPr>
            </a:br>
            <a:r>
              <a:rPr lang="en-US" sz="1200" spc="39" dirty="0">
                <a:solidFill>
                  <a:schemeClr val="bg1"/>
                </a:solidFill>
                <a:latin typeface="Verdana" panose="020B0604030504040204" pitchFamily="34" charset="0"/>
                <a:ea typeface="Verdana" panose="020B0604030504040204" pitchFamily="34" charset="0"/>
              </a:rPr>
              <a:t>in Texas</a:t>
            </a:r>
          </a:p>
          <a:p>
            <a:pPr algn="ctr">
              <a:spcBef>
                <a:spcPct val="0"/>
              </a:spcBef>
            </a:pPr>
            <a:r>
              <a:rPr lang="en-US" sz="2000" b="1" spc="39" dirty="0">
                <a:solidFill>
                  <a:schemeClr val="bg1"/>
                </a:solidFill>
                <a:latin typeface="Verdana" panose="020B0604030504040204" pitchFamily="34" charset="0"/>
                <a:ea typeface="Verdana" panose="020B0604030504040204" pitchFamily="34" charset="0"/>
              </a:rPr>
              <a:t>100%</a:t>
            </a:r>
          </a:p>
          <a:p>
            <a:pPr algn="ctr">
              <a:spcBef>
                <a:spcPct val="0"/>
              </a:spcBef>
            </a:pPr>
            <a:r>
              <a:rPr lang="en-US" sz="1200" spc="39" dirty="0">
                <a:solidFill>
                  <a:schemeClr val="bg1"/>
                </a:solidFill>
                <a:latin typeface="Verdana" panose="020B0604030504040204" pitchFamily="34" charset="0"/>
                <a:ea typeface="Verdana" panose="020B0604030504040204" pitchFamily="34" charset="0"/>
              </a:rPr>
              <a:t>Employee-owned</a:t>
            </a:r>
            <a:endParaRPr lang="en-US" sz="1400" i="1" spc="39" dirty="0">
              <a:solidFill>
                <a:schemeClr val="bg1"/>
              </a:solidFill>
              <a:latin typeface="Verdana" panose="020B0604030504040204" pitchFamily="34" charset="0"/>
              <a:ea typeface="Verdana" panose="020B0604030504040204" pitchFamily="34" charset="0"/>
            </a:endParaRPr>
          </a:p>
        </p:txBody>
      </p:sp>
      <p:sp>
        <p:nvSpPr>
          <p:cNvPr id="29" name="TextBox 29"/>
          <p:cNvSpPr txBox="1"/>
          <p:nvPr/>
        </p:nvSpPr>
        <p:spPr>
          <a:xfrm>
            <a:off x="804486" y="1079261"/>
            <a:ext cx="1669438" cy="179344"/>
          </a:xfrm>
          <a:prstGeom prst="rect">
            <a:avLst/>
          </a:prstGeom>
        </p:spPr>
        <p:txBody>
          <a:bodyPr wrap="square" lIns="0" tIns="0" rIns="0" bIns="0" rtlCol="0" anchor="t">
            <a:spAutoFit/>
          </a:bodyPr>
          <a:lstStyle/>
          <a:p>
            <a:pPr>
              <a:lnSpc>
                <a:spcPts val="1493"/>
              </a:lnSpc>
              <a:spcBef>
                <a:spcPct val="0"/>
              </a:spcBef>
            </a:pPr>
            <a:r>
              <a:rPr lang="en-US" sz="1200" b="1" spc="93" dirty="0">
                <a:solidFill>
                  <a:schemeClr val="bg1"/>
                </a:solidFill>
                <a:latin typeface="Arial" panose="020B0604020202020204" pitchFamily="34" charset="0"/>
                <a:cs typeface="Arial" panose="020B0604020202020204" pitchFamily="34" charset="0"/>
              </a:rPr>
              <a:t>BY THE NUMBERS</a:t>
            </a:r>
          </a:p>
        </p:txBody>
      </p:sp>
      <p:pic>
        <p:nvPicPr>
          <p:cNvPr id="5" name="Picture 4">
            <a:extLst>
              <a:ext uri="{FF2B5EF4-FFF2-40B4-BE49-F238E27FC236}">
                <a16:creationId xmlns:a16="http://schemas.microsoft.com/office/drawing/2014/main" id="{C3B71524-C634-67B9-F3DC-30A6A375082C}"/>
              </a:ext>
            </a:extLst>
          </p:cNvPr>
          <p:cNvPicPr>
            <a:picLocks noChangeAspect="1"/>
          </p:cNvPicPr>
          <p:nvPr/>
        </p:nvPicPr>
        <p:blipFill rotWithShape="1">
          <a:blip r:embed="rId3">
            <a:extLst>
              <a:ext uri="{28A0092B-C50C-407E-A947-70E740481C1C}">
                <a14:useLocalDpi xmlns:a14="http://schemas.microsoft.com/office/drawing/2010/main" val="0"/>
              </a:ext>
            </a:extLst>
          </a:blip>
          <a:srcRect r="36848"/>
          <a:stretch/>
        </p:blipFill>
        <p:spPr>
          <a:xfrm>
            <a:off x="3013571" y="857134"/>
            <a:ext cx="6238840" cy="5558405"/>
          </a:xfrm>
          <a:prstGeom prst="rect">
            <a:avLst/>
          </a:prstGeom>
        </p:spPr>
      </p:pic>
      <p:pic>
        <p:nvPicPr>
          <p:cNvPr id="31" name="Picture 30">
            <a:extLst>
              <a:ext uri="{FF2B5EF4-FFF2-40B4-BE49-F238E27FC236}">
                <a16:creationId xmlns:a16="http://schemas.microsoft.com/office/drawing/2014/main" id="{75D19F66-A79C-6285-5F52-6B239262EAAF}"/>
              </a:ext>
            </a:extLst>
          </p:cNvPr>
          <p:cNvPicPr>
            <a:picLocks noChangeAspect="1"/>
          </p:cNvPicPr>
          <p:nvPr/>
        </p:nvPicPr>
        <p:blipFill rotWithShape="1">
          <a:blip r:embed="rId4"/>
          <a:srcRect t="27648" b="24809"/>
          <a:stretch/>
        </p:blipFill>
        <p:spPr>
          <a:xfrm>
            <a:off x="573360" y="231494"/>
            <a:ext cx="1976923" cy="726449"/>
          </a:xfrm>
          <a:prstGeom prst="rect">
            <a:avLst/>
          </a:prstGeom>
        </p:spPr>
      </p:pic>
      <p:sp>
        <p:nvSpPr>
          <p:cNvPr id="32" name="TextBox 31">
            <a:extLst>
              <a:ext uri="{FF2B5EF4-FFF2-40B4-BE49-F238E27FC236}">
                <a16:creationId xmlns:a16="http://schemas.microsoft.com/office/drawing/2014/main" id="{7990CB95-D2B4-0A79-AA8B-F3F7F4D1C9C1}"/>
              </a:ext>
            </a:extLst>
          </p:cNvPr>
          <p:cNvSpPr txBox="1"/>
          <p:nvPr/>
        </p:nvSpPr>
        <p:spPr>
          <a:xfrm>
            <a:off x="9178429" y="4246616"/>
            <a:ext cx="2845120" cy="892552"/>
          </a:xfrm>
          <a:prstGeom prst="rect">
            <a:avLst/>
          </a:prstGeom>
          <a:noFill/>
        </p:spPr>
        <p:txBody>
          <a:bodyPr wrap="square" rtlCol="0">
            <a:spAutoFit/>
          </a:bodyPr>
          <a:lstStyle/>
          <a:p>
            <a:pPr algn="ctr"/>
            <a:r>
              <a:rPr lang="en-US" sz="1600" b="1" dirty="0">
                <a:solidFill>
                  <a:srgbClr val="003766"/>
                </a:solidFill>
                <a:latin typeface="Verdana" panose="020B0604030504040204" pitchFamily="34" charset="0"/>
                <a:ea typeface="Verdana" panose="020B0604030504040204" pitchFamily="34" charset="0"/>
              </a:rPr>
              <a:t>Lloyd Faver</a:t>
            </a:r>
          </a:p>
          <a:p>
            <a:pPr algn="ctr"/>
            <a:r>
              <a:rPr lang="en-US" sz="1200" dirty="0">
                <a:latin typeface="Verdana" panose="020B0604030504040204" pitchFamily="34" charset="0"/>
                <a:ea typeface="Verdana" panose="020B0604030504040204" pitchFamily="34" charset="0"/>
              </a:rPr>
              <a:t>President, North Texas Division</a:t>
            </a:r>
            <a:br>
              <a:rPr lang="en-US" sz="1200" b="1" dirty="0">
                <a:solidFill>
                  <a:schemeClr val="accent1">
                    <a:lumMod val="75000"/>
                  </a:schemeClr>
                </a:solidFill>
                <a:latin typeface="Verdana" panose="020B0604030504040204" pitchFamily="34" charset="0"/>
                <a:ea typeface="Verdana" panose="020B0604030504040204" pitchFamily="34" charset="0"/>
              </a:rPr>
            </a:br>
            <a:r>
              <a:rPr lang="en-US" sz="1200" dirty="0">
                <a:latin typeface="Verdana" panose="020B0604030504040204" pitchFamily="34" charset="0"/>
                <a:ea typeface="Verdana" panose="020B0604030504040204" pitchFamily="34" charset="0"/>
              </a:rPr>
              <a:t>817-288-0890</a:t>
            </a:r>
            <a:br>
              <a:rPr lang="en-US" sz="1200" dirty="0">
                <a:latin typeface="Verdana" panose="020B0604030504040204" pitchFamily="34" charset="0"/>
                <a:ea typeface="Verdana" panose="020B0604030504040204" pitchFamily="34" charset="0"/>
              </a:rPr>
            </a:br>
            <a:r>
              <a:rPr lang="en-US" sz="1200" dirty="0">
                <a:latin typeface="Verdana" panose="020B0604030504040204" pitchFamily="34" charset="0"/>
                <a:ea typeface="Verdana" panose="020B0604030504040204" pitchFamily="34" charset="0"/>
              </a:rPr>
              <a:t>Lloyd.Faver@SpawGlass.com</a:t>
            </a:r>
          </a:p>
        </p:txBody>
      </p:sp>
      <p:pic>
        <p:nvPicPr>
          <p:cNvPr id="33" name="Picture 32">
            <a:extLst>
              <a:ext uri="{FF2B5EF4-FFF2-40B4-BE49-F238E27FC236}">
                <a16:creationId xmlns:a16="http://schemas.microsoft.com/office/drawing/2014/main" id="{186CE64C-F61D-3B97-3465-E93CE504177C}"/>
              </a:ext>
            </a:extLst>
          </p:cNvPr>
          <p:cNvPicPr>
            <a:picLocks noChangeAspect="1"/>
          </p:cNvPicPr>
          <p:nvPr/>
        </p:nvPicPr>
        <p:blipFill>
          <a:blip r:embed="rId5">
            <a:extLst>
              <a:ext uri="{28A0092B-C50C-407E-A947-70E740481C1C}">
                <a14:useLocalDpi xmlns:a14="http://schemas.microsoft.com/office/drawing/2010/main" val="0"/>
              </a:ext>
            </a:extLst>
          </a:blip>
          <a:srcRect l="1391" r="1391"/>
          <a:stretch/>
        </p:blipFill>
        <p:spPr>
          <a:xfrm>
            <a:off x="9833097" y="2265159"/>
            <a:ext cx="1535784" cy="1919732"/>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99BE-4FCE-4FDC-5F81-A809D442474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0D63D58-C9FB-74A4-5313-5665A28D8AF7}"/>
              </a:ext>
            </a:extLst>
          </p:cNvPr>
          <p:cNvPicPr>
            <a:picLocks noChangeAspect="1"/>
          </p:cNvPicPr>
          <p:nvPr/>
        </p:nvPicPr>
        <p:blipFill>
          <a:blip r:embed="rId3"/>
          <a:stretch>
            <a:fillRect/>
          </a:stretch>
        </p:blipFill>
        <p:spPr>
          <a:xfrm>
            <a:off x="730996" y="735777"/>
            <a:ext cx="9304120" cy="5677786"/>
          </a:xfrm>
          <a:prstGeom prst="rect">
            <a:avLst/>
          </a:prstGeom>
        </p:spPr>
      </p:pic>
      <p:sp>
        <p:nvSpPr>
          <p:cNvPr id="2" name="Text Box 4">
            <a:extLst>
              <a:ext uri="{FF2B5EF4-FFF2-40B4-BE49-F238E27FC236}">
                <a16:creationId xmlns:a16="http://schemas.microsoft.com/office/drawing/2014/main" id="{E48B8A8E-74C0-B1CD-3127-FD7A9B067891}"/>
              </a:ext>
            </a:extLst>
          </p:cNvPr>
          <p:cNvSpPr txBox="1">
            <a:spLocks noChangeArrowheads="1"/>
          </p:cNvSpPr>
          <p:nvPr/>
        </p:nvSpPr>
        <p:spPr bwMode="auto">
          <a:xfrm>
            <a:off x="865908" y="1280161"/>
            <a:ext cx="10723580" cy="7848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tabLst>
                <a:tab pos="685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685800" algn="l"/>
              </a:tabLst>
              <a:defRPr sz="2400">
                <a:solidFill>
                  <a:schemeClr val="tx1"/>
                </a:solidFill>
                <a:latin typeface="Arial" charset="0"/>
                <a:ea typeface="ＭＳ Ｐゴシック" charset="0"/>
              </a:defRPr>
            </a:lvl2pPr>
            <a:lvl3pPr marL="1143000" indent="-228600" eaLnBrk="0" hangingPunct="0">
              <a:tabLst>
                <a:tab pos="685800" algn="l"/>
              </a:tabLst>
              <a:defRPr sz="2400">
                <a:solidFill>
                  <a:schemeClr val="tx1"/>
                </a:solidFill>
                <a:latin typeface="Arial" charset="0"/>
                <a:ea typeface="ＭＳ Ｐゴシック" charset="0"/>
              </a:defRPr>
            </a:lvl3pPr>
            <a:lvl4pPr marL="1600200" indent="-228600" eaLnBrk="0" hangingPunct="0">
              <a:tabLst>
                <a:tab pos="685800" algn="l"/>
              </a:tabLst>
              <a:defRPr sz="2400">
                <a:solidFill>
                  <a:schemeClr val="tx1"/>
                </a:solidFill>
                <a:latin typeface="Arial" charset="0"/>
                <a:ea typeface="ＭＳ Ｐゴシック" charset="0"/>
              </a:defRPr>
            </a:lvl4pPr>
            <a:lvl5pPr marL="2057400" indent="-228600" eaLnBrk="0" hangingPunct="0">
              <a:tabLst>
                <a:tab pos="685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9pPr>
          </a:lstStyle>
          <a:p>
            <a:pPr marL="334963" marR="0" lvl="0" indent="0" algn="l" defTabSz="914400" rtl="0" eaLnBrk="1" fontAlgn="auto" latinLnBrk="0" hangingPunct="1">
              <a:lnSpc>
                <a:spcPct val="100000"/>
              </a:lnSpc>
              <a:spcBef>
                <a:spcPts val="600"/>
              </a:spcBef>
              <a:spcAft>
                <a:spcPts val="0"/>
              </a:spcAft>
              <a:buClrTx/>
              <a:buSzTx/>
              <a:tabLst>
                <a:tab pos="685800" algn="l"/>
              </a:tabLst>
              <a:defRPr/>
            </a:pPr>
            <a:endParaRPr kumimoji="0" lang="en-US" sz="2000" b="0" i="0" u="none" strike="noStrike" kern="1200" cap="none" spc="0" normalizeH="0" baseline="0" noProof="0" dirty="0">
              <a:ln>
                <a:noFill/>
              </a:ln>
              <a:solidFill>
                <a:prstClr val="black"/>
              </a:solidFill>
              <a:effectLst/>
              <a:uLnTx/>
              <a:uFillTx/>
              <a:latin typeface="Verdana"/>
              <a:ea typeface="ＭＳ Ｐゴシック" charset="0"/>
              <a:cs typeface="Verdana"/>
            </a:endParaRPr>
          </a:p>
          <a:p>
            <a:pPr marL="334963" marR="0" lvl="0" indent="0" algn="l" defTabSz="914400" rtl="0" eaLnBrk="1" fontAlgn="auto" latinLnBrk="0" hangingPunct="1">
              <a:lnSpc>
                <a:spcPct val="100000"/>
              </a:lnSpc>
              <a:spcBef>
                <a:spcPts val="600"/>
              </a:spcBef>
              <a:spcAft>
                <a:spcPts val="0"/>
              </a:spcAft>
              <a:buClrTx/>
              <a:buSzTx/>
              <a:buFontTx/>
              <a:buNone/>
              <a:tabLst>
                <a:tab pos="685800" algn="l"/>
              </a:tabLst>
              <a:defRPr/>
            </a:pPr>
            <a:endParaRPr kumimoji="0" lang="en-US" sz="2000" b="0" i="0" u="none" strike="noStrike" kern="1200" cap="none" spc="0" normalizeH="0" baseline="0" noProof="0" dirty="0">
              <a:ln>
                <a:noFill/>
              </a:ln>
              <a:solidFill>
                <a:prstClr val="black"/>
              </a:solidFill>
              <a:effectLst/>
              <a:uLnTx/>
              <a:uFillTx/>
              <a:latin typeface="Verdana"/>
              <a:ea typeface="ＭＳ Ｐゴシック" charset="0"/>
              <a:cs typeface="Verdana"/>
            </a:endParaRPr>
          </a:p>
        </p:txBody>
      </p:sp>
      <p:sp>
        <p:nvSpPr>
          <p:cNvPr id="7" name="TextBox 6">
            <a:extLst>
              <a:ext uri="{FF2B5EF4-FFF2-40B4-BE49-F238E27FC236}">
                <a16:creationId xmlns:a16="http://schemas.microsoft.com/office/drawing/2014/main" id="{972009F3-7791-EAD5-76D5-0605D46DDA6D}"/>
              </a:ext>
            </a:extLst>
          </p:cNvPr>
          <p:cNvSpPr txBox="1"/>
          <p:nvPr/>
        </p:nvSpPr>
        <p:spPr>
          <a:xfrm>
            <a:off x="0" y="151002"/>
            <a:ext cx="12192000" cy="584775"/>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Verdana" panose="020B0604030504040204" pitchFamily="34" charset="0"/>
                <a:cs typeface="Verdana" panose="020B0604030504040204" pitchFamily="34" charset="0"/>
              </a:rPr>
              <a:t>UTD Student Success Center &amp; Student Union</a:t>
            </a:r>
          </a:p>
        </p:txBody>
      </p:sp>
      <p:pic>
        <p:nvPicPr>
          <p:cNvPr id="3" name="Picture 30">
            <a:extLst>
              <a:ext uri="{FF2B5EF4-FFF2-40B4-BE49-F238E27FC236}">
                <a16:creationId xmlns:a16="http://schemas.microsoft.com/office/drawing/2014/main" id="{E6AA8973-14D4-B0BF-F5E5-1479788F9FAD}"/>
              </a:ext>
            </a:extLst>
          </p:cNvPr>
          <p:cNvPicPr>
            <a:picLocks noChangeAspect="1"/>
          </p:cNvPicPr>
          <p:nvPr/>
        </p:nvPicPr>
        <p:blipFill rotWithShape="1">
          <a:blip r:embed="rId4"/>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5829004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99BE-4FCE-4FDC-5F81-A809D442474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A7412E0-A5B4-441F-960E-1AB5A750480B}"/>
              </a:ext>
            </a:extLst>
          </p:cNvPr>
          <p:cNvPicPr>
            <a:picLocks noChangeAspect="1"/>
          </p:cNvPicPr>
          <p:nvPr/>
        </p:nvPicPr>
        <p:blipFill>
          <a:blip r:embed="rId3"/>
          <a:stretch>
            <a:fillRect/>
          </a:stretch>
        </p:blipFill>
        <p:spPr>
          <a:xfrm>
            <a:off x="4930433" y="3551819"/>
            <a:ext cx="6827043" cy="2482381"/>
          </a:xfrm>
          <a:prstGeom prst="rect">
            <a:avLst/>
          </a:prstGeom>
        </p:spPr>
      </p:pic>
      <p:sp>
        <p:nvSpPr>
          <p:cNvPr id="2" name="Text Box 4">
            <a:extLst>
              <a:ext uri="{FF2B5EF4-FFF2-40B4-BE49-F238E27FC236}">
                <a16:creationId xmlns:a16="http://schemas.microsoft.com/office/drawing/2014/main" id="{E48B8A8E-74C0-B1CD-3127-FD7A9B067891}"/>
              </a:ext>
            </a:extLst>
          </p:cNvPr>
          <p:cNvSpPr txBox="1">
            <a:spLocks noChangeArrowheads="1"/>
          </p:cNvSpPr>
          <p:nvPr/>
        </p:nvSpPr>
        <p:spPr bwMode="auto">
          <a:xfrm>
            <a:off x="865908" y="1280161"/>
            <a:ext cx="10723580" cy="7848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tabLst>
                <a:tab pos="685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685800" algn="l"/>
              </a:tabLst>
              <a:defRPr sz="2400">
                <a:solidFill>
                  <a:schemeClr val="tx1"/>
                </a:solidFill>
                <a:latin typeface="Arial" charset="0"/>
                <a:ea typeface="ＭＳ Ｐゴシック" charset="0"/>
              </a:defRPr>
            </a:lvl2pPr>
            <a:lvl3pPr marL="1143000" indent="-228600" eaLnBrk="0" hangingPunct="0">
              <a:tabLst>
                <a:tab pos="685800" algn="l"/>
              </a:tabLst>
              <a:defRPr sz="2400">
                <a:solidFill>
                  <a:schemeClr val="tx1"/>
                </a:solidFill>
                <a:latin typeface="Arial" charset="0"/>
                <a:ea typeface="ＭＳ Ｐゴシック" charset="0"/>
              </a:defRPr>
            </a:lvl3pPr>
            <a:lvl4pPr marL="1600200" indent="-228600" eaLnBrk="0" hangingPunct="0">
              <a:tabLst>
                <a:tab pos="685800" algn="l"/>
              </a:tabLst>
              <a:defRPr sz="2400">
                <a:solidFill>
                  <a:schemeClr val="tx1"/>
                </a:solidFill>
                <a:latin typeface="Arial" charset="0"/>
                <a:ea typeface="ＭＳ Ｐゴシック" charset="0"/>
              </a:defRPr>
            </a:lvl4pPr>
            <a:lvl5pPr marL="2057400" indent="-228600" eaLnBrk="0" hangingPunct="0">
              <a:tabLst>
                <a:tab pos="685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9pPr>
          </a:lstStyle>
          <a:p>
            <a:pPr marL="334963" marR="0" lvl="0" indent="0" algn="l" defTabSz="914400" rtl="0" eaLnBrk="1" fontAlgn="auto" latinLnBrk="0" hangingPunct="1">
              <a:lnSpc>
                <a:spcPct val="100000"/>
              </a:lnSpc>
              <a:spcBef>
                <a:spcPts val="600"/>
              </a:spcBef>
              <a:spcAft>
                <a:spcPts val="0"/>
              </a:spcAft>
              <a:buClrTx/>
              <a:buSzTx/>
              <a:tabLst>
                <a:tab pos="685800" algn="l"/>
              </a:tabLst>
              <a:defRPr/>
            </a:pPr>
            <a:endParaRPr kumimoji="0" lang="en-US" sz="2000" b="0" i="0" u="none" strike="noStrike" kern="1200" cap="none" spc="0" normalizeH="0" baseline="0" noProof="0" dirty="0">
              <a:ln>
                <a:noFill/>
              </a:ln>
              <a:solidFill>
                <a:prstClr val="black"/>
              </a:solidFill>
              <a:effectLst/>
              <a:uLnTx/>
              <a:uFillTx/>
              <a:latin typeface="Verdana"/>
              <a:ea typeface="ＭＳ Ｐゴシック" charset="0"/>
              <a:cs typeface="Verdana"/>
            </a:endParaRPr>
          </a:p>
          <a:p>
            <a:pPr marL="334963" marR="0" lvl="0" indent="0" algn="l" defTabSz="914400" rtl="0" eaLnBrk="1" fontAlgn="auto" latinLnBrk="0" hangingPunct="1">
              <a:lnSpc>
                <a:spcPct val="100000"/>
              </a:lnSpc>
              <a:spcBef>
                <a:spcPts val="600"/>
              </a:spcBef>
              <a:spcAft>
                <a:spcPts val="0"/>
              </a:spcAft>
              <a:buClrTx/>
              <a:buSzTx/>
              <a:buFontTx/>
              <a:buNone/>
              <a:tabLst>
                <a:tab pos="685800" algn="l"/>
              </a:tabLst>
              <a:defRPr/>
            </a:pPr>
            <a:endParaRPr kumimoji="0" lang="en-US" sz="2000" b="0" i="0" u="none" strike="noStrike" kern="1200" cap="none" spc="0" normalizeH="0" baseline="0" noProof="0" dirty="0">
              <a:ln>
                <a:noFill/>
              </a:ln>
              <a:solidFill>
                <a:prstClr val="black"/>
              </a:solidFill>
              <a:effectLst/>
              <a:uLnTx/>
              <a:uFillTx/>
              <a:latin typeface="Verdana"/>
              <a:ea typeface="ＭＳ Ｐゴシック" charset="0"/>
              <a:cs typeface="Verdana"/>
            </a:endParaRPr>
          </a:p>
        </p:txBody>
      </p:sp>
      <p:pic>
        <p:nvPicPr>
          <p:cNvPr id="9" name="Picture 8">
            <a:extLst>
              <a:ext uri="{FF2B5EF4-FFF2-40B4-BE49-F238E27FC236}">
                <a16:creationId xmlns:a16="http://schemas.microsoft.com/office/drawing/2014/main" id="{E38A440B-C545-36B5-D0E0-8AF491B50E3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249" b="94210" l="532" r="97932">
                        <a14:foregroundMark x1="10251" y1="35985" x2="2422" y2="41991"/>
                        <a14:foregroundMark x1="2422" y1="41991" x2="650" y2="75433"/>
                        <a14:foregroundMark x1="650" y1="75433" x2="28804" y2="97619"/>
                        <a14:foregroundMark x1="28804" y1="97619" x2="38523" y2="94264"/>
                        <a14:foregroundMark x1="38523" y1="94264" x2="39084" y2="90476"/>
                        <a14:foregroundMark x1="39084" y1="90476" x2="39498" y2="80465"/>
                        <a14:foregroundMark x1="38198" y1="93344" x2="66558" y2="80411"/>
                        <a14:foregroundMark x1="66558" y1="80411" x2="73205" y2="72186"/>
                        <a14:foregroundMark x1="73205" y1="72186" x2="70074" y2="63258"/>
                        <a14:foregroundMark x1="8508" y1="35119" x2="1123" y2="72835"/>
                        <a14:foregroundMark x1="1123" y1="72835" x2="7533" y2="84794"/>
                        <a14:foregroundMark x1="7533" y1="84794" x2="9749" y2="83171"/>
                        <a14:foregroundMark x1="6056" y1="36418" x2="975" y2="49621"/>
                        <a14:foregroundMark x1="975" y1="49621" x2="532" y2="68939"/>
                        <a14:foregroundMark x1="532" y1="68939" x2="5347" y2="83874"/>
                        <a14:foregroundMark x1="31581" y1="11147" x2="40561" y2="2002"/>
                        <a14:foregroundMark x1="40561" y1="2002" x2="52762" y2="5249"/>
                        <a14:foregroundMark x1="52762" y1="5249" x2="53058" y2="17262"/>
                        <a14:foregroundMark x1="53708" y1="18019" x2="62866" y2="11959"/>
                        <a14:foregroundMark x1="62866" y1="11959" x2="86145" y2="9253"/>
                        <a14:foregroundMark x1="86145" y1="9253" x2="95362" y2="14394"/>
                        <a14:foregroundMark x1="95362" y1="14394" x2="99705" y2="31006"/>
                        <a14:foregroundMark x1="99705" y1="31006" x2="99882" y2="49351"/>
                        <a14:foregroundMark x1="99882" y1="49351" x2="91492" y2="65747"/>
                        <a14:foregroundMark x1="91492" y1="65747" x2="78818" y2="69102"/>
                        <a14:foregroundMark x1="78818" y1="69102" x2="69069" y2="66558"/>
                        <a14:foregroundMark x1="67681" y1="48431" x2="55126" y2="57792"/>
                        <a14:foregroundMark x1="55126" y1="57792" x2="65524" y2="54545"/>
                        <a14:foregroundMark x1="65524" y1="54545" x2="64993" y2="48864"/>
                        <a14:foregroundMark x1="91137" y1="19210" x2="98493" y2="23268"/>
                        <a14:foregroundMark x1="98493" y1="23268" x2="99882" y2="37229"/>
                        <a14:foregroundMark x1="99882" y1="37229" x2="99025" y2="52435"/>
                        <a14:foregroundMark x1="99025" y1="52435" x2="94712" y2="64665"/>
                        <a14:foregroundMark x1="94712" y1="64665" x2="93117" y2="65206"/>
                        <a14:foregroundMark x1="55037" y1="19210" x2="46677" y2="29762"/>
                        <a14:foregroundMark x1="46677" y1="29762" x2="50044" y2="20887"/>
                        <a14:foregroundMark x1="88538" y1="34632" x2="81625" y2="39935"/>
                        <a14:foregroundMark x1="81625" y1="39935" x2="81359" y2="59253"/>
                        <a14:foregroundMark x1="81359" y1="59253" x2="92851" y2="58604"/>
                        <a14:foregroundMark x1="92851" y1="58604" x2="98996" y2="43777"/>
                        <a14:foregroundMark x1="98996" y1="43777" x2="97312" y2="29816"/>
                        <a14:foregroundMark x1="97312" y1="29816" x2="83309" y2="33117"/>
                        <a14:foregroundMark x1="83309" y1="33117" x2="80443" y2="42857"/>
                        <a14:foregroundMark x1="96869" y1="34037" x2="86529" y2="35768"/>
                        <a14:foregroundMark x1="86529" y1="35768" x2="76278" y2="45400"/>
                        <a14:foregroundMark x1="76278" y1="45400" x2="84697" y2="48539"/>
                        <a14:foregroundMark x1="84697" y1="48539" x2="97932" y2="42370"/>
                        <a14:foregroundMark x1="97932" y1="42370" x2="95716" y2="34632"/>
                      </a14:backgroundRemoval>
                    </a14:imgEffect>
                  </a14:imgLayer>
                </a14:imgProps>
              </a:ext>
            </a:extLst>
          </a:blip>
          <a:stretch>
            <a:fillRect/>
          </a:stretch>
        </p:blipFill>
        <p:spPr>
          <a:xfrm>
            <a:off x="434524" y="1454340"/>
            <a:ext cx="6504992" cy="3551322"/>
          </a:xfrm>
          <a:prstGeom prst="rect">
            <a:avLst/>
          </a:prstGeom>
        </p:spPr>
      </p:pic>
      <p:pic>
        <p:nvPicPr>
          <p:cNvPr id="3" name="Picture 30">
            <a:extLst>
              <a:ext uri="{FF2B5EF4-FFF2-40B4-BE49-F238E27FC236}">
                <a16:creationId xmlns:a16="http://schemas.microsoft.com/office/drawing/2014/main" id="{C6470FBA-B8F0-209B-B1DF-F881FA9E4F5F}"/>
              </a:ext>
            </a:extLst>
          </p:cNvPr>
          <p:cNvPicPr>
            <a:picLocks noChangeAspect="1"/>
          </p:cNvPicPr>
          <p:nvPr/>
        </p:nvPicPr>
        <p:blipFill rotWithShape="1">
          <a:blip r:embed="rId6"/>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20354012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99BE-4FCE-4FDC-5F81-A809D4424744}"/>
            </a:ext>
          </a:extLst>
        </p:cNvPr>
        <p:cNvGrpSpPr/>
        <p:nvPr/>
      </p:nvGrpSpPr>
      <p:grpSpPr>
        <a:xfrm>
          <a:off x="0" y="0"/>
          <a:ext cx="0" cy="0"/>
          <a:chOff x="0" y="0"/>
          <a:chExt cx="0" cy="0"/>
        </a:xfrm>
      </p:grpSpPr>
      <p:sp>
        <p:nvSpPr>
          <p:cNvPr id="2" name="Text Box 4">
            <a:extLst>
              <a:ext uri="{FF2B5EF4-FFF2-40B4-BE49-F238E27FC236}">
                <a16:creationId xmlns:a16="http://schemas.microsoft.com/office/drawing/2014/main" id="{E48B8A8E-74C0-B1CD-3127-FD7A9B067891}"/>
              </a:ext>
            </a:extLst>
          </p:cNvPr>
          <p:cNvSpPr txBox="1">
            <a:spLocks noChangeArrowheads="1"/>
          </p:cNvSpPr>
          <p:nvPr/>
        </p:nvSpPr>
        <p:spPr bwMode="auto">
          <a:xfrm>
            <a:off x="865908" y="1280161"/>
            <a:ext cx="10723580" cy="7848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tabLst>
                <a:tab pos="685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685800" algn="l"/>
              </a:tabLst>
              <a:defRPr sz="2400">
                <a:solidFill>
                  <a:schemeClr val="tx1"/>
                </a:solidFill>
                <a:latin typeface="Arial" charset="0"/>
                <a:ea typeface="ＭＳ Ｐゴシック" charset="0"/>
              </a:defRPr>
            </a:lvl2pPr>
            <a:lvl3pPr marL="1143000" indent="-228600" eaLnBrk="0" hangingPunct="0">
              <a:tabLst>
                <a:tab pos="685800" algn="l"/>
              </a:tabLst>
              <a:defRPr sz="2400">
                <a:solidFill>
                  <a:schemeClr val="tx1"/>
                </a:solidFill>
                <a:latin typeface="Arial" charset="0"/>
                <a:ea typeface="ＭＳ Ｐゴシック" charset="0"/>
              </a:defRPr>
            </a:lvl3pPr>
            <a:lvl4pPr marL="1600200" indent="-228600" eaLnBrk="0" hangingPunct="0">
              <a:tabLst>
                <a:tab pos="685800" algn="l"/>
              </a:tabLst>
              <a:defRPr sz="2400">
                <a:solidFill>
                  <a:schemeClr val="tx1"/>
                </a:solidFill>
                <a:latin typeface="Arial" charset="0"/>
                <a:ea typeface="ＭＳ Ｐゴシック" charset="0"/>
              </a:defRPr>
            </a:lvl4pPr>
            <a:lvl5pPr marL="2057400" indent="-228600" eaLnBrk="0" hangingPunct="0">
              <a:tabLst>
                <a:tab pos="685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85800" algn="l"/>
              </a:tabLst>
              <a:defRPr sz="2400">
                <a:solidFill>
                  <a:schemeClr val="tx1"/>
                </a:solidFill>
                <a:latin typeface="Arial" charset="0"/>
                <a:ea typeface="ＭＳ Ｐゴシック" charset="0"/>
              </a:defRPr>
            </a:lvl9pPr>
          </a:lstStyle>
          <a:p>
            <a:pPr marL="334963" marR="0" lvl="0" indent="0" algn="l" defTabSz="914400" rtl="0" eaLnBrk="1" fontAlgn="auto" latinLnBrk="0" hangingPunct="1">
              <a:lnSpc>
                <a:spcPct val="100000"/>
              </a:lnSpc>
              <a:spcBef>
                <a:spcPts val="600"/>
              </a:spcBef>
              <a:spcAft>
                <a:spcPts val="0"/>
              </a:spcAft>
              <a:buClrTx/>
              <a:buSzTx/>
              <a:tabLst>
                <a:tab pos="685800" algn="l"/>
              </a:tabLst>
              <a:defRPr/>
            </a:pPr>
            <a:endParaRPr kumimoji="0" lang="en-US" sz="2000" b="0" i="0" u="none" strike="noStrike" kern="1200" cap="none" spc="0" normalizeH="0" baseline="0" noProof="0" dirty="0">
              <a:ln>
                <a:noFill/>
              </a:ln>
              <a:solidFill>
                <a:prstClr val="black"/>
              </a:solidFill>
              <a:effectLst/>
              <a:uLnTx/>
              <a:uFillTx/>
              <a:latin typeface="Verdana"/>
              <a:ea typeface="ＭＳ Ｐゴシック" charset="0"/>
              <a:cs typeface="Verdana"/>
            </a:endParaRPr>
          </a:p>
          <a:p>
            <a:pPr marL="334963" marR="0" lvl="0" indent="0" algn="l" defTabSz="914400" rtl="0" eaLnBrk="1" fontAlgn="auto" latinLnBrk="0" hangingPunct="1">
              <a:lnSpc>
                <a:spcPct val="100000"/>
              </a:lnSpc>
              <a:spcBef>
                <a:spcPts val="600"/>
              </a:spcBef>
              <a:spcAft>
                <a:spcPts val="0"/>
              </a:spcAft>
              <a:buClrTx/>
              <a:buSzTx/>
              <a:buFontTx/>
              <a:buNone/>
              <a:tabLst>
                <a:tab pos="685800" algn="l"/>
              </a:tabLst>
              <a:defRPr/>
            </a:pPr>
            <a:endParaRPr kumimoji="0" lang="en-US" sz="2000" b="0" i="0" u="none" strike="noStrike" kern="1200" cap="none" spc="0" normalizeH="0" baseline="0" noProof="0" dirty="0">
              <a:ln>
                <a:noFill/>
              </a:ln>
              <a:solidFill>
                <a:prstClr val="black"/>
              </a:solidFill>
              <a:effectLst/>
              <a:uLnTx/>
              <a:uFillTx/>
              <a:latin typeface="Verdana"/>
              <a:ea typeface="ＭＳ Ｐゴシック" charset="0"/>
              <a:cs typeface="Verdana"/>
            </a:endParaRPr>
          </a:p>
        </p:txBody>
      </p:sp>
      <p:pic>
        <p:nvPicPr>
          <p:cNvPr id="6" name="Picture 5">
            <a:extLst>
              <a:ext uri="{FF2B5EF4-FFF2-40B4-BE49-F238E27FC236}">
                <a16:creationId xmlns:a16="http://schemas.microsoft.com/office/drawing/2014/main" id="{3487EDA3-2287-5DE0-23F2-F381569C2BA0}"/>
              </a:ext>
            </a:extLst>
          </p:cNvPr>
          <p:cNvPicPr>
            <a:picLocks noChangeAspect="1"/>
          </p:cNvPicPr>
          <p:nvPr/>
        </p:nvPicPr>
        <p:blipFill>
          <a:blip r:embed="rId3"/>
          <a:stretch>
            <a:fillRect/>
          </a:stretch>
        </p:blipFill>
        <p:spPr>
          <a:xfrm>
            <a:off x="384557" y="1220727"/>
            <a:ext cx="5586089" cy="4484607"/>
          </a:xfrm>
          <a:prstGeom prst="rect">
            <a:avLst/>
          </a:prstGeom>
        </p:spPr>
      </p:pic>
      <p:pic>
        <p:nvPicPr>
          <p:cNvPr id="10" name="Picture 9">
            <a:extLst>
              <a:ext uri="{FF2B5EF4-FFF2-40B4-BE49-F238E27FC236}">
                <a16:creationId xmlns:a16="http://schemas.microsoft.com/office/drawing/2014/main" id="{EF5E7201-ECCD-AAF3-130B-010D27B7E4BE}"/>
              </a:ext>
            </a:extLst>
          </p:cNvPr>
          <p:cNvPicPr>
            <a:picLocks noChangeAspect="1"/>
          </p:cNvPicPr>
          <p:nvPr/>
        </p:nvPicPr>
        <p:blipFill>
          <a:blip r:embed="rId4"/>
          <a:stretch>
            <a:fillRect/>
          </a:stretch>
        </p:blipFill>
        <p:spPr>
          <a:xfrm>
            <a:off x="6221356" y="1280161"/>
            <a:ext cx="5385691" cy="4425173"/>
          </a:xfrm>
          <a:prstGeom prst="rect">
            <a:avLst/>
          </a:prstGeom>
        </p:spPr>
      </p:pic>
      <p:pic>
        <p:nvPicPr>
          <p:cNvPr id="3" name="Picture 30">
            <a:extLst>
              <a:ext uri="{FF2B5EF4-FFF2-40B4-BE49-F238E27FC236}">
                <a16:creationId xmlns:a16="http://schemas.microsoft.com/office/drawing/2014/main" id="{A600D052-506F-99B3-8644-4E3652D4CDB7}"/>
              </a:ext>
            </a:extLst>
          </p:cNvPr>
          <p:cNvPicPr>
            <a:picLocks noChangeAspect="1"/>
          </p:cNvPicPr>
          <p:nvPr/>
        </p:nvPicPr>
        <p:blipFill rotWithShape="1">
          <a:blip r:embed="rId5"/>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12141964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09CB136B-69A0-680F-6C86-831E9837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red sign with white text&#10;&#10;Description automatically generated">
            <a:extLst>
              <a:ext uri="{FF2B5EF4-FFF2-40B4-BE49-F238E27FC236}">
                <a16:creationId xmlns:a16="http://schemas.microsoft.com/office/drawing/2014/main" id="{14EB83AE-9A04-7A7F-A97E-BE526FB86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667" y="4024524"/>
            <a:ext cx="3017529" cy="1838681"/>
          </a:xfrm>
          <a:prstGeom prst="rect">
            <a:avLst/>
          </a:prstGeom>
        </p:spPr>
      </p:pic>
      <p:sp>
        <p:nvSpPr>
          <p:cNvPr id="6" name="TextBox 20">
            <a:extLst>
              <a:ext uri="{FF2B5EF4-FFF2-40B4-BE49-F238E27FC236}">
                <a16:creationId xmlns:a16="http://schemas.microsoft.com/office/drawing/2014/main" id="{76945834-9F2F-6F98-F6B9-B06F64DECCEE}"/>
              </a:ext>
            </a:extLst>
          </p:cNvPr>
          <p:cNvSpPr txBox="1"/>
          <p:nvPr/>
        </p:nvSpPr>
        <p:spPr>
          <a:xfrm>
            <a:off x="-12701" y="2192916"/>
            <a:ext cx="6456173" cy="1217641"/>
          </a:xfrm>
          <a:prstGeom prst="rect">
            <a:avLst/>
          </a:prstGeom>
        </p:spPr>
        <p:txBody>
          <a:bodyPr wrap="square" lIns="0" tIns="0" rIns="0" bIns="0" rtlCol="0" anchor="t">
            <a:spAutoFit/>
          </a:bodyPr>
          <a:lstStyle/>
          <a:p>
            <a:pPr algn="ctr" defTabSz="609630">
              <a:lnSpc>
                <a:spcPts val="4480"/>
              </a:lnSpc>
            </a:pPr>
            <a:r>
              <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t>Project</a:t>
            </a:r>
            <a:br>
              <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br>
            <a:r>
              <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t>Execution</a:t>
            </a:r>
          </a:p>
        </p:txBody>
      </p:sp>
    </p:spTree>
    <p:extLst>
      <p:ext uri="{BB962C8B-B14F-4D97-AF65-F5344CB8AC3E}">
        <p14:creationId xmlns:p14="http://schemas.microsoft.com/office/powerpoint/2010/main" val="2709163128"/>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74917D75-3BB2-0057-60FE-3F2392CDC7A6}"/>
              </a:ext>
            </a:extLst>
          </p:cNvPr>
          <p:cNvSpPr txBox="1"/>
          <p:nvPr/>
        </p:nvSpPr>
        <p:spPr>
          <a:xfrm>
            <a:off x="0" y="843243"/>
            <a:ext cx="12192000" cy="591187"/>
          </a:xfrm>
          <a:prstGeom prst="rect">
            <a:avLst/>
          </a:prstGeom>
        </p:spPr>
        <p:txBody>
          <a:bodyPr wrap="square" lIns="0" tIns="0" rIns="0" bIns="0" rtlCol="0" anchor="t">
            <a:spAutoFit/>
          </a:bodyPr>
          <a:lstStyle/>
          <a:p>
            <a:pPr lvl="1" algn="ctr" defTabSz="609630">
              <a:lnSpc>
                <a:spcPts val="4480"/>
              </a:lnSpc>
            </a:pPr>
            <a:r>
              <a:rPr lang="en-US" sz="4400" b="1" dirty="0">
                <a:solidFill>
                  <a:srgbClr val="013663"/>
                </a:solidFill>
                <a:latin typeface="Garamond" panose="02020404030301010803" pitchFamily="18" charset="0"/>
                <a:ea typeface="Verdana" panose="020B0604030504040204" pitchFamily="34" charset="0"/>
              </a:rPr>
              <a:t>First Day On Site</a:t>
            </a:r>
          </a:p>
        </p:txBody>
      </p:sp>
      <p:pic>
        <p:nvPicPr>
          <p:cNvPr id="10" name="Picture 30">
            <a:extLst>
              <a:ext uri="{FF2B5EF4-FFF2-40B4-BE49-F238E27FC236}">
                <a16:creationId xmlns:a16="http://schemas.microsoft.com/office/drawing/2014/main" id="{5966908F-6031-88A3-8788-F4AC99EBAC1C}"/>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
        <p:nvSpPr>
          <p:cNvPr id="5" name="Rectangle 4">
            <a:extLst>
              <a:ext uri="{FF2B5EF4-FFF2-40B4-BE49-F238E27FC236}">
                <a16:creationId xmlns:a16="http://schemas.microsoft.com/office/drawing/2014/main" id="{971D0065-BE0F-ED19-C14B-2C36E459F809}"/>
              </a:ext>
            </a:extLst>
          </p:cNvPr>
          <p:cNvSpPr/>
          <p:nvPr/>
        </p:nvSpPr>
        <p:spPr>
          <a:xfrm>
            <a:off x="685803" y="2046179"/>
            <a:ext cx="3200400" cy="1744579"/>
          </a:xfrm>
          <a:prstGeom prst="rect">
            <a:avLst/>
          </a:prstGeom>
          <a:solidFill>
            <a:srgbClr val="C8DFEE"/>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i="0" u="none" strike="noStrike" kern="1200" cap="none" spc="0" normalizeH="0" baseline="0" noProof="0" dirty="0">
                <a:ln>
                  <a:noFill/>
                </a:ln>
                <a:solidFill>
                  <a:srgbClr val="003766"/>
                </a:solidFill>
                <a:effectLst/>
                <a:uLnTx/>
                <a:uFillTx/>
                <a:latin typeface="Verdana"/>
                <a:ea typeface="+mn-ea"/>
                <a:cs typeface="Verdana"/>
              </a:rPr>
              <a:t>Workers will report </a:t>
            </a:r>
            <a:br>
              <a:rPr kumimoji="0" lang="en-US" sz="1600" i="0" u="none" strike="noStrike" kern="1200" cap="none" spc="0" normalizeH="0" baseline="0" noProof="0" dirty="0">
                <a:ln>
                  <a:noFill/>
                </a:ln>
                <a:solidFill>
                  <a:srgbClr val="003766"/>
                </a:solidFill>
                <a:effectLst/>
                <a:uLnTx/>
                <a:uFillTx/>
                <a:latin typeface="Verdana"/>
                <a:ea typeface="+mn-ea"/>
                <a:cs typeface="Verdana"/>
              </a:rPr>
            </a:br>
            <a:r>
              <a:rPr kumimoji="0" lang="en-US" sz="1600" i="0" u="none" strike="noStrike" kern="1200" cap="none" spc="0" normalizeH="0" baseline="0" noProof="0" dirty="0">
                <a:ln>
                  <a:noFill/>
                </a:ln>
                <a:solidFill>
                  <a:srgbClr val="003766"/>
                </a:solidFill>
                <a:effectLst/>
                <a:uLnTx/>
                <a:uFillTx/>
                <a:latin typeface="Verdana"/>
                <a:ea typeface="+mn-ea"/>
                <a:cs typeface="Verdana"/>
              </a:rPr>
              <a:t>to safety office for </a:t>
            </a:r>
            <a:br>
              <a:rPr kumimoji="0" lang="en-US" sz="1600" i="0" u="none" strike="noStrike" kern="1200" cap="none" spc="0" normalizeH="0" baseline="0" noProof="0" dirty="0">
                <a:ln>
                  <a:noFill/>
                </a:ln>
                <a:solidFill>
                  <a:srgbClr val="003766"/>
                </a:solidFill>
                <a:effectLst/>
                <a:uLnTx/>
                <a:uFillTx/>
                <a:latin typeface="Verdana"/>
                <a:ea typeface="+mn-ea"/>
                <a:cs typeface="Verdana"/>
              </a:rPr>
            </a:br>
            <a:r>
              <a:rPr kumimoji="0" lang="en-US" sz="1600" i="0" u="none" strike="noStrike" kern="1200" cap="none" spc="0" normalizeH="0" baseline="0" noProof="0" dirty="0">
                <a:ln>
                  <a:noFill/>
                </a:ln>
                <a:solidFill>
                  <a:srgbClr val="003766"/>
                </a:solidFill>
                <a:effectLst/>
                <a:uLnTx/>
                <a:uFillTx/>
                <a:latin typeface="Verdana"/>
                <a:ea typeface="+mn-ea"/>
                <a:cs typeface="Verdana"/>
              </a:rPr>
              <a:t>jobsite orientation</a:t>
            </a:r>
          </a:p>
        </p:txBody>
      </p:sp>
      <p:sp>
        <p:nvSpPr>
          <p:cNvPr id="6" name="Rectangle 5">
            <a:extLst>
              <a:ext uri="{FF2B5EF4-FFF2-40B4-BE49-F238E27FC236}">
                <a16:creationId xmlns:a16="http://schemas.microsoft.com/office/drawing/2014/main" id="{B63DE1B8-AD93-AAC6-2BCB-2F4A8794693C}"/>
              </a:ext>
            </a:extLst>
          </p:cNvPr>
          <p:cNvSpPr/>
          <p:nvPr/>
        </p:nvSpPr>
        <p:spPr>
          <a:xfrm>
            <a:off x="4528609" y="2069435"/>
            <a:ext cx="3200400" cy="1744579"/>
          </a:xfrm>
          <a:prstGeom prst="rect">
            <a:avLst/>
          </a:prstGeom>
          <a:solidFill>
            <a:srgbClr val="C8DFEE"/>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i="0" u="none" strike="noStrike" kern="1200" cap="none" spc="0" normalizeH="0" baseline="0" noProof="0" dirty="0">
                <a:ln>
                  <a:noFill/>
                </a:ln>
                <a:solidFill>
                  <a:srgbClr val="003766"/>
                </a:solidFill>
                <a:effectLst/>
                <a:uLnTx/>
                <a:uFillTx/>
                <a:latin typeface="Verdana"/>
                <a:ea typeface="+mn-ea"/>
                <a:cs typeface="Verdana"/>
              </a:rPr>
              <a:t>Workers will be confirmed to have successfully passed background and drug tests</a:t>
            </a:r>
          </a:p>
        </p:txBody>
      </p:sp>
      <p:sp>
        <p:nvSpPr>
          <p:cNvPr id="7" name="Rectangle 6">
            <a:extLst>
              <a:ext uri="{FF2B5EF4-FFF2-40B4-BE49-F238E27FC236}">
                <a16:creationId xmlns:a16="http://schemas.microsoft.com/office/drawing/2014/main" id="{259C650B-1FF2-82E9-0F5B-0873D5535C78}"/>
              </a:ext>
            </a:extLst>
          </p:cNvPr>
          <p:cNvSpPr/>
          <p:nvPr/>
        </p:nvSpPr>
        <p:spPr>
          <a:xfrm>
            <a:off x="8371416" y="2069435"/>
            <a:ext cx="3200400" cy="1744579"/>
          </a:xfrm>
          <a:prstGeom prst="rect">
            <a:avLst/>
          </a:prstGeom>
          <a:solidFill>
            <a:srgbClr val="C8DFEE"/>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i="0" u="none" strike="noStrike" kern="1200" cap="none" spc="0" normalizeH="0" baseline="0" noProof="0" dirty="0">
                <a:ln>
                  <a:noFill/>
                </a:ln>
                <a:solidFill>
                  <a:srgbClr val="003766"/>
                </a:solidFill>
                <a:effectLst/>
                <a:uLnTx/>
                <a:uFillTx/>
                <a:latin typeface="Verdana"/>
                <a:ea typeface="+mn-ea"/>
                <a:cs typeface="Verdana"/>
              </a:rPr>
              <a:t>Workers must complete Worker Wage Rate Forms</a:t>
            </a:r>
          </a:p>
        </p:txBody>
      </p:sp>
      <p:sp>
        <p:nvSpPr>
          <p:cNvPr id="8" name="Rectangle 7">
            <a:extLst>
              <a:ext uri="{FF2B5EF4-FFF2-40B4-BE49-F238E27FC236}">
                <a16:creationId xmlns:a16="http://schemas.microsoft.com/office/drawing/2014/main" id="{69405736-E07E-3E28-2A05-3356C820E88A}"/>
              </a:ext>
            </a:extLst>
          </p:cNvPr>
          <p:cNvSpPr/>
          <p:nvPr/>
        </p:nvSpPr>
        <p:spPr>
          <a:xfrm>
            <a:off x="685803" y="4436987"/>
            <a:ext cx="3200400" cy="1744579"/>
          </a:xfrm>
          <a:prstGeom prst="rect">
            <a:avLst/>
          </a:prstGeom>
          <a:solidFill>
            <a:srgbClr val="C8DFEE"/>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i="0" u="none" strike="noStrike" kern="1200" cap="none" spc="0" normalizeH="0" baseline="0" noProof="0" dirty="0">
                <a:ln>
                  <a:noFill/>
                </a:ln>
                <a:solidFill>
                  <a:srgbClr val="003766"/>
                </a:solidFill>
                <a:effectLst/>
                <a:uLnTx/>
                <a:uFillTx/>
                <a:latin typeface="Verdana"/>
                <a:ea typeface="+mn-ea"/>
                <a:cs typeface="Verdana"/>
              </a:rPr>
              <a:t>Workers must submit </a:t>
            </a:r>
            <a:br>
              <a:rPr kumimoji="0" lang="en-US" sz="1600" i="0" u="none" strike="noStrike" kern="1200" cap="none" spc="0" normalizeH="0" baseline="0" noProof="0" dirty="0">
                <a:ln>
                  <a:noFill/>
                </a:ln>
                <a:solidFill>
                  <a:srgbClr val="003766"/>
                </a:solidFill>
                <a:effectLst/>
                <a:uLnTx/>
                <a:uFillTx/>
                <a:latin typeface="Verdana"/>
                <a:ea typeface="+mn-ea"/>
                <a:cs typeface="Verdana"/>
              </a:rPr>
            </a:br>
            <a:r>
              <a:rPr kumimoji="0" lang="en-US" sz="1600" i="0" u="none" strike="noStrike" kern="1200" cap="none" spc="0" normalizeH="0" baseline="0" noProof="0" dirty="0">
                <a:ln>
                  <a:noFill/>
                </a:ln>
                <a:solidFill>
                  <a:srgbClr val="003766"/>
                </a:solidFill>
                <a:effectLst/>
                <a:uLnTx/>
                <a:uFillTx/>
                <a:latin typeface="Verdana"/>
                <a:ea typeface="+mn-ea"/>
                <a:cs typeface="Verdana"/>
              </a:rPr>
              <a:t>current training</a:t>
            </a:r>
          </a:p>
        </p:txBody>
      </p:sp>
      <p:sp>
        <p:nvSpPr>
          <p:cNvPr id="9" name="Rectangle 8">
            <a:extLst>
              <a:ext uri="{FF2B5EF4-FFF2-40B4-BE49-F238E27FC236}">
                <a16:creationId xmlns:a16="http://schemas.microsoft.com/office/drawing/2014/main" id="{1FCE347B-B73D-0DF4-1019-AE7791AAD3DC}"/>
              </a:ext>
            </a:extLst>
          </p:cNvPr>
          <p:cNvSpPr/>
          <p:nvPr/>
        </p:nvSpPr>
        <p:spPr>
          <a:xfrm>
            <a:off x="4528609" y="4436987"/>
            <a:ext cx="3200400" cy="1744579"/>
          </a:xfrm>
          <a:prstGeom prst="rect">
            <a:avLst/>
          </a:prstGeom>
          <a:solidFill>
            <a:srgbClr val="C8DFEE"/>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i="0" u="none" strike="noStrike" kern="1200" cap="none" spc="0" normalizeH="0" baseline="0" noProof="0" dirty="0">
                <a:ln>
                  <a:noFill/>
                </a:ln>
                <a:solidFill>
                  <a:srgbClr val="003766"/>
                </a:solidFill>
                <a:effectLst/>
                <a:uLnTx/>
                <a:uFillTx/>
                <a:latin typeface="Verdana"/>
                <a:ea typeface="+mn-ea"/>
                <a:cs typeface="Verdana"/>
              </a:rPr>
              <a:t>Workers will have </a:t>
            </a:r>
            <a:r>
              <a:rPr lang="en-US" sz="1600" dirty="0">
                <a:solidFill>
                  <a:srgbClr val="003766"/>
                </a:solidFill>
                <a:latin typeface="Verdana"/>
                <a:cs typeface="Verdana"/>
              </a:rPr>
              <a:t>their </a:t>
            </a:r>
            <a:r>
              <a:rPr kumimoji="0" lang="en-US" sz="1600" i="0" u="none" strike="noStrike" kern="1200" cap="none" spc="0" normalizeH="0" baseline="0" noProof="0" dirty="0">
                <a:ln>
                  <a:noFill/>
                </a:ln>
                <a:solidFill>
                  <a:srgbClr val="003766"/>
                </a:solidFill>
                <a:effectLst/>
                <a:uLnTx/>
                <a:uFillTx/>
                <a:latin typeface="Verdana"/>
                <a:ea typeface="+mn-ea"/>
                <a:cs typeface="Verdana"/>
              </a:rPr>
              <a:t>picture taken and </a:t>
            </a:r>
            <a:br>
              <a:rPr kumimoji="0" lang="en-US" sz="1600" i="0" u="none" strike="noStrike" kern="1200" cap="none" spc="0" normalizeH="0" baseline="0" noProof="0" dirty="0">
                <a:ln>
                  <a:noFill/>
                </a:ln>
                <a:solidFill>
                  <a:srgbClr val="003766"/>
                </a:solidFill>
                <a:effectLst/>
                <a:uLnTx/>
                <a:uFillTx/>
                <a:latin typeface="Verdana"/>
                <a:ea typeface="+mn-ea"/>
                <a:cs typeface="Verdana"/>
              </a:rPr>
            </a:br>
            <a:r>
              <a:rPr kumimoji="0" lang="en-US" sz="1600" i="0" u="none" strike="noStrike" kern="1200" cap="none" spc="0" normalizeH="0" baseline="0" noProof="0" dirty="0">
                <a:ln>
                  <a:noFill/>
                </a:ln>
                <a:solidFill>
                  <a:srgbClr val="003766"/>
                </a:solidFill>
                <a:effectLst/>
                <a:uLnTx/>
                <a:uFillTx/>
                <a:latin typeface="Verdana"/>
                <a:ea typeface="+mn-ea"/>
                <a:cs typeface="Verdana"/>
              </a:rPr>
              <a:t>receive a </a:t>
            </a:r>
            <a:r>
              <a:rPr lang="en-US" sz="1600" dirty="0">
                <a:solidFill>
                  <a:srgbClr val="003766"/>
                </a:solidFill>
                <a:latin typeface="Verdana"/>
                <a:cs typeface="Verdana"/>
              </a:rPr>
              <a:t>b</a:t>
            </a:r>
            <a:r>
              <a:rPr kumimoji="0" lang="en-US" sz="1600" i="0" u="none" strike="noStrike" kern="1200" cap="none" spc="0" normalizeH="0" baseline="0" noProof="0" dirty="0" err="1">
                <a:ln>
                  <a:noFill/>
                </a:ln>
                <a:solidFill>
                  <a:srgbClr val="003766"/>
                </a:solidFill>
                <a:effectLst/>
                <a:uLnTx/>
                <a:uFillTx/>
                <a:latin typeface="Verdana"/>
                <a:ea typeface="+mn-ea"/>
                <a:cs typeface="Verdana"/>
              </a:rPr>
              <a:t>adge</a:t>
            </a:r>
            <a:endParaRPr kumimoji="0" lang="en-US" sz="1600" i="0" u="none" strike="noStrike" kern="1200" cap="none" spc="0" normalizeH="0" baseline="0" noProof="0" dirty="0">
              <a:ln>
                <a:noFill/>
              </a:ln>
              <a:solidFill>
                <a:srgbClr val="003766"/>
              </a:solidFill>
              <a:effectLst/>
              <a:uLnTx/>
              <a:uFillTx/>
              <a:latin typeface="Verdana"/>
              <a:ea typeface="+mn-ea"/>
              <a:cs typeface="Verdana"/>
            </a:endParaRPr>
          </a:p>
        </p:txBody>
      </p:sp>
      <p:sp>
        <p:nvSpPr>
          <p:cNvPr id="11" name="Rectangle 10">
            <a:extLst>
              <a:ext uri="{FF2B5EF4-FFF2-40B4-BE49-F238E27FC236}">
                <a16:creationId xmlns:a16="http://schemas.microsoft.com/office/drawing/2014/main" id="{D5FD974A-8776-A50D-6809-78F1743225FD}"/>
              </a:ext>
            </a:extLst>
          </p:cNvPr>
          <p:cNvSpPr/>
          <p:nvPr/>
        </p:nvSpPr>
        <p:spPr>
          <a:xfrm>
            <a:off x="8371416" y="4436987"/>
            <a:ext cx="3200400" cy="1744579"/>
          </a:xfrm>
          <a:prstGeom prst="rect">
            <a:avLst/>
          </a:prstGeom>
          <a:solidFill>
            <a:srgbClr val="C8DFEE"/>
          </a:solidFill>
          <a:ln w="38100">
            <a:solidFill>
              <a:srgbClr val="003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i="0" u="none" strike="noStrike" kern="1200" cap="none" spc="0" normalizeH="0" baseline="0" noProof="0" dirty="0">
                <a:ln>
                  <a:noFill/>
                </a:ln>
                <a:solidFill>
                  <a:srgbClr val="003766"/>
                </a:solidFill>
                <a:effectLst/>
                <a:uLnTx/>
                <a:uFillTx/>
                <a:latin typeface="Verdana"/>
                <a:ea typeface="+mn-ea"/>
                <a:cs typeface="Verdana"/>
              </a:rPr>
              <a:t> Workers will be introduced to Good Catch Near Miss (GCNM) program and encouraged to participate</a:t>
            </a:r>
            <a:endParaRPr lang="en-US" sz="1600" dirty="0">
              <a:solidFill>
                <a:srgbClr val="003766"/>
              </a:solidFill>
            </a:endParaRPr>
          </a:p>
        </p:txBody>
      </p:sp>
      <p:grpSp>
        <p:nvGrpSpPr>
          <p:cNvPr id="12" name="Group 11">
            <a:extLst>
              <a:ext uri="{FF2B5EF4-FFF2-40B4-BE49-F238E27FC236}">
                <a16:creationId xmlns:a16="http://schemas.microsoft.com/office/drawing/2014/main" id="{8EAD9E66-6A02-B05D-B0A3-5A33A0D4FDDC}"/>
              </a:ext>
            </a:extLst>
          </p:cNvPr>
          <p:cNvGrpSpPr/>
          <p:nvPr/>
        </p:nvGrpSpPr>
        <p:grpSpPr>
          <a:xfrm>
            <a:off x="263771" y="1588979"/>
            <a:ext cx="914400" cy="914400"/>
            <a:chOff x="1567543" y="749267"/>
            <a:chExt cx="914400" cy="914400"/>
          </a:xfrm>
        </p:grpSpPr>
        <p:sp>
          <p:nvSpPr>
            <p:cNvPr id="3" name="Oval 2">
              <a:extLst>
                <a:ext uri="{FF2B5EF4-FFF2-40B4-BE49-F238E27FC236}">
                  <a16:creationId xmlns:a16="http://schemas.microsoft.com/office/drawing/2014/main" id="{D2262A2E-4526-F569-90AC-028C6C7D5D5F}"/>
                </a:ext>
              </a:extLst>
            </p:cNvPr>
            <p:cNvSpPr/>
            <p:nvPr/>
          </p:nvSpPr>
          <p:spPr>
            <a:xfrm>
              <a:off x="1657978" y="843243"/>
              <a:ext cx="733530" cy="72644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C811695-91AB-402C-3644-0B21AAA287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67543" y="749267"/>
              <a:ext cx="914400" cy="914400"/>
            </a:xfrm>
            <a:prstGeom prst="rect">
              <a:avLst/>
            </a:prstGeom>
          </p:spPr>
        </p:pic>
      </p:grpSp>
      <p:grpSp>
        <p:nvGrpSpPr>
          <p:cNvPr id="13" name="Group 12">
            <a:extLst>
              <a:ext uri="{FF2B5EF4-FFF2-40B4-BE49-F238E27FC236}">
                <a16:creationId xmlns:a16="http://schemas.microsoft.com/office/drawing/2014/main" id="{E7C3FD86-2795-99E3-1ECF-C129181B2A3C}"/>
              </a:ext>
            </a:extLst>
          </p:cNvPr>
          <p:cNvGrpSpPr/>
          <p:nvPr/>
        </p:nvGrpSpPr>
        <p:grpSpPr>
          <a:xfrm>
            <a:off x="4144109" y="1588979"/>
            <a:ext cx="914400" cy="914400"/>
            <a:chOff x="1567543" y="749267"/>
            <a:chExt cx="914400" cy="914400"/>
          </a:xfrm>
        </p:grpSpPr>
        <p:sp>
          <p:nvSpPr>
            <p:cNvPr id="14" name="Oval 13">
              <a:extLst>
                <a:ext uri="{FF2B5EF4-FFF2-40B4-BE49-F238E27FC236}">
                  <a16:creationId xmlns:a16="http://schemas.microsoft.com/office/drawing/2014/main" id="{BBAE2897-164E-82B4-A28B-285F2FCA9909}"/>
                </a:ext>
              </a:extLst>
            </p:cNvPr>
            <p:cNvSpPr/>
            <p:nvPr/>
          </p:nvSpPr>
          <p:spPr>
            <a:xfrm>
              <a:off x="1657978" y="843243"/>
              <a:ext cx="733530" cy="72644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4FB47AB-FE29-BC06-EF49-7425A0BE6F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67543" y="749267"/>
              <a:ext cx="914400" cy="914400"/>
            </a:xfrm>
            <a:prstGeom prst="rect">
              <a:avLst/>
            </a:prstGeom>
          </p:spPr>
        </p:pic>
      </p:grpSp>
      <p:grpSp>
        <p:nvGrpSpPr>
          <p:cNvPr id="16" name="Group 15">
            <a:extLst>
              <a:ext uri="{FF2B5EF4-FFF2-40B4-BE49-F238E27FC236}">
                <a16:creationId xmlns:a16="http://schemas.microsoft.com/office/drawing/2014/main" id="{E47B7809-6EEA-7C7C-BC1E-91D207E482F9}"/>
              </a:ext>
            </a:extLst>
          </p:cNvPr>
          <p:cNvGrpSpPr/>
          <p:nvPr/>
        </p:nvGrpSpPr>
        <p:grpSpPr>
          <a:xfrm>
            <a:off x="8023074" y="1588979"/>
            <a:ext cx="914400" cy="914400"/>
            <a:chOff x="1567543" y="749267"/>
            <a:chExt cx="914400" cy="914400"/>
          </a:xfrm>
        </p:grpSpPr>
        <p:sp>
          <p:nvSpPr>
            <p:cNvPr id="17" name="Oval 16">
              <a:extLst>
                <a:ext uri="{FF2B5EF4-FFF2-40B4-BE49-F238E27FC236}">
                  <a16:creationId xmlns:a16="http://schemas.microsoft.com/office/drawing/2014/main" id="{ABA1F4F5-E7AF-387A-B04B-DB0018260126}"/>
                </a:ext>
              </a:extLst>
            </p:cNvPr>
            <p:cNvSpPr/>
            <p:nvPr/>
          </p:nvSpPr>
          <p:spPr>
            <a:xfrm>
              <a:off x="1657978" y="843243"/>
              <a:ext cx="733530" cy="72644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7AEBD9D-FEDD-B9C7-2920-BA058BC6CC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67543" y="749267"/>
              <a:ext cx="914400" cy="914400"/>
            </a:xfrm>
            <a:prstGeom prst="rect">
              <a:avLst/>
            </a:prstGeom>
          </p:spPr>
        </p:pic>
      </p:grpSp>
      <p:grpSp>
        <p:nvGrpSpPr>
          <p:cNvPr id="19" name="Group 18">
            <a:extLst>
              <a:ext uri="{FF2B5EF4-FFF2-40B4-BE49-F238E27FC236}">
                <a16:creationId xmlns:a16="http://schemas.microsoft.com/office/drawing/2014/main" id="{9406D34F-148F-B459-3559-13DFEF325E67}"/>
              </a:ext>
            </a:extLst>
          </p:cNvPr>
          <p:cNvGrpSpPr/>
          <p:nvPr/>
        </p:nvGrpSpPr>
        <p:grpSpPr>
          <a:xfrm>
            <a:off x="263771" y="4003043"/>
            <a:ext cx="914400" cy="914400"/>
            <a:chOff x="1567543" y="749267"/>
            <a:chExt cx="914400" cy="914400"/>
          </a:xfrm>
        </p:grpSpPr>
        <p:sp>
          <p:nvSpPr>
            <p:cNvPr id="38" name="Oval 37">
              <a:extLst>
                <a:ext uri="{FF2B5EF4-FFF2-40B4-BE49-F238E27FC236}">
                  <a16:creationId xmlns:a16="http://schemas.microsoft.com/office/drawing/2014/main" id="{E88CBCAB-0706-7F68-CCC1-EB7354AF3D02}"/>
                </a:ext>
              </a:extLst>
            </p:cNvPr>
            <p:cNvSpPr/>
            <p:nvPr/>
          </p:nvSpPr>
          <p:spPr>
            <a:xfrm>
              <a:off x="1657978" y="843243"/>
              <a:ext cx="733530" cy="72644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F5D7D7D4-D1DE-0312-D0EF-2F9BDD7486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67543" y="749267"/>
              <a:ext cx="914400" cy="914400"/>
            </a:xfrm>
            <a:prstGeom prst="rect">
              <a:avLst/>
            </a:prstGeom>
          </p:spPr>
        </p:pic>
      </p:grpSp>
      <p:grpSp>
        <p:nvGrpSpPr>
          <p:cNvPr id="40" name="Group 39">
            <a:extLst>
              <a:ext uri="{FF2B5EF4-FFF2-40B4-BE49-F238E27FC236}">
                <a16:creationId xmlns:a16="http://schemas.microsoft.com/office/drawing/2014/main" id="{69535458-67EB-A45E-B4EB-DD6D6C04360C}"/>
              </a:ext>
            </a:extLst>
          </p:cNvPr>
          <p:cNvGrpSpPr/>
          <p:nvPr/>
        </p:nvGrpSpPr>
        <p:grpSpPr>
          <a:xfrm>
            <a:off x="4144109" y="4003043"/>
            <a:ext cx="914400" cy="914400"/>
            <a:chOff x="1567543" y="749267"/>
            <a:chExt cx="914400" cy="914400"/>
          </a:xfrm>
        </p:grpSpPr>
        <p:sp>
          <p:nvSpPr>
            <p:cNvPr id="41" name="Oval 40">
              <a:extLst>
                <a:ext uri="{FF2B5EF4-FFF2-40B4-BE49-F238E27FC236}">
                  <a16:creationId xmlns:a16="http://schemas.microsoft.com/office/drawing/2014/main" id="{EC866893-C066-4191-8740-C6BDEE1D9256}"/>
                </a:ext>
              </a:extLst>
            </p:cNvPr>
            <p:cNvSpPr/>
            <p:nvPr/>
          </p:nvSpPr>
          <p:spPr>
            <a:xfrm>
              <a:off x="1657978" y="843243"/>
              <a:ext cx="733530" cy="72644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8391D242-8882-A7EC-70A0-B4A2F2A1B2E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67543" y="749267"/>
              <a:ext cx="914400" cy="914400"/>
            </a:xfrm>
            <a:prstGeom prst="rect">
              <a:avLst/>
            </a:prstGeom>
          </p:spPr>
        </p:pic>
      </p:grpSp>
      <p:grpSp>
        <p:nvGrpSpPr>
          <p:cNvPr id="43" name="Group 42">
            <a:extLst>
              <a:ext uri="{FF2B5EF4-FFF2-40B4-BE49-F238E27FC236}">
                <a16:creationId xmlns:a16="http://schemas.microsoft.com/office/drawing/2014/main" id="{9A295F64-5F11-1AD0-6C77-AB5B40D2D414}"/>
              </a:ext>
            </a:extLst>
          </p:cNvPr>
          <p:cNvGrpSpPr/>
          <p:nvPr/>
        </p:nvGrpSpPr>
        <p:grpSpPr>
          <a:xfrm>
            <a:off x="8023074" y="4003043"/>
            <a:ext cx="914400" cy="914400"/>
            <a:chOff x="1567543" y="749267"/>
            <a:chExt cx="914400" cy="914400"/>
          </a:xfrm>
        </p:grpSpPr>
        <p:sp>
          <p:nvSpPr>
            <p:cNvPr id="44" name="Oval 43">
              <a:extLst>
                <a:ext uri="{FF2B5EF4-FFF2-40B4-BE49-F238E27FC236}">
                  <a16:creationId xmlns:a16="http://schemas.microsoft.com/office/drawing/2014/main" id="{6ABC1179-93C4-A86F-1489-F8771ED29E5C}"/>
                </a:ext>
              </a:extLst>
            </p:cNvPr>
            <p:cNvSpPr/>
            <p:nvPr/>
          </p:nvSpPr>
          <p:spPr>
            <a:xfrm>
              <a:off x="1657978" y="843243"/>
              <a:ext cx="733530" cy="72644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039D9CC0-1AF9-C8F7-E580-E5542B4856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67543" y="749267"/>
              <a:ext cx="914400" cy="914400"/>
            </a:xfrm>
            <a:prstGeom prst="rect">
              <a:avLst/>
            </a:prstGeom>
          </p:spPr>
        </p:pic>
      </p:grpSp>
    </p:spTree>
    <p:extLst>
      <p:ext uri="{BB962C8B-B14F-4D97-AF65-F5344CB8AC3E}">
        <p14:creationId xmlns:p14="http://schemas.microsoft.com/office/powerpoint/2010/main" val="34497976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74917D75-3BB2-0057-60FE-3F2392CDC7A6}"/>
              </a:ext>
            </a:extLst>
          </p:cNvPr>
          <p:cNvSpPr txBox="1"/>
          <p:nvPr/>
        </p:nvSpPr>
        <p:spPr>
          <a:xfrm>
            <a:off x="0" y="2168436"/>
            <a:ext cx="5077325" cy="1168269"/>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Safety </a:t>
            </a:r>
            <a:br>
              <a:rPr lang="en-US" sz="4400" b="1" dirty="0">
                <a:solidFill>
                  <a:srgbClr val="013663"/>
                </a:solidFill>
                <a:latin typeface="Garamond" panose="02020404030301010803" pitchFamily="18" charset="0"/>
                <a:ea typeface="Verdana" panose="020B0604030504040204" pitchFamily="34" charset="0"/>
              </a:rPr>
            </a:br>
            <a:r>
              <a:rPr lang="en-US" sz="4400" b="1" dirty="0">
                <a:solidFill>
                  <a:srgbClr val="013663"/>
                </a:solidFill>
                <a:latin typeface="Garamond" panose="02020404030301010803" pitchFamily="18" charset="0"/>
                <a:ea typeface="Verdana" panose="020B0604030504040204" pitchFamily="34" charset="0"/>
              </a:rPr>
              <a:t>Meetings</a:t>
            </a:r>
          </a:p>
        </p:txBody>
      </p:sp>
      <p:sp>
        <p:nvSpPr>
          <p:cNvPr id="3" name="TextBox 2">
            <a:extLst>
              <a:ext uri="{FF2B5EF4-FFF2-40B4-BE49-F238E27FC236}">
                <a16:creationId xmlns:a16="http://schemas.microsoft.com/office/drawing/2014/main" id="{FCC403F5-6539-5C1D-4679-AC50ECBE0DE8}"/>
              </a:ext>
            </a:extLst>
          </p:cNvPr>
          <p:cNvSpPr txBox="1"/>
          <p:nvPr/>
        </p:nvSpPr>
        <p:spPr>
          <a:xfrm>
            <a:off x="0" y="3727553"/>
            <a:ext cx="5077326" cy="1908215"/>
          </a:xfrm>
          <a:prstGeom prst="rect">
            <a:avLst/>
          </a:prstGeom>
          <a:noFill/>
        </p:spPr>
        <p:txBody>
          <a:bodyPr wrap="square">
            <a:spAutoFit/>
          </a:bodyPr>
          <a:lstStyle/>
          <a:p>
            <a:pPr marL="677863" marR="0" lvl="0"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E37920"/>
                </a:solidFill>
                <a:effectLst/>
                <a:uLnTx/>
                <a:uFillTx/>
                <a:latin typeface="Verdana"/>
                <a:ea typeface="+mn-ea"/>
                <a:cs typeface="Verdana"/>
              </a:rPr>
              <a:t>Safety on Site</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Mandatory weekly safety meetings </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Engagement and interaction encouraged</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Prizes for GCNM participation</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Topics pertinent to week’s work</a:t>
            </a:r>
          </a:p>
        </p:txBody>
      </p:sp>
      <p:pic>
        <p:nvPicPr>
          <p:cNvPr id="4" name="Picture 3">
            <a:extLst>
              <a:ext uri="{FF2B5EF4-FFF2-40B4-BE49-F238E27FC236}">
                <a16:creationId xmlns:a16="http://schemas.microsoft.com/office/drawing/2014/main" id="{E259EBB0-1745-DA75-1CEA-D04A074D86CB}"/>
              </a:ext>
            </a:extLst>
          </p:cNvPr>
          <p:cNvPicPr>
            <a:picLocks noChangeAspect="1"/>
          </p:cNvPicPr>
          <p:nvPr/>
        </p:nvPicPr>
        <p:blipFill rotWithShape="1">
          <a:blip r:embed="rId3">
            <a:extLst>
              <a:ext uri="{28A0092B-C50C-407E-A947-70E740481C1C}">
                <a14:useLocalDpi xmlns:a14="http://schemas.microsoft.com/office/drawing/2010/main" val="0"/>
              </a:ext>
            </a:extLst>
          </a:blip>
          <a:srcRect l="74" r="30789"/>
          <a:stretch/>
        </p:blipFill>
        <p:spPr>
          <a:xfrm>
            <a:off x="5077326" y="0"/>
            <a:ext cx="7114674" cy="6858000"/>
          </a:xfrm>
          <a:prstGeom prst="rect">
            <a:avLst/>
          </a:prstGeom>
        </p:spPr>
      </p:pic>
      <p:pic>
        <p:nvPicPr>
          <p:cNvPr id="10" name="Picture 30">
            <a:extLst>
              <a:ext uri="{FF2B5EF4-FFF2-40B4-BE49-F238E27FC236}">
                <a16:creationId xmlns:a16="http://schemas.microsoft.com/office/drawing/2014/main" id="{5966908F-6031-88A3-8788-F4AC99EBAC1C}"/>
              </a:ext>
            </a:extLst>
          </p:cNvPr>
          <p:cNvPicPr>
            <a:picLocks noChangeAspect="1"/>
          </p:cNvPicPr>
          <p:nvPr/>
        </p:nvPicPr>
        <p:blipFill rotWithShape="1">
          <a:blip r:embed="rId4"/>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1160203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74917D75-3BB2-0057-60FE-3F2392CDC7A6}"/>
              </a:ext>
            </a:extLst>
          </p:cNvPr>
          <p:cNvSpPr txBox="1"/>
          <p:nvPr/>
        </p:nvSpPr>
        <p:spPr>
          <a:xfrm>
            <a:off x="3722270" y="1853895"/>
            <a:ext cx="8080709" cy="1168269"/>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Subcontractor Safety Representative (SSR) Meetings</a:t>
            </a:r>
          </a:p>
        </p:txBody>
      </p:sp>
      <p:sp>
        <p:nvSpPr>
          <p:cNvPr id="3" name="TextBox 2">
            <a:extLst>
              <a:ext uri="{FF2B5EF4-FFF2-40B4-BE49-F238E27FC236}">
                <a16:creationId xmlns:a16="http://schemas.microsoft.com/office/drawing/2014/main" id="{FCC403F5-6539-5C1D-4679-AC50ECBE0DE8}"/>
              </a:ext>
            </a:extLst>
          </p:cNvPr>
          <p:cNvSpPr txBox="1"/>
          <p:nvPr/>
        </p:nvSpPr>
        <p:spPr>
          <a:xfrm>
            <a:off x="3733800" y="3429000"/>
            <a:ext cx="8458200" cy="2308324"/>
          </a:xfrm>
          <a:prstGeom prst="rect">
            <a:avLst/>
          </a:prstGeom>
          <a:noFill/>
        </p:spPr>
        <p:txBody>
          <a:bodyPr wrap="square">
            <a:spAutoFit/>
          </a:bodyPr>
          <a:lstStyle/>
          <a:p>
            <a:pPr marL="677863" marR="0" lvl="0"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E37920"/>
                </a:solidFill>
                <a:effectLst/>
                <a:uLnTx/>
                <a:uFillTx/>
                <a:latin typeface="Verdana"/>
                <a:ea typeface="+mn-ea"/>
                <a:cs typeface="Verdana"/>
              </a:rPr>
              <a:t>Safety Leaders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Weekly SSR Meetings are mandatory for all SSRs working on site</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Purpose of the meetings is to discuss safety related issues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Identify potential upcoming hazards and how to best mitigate</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Review sanitation and housekeeping on site</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Discuss topics for weekly safety meetings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Verdana"/>
                <a:ea typeface="+mn-ea"/>
                <a:cs typeface="Verdana"/>
              </a:rPr>
              <a:t>Identify any trends in incidents or inspections being observed</a:t>
            </a:r>
          </a:p>
        </p:txBody>
      </p:sp>
      <p:pic>
        <p:nvPicPr>
          <p:cNvPr id="10" name="Picture 30">
            <a:extLst>
              <a:ext uri="{FF2B5EF4-FFF2-40B4-BE49-F238E27FC236}">
                <a16:creationId xmlns:a16="http://schemas.microsoft.com/office/drawing/2014/main" id="{5966908F-6031-88A3-8788-F4AC99EBAC1C}"/>
              </a:ext>
            </a:extLst>
          </p:cNvPr>
          <p:cNvPicPr>
            <a:picLocks noChangeAspect="1"/>
          </p:cNvPicPr>
          <p:nvPr/>
        </p:nvPicPr>
        <p:blipFill rotWithShape="1">
          <a:blip r:embed="rId3"/>
          <a:srcRect t="27648" b="24809"/>
          <a:stretch/>
        </p:blipFill>
        <p:spPr>
          <a:xfrm>
            <a:off x="10215077" y="231494"/>
            <a:ext cx="1976923" cy="726449"/>
          </a:xfrm>
          <a:prstGeom prst="rect">
            <a:avLst/>
          </a:prstGeom>
        </p:spPr>
      </p:pic>
      <p:pic>
        <p:nvPicPr>
          <p:cNvPr id="5" name="Picture 4">
            <a:extLst>
              <a:ext uri="{FF2B5EF4-FFF2-40B4-BE49-F238E27FC236}">
                <a16:creationId xmlns:a16="http://schemas.microsoft.com/office/drawing/2014/main" id="{CDBF490F-F3AD-042A-5F2C-35904F76C0C4}"/>
              </a:ext>
            </a:extLst>
          </p:cNvPr>
          <p:cNvPicPr>
            <a:picLocks noChangeAspect="1"/>
          </p:cNvPicPr>
          <p:nvPr/>
        </p:nvPicPr>
        <p:blipFill rotWithShape="1">
          <a:blip r:embed="rId4">
            <a:extLst>
              <a:ext uri="{28A0092B-C50C-407E-A947-70E740481C1C}">
                <a14:useLocalDpi xmlns:a14="http://schemas.microsoft.com/office/drawing/2010/main" val="0"/>
              </a:ext>
            </a:extLst>
          </a:blip>
          <a:srcRect l="36102" r="27614"/>
          <a:stretch/>
        </p:blipFill>
        <p:spPr>
          <a:xfrm>
            <a:off x="0" y="0"/>
            <a:ext cx="3733800" cy="6858000"/>
          </a:xfrm>
          <a:prstGeom prst="rect">
            <a:avLst/>
          </a:prstGeom>
        </p:spPr>
      </p:pic>
    </p:spTree>
    <p:extLst>
      <p:ext uri="{BB962C8B-B14F-4D97-AF65-F5344CB8AC3E}">
        <p14:creationId xmlns:p14="http://schemas.microsoft.com/office/powerpoint/2010/main" val="1794132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99BE-4FCE-4FDC-5F81-A809D442474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60B0B4C-CA1E-D4EB-5CB4-9F5DBED639F0}"/>
              </a:ext>
            </a:extLst>
          </p:cNvPr>
          <p:cNvPicPr>
            <a:picLocks noChangeAspect="1"/>
          </p:cNvPicPr>
          <p:nvPr/>
        </p:nvPicPr>
        <p:blipFill>
          <a:blip r:embed="rId3"/>
          <a:stretch>
            <a:fillRect/>
          </a:stretch>
        </p:blipFill>
        <p:spPr>
          <a:xfrm>
            <a:off x="647993" y="1824428"/>
            <a:ext cx="4076896" cy="2631048"/>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2F4F8F11-9EFE-3F80-09A0-1CA603681150}"/>
              </a:ext>
            </a:extLst>
          </p:cNvPr>
          <p:cNvPicPr>
            <a:picLocks noChangeAspect="1"/>
          </p:cNvPicPr>
          <p:nvPr/>
        </p:nvPicPr>
        <p:blipFill>
          <a:blip r:embed="rId4"/>
          <a:stretch>
            <a:fillRect/>
          </a:stretch>
        </p:blipFill>
        <p:spPr>
          <a:xfrm>
            <a:off x="1237445" y="4245352"/>
            <a:ext cx="4385569" cy="1993004"/>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0">
            <a:extLst>
              <a:ext uri="{FF2B5EF4-FFF2-40B4-BE49-F238E27FC236}">
                <a16:creationId xmlns:a16="http://schemas.microsoft.com/office/drawing/2014/main" id="{91399E26-2F2F-7DC3-721E-6EA9647014F2}"/>
              </a:ext>
            </a:extLst>
          </p:cNvPr>
          <p:cNvSpPr txBox="1"/>
          <p:nvPr/>
        </p:nvSpPr>
        <p:spPr>
          <a:xfrm>
            <a:off x="0" y="965563"/>
            <a:ext cx="7150100" cy="591187"/>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Foreman’s Meeting</a:t>
            </a:r>
          </a:p>
        </p:txBody>
      </p:sp>
      <p:sp>
        <p:nvSpPr>
          <p:cNvPr id="6" name="TextBox 5">
            <a:extLst>
              <a:ext uri="{FF2B5EF4-FFF2-40B4-BE49-F238E27FC236}">
                <a16:creationId xmlns:a16="http://schemas.microsoft.com/office/drawing/2014/main" id="{B36C4071-F656-C312-2B1F-640043A78165}"/>
              </a:ext>
            </a:extLst>
          </p:cNvPr>
          <p:cNvSpPr txBox="1"/>
          <p:nvPr/>
        </p:nvSpPr>
        <p:spPr>
          <a:xfrm>
            <a:off x="5119021" y="1979070"/>
            <a:ext cx="6734823" cy="3524042"/>
          </a:xfrm>
          <a:prstGeom prst="rect">
            <a:avLst/>
          </a:prstGeom>
          <a:noFill/>
        </p:spPr>
        <p:txBody>
          <a:bodyPr wrap="square">
            <a:spAutoFit/>
          </a:bodyPr>
          <a:lstStyle/>
          <a:p>
            <a:pPr marL="677863" marR="0" lvl="0"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E37920"/>
                </a:solidFill>
                <a:effectLst/>
                <a:uLnTx/>
                <a:uFillTx/>
                <a:latin typeface="Verdana"/>
                <a:ea typeface="+mn-ea"/>
                <a:cs typeface="Verdana"/>
              </a:rPr>
              <a:t>Staying on the Same Page</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Mandatory weekly foreman’s meetings </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Weekly Work Plans (WWPs) submitted every Tuesday </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WWPs will be consolidated and reviewed at foreman’s </a:t>
            </a:r>
            <a:r>
              <a:rPr kumimoji="0" lang="en-US" sz="1600" b="0" i="0" u="none" strike="noStrike" kern="1200" cap="none" spc="0" normalizeH="0" baseline="0" noProof="0" dirty="0" err="1">
                <a:ln>
                  <a:noFill/>
                </a:ln>
                <a:solidFill>
                  <a:prstClr val="black"/>
                </a:solidFill>
                <a:effectLst/>
                <a:uLnTx/>
                <a:uFillTx/>
                <a:latin typeface="Verdana"/>
                <a:ea typeface="ＭＳ Ｐゴシック" charset="0"/>
                <a:cs typeface="Verdana"/>
              </a:rPr>
              <a:t>meetin</a:t>
            </a:r>
            <a:r>
              <a:rPr lang="en-US" sz="1600" dirty="0">
                <a:solidFill>
                  <a:prstClr val="black"/>
                </a:solidFill>
                <a:latin typeface="Verdana"/>
                <a:ea typeface="ＭＳ Ｐゴシック" charset="0"/>
                <a:cs typeface="Verdana"/>
              </a:rPr>
              <a:t>g on Thursday</a:t>
            </a:r>
          </a:p>
          <a:p>
            <a:pPr marL="1077913" lvl="1" indent="-285750">
              <a:spcBef>
                <a:spcPts val="600"/>
              </a:spcBef>
              <a:buFont typeface="Arial" panose="020B0604020202020204" pitchFamily="34" charset="0"/>
              <a:buChar char="•"/>
              <a:tabLst>
                <a:tab pos="685800" algn="l"/>
              </a:tabLst>
              <a:defRPr/>
            </a:pPr>
            <a:r>
              <a:rPr lang="en-US" sz="1600" dirty="0">
                <a:solidFill>
                  <a:prstClr val="black"/>
                </a:solidFill>
                <a:latin typeface="Verdana"/>
                <a:cs typeface="Verdana"/>
              </a:rPr>
              <a:t>Schedule status will be reviewed against WWP and Six-Week Look Ahead </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Discuss / identify constraints</a:t>
            </a:r>
          </a:p>
          <a:p>
            <a:pPr marL="1077913" lvl="1" indent="-285750">
              <a:spcBef>
                <a:spcPts val="600"/>
              </a:spcBef>
              <a:buFont typeface="Arial" panose="020B0604020202020204" pitchFamily="34" charset="0"/>
              <a:buChar char="•"/>
              <a:tabLst>
                <a:tab pos="685800" algn="l"/>
              </a:tabLst>
              <a:defRPr/>
            </a:pPr>
            <a:r>
              <a:rPr lang="en-US" sz="1600" dirty="0">
                <a:solidFill>
                  <a:prstClr val="black"/>
                </a:solidFill>
                <a:latin typeface="Verdana"/>
                <a:cs typeface="Verdana"/>
              </a:rPr>
              <a:t>Discuss coordination items for upcoming week</a:t>
            </a:r>
          </a:p>
          <a:p>
            <a:pPr marL="1077913" lvl="1" indent="-285750">
              <a:spcBef>
                <a:spcPts val="600"/>
              </a:spcBef>
              <a:buFont typeface="Arial" panose="020B0604020202020204" pitchFamily="34" charset="0"/>
              <a:buChar char="•"/>
              <a:tabLst>
                <a:tab pos="685800" algn="l"/>
              </a:tabLst>
              <a:defRPr/>
            </a:pPr>
            <a:r>
              <a:rPr lang="en-US" sz="1600" dirty="0">
                <a:solidFill>
                  <a:prstClr val="black"/>
                </a:solidFill>
                <a:latin typeface="Verdana"/>
                <a:cs typeface="Verdana"/>
              </a:rPr>
              <a:t>Review planned percent complete for the week</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Discuss RFIs, ASIs, changes, etc.</a:t>
            </a:r>
          </a:p>
        </p:txBody>
      </p:sp>
      <p:pic>
        <p:nvPicPr>
          <p:cNvPr id="10" name="Picture 30">
            <a:extLst>
              <a:ext uri="{FF2B5EF4-FFF2-40B4-BE49-F238E27FC236}">
                <a16:creationId xmlns:a16="http://schemas.microsoft.com/office/drawing/2014/main" id="{B17A528A-49D4-964F-8353-B443E9BDD502}"/>
              </a:ext>
            </a:extLst>
          </p:cNvPr>
          <p:cNvPicPr>
            <a:picLocks noChangeAspect="1"/>
          </p:cNvPicPr>
          <p:nvPr/>
        </p:nvPicPr>
        <p:blipFill rotWithShape="1">
          <a:blip r:embed="rId5"/>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24777477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99BE-4FCE-4FDC-5F81-A809D4424744}"/>
            </a:ext>
          </a:extLst>
        </p:cNvPr>
        <p:cNvGrpSpPr/>
        <p:nvPr/>
      </p:nvGrpSpPr>
      <p:grpSpPr>
        <a:xfrm>
          <a:off x="0" y="0"/>
          <a:ext cx="0" cy="0"/>
          <a:chOff x="0" y="0"/>
          <a:chExt cx="0" cy="0"/>
        </a:xfrm>
      </p:grpSpPr>
      <p:sp>
        <p:nvSpPr>
          <p:cNvPr id="3" name="TextBox 20">
            <a:extLst>
              <a:ext uri="{FF2B5EF4-FFF2-40B4-BE49-F238E27FC236}">
                <a16:creationId xmlns:a16="http://schemas.microsoft.com/office/drawing/2014/main" id="{91399E26-2F2F-7DC3-721E-6EA9647014F2}"/>
              </a:ext>
            </a:extLst>
          </p:cNvPr>
          <p:cNvSpPr txBox="1"/>
          <p:nvPr/>
        </p:nvSpPr>
        <p:spPr>
          <a:xfrm>
            <a:off x="0" y="965563"/>
            <a:ext cx="7150100" cy="591187"/>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Daily Huddles</a:t>
            </a:r>
          </a:p>
        </p:txBody>
      </p:sp>
      <p:sp>
        <p:nvSpPr>
          <p:cNvPr id="6" name="TextBox 5">
            <a:extLst>
              <a:ext uri="{FF2B5EF4-FFF2-40B4-BE49-F238E27FC236}">
                <a16:creationId xmlns:a16="http://schemas.microsoft.com/office/drawing/2014/main" id="{B36C4071-F656-C312-2B1F-640043A78165}"/>
              </a:ext>
            </a:extLst>
          </p:cNvPr>
          <p:cNvSpPr txBox="1"/>
          <p:nvPr/>
        </p:nvSpPr>
        <p:spPr>
          <a:xfrm>
            <a:off x="0" y="1910461"/>
            <a:ext cx="5410200" cy="2231380"/>
          </a:xfrm>
          <a:prstGeom prst="rect">
            <a:avLst/>
          </a:prstGeom>
          <a:noFill/>
        </p:spPr>
        <p:txBody>
          <a:bodyPr wrap="square">
            <a:spAutoFit/>
          </a:bodyPr>
          <a:lstStyle/>
          <a:p>
            <a:pPr marL="677863" marR="0" lvl="0"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E37920"/>
                </a:solidFill>
                <a:effectLst/>
                <a:uLnTx/>
                <a:uFillTx/>
                <a:latin typeface="Verdana"/>
                <a:ea typeface="+mn-ea"/>
                <a:cs typeface="Verdana"/>
              </a:rPr>
              <a:t>Building Efficiency</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Daily Huddles are 15 to 20-minute meetings on site</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Day’s progress is reviewed against WWP</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Potential constraints are identified</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Deliveries and any changes to WWP are discussed</a:t>
            </a:r>
          </a:p>
        </p:txBody>
      </p:sp>
      <p:pic>
        <p:nvPicPr>
          <p:cNvPr id="10" name="Picture 30">
            <a:extLst>
              <a:ext uri="{FF2B5EF4-FFF2-40B4-BE49-F238E27FC236}">
                <a16:creationId xmlns:a16="http://schemas.microsoft.com/office/drawing/2014/main" id="{B17A528A-49D4-964F-8353-B443E9BDD502}"/>
              </a:ext>
            </a:extLst>
          </p:cNvPr>
          <p:cNvPicPr>
            <a:picLocks noChangeAspect="1"/>
          </p:cNvPicPr>
          <p:nvPr/>
        </p:nvPicPr>
        <p:blipFill rotWithShape="1">
          <a:blip r:embed="rId3"/>
          <a:srcRect t="27648" b="24809"/>
          <a:stretch/>
        </p:blipFill>
        <p:spPr>
          <a:xfrm>
            <a:off x="10215077" y="231494"/>
            <a:ext cx="1976923" cy="726449"/>
          </a:xfrm>
          <a:prstGeom prst="rect">
            <a:avLst/>
          </a:prstGeom>
        </p:spPr>
      </p:pic>
      <p:pic>
        <p:nvPicPr>
          <p:cNvPr id="2" name="Picture 1">
            <a:extLst>
              <a:ext uri="{FF2B5EF4-FFF2-40B4-BE49-F238E27FC236}">
                <a16:creationId xmlns:a16="http://schemas.microsoft.com/office/drawing/2014/main" id="{A3437D29-BFF5-7873-5228-2BC33A299A8F}"/>
              </a:ext>
            </a:extLst>
          </p:cNvPr>
          <p:cNvPicPr>
            <a:picLocks noChangeAspect="1"/>
          </p:cNvPicPr>
          <p:nvPr/>
        </p:nvPicPr>
        <p:blipFill>
          <a:blip r:embed="rId4"/>
          <a:stretch>
            <a:fillRect/>
          </a:stretch>
        </p:blipFill>
        <p:spPr>
          <a:xfrm>
            <a:off x="5587999" y="1343582"/>
            <a:ext cx="6043821" cy="4458251"/>
          </a:xfrm>
          <a:prstGeom prst="rect">
            <a:avLst/>
          </a:prstGeom>
        </p:spPr>
      </p:pic>
    </p:spTree>
    <p:extLst>
      <p:ext uri="{BB962C8B-B14F-4D97-AF65-F5344CB8AC3E}">
        <p14:creationId xmlns:p14="http://schemas.microsoft.com/office/powerpoint/2010/main" val="19236217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99BE-4FCE-4FDC-5F81-A809D442474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D430AB9-433A-AA00-D70F-F394A3750B25}"/>
              </a:ext>
            </a:extLst>
          </p:cNvPr>
          <p:cNvSpPr/>
          <p:nvPr/>
        </p:nvSpPr>
        <p:spPr>
          <a:xfrm>
            <a:off x="6096000" y="1901231"/>
            <a:ext cx="6096000" cy="1816100"/>
          </a:xfrm>
          <a:prstGeom prst="rect">
            <a:avLst/>
          </a:prstGeom>
          <a:solidFill>
            <a:srgbClr val="0037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0">
            <a:extLst>
              <a:ext uri="{FF2B5EF4-FFF2-40B4-BE49-F238E27FC236}">
                <a16:creationId xmlns:a16="http://schemas.microsoft.com/office/drawing/2014/main" id="{91399E26-2F2F-7DC3-721E-6EA9647014F2}"/>
              </a:ext>
            </a:extLst>
          </p:cNvPr>
          <p:cNvSpPr txBox="1"/>
          <p:nvPr/>
        </p:nvSpPr>
        <p:spPr>
          <a:xfrm>
            <a:off x="0" y="965563"/>
            <a:ext cx="9372600" cy="591187"/>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Project Manager Meetings</a:t>
            </a:r>
          </a:p>
        </p:txBody>
      </p:sp>
      <p:sp>
        <p:nvSpPr>
          <p:cNvPr id="6" name="TextBox 5">
            <a:extLst>
              <a:ext uri="{FF2B5EF4-FFF2-40B4-BE49-F238E27FC236}">
                <a16:creationId xmlns:a16="http://schemas.microsoft.com/office/drawing/2014/main" id="{B36C4071-F656-C312-2B1F-640043A78165}"/>
              </a:ext>
            </a:extLst>
          </p:cNvPr>
          <p:cNvSpPr txBox="1"/>
          <p:nvPr/>
        </p:nvSpPr>
        <p:spPr>
          <a:xfrm>
            <a:off x="0" y="1910967"/>
            <a:ext cx="5994400" cy="1661993"/>
          </a:xfrm>
          <a:prstGeom prst="rect">
            <a:avLst/>
          </a:prstGeom>
          <a:noFill/>
        </p:spPr>
        <p:txBody>
          <a:bodyPr wrap="square">
            <a:spAutoFit/>
          </a:bodyPr>
          <a:lstStyle/>
          <a:p>
            <a:pPr marL="677863" marR="0" lvl="0"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E37920"/>
                </a:solidFill>
                <a:effectLst/>
                <a:uLnTx/>
                <a:uFillTx/>
                <a:latin typeface="Verdana"/>
                <a:ea typeface="+mn-ea"/>
                <a:cs typeface="Verdana"/>
              </a:rPr>
              <a:t>Managing Change and Getting Paid</a:t>
            </a:r>
          </a:p>
          <a:p>
            <a:pPr marL="1077913" lvl="1" indent="-285750">
              <a:spcBef>
                <a:spcPts val="600"/>
              </a:spcBef>
              <a:buFont typeface="Arial" panose="020B0604020202020204" pitchFamily="34" charset="0"/>
              <a:buChar char="•"/>
              <a:tabLst>
                <a:tab pos="685800" algn="l"/>
              </a:tabLst>
              <a:defRPr/>
            </a:pPr>
            <a:r>
              <a:rPr lang="en-US" sz="1600" dirty="0">
                <a:solidFill>
                  <a:prstClr val="black"/>
                </a:solidFill>
                <a:latin typeface="Verdana"/>
                <a:ea typeface="ＭＳ Ｐゴシック" charset="0"/>
                <a:cs typeface="Verdana"/>
              </a:rPr>
              <a:t>Mandatory project managers meeting</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Meetings held </a:t>
            </a:r>
            <a:r>
              <a:rPr kumimoji="0" lang="en-US" sz="1600" b="0" i="0" u="none" strike="noStrike" kern="1200" cap="none" spc="0" normalizeH="0" baseline="0" noProof="0" dirty="0" err="1">
                <a:ln>
                  <a:noFill/>
                </a:ln>
                <a:solidFill>
                  <a:prstClr val="black"/>
                </a:solidFill>
                <a:effectLst/>
                <a:uLnTx/>
                <a:uFillTx/>
                <a:latin typeface="Verdana"/>
                <a:ea typeface="ＭＳ Ｐゴシック" charset="0"/>
                <a:cs typeface="Verdana"/>
              </a:rPr>
              <a:t>mon</a:t>
            </a:r>
            <a:r>
              <a:rPr lang="en-US" sz="1600" dirty="0" err="1">
                <a:solidFill>
                  <a:prstClr val="black"/>
                </a:solidFill>
                <a:latin typeface="Verdana"/>
                <a:ea typeface="ＭＳ Ｐゴシック" charset="0"/>
                <a:cs typeface="Verdana"/>
              </a:rPr>
              <a:t>thly</a:t>
            </a:r>
            <a:r>
              <a:rPr lang="en-US" sz="1600" dirty="0">
                <a:solidFill>
                  <a:prstClr val="black"/>
                </a:solidFill>
                <a:latin typeface="Verdana"/>
                <a:ea typeface="ＭＳ Ｐゴシック" charset="0"/>
                <a:cs typeface="Verdana"/>
              </a:rPr>
              <a:t> </a:t>
            </a:r>
            <a:r>
              <a:rPr lang="en-US" sz="1600" i="1" dirty="0">
                <a:solidFill>
                  <a:prstClr val="black"/>
                </a:solidFill>
                <a:latin typeface="Verdana"/>
                <a:ea typeface="ＭＳ Ｐゴシック" charset="0"/>
                <a:cs typeface="Verdana"/>
              </a:rPr>
              <a:t>(at a minimum) </a:t>
            </a:r>
            <a:endParaRPr kumimoji="0" lang="en-US" sz="1600" b="0" i="1" u="none" strike="noStrike" kern="1200" cap="none" spc="0" normalizeH="0" baseline="0" noProof="0" dirty="0">
              <a:ln>
                <a:noFill/>
              </a:ln>
              <a:solidFill>
                <a:prstClr val="black"/>
              </a:solidFill>
              <a:effectLst/>
              <a:uLnTx/>
              <a:uFillTx/>
              <a:latin typeface="Verdana"/>
              <a:ea typeface="ＭＳ Ｐゴシック" charset="0"/>
              <a:cs typeface="Verdana"/>
            </a:endParaRP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Project Managers are required to attend even if crews are not currently working on site</a:t>
            </a:r>
          </a:p>
        </p:txBody>
      </p:sp>
      <p:pic>
        <p:nvPicPr>
          <p:cNvPr id="10" name="Picture 30">
            <a:extLst>
              <a:ext uri="{FF2B5EF4-FFF2-40B4-BE49-F238E27FC236}">
                <a16:creationId xmlns:a16="http://schemas.microsoft.com/office/drawing/2014/main" id="{B17A528A-49D4-964F-8353-B443E9BDD502}"/>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
        <p:nvSpPr>
          <p:cNvPr id="5" name="TextBox 4">
            <a:extLst>
              <a:ext uri="{FF2B5EF4-FFF2-40B4-BE49-F238E27FC236}">
                <a16:creationId xmlns:a16="http://schemas.microsoft.com/office/drawing/2014/main" id="{842D6E15-9C0D-0A90-D159-E9A20343623E}"/>
              </a:ext>
            </a:extLst>
          </p:cNvPr>
          <p:cNvSpPr txBox="1"/>
          <p:nvPr/>
        </p:nvSpPr>
        <p:spPr>
          <a:xfrm>
            <a:off x="5511800" y="2114217"/>
            <a:ext cx="4025900" cy="1308050"/>
          </a:xfrm>
          <a:prstGeom prst="rect">
            <a:avLst/>
          </a:prstGeom>
          <a:noFill/>
        </p:spPr>
        <p:txBody>
          <a:bodyPr wrap="square">
            <a:spAutoFit/>
          </a:bodyPr>
          <a:lstStyle/>
          <a:p>
            <a:pPr marL="792163" lvl="1">
              <a:spcBef>
                <a:spcPts val="600"/>
              </a:spcBef>
              <a:tabLst>
                <a:tab pos="685800" algn="l"/>
              </a:tabLst>
              <a:defRPr/>
            </a:pPr>
            <a:r>
              <a:rPr lang="en-US" sz="1600" b="1" dirty="0">
                <a:solidFill>
                  <a:schemeClr val="bg1"/>
                </a:solidFill>
                <a:latin typeface="Verdana"/>
                <a:ea typeface="ＭＳ Ｐゴシック" charset="0"/>
                <a:cs typeface="Verdana"/>
              </a:rPr>
              <a:t>Items of Discussion: </a:t>
            </a:r>
            <a:endParaRPr kumimoji="0" lang="en-US" sz="1600" b="1" i="0" u="none" strike="noStrike" kern="1200" cap="none" spc="0" normalizeH="0" baseline="0" noProof="0" dirty="0">
              <a:ln>
                <a:noFill/>
              </a:ln>
              <a:solidFill>
                <a:schemeClr val="bg1"/>
              </a:solidFill>
              <a:effectLst/>
              <a:uLnTx/>
              <a:uFillTx/>
              <a:latin typeface="Verdana"/>
              <a:ea typeface="ＭＳ Ｐゴシック" charset="0"/>
              <a:cs typeface="Verdana"/>
            </a:endParaRPr>
          </a:p>
          <a:p>
            <a:pPr marL="1077913" lvl="1" indent="-285750">
              <a:spcBef>
                <a:spcPts val="600"/>
              </a:spcBef>
              <a:buFont typeface="Arial" panose="020B0604020202020204" pitchFamily="34" charset="0"/>
              <a:buChar char="•"/>
              <a:tabLst>
                <a:tab pos="685800" algn="l"/>
              </a:tabLst>
              <a:defRPr/>
            </a:pPr>
            <a:r>
              <a:rPr kumimoji="0" lang="en-US" sz="1600" b="0" i="1" u="none" strike="noStrike" kern="1200" cap="none" spc="0" normalizeH="0" baseline="0" noProof="0" dirty="0">
                <a:ln>
                  <a:noFill/>
                </a:ln>
                <a:solidFill>
                  <a:schemeClr val="bg1"/>
                </a:solidFill>
                <a:effectLst/>
                <a:uLnTx/>
                <a:uFillTx/>
                <a:latin typeface="Verdana"/>
                <a:ea typeface="ＭＳ Ｐゴシック" charset="0"/>
                <a:cs typeface="Verdana"/>
              </a:rPr>
              <a:t>Overall project </a:t>
            </a:r>
            <a:r>
              <a:rPr lang="en-US" sz="1600" i="1" dirty="0">
                <a:solidFill>
                  <a:schemeClr val="bg1"/>
                </a:solidFill>
                <a:latin typeface="Verdana"/>
                <a:ea typeface="ＭＳ Ｐゴシック" charset="0"/>
                <a:cs typeface="Verdana"/>
              </a:rPr>
              <a:t>s</a:t>
            </a:r>
            <a:r>
              <a:rPr kumimoji="0" lang="en-US" sz="1600" b="0" i="1" u="none" strike="noStrike" kern="1200" cap="none" spc="0" normalizeH="0" baseline="0" noProof="0" dirty="0" err="1">
                <a:ln>
                  <a:noFill/>
                </a:ln>
                <a:solidFill>
                  <a:schemeClr val="bg1"/>
                </a:solidFill>
                <a:effectLst/>
                <a:uLnTx/>
                <a:uFillTx/>
                <a:latin typeface="Verdana"/>
                <a:ea typeface="ＭＳ Ｐゴシック" charset="0"/>
                <a:cs typeface="Verdana"/>
              </a:rPr>
              <a:t>chedule</a:t>
            </a:r>
            <a:endParaRPr kumimoji="0" lang="en-US" sz="1600" b="0" i="1" u="none" strike="noStrike" kern="1200" cap="none" spc="0" normalizeH="0" baseline="0" noProof="0" dirty="0">
              <a:ln>
                <a:noFill/>
              </a:ln>
              <a:solidFill>
                <a:schemeClr val="bg1"/>
              </a:solidFill>
              <a:effectLst/>
              <a:uLnTx/>
              <a:uFillTx/>
              <a:latin typeface="Verdana"/>
              <a:ea typeface="ＭＳ Ｐゴシック" charset="0"/>
              <a:cs typeface="Verdana"/>
            </a:endParaRPr>
          </a:p>
          <a:p>
            <a:pPr marL="1077913" lvl="1" indent="-285750">
              <a:spcBef>
                <a:spcPts val="600"/>
              </a:spcBef>
              <a:buFont typeface="Arial" panose="020B0604020202020204" pitchFamily="34" charset="0"/>
              <a:buChar char="•"/>
              <a:tabLst>
                <a:tab pos="685800" algn="l"/>
              </a:tabLst>
              <a:defRPr/>
            </a:pPr>
            <a:r>
              <a:rPr kumimoji="0" lang="en-US" sz="1600" b="0" i="1" u="none" strike="noStrike" kern="1200" cap="none" spc="0" normalizeH="0" baseline="0" noProof="0" dirty="0">
                <a:ln>
                  <a:noFill/>
                </a:ln>
                <a:solidFill>
                  <a:schemeClr val="bg1"/>
                </a:solidFill>
                <a:effectLst/>
                <a:uLnTx/>
                <a:uFillTx/>
                <a:latin typeface="Verdana"/>
                <a:ea typeface="ＭＳ Ｐゴシック" charset="0"/>
                <a:cs typeface="Verdana"/>
              </a:rPr>
              <a:t>Material procurement</a:t>
            </a:r>
          </a:p>
          <a:p>
            <a:pPr marL="1077913" lvl="1" indent="-285750">
              <a:spcBef>
                <a:spcPts val="600"/>
              </a:spcBef>
              <a:buFont typeface="Arial" panose="020B0604020202020204" pitchFamily="34" charset="0"/>
              <a:buChar char="•"/>
              <a:tabLst>
                <a:tab pos="685800" algn="l"/>
              </a:tabLst>
              <a:defRPr/>
            </a:pPr>
            <a:r>
              <a:rPr kumimoji="0" lang="en-US" sz="1600" b="0" i="1" u="none" strike="noStrike" kern="1200" cap="none" spc="0" normalizeH="0" baseline="0" noProof="0" dirty="0">
                <a:ln>
                  <a:noFill/>
                </a:ln>
                <a:solidFill>
                  <a:schemeClr val="bg1"/>
                </a:solidFill>
                <a:effectLst/>
                <a:uLnTx/>
                <a:uFillTx/>
                <a:latin typeface="Verdana"/>
                <a:ea typeface="ＭＳ Ｐゴシック" charset="0"/>
                <a:cs typeface="Verdana"/>
              </a:rPr>
              <a:t>Changes in the work</a:t>
            </a:r>
          </a:p>
        </p:txBody>
      </p:sp>
      <p:pic>
        <p:nvPicPr>
          <p:cNvPr id="8" name="Picture 7">
            <a:extLst>
              <a:ext uri="{FF2B5EF4-FFF2-40B4-BE49-F238E27FC236}">
                <a16:creationId xmlns:a16="http://schemas.microsoft.com/office/drawing/2014/main" id="{86CD26E5-7499-6826-7957-512431D592BF}"/>
              </a:ext>
            </a:extLst>
          </p:cNvPr>
          <p:cNvPicPr>
            <a:picLocks noChangeAspect="1"/>
          </p:cNvPicPr>
          <p:nvPr/>
        </p:nvPicPr>
        <p:blipFill rotWithShape="1">
          <a:blip r:embed="rId4">
            <a:extLst>
              <a:ext uri="{28A0092B-C50C-407E-A947-70E740481C1C}">
                <a14:useLocalDpi xmlns:a14="http://schemas.microsoft.com/office/drawing/2010/main" val="0"/>
              </a:ext>
            </a:extLst>
          </a:blip>
          <a:srcRect t="45210" b="19975"/>
          <a:stretch/>
        </p:blipFill>
        <p:spPr>
          <a:xfrm>
            <a:off x="0" y="3975140"/>
            <a:ext cx="12192000" cy="2882860"/>
          </a:xfrm>
          <a:prstGeom prst="rect">
            <a:avLst/>
          </a:prstGeom>
        </p:spPr>
      </p:pic>
      <p:sp>
        <p:nvSpPr>
          <p:cNvPr id="11" name="TextBox 10">
            <a:extLst>
              <a:ext uri="{FF2B5EF4-FFF2-40B4-BE49-F238E27FC236}">
                <a16:creationId xmlns:a16="http://schemas.microsoft.com/office/drawing/2014/main" id="{5987E32D-9B9D-7865-B312-3271EE503334}"/>
              </a:ext>
            </a:extLst>
          </p:cNvPr>
          <p:cNvSpPr txBox="1"/>
          <p:nvPr/>
        </p:nvSpPr>
        <p:spPr>
          <a:xfrm>
            <a:off x="8953500" y="2413941"/>
            <a:ext cx="3124200" cy="984885"/>
          </a:xfrm>
          <a:prstGeom prst="rect">
            <a:avLst/>
          </a:prstGeom>
          <a:noFill/>
        </p:spPr>
        <p:txBody>
          <a:bodyPr wrap="square">
            <a:spAutoFit/>
          </a:bodyPr>
          <a:lstStyle/>
          <a:p>
            <a:pPr marL="620713" indent="-285750">
              <a:spcBef>
                <a:spcPts val="600"/>
              </a:spcBef>
              <a:buFont typeface="Arial" panose="020B0604020202020204" pitchFamily="34" charset="0"/>
              <a:buChar char="•"/>
              <a:tabLst>
                <a:tab pos="685800" algn="l"/>
              </a:tabLst>
              <a:defRPr/>
            </a:pPr>
            <a:r>
              <a:rPr kumimoji="0" lang="en-US" sz="1600" i="1" u="none" strike="noStrike" kern="1200" cap="none" normalizeH="0" noProof="0" dirty="0">
                <a:ln>
                  <a:noFill/>
                </a:ln>
                <a:solidFill>
                  <a:schemeClr val="bg1"/>
                </a:solidFill>
                <a:effectLst/>
                <a:uLnTx/>
                <a:uFillTx/>
                <a:latin typeface="Verdana"/>
                <a:ea typeface="ＭＳ Ｐゴシック" charset="0"/>
                <a:cs typeface="Verdana"/>
              </a:rPr>
              <a:t>RFIs, ASIs, PCIs, etc.</a:t>
            </a:r>
          </a:p>
          <a:p>
            <a:pPr marL="620713" indent="-285750">
              <a:spcBef>
                <a:spcPts val="600"/>
              </a:spcBef>
              <a:buFont typeface="Arial" panose="020B0604020202020204" pitchFamily="34" charset="0"/>
              <a:buChar char="•"/>
              <a:tabLst>
                <a:tab pos="685800" algn="l"/>
              </a:tabLst>
              <a:defRPr/>
            </a:pPr>
            <a:r>
              <a:rPr kumimoji="0" lang="en-US" sz="1600" i="1" u="none" strike="noStrike" kern="1200" cap="none" spc="0" normalizeH="0" baseline="0" noProof="0" dirty="0">
                <a:ln>
                  <a:noFill/>
                </a:ln>
                <a:solidFill>
                  <a:schemeClr val="bg1"/>
                </a:solidFill>
                <a:effectLst/>
                <a:uLnTx/>
                <a:uFillTx/>
                <a:latin typeface="Verdana"/>
                <a:ea typeface="ＭＳ Ｐゴシック" charset="0"/>
                <a:cs typeface="Verdana"/>
              </a:rPr>
              <a:t>Submittals </a:t>
            </a:r>
          </a:p>
          <a:p>
            <a:pPr marL="620713" indent="-285750">
              <a:spcBef>
                <a:spcPts val="600"/>
              </a:spcBef>
              <a:buFont typeface="Arial" panose="020B0604020202020204" pitchFamily="34" charset="0"/>
              <a:buChar char="•"/>
              <a:tabLst>
                <a:tab pos="685800" algn="l"/>
              </a:tabLst>
              <a:defRPr/>
            </a:pPr>
            <a:r>
              <a:rPr kumimoji="0" lang="en-US" sz="1600" i="1" u="none" strike="noStrike" kern="1200" cap="none" spc="0" normalizeH="0" baseline="0" noProof="0" dirty="0">
                <a:ln>
                  <a:noFill/>
                </a:ln>
                <a:solidFill>
                  <a:schemeClr val="bg1"/>
                </a:solidFill>
                <a:effectLst/>
                <a:uLnTx/>
                <a:uFillTx/>
                <a:latin typeface="Verdana"/>
                <a:ea typeface="ＭＳ Ｐゴシック" charset="0"/>
                <a:cs typeface="Verdana"/>
              </a:rPr>
              <a:t>Pay Applications</a:t>
            </a:r>
          </a:p>
        </p:txBody>
      </p:sp>
    </p:spTree>
    <p:extLst>
      <p:ext uri="{BB962C8B-B14F-4D97-AF65-F5344CB8AC3E}">
        <p14:creationId xmlns:p14="http://schemas.microsoft.com/office/powerpoint/2010/main" val="1288515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0A4CF18-6C53-92AE-654F-93A8373C7BDC}"/>
              </a:ext>
            </a:extLst>
          </p:cNvPr>
          <p:cNvSpPr/>
          <p:nvPr/>
        </p:nvSpPr>
        <p:spPr>
          <a:xfrm>
            <a:off x="419156" y="2568641"/>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Athletic</a:t>
            </a:r>
          </a:p>
        </p:txBody>
      </p:sp>
      <p:sp>
        <p:nvSpPr>
          <p:cNvPr id="25" name="Rectangle: Rounded Corners 24">
            <a:extLst>
              <a:ext uri="{FF2B5EF4-FFF2-40B4-BE49-F238E27FC236}">
                <a16:creationId xmlns:a16="http://schemas.microsoft.com/office/drawing/2014/main" id="{1CA4CF95-5F68-58E5-77C7-FB95FC922D2A}"/>
              </a:ext>
            </a:extLst>
          </p:cNvPr>
          <p:cNvSpPr/>
          <p:nvPr/>
        </p:nvSpPr>
        <p:spPr>
          <a:xfrm>
            <a:off x="2373283" y="2568641"/>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Aviation</a:t>
            </a:r>
          </a:p>
        </p:txBody>
      </p:sp>
      <p:sp>
        <p:nvSpPr>
          <p:cNvPr id="26" name="Rectangle: Rounded Corners 25">
            <a:extLst>
              <a:ext uri="{FF2B5EF4-FFF2-40B4-BE49-F238E27FC236}">
                <a16:creationId xmlns:a16="http://schemas.microsoft.com/office/drawing/2014/main" id="{041F3B3C-5C9E-176E-D6A1-04B1C48A9730}"/>
              </a:ext>
            </a:extLst>
          </p:cNvPr>
          <p:cNvSpPr/>
          <p:nvPr/>
        </p:nvSpPr>
        <p:spPr>
          <a:xfrm>
            <a:off x="4327410" y="2568641"/>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Campus Housing</a:t>
            </a:r>
          </a:p>
        </p:txBody>
      </p:sp>
      <p:sp>
        <p:nvSpPr>
          <p:cNvPr id="27" name="Rectangle: Rounded Corners 26">
            <a:extLst>
              <a:ext uri="{FF2B5EF4-FFF2-40B4-BE49-F238E27FC236}">
                <a16:creationId xmlns:a16="http://schemas.microsoft.com/office/drawing/2014/main" id="{6F5F6579-3737-6DEE-D4B1-86EF976DD0AA}"/>
              </a:ext>
            </a:extLst>
          </p:cNvPr>
          <p:cNvSpPr/>
          <p:nvPr/>
        </p:nvSpPr>
        <p:spPr>
          <a:xfrm>
            <a:off x="6281537" y="2568641"/>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Civil</a:t>
            </a:r>
          </a:p>
        </p:txBody>
      </p:sp>
      <p:sp>
        <p:nvSpPr>
          <p:cNvPr id="28" name="Rectangle: Rounded Corners 27">
            <a:extLst>
              <a:ext uri="{FF2B5EF4-FFF2-40B4-BE49-F238E27FC236}">
                <a16:creationId xmlns:a16="http://schemas.microsoft.com/office/drawing/2014/main" id="{7DCD27BF-05CA-049E-CBC5-9F891D8DEBF5}"/>
              </a:ext>
            </a:extLst>
          </p:cNvPr>
          <p:cNvSpPr/>
          <p:nvPr/>
        </p:nvSpPr>
        <p:spPr>
          <a:xfrm>
            <a:off x="8235664" y="2568641"/>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Corporate</a:t>
            </a:r>
          </a:p>
        </p:txBody>
      </p:sp>
      <p:sp>
        <p:nvSpPr>
          <p:cNvPr id="29" name="Rectangle: Rounded Corners 28">
            <a:extLst>
              <a:ext uri="{FF2B5EF4-FFF2-40B4-BE49-F238E27FC236}">
                <a16:creationId xmlns:a16="http://schemas.microsoft.com/office/drawing/2014/main" id="{F4E0E725-9660-4077-C1C3-D9F4053F0496}"/>
              </a:ext>
            </a:extLst>
          </p:cNvPr>
          <p:cNvSpPr/>
          <p:nvPr/>
        </p:nvSpPr>
        <p:spPr>
          <a:xfrm>
            <a:off x="10189793" y="2568641"/>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Government</a:t>
            </a:r>
          </a:p>
        </p:txBody>
      </p:sp>
      <p:sp>
        <p:nvSpPr>
          <p:cNvPr id="30" name="Rectangle: Rounded Corners 29">
            <a:extLst>
              <a:ext uri="{FF2B5EF4-FFF2-40B4-BE49-F238E27FC236}">
                <a16:creationId xmlns:a16="http://schemas.microsoft.com/office/drawing/2014/main" id="{FD8AE4E8-BEF8-88AB-E8AD-7844D83AA9E6}"/>
              </a:ext>
            </a:extLst>
          </p:cNvPr>
          <p:cNvSpPr/>
          <p:nvPr/>
        </p:nvSpPr>
        <p:spPr>
          <a:xfrm>
            <a:off x="2373285" y="3934126"/>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Higher Education</a:t>
            </a:r>
          </a:p>
        </p:txBody>
      </p:sp>
      <p:sp>
        <p:nvSpPr>
          <p:cNvPr id="31" name="Rectangle: Rounded Corners 30">
            <a:extLst>
              <a:ext uri="{FF2B5EF4-FFF2-40B4-BE49-F238E27FC236}">
                <a16:creationId xmlns:a16="http://schemas.microsoft.com/office/drawing/2014/main" id="{665212A2-F9E6-C661-90B8-264700F42E58}"/>
              </a:ext>
            </a:extLst>
          </p:cNvPr>
          <p:cNvSpPr/>
          <p:nvPr/>
        </p:nvSpPr>
        <p:spPr>
          <a:xfrm>
            <a:off x="4327412" y="3934126"/>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Hospitality</a:t>
            </a:r>
          </a:p>
        </p:txBody>
      </p:sp>
      <p:sp>
        <p:nvSpPr>
          <p:cNvPr id="32" name="Rectangle: Rounded Corners 31">
            <a:extLst>
              <a:ext uri="{FF2B5EF4-FFF2-40B4-BE49-F238E27FC236}">
                <a16:creationId xmlns:a16="http://schemas.microsoft.com/office/drawing/2014/main" id="{9C91B248-4A2A-639E-D9C0-02386727F08A}"/>
              </a:ext>
            </a:extLst>
          </p:cNvPr>
          <p:cNvSpPr/>
          <p:nvPr/>
        </p:nvSpPr>
        <p:spPr>
          <a:xfrm>
            <a:off x="6281539" y="3934126"/>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Life Sciences</a:t>
            </a:r>
          </a:p>
        </p:txBody>
      </p:sp>
      <p:sp>
        <p:nvSpPr>
          <p:cNvPr id="33" name="Rectangle: Rounded Corners 32">
            <a:extLst>
              <a:ext uri="{FF2B5EF4-FFF2-40B4-BE49-F238E27FC236}">
                <a16:creationId xmlns:a16="http://schemas.microsoft.com/office/drawing/2014/main" id="{09EA6C11-5649-D4C3-F324-53015E4E00C1}"/>
              </a:ext>
            </a:extLst>
          </p:cNvPr>
          <p:cNvSpPr/>
          <p:nvPr/>
        </p:nvSpPr>
        <p:spPr>
          <a:xfrm>
            <a:off x="8235666" y="3934126"/>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Light Industrial</a:t>
            </a:r>
          </a:p>
        </p:txBody>
      </p:sp>
      <p:sp>
        <p:nvSpPr>
          <p:cNvPr id="34" name="Rectangle: Rounded Corners 33">
            <a:extLst>
              <a:ext uri="{FF2B5EF4-FFF2-40B4-BE49-F238E27FC236}">
                <a16:creationId xmlns:a16="http://schemas.microsoft.com/office/drawing/2014/main" id="{E3227C53-F246-1C8F-6E40-F2995B2766C0}"/>
              </a:ext>
            </a:extLst>
          </p:cNvPr>
          <p:cNvSpPr/>
          <p:nvPr/>
        </p:nvSpPr>
        <p:spPr>
          <a:xfrm>
            <a:off x="10189793" y="3934126"/>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Parking Garages</a:t>
            </a:r>
          </a:p>
        </p:txBody>
      </p:sp>
      <p:sp>
        <p:nvSpPr>
          <p:cNvPr id="35" name="Rectangle: Rounded Corners 34">
            <a:extLst>
              <a:ext uri="{FF2B5EF4-FFF2-40B4-BE49-F238E27FC236}">
                <a16:creationId xmlns:a16="http://schemas.microsoft.com/office/drawing/2014/main" id="{71047E0F-9649-AC30-82D4-2EFD25C7AFE6}"/>
              </a:ext>
            </a:extLst>
          </p:cNvPr>
          <p:cNvSpPr/>
          <p:nvPr/>
        </p:nvSpPr>
        <p:spPr>
          <a:xfrm>
            <a:off x="347466" y="5295140"/>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Performing Arts</a:t>
            </a:r>
          </a:p>
        </p:txBody>
      </p:sp>
      <p:sp>
        <p:nvSpPr>
          <p:cNvPr id="36" name="Rectangle: Rounded Corners 35">
            <a:extLst>
              <a:ext uri="{FF2B5EF4-FFF2-40B4-BE49-F238E27FC236}">
                <a16:creationId xmlns:a16="http://schemas.microsoft.com/office/drawing/2014/main" id="{3E269E15-5B9E-125F-EDF3-A83EC1A293B6}"/>
              </a:ext>
            </a:extLst>
          </p:cNvPr>
          <p:cNvSpPr/>
          <p:nvPr/>
        </p:nvSpPr>
        <p:spPr>
          <a:xfrm>
            <a:off x="2373282" y="5295140"/>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Religious</a:t>
            </a:r>
          </a:p>
        </p:txBody>
      </p:sp>
      <p:sp>
        <p:nvSpPr>
          <p:cNvPr id="37" name="Rectangle: Rounded Corners 36">
            <a:extLst>
              <a:ext uri="{FF2B5EF4-FFF2-40B4-BE49-F238E27FC236}">
                <a16:creationId xmlns:a16="http://schemas.microsoft.com/office/drawing/2014/main" id="{CCA226B9-4D3F-2FAD-8C86-859B2F88E9C3}"/>
              </a:ext>
            </a:extLst>
          </p:cNvPr>
          <p:cNvSpPr/>
          <p:nvPr/>
        </p:nvSpPr>
        <p:spPr>
          <a:xfrm>
            <a:off x="4327409" y="5295140"/>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Restoration</a:t>
            </a:r>
          </a:p>
        </p:txBody>
      </p:sp>
      <p:sp>
        <p:nvSpPr>
          <p:cNvPr id="38" name="Rectangle: Rounded Corners 37">
            <a:extLst>
              <a:ext uri="{FF2B5EF4-FFF2-40B4-BE49-F238E27FC236}">
                <a16:creationId xmlns:a16="http://schemas.microsoft.com/office/drawing/2014/main" id="{EF76E754-135C-E333-DDF3-6DCDDFA33EB2}"/>
              </a:ext>
            </a:extLst>
          </p:cNvPr>
          <p:cNvSpPr/>
          <p:nvPr/>
        </p:nvSpPr>
        <p:spPr>
          <a:xfrm>
            <a:off x="6281536" y="5295140"/>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Retail</a:t>
            </a:r>
          </a:p>
        </p:txBody>
      </p:sp>
      <p:sp>
        <p:nvSpPr>
          <p:cNvPr id="39" name="Rectangle: Rounded Corners 38">
            <a:extLst>
              <a:ext uri="{FF2B5EF4-FFF2-40B4-BE49-F238E27FC236}">
                <a16:creationId xmlns:a16="http://schemas.microsoft.com/office/drawing/2014/main" id="{BDA39633-91CE-0DED-ECEC-6232FD262CA8}"/>
              </a:ext>
            </a:extLst>
          </p:cNvPr>
          <p:cNvSpPr/>
          <p:nvPr/>
        </p:nvSpPr>
        <p:spPr>
          <a:xfrm>
            <a:off x="8235663" y="5295140"/>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Senior Living</a:t>
            </a:r>
          </a:p>
        </p:txBody>
      </p:sp>
      <p:sp>
        <p:nvSpPr>
          <p:cNvPr id="40" name="Rectangle: Rounded Corners 39">
            <a:extLst>
              <a:ext uri="{FF2B5EF4-FFF2-40B4-BE49-F238E27FC236}">
                <a16:creationId xmlns:a16="http://schemas.microsoft.com/office/drawing/2014/main" id="{6982FC28-5665-8D44-F759-1970643F2F65}"/>
              </a:ext>
            </a:extLst>
          </p:cNvPr>
          <p:cNvSpPr/>
          <p:nvPr/>
        </p:nvSpPr>
        <p:spPr>
          <a:xfrm>
            <a:off x="10189793" y="5295140"/>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3766"/>
                </a:solidFill>
                <a:latin typeface="Verdana" panose="020B0604030504040204" pitchFamily="34" charset="0"/>
                <a:ea typeface="Verdana" panose="020B0604030504040204" pitchFamily="34" charset="0"/>
              </a:rPr>
              <a:t>Transportation</a:t>
            </a:r>
          </a:p>
        </p:txBody>
      </p:sp>
      <p:sp>
        <p:nvSpPr>
          <p:cNvPr id="42" name="Rectangle: Rounded Corners 41">
            <a:extLst>
              <a:ext uri="{FF2B5EF4-FFF2-40B4-BE49-F238E27FC236}">
                <a16:creationId xmlns:a16="http://schemas.microsoft.com/office/drawing/2014/main" id="{EC59A8AE-C6DA-EA22-8C61-884F7A4DC06E}"/>
              </a:ext>
            </a:extLst>
          </p:cNvPr>
          <p:cNvSpPr/>
          <p:nvPr/>
        </p:nvSpPr>
        <p:spPr>
          <a:xfrm>
            <a:off x="394935" y="3934126"/>
            <a:ext cx="1654741" cy="964980"/>
          </a:xfrm>
          <a:prstGeom prst="roundRect">
            <a:avLst/>
          </a:prstGeom>
          <a:solidFill>
            <a:srgbClr val="C8DFEE"/>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766"/>
                </a:solidFill>
                <a:latin typeface="Verdana" panose="020B0604030504040204" pitchFamily="34" charset="0"/>
                <a:ea typeface="Verdana" panose="020B0604030504040204" pitchFamily="34" charset="0"/>
              </a:rPr>
              <a:t>Healthcare</a:t>
            </a:r>
          </a:p>
        </p:txBody>
      </p:sp>
      <p:pic>
        <p:nvPicPr>
          <p:cNvPr id="45" name="Picture 30">
            <a:extLst>
              <a:ext uri="{FF2B5EF4-FFF2-40B4-BE49-F238E27FC236}">
                <a16:creationId xmlns:a16="http://schemas.microsoft.com/office/drawing/2014/main" id="{42D52400-78C1-A10B-D583-46DD270DEC95}"/>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
        <p:nvSpPr>
          <p:cNvPr id="46" name="TextBox 20">
            <a:extLst>
              <a:ext uri="{FF2B5EF4-FFF2-40B4-BE49-F238E27FC236}">
                <a16:creationId xmlns:a16="http://schemas.microsoft.com/office/drawing/2014/main" id="{3EB329B3-B3CE-65B3-B8B9-9F41DA1A9BAF}"/>
              </a:ext>
            </a:extLst>
          </p:cNvPr>
          <p:cNvSpPr txBox="1"/>
          <p:nvPr/>
        </p:nvSpPr>
        <p:spPr>
          <a:xfrm>
            <a:off x="1883230" y="1420124"/>
            <a:ext cx="8244618" cy="591187"/>
          </a:xfrm>
          <a:prstGeom prst="rect">
            <a:avLst/>
          </a:prstGeom>
        </p:spPr>
        <p:txBody>
          <a:bodyPr wrap="square" lIns="0" tIns="0" rIns="0" bIns="0" rtlCol="0" anchor="t">
            <a:spAutoFit/>
          </a:bodyPr>
          <a:lstStyle/>
          <a:p>
            <a:pPr algn="ctr" defTabSz="609630">
              <a:lnSpc>
                <a:spcPts val="4480"/>
              </a:lnSpc>
            </a:pPr>
            <a:r>
              <a:rPr lang="en-US" sz="4400" b="1" dirty="0">
                <a:solidFill>
                  <a:srgbClr val="003766"/>
                </a:solidFill>
                <a:latin typeface="Garamond" panose="02020404030301010803" pitchFamily="18" charset="0"/>
                <a:ea typeface="Verdana" panose="020B0604030504040204" pitchFamily="34" charset="0"/>
                <a:cs typeface="Arial" panose="020B0604020202020204" pitchFamily="34" charset="0"/>
              </a:rPr>
              <a:t>Markets We Serve</a:t>
            </a:r>
          </a:p>
        </p:txBody>
      </p:sp>
    </p:spTree>
    <p:extLst>
      <p:ext uri="{BB962C8B-B14F-4D97-AF65-F5344CB8AC3E}">
        <p14:creationId xmlns:p14="http://schemas.microsoft.com/office/powerpoint/2010/main" val="6114782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99BE-4FCE-4FDC-5F81-A809D442474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34C473D-9122-7811-BE7A-66DCD092AD5A}"/>
              </a:ext>
            </a:extLst>
          </p:cNvPr>
          <p:cNvSpPr txBox="1"/>
          <p:nvPr/>
        </p:nvSpPr>
        <p:spPr>
          <a:xfrm>
            <a:off x="0" y="2289553"/>
            <a:ext cx="6248400" cy="3046988"/>
          </a:xfrm>
          <a:prstGeom prst="rect">
            <a:avLst/>
          </a:prstGeom>
          <a:noFill/>
        </p:spPr>
        <p:txBody>
          <a:bodyPr wrap="square">
            <a:spAutoFit/>
          </a:bodyPr>
          <a:lstStyle/>
          <a:p>
            <a:pPr marL="677863" marR="0" lvl="0"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E37920"/>
                </a:solidFill>
                <a:effectLst/>
                <a:uLnTx/>
                <a:uFillTx/>
                <a:latin typeface="Verdana"/>
                <a:ea typeface="+mn-ea"/>
                <a:cs typeface="Verdana"/>
              </a:rPr>
              <a:t>Getting it </a:t>
            </a:r>
            <a:r>
              <a:rPr kumimoji="0" lang="en-US" b="1" i="0" u="none" strike="noStrike" kern="1200" cap="none" spc="0" normalizeH="0" baseline="0" noProof="0" dirty="0" err="1">
                <a:ln>
                  <a:noFill/>
                </a:ln>
                <a:solidFill>
                  <a:srgbClr val="E37920"/>
                </a:solidFill>
                <a:effectLst/>
                <a:uLnTx/>
                <a:uFillTx/>
                <a:latin typeface="Verdana"/>
                <a:ea typeface="+mn-ea"/>
                <a:cs typeface="Verdana"/>
              </a:rPr>
              <a:t>Righ</a:t>
            </a:r>
            <a:r>
              <a:rPr lang="en-US" b="1" dirty="0">
                <a:solidFill>
                  <a:srgbClr val="E37920"/>
                </a:solidFill>
                <a:latin typeface="Verdana"/>
                <a:cs typeface="Verdana"/>
              </a:rPr>
              <a:t>t</a:t>
            </a:r>
            <a:endParaRPr kumimoji="0" lang="en-US" b="1" i="0" u="none" strike="noStrike" kern="1200" cap="none" spc="0" normalizeH="0" baseline="0" noProof="0" dirty="0">
              <a:ln>
                <a:noFill/>
              </a:ln>
              <a:solidFill>
                <a:srgbClr val="E37920"/>
              </a:solidFill>
              <a:effectLst/>
              <a:uLnTx/>
              <a:uFillTx/>
              <a:latin typeface="Verdana"/>
              <a:ea typeface="+mn-ea"/>
              <a:cs typeface="Verdana"/>
            </a:endParaRP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Meetings will start with preinstallation </a:t>
            </a:r>
          </a:p>
          <a:p>
            <a:pPr marL="1077913" lvl="1" indent="-285750">
              <a:spcBef>
                <a:spcPts val="600"/>
              </a:spcBef>
              <a:buFont typeface="Arial" panose="020B0604020202020204" pitchFamily="34" charset="0"/>
              <a:buChar char="•"/>
              <a:tabLst>
                <a:tab pos="685800" algn="l"/>
              </a:tabLst>
              <a:defRPr/>
            </a:pPr>
            <a:r>
              <a:rPr lang="en-US" sz="1600" dirty="0">
                <a:solidFill>
                  <a:prstClr val="black"/>
                </a:solidFill>
                <a:latin typeface="Verdana"/>
                <a:ea typeface="ＭＳ Ｐゴシック" charset="0"/>
                <a:cs typeface="Verdana"/>
              </a:rPr>
              <a:t>Trade contractor may have multiple meetings for various scopes of work</a:t>
            </a:r>
            <a:endPar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endParaRP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Focus on coordinating mockups and first installations</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Involvement from the University’s </a:t>
            </a:r>
            <a:b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b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Construction Inspectors</a:t>
            </a:r>
          </a:p>
          <a:p>
            <a:pPr marL="1077913" lvl="1" indent="-285750">
              <a:spcBef>
                <a:spcPts val="600"/>
              </a:spcBef>
              <a:buFont typeface="Arial" panose="020B0604020202020204" pitchFamily="34" charset="0"/>
              <a:buChar char="•"/>
              <a:tabLst>
                <a:tab pos="685800" algn="l"/>
              </a:tabLst>
              <a:defRPr/>
            </a:pPr>
            <a:r>
              <a:rPr lang="en-US" sz="1600" dirty="0">
                <a:solidFill>
                  <a:prstClr val="black"/>
                </a:solidFill>
                <a:latin typeface="Verdana"/>
                <a:ea typeface="ＭＳ Ｐゴシック" charset="0"/>
                <a:cs typeface="Verdana"/>
              </a:rPr>
              <a:t>Project Manager a</a:t>
            </a:r>
            <a:r>
              <a:rPr kumimoji="0" lang="en-US" sz="1600" b="0" i="0" u="none" strike="noStrike" kern="1200" cap="none" spc="0" normalizeH="0" baseline="0" noProof="0" dirty="0" err="1">
                <a:ln>
                  <a:noFill/>
                </a:ln>
                <a:solidFill>
                  <a:prstClr val="black"/>
                </a:solidFill>
                <a:effectLst/>
                <a:uLnTx/>
                <a:uFillTx/>
                <a:latin typeface="Verdana"/>
                <a:ea typeface="ＭＳ Ｐゴシック" charset="0"/>
                <a:cs typeface="Verdana"/>
              </a:rPr>
              <a:t>nd</a:t>
            </a: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 foreman for each trade contractor required</a:t>
            </a:r>
          </a:p>
        </p:txBody>
      </p:sp>
      <p:pic>
        <p:nvPicPr>
          <p:cNvPr id="9" name="Picture 8">
            <a:extLst>
              <a:ext uri="{FF2B5EF4-FFF2-40B4-BE49-F238E27FC236}">
                <a16:creationId xmlns:a16="http://schemas.microsoft.com/office/drawing/2014/main" id="{096E1425-90C2-1E38-790A-5C0A3C1BD0C5}"/>
              </a:ext>
            </a:extLst>
          </p:cNvPr>
          <p:cNvPicPr>
            <a:picLocks noChangeAspect="1"/>
          </p:cNvPicPr>
          <p:nvPr/>
        </p:nvPicPr>
        <p:blipFill>
          <a:blip r:embed="rId3">
            <a:extLst>
              <a:ext uri="{28A0092B-C50C-407E-A947-70E740481C1C}">
                <a14:useLocalDpi xmlns:a14="http://schemas.microsoft.com/office/drawing/2010/main" val="0"/>
              </a:ext>
            </a:extLst>
          </a:blip>
          <a:srcRect l="22544" r="22544"/>
          <a:stretch/>
        </p:blipFill>
        <p:spPr>
          <a:xfrm>
            <a:off x="7150100" y="0"/>
            <a:ext cx="5041900" cy="6858000"/>
          </a:xfrm>
          <a:prstGeom prst="rect">
            <a:avLst/>
          </a:prstGeom>
        </p:spPr>
      </p:pic>
      <p:pic>
        <p:nvPicPr>
          <p:cNvPr id="2" name="Picture 30">
            <a:extLst>
              <a:ext uri="{FF2B5EF4-FFF2-40B4-BE49-F238E27FC236}">
                <a16:creationId xmlns:a16="http://schemas.microsoft.com/office/drawing/2014/main" id="{F6A69991-3867-2DB9-AEF0-842D4ACB9E9C}"/>
              </a:ext>
            </a:extLst>
          </p:cNvPr>
          <p:cNvPicPr>
            <a:picLocks noChangeAspect="1"/>
          </p:cNvPicPr>
          <p:nvPr/>
        </p:nvPicPr>
        <p:blipFill rotWithShape="1">
          <a:blip r:embed="rId4"/>
          <a:srcRect t="27648" b="24809"/>
          <a:stretch/>
        </p:blipFill>
        <p:spPr>
          <a:xfrm>
            <a:off x="10215077" y="231494"/>
            <a:ext cx="1976923" cy="726449"/>
          </a:xfrm>
          <a:prstGeom prst="rect">
            <a:avLst/>
          </a:prstGeom>
        </p:spPr>
      </p:pic>
      <p:sp>
        <p:nvSpPr>
          <p:cNvPr id="5" name="TextBox 20">
            <a:extLst>
              <a:ext uri="{FF2B5EF4-FFF2-40B4-BE49-F238E27FC236}">
                <a16:creationId xmlns:a16="http://schemas.microsoft.com/office/drawing/2014/main" id="{F0FCE627-42C6-6E06-FDBA-453DE84FCB95}"/>
              </a:ext>
            </a:extLst>
          </p:cNvPr>
          <p:cNvSpPr txBox="1"/>
          <p:nvPr/>
        </p:nvSpPr>
        <p:spPr>
          <a:xfrm>
            <a:off x="0" y="1447884"/>
            <a:ext cx="8686800" cy="591187"/>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Quality Control</a:t>
            </a:r>
          </a:p>
        </p:txBody>
      </p:sp>
      <p:sp>
        <p:nvSpPr>
          <p:cNvPr id="3" name="Rectangle 2">
            <a:extLst>
              <a:ext uri="{FF2B5EF4-FFF2-40B4-BE49-F238E27FC236}">
                <a16:creationId xmlns:a16="http://schemas.microsoft.com/office/drawing/2014/main" id="{0884DEBE-9FBE-D294-AD67-5F5B2AC2A2D0}"/>
              </a:ext>
            </a:extLst>
          </p:cNvPr>
          <p:cNvSpPr/>
          <p:nvPr/>
        </p:nvSpPr>
        <p:spPr>
          <a:xfrm>
            <a:off x="8199454" y="5084466"/>
            <a:ext cx="3992545" cy="1083839"/>
          </a:xfrm>
          <a:prstGeom prst="rect">
            <a:avLst/>
          </a:prstGeom>
          <a:solidFill>
            <a:srgbClr val="0037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dirty="0">
                <a:latin typeface="Verdana" panose="020B0604030504040204" pitchFamily="34" charset="0"/>
                <a:ea typeface="Verdana" panose="020B0604030504040204" pitchFamily="34" charset="0"/>
              </a:rPr>
              <a:t>High-quality projects do not happen by accident. They are the result of focused planning and effort. </a:t>
            </a:r>
          </a:p>
        </p:txBody>
      </p:sp>
    </p:spTree>
    <p:extLst>
      <p:ext uri="{BB962C8B-B14F-4D97-AF65-F5344CB8AC3E}">
        <p14:creationId xmlns:p14="http://schemas.microsoft.com/office/powerpoint/2010/main" val="165359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99BE-4FCE-4FDC-5F81-A809D442474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96E1425-90C2-1E38-790A-5C0A3C1BD0C5}"/>
              </a:ext>
            </a:extLst>
          </p:cNvPr>
          <p:cNvPicPr>
            <a:picLocks noChangeAspect="1"/>
          </p:cNvPicPr>
          <p:nvPr/>
        </p:nvPicPr>
        <p:blipFill rotWithShape="1">
          <a:blip r:embed="rId3">
            <a:extLst>
              <a:ext uri="{28A0092B-C50C-407E-A947-70E740481C1C}">
                <a14:useLocalDpi xmlns:a14="http://schemas.microsoft.com/office/drawing/2010/main" val="0"/>
              </a:ext>
            </a:extLst>
          </a:blip>
          <a:srcRect l="-249" r="4081"/>
          <a:stretch/>
        </p:blipFill>
        <p:spPr>
          <a:xfrm>
            <a:off x="0" y="0"/>
            <a:ext cx="4947138" cy="6858000"/>
          </a:xfrm>
          <a:prstGeom prst="rect">
            <a:avLst/>
          </a:prstGeom>
        </p:spPr>
      </p:pic>
      <p:sp>
        <p:nvSpPr>
          <p:cNvPr id="4" name="TextBox 20">
            <a:extLst>
              <a:ext uri="{FF2B5EF4-FFF2-40B4-BE49-F238E27FC236}">
                <a16:creationId xmlns:a16="http://schemas.microsoft.com/office/drawing/2014/main" id="{EE099841-D46E-06D4-5EC8-81698D960C85}"/>
              </a:ext>
            </a:extLst>
          </p:cNvPr>
          <p:cNvSpPr txBox="1"/>
          <p:nvPr/>
        </p:nvSpPr>
        <p:spPr>
          <a:xfrm>
            <a:off x="4953853" y="1447884"/>
            <a:ext cx="7238147" cy="591187"/>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Commissioning</a:t>
            </a:r>
          </a:p>
        </p:txBody>
      </p:sp>
      <p:sp>
        <p:nvSpPr>
          <p:cNvPr id="6" name="TextBox 5">
            <a:extLst>
              <a:ext uri="{FF2B5EF4-FFF2-40B4-BE49-F238E27FC236}">
                <a16:creationId xmlns:a16="http://schemas.microsoft.com/office/drawing/2014/main" id="{534C473D-9122-7811-BE7A-66DCD092AD5A}"/>
              </a:ext>
            </a:extLst>
          </p:cNvPr>
          <p:cNvSpPr txBox="1"/>
          <p:nvPr/>
        </p:nvSpPr>
        <p:spPr>
          <a:xfrm>
            <a:off x="4953853" y="2352589"/>
            <a:ext cx="6903218" cy="4339650"/>
          </a:xfrm>
          <a:prstGeom prst="rect">
            <a:avLst/>
          </a:prstGeom>
          <a:noFill/>
        </p:spPr>
        <p:txBody>
          <a:bodyPr wrap="square">
            <a:spAutoFit/>
          </a:bodyPr>
          <a:lstStyle/>
          <a:p>
            <a:pPr marL="677863" marR="0" lvl="0"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E37920"/>
                </a:solidFill>
                <a:effectLst/>
                <a:uLnTx/>
                <a:uFillTx/>
                <a:latin typeface="Verdana"/>
                <a:ea typeface="+mn-ea"/>
                <a:cs typeface="Verdana"/>
              </a:rPr>
              <a:t>Proving it’s Right</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Reference 01 91 00 for full commissioning requirements</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Commissioning (CX) meetings will include owner’s TAB firm, owner’s Construction Inspectors and all involved Trade Contractors</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CX meetings will occur monthly </a:t>
            </a:r>
          </a:p>
          <a:p>
            <a:pPr marL="1249363" lvl="2">
              <a:spcBef>
                <a:spcPts val="600"/>
              </a:spcBef>
              <a:tabLst>
                <a:tab pos="685800" algn="l"/>
              </a:tabLst>
              <a:defRPr/>
            </a:pPr>
            <a:r>
              <a:rPr kumimoji="0" lang="en-US" sz="1600" b="0" i="1" u="none" strike="noStrike" kern="1200" cap="none" spc="0" normalizeH="0" baseline="0" noProof="0" dirty="0">
                <a:ln>
                  <a:noFill/>
                </a:ln>
                <a:solidFill>
                  <a:prstClr val="black"/>
                </a:solidFill>
                <a:effectLst/>
                <a:uLnTx/>
                <a:uFillTx/>
                <a:latin typeface="Verdana"/>
                <a:ea typeface="ＭＳ Ｐゴシック" charset="0"/>
                <a:cs typeface="Verdana"/>
              </a:rPr>
              <a:t>Switch to weekly later in the construction process</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First meeting is within 120 days of Notice to Proceed</a:t>
            </a:r>
          </a:p>
          <a:p>
            <a:pPr marL="1077913" lvl="1" indent="-285750">
              <a:spcBef>
                <a:spcPts val="600"/>
              </a:spcBef>
              <a:buFont typeface="Arial" panose="020B0604020202020204" pitchFamily="34" charset="0"/>
              <a:buChar char="•"/>
              <a:tabLst>
                <a:tab pos="685800" algn="l"/>
              </a:tabLst>
              <a:defRPr/>
            </a:pPr>
            <a:r>
              <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rPr>
              <a:t>Tracks equipment from submittal to delivery, installation, startup and functional testing</a:t>
            </a:r>
          </a:p>
          <a:p>
            <a:pPr marL="1077913" lvl="1" indent="-285750">
              <a:spcBef>
                <a:spcPts val="600"/>
              </a:spcBef>
              <a:buFont typeface="Arial" panose="020B0604020202020204" pitchFamily="34" charset="0"/>
              <a:buChar char="•"/>
              <a:tabLst>
                <a:tab pos="685800" algn="l"/>
              </a:tabLst>
              <a:defRPr/>
            </a:pPr>
            <a:endPar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endParaRPr>
          </a:p>
          <a:p>
            <a:pPr marL="1077913" lvl="1" indent="-285750">
              <a:spcBef>
                <a:spcPts val="600"/>
              </a:spcBef>
              <a:buFont typeface="Arial" panose="020B0604020202020204" pitchFamily="34" charset="0"/>
              <a:buChar char="•"/>
              <a:tabLst>
                <a:tab pos="685800" algn="l"/>
              </a:tabLst>
              <a:defRPr/>
            </a:pPr>
            <a:endPar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endParaRPr>
          </a:p>
          <a:p>
            <a:pPr marL="1077913" lvl="1" indent="-285750">
              <a:spcBef>
                <a:spcPts val="600"/>
              </a:spcBef>
              <a:buFont typeface="Arial" panose="020B0604020202020204" pitchFamily="34" charset="0"/>
              <a:buChar char="•"/>
              <a:tabLst>
                <a:tab pos="685800" algn="l"/>
              </a:tabLst>
              <a:defRPr/>
            </a:pPr>
            <a:endParaRPr kumimoji="0" lang="en-US" sz="1600" b="0" i="0" u="none" strike="noStrike" kern="1200" cap="none" spc="0" normalizeH="0" baseline="0" noProof="0" dirty="0">
              <a:ln>
                <a:noFill/>
              </a:ln>
              <a:solidFill>
                <a:prstClr val="black"/>
              </a:solidFill>
              <a:effectLst/>
              <a:uLnTx/>
              <a:uFillTx/>
              <a:latin typeface="Verdana"/>
              <a:ea typeface="ＭＳ Ｐゴシック" charset="0"/>
              <a:cs typeface="Verdana"/>
            </a:endParaRPr>
          </a:p>
        </p:txBody>
      </p:sp>
      <p:pic>
        <p:nvPicPr>
          <p:cNvPr id="2" name="Picture 30">
            <a:extLst>
              <a:ext uri="{FF2B5EF4-FFF2-40B4-BE49-F238E27FC236}">
                <a16:creationId xmlns:a16="http://schemas.microsoft.com/office/drawing/2014/main" id="{CFB4A922-4DCE-4C6F-124B-CE59904D142B}"/>
              </a:ext>
            </a:extLst>
          </p:cNvPr>
          <p:cNvPicPr>
            <a:picLocks noChangeAspect="1"/>
          </p:cNvPicPr>
          <p:nvPr/>
        </p:nvPicPr>
        <p:blipFill rotWithShape="1">
          <a:blip r:embed="rId4"/>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34037486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0F7EA-0B25-247E-D629-42C702FEE9D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25B51E0-FCB6-84C9-F01C-B5A0D3C00066}"/>
              </a:ext>
            </a:extLst>
          </p:cNvPr>
          <p:cNvSpPr/>
          <p:nvPr/>
        </p:nvSpPr>
        <p:spPr>
          <a:xfrm>
            <a:off x="0" y="5293259"/>
            <a:ext cx="5506497" cy="857771"/>
          </a:xfrm>
          <a:prstGeom prst="rect">
            <a:avLst/>
          </a:prstGeom>
          <a:solidFill>
            <a:srgbClr val="0037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defTabSz="609630"/>
            <a:r>
              <a:rPr lang="en-US" sz="1400" b="1" i="1" dirty="0">
                <a:solidFill>
                  <a:schemeClr val="bg1"/>
                </a:solidFill>
                <a:latin typeface="Verdana" panose="020B0604030504040204" pitchFamily="34" charset="0"/>
                <a:ea typeface="Verdana" panose="020B0604030504040204" pitchFamily="34" charset="0"/>
                <a:cs typeface="Arial" panose="020B0604020202020204" pitchFamily="34" charset="0"/>
              </a:rPr>
              <a:t>“If you don’t know where you are going, you’ll end up someplace else.” - Yogi Berra</a:t>
            </a:r>
          </a:p>
        </p:txBody>
      </p:sp>
      <p:pic>
        <p:nvPicPr>
          <p:cNvPr id="12" name="Picture 11" descr="A group of people in safety vests sitting at a table&#10;&#10;Description automatically generated">
            <a:extLst>
              <a:ext uri="{FF2B5EF4-FFF2-40B4-BE49-F238E27FC236}">
                <a16:creationId xmlns:a16="http://schemas.microsoft.com/office/drawing/2014/main" id="{B3FEC106-86EE-BB3A-1544-FFEF3E7F5149}"/>
              </a:ext>
            </a:extLst>
          </p:cNvPr>
          <p:cNvPicPr>
            <a:picLocks noChangeAspect="1"/>
          </p:cNvPicPr>
          <p:nvPr/>
        </p:nvPicPr>
        <p:blipFill rotWithShape="1">
          <a:blip r:embed="rId3">
            <a:extLst>
              <a:ext uri="{28A0092B-C50C-407E-A947-70E740481C1C}">
                <a14:useLocalDpi xmlns:a14="http://schemas.microsoft.com/office/drawing/2010/main" val="0"/>
              </a:ext>
            </a:extLst>
          </a:blip>
          <a:srcRect t="16204" r="1853" b="2421"/>
          <a:stretch/>
        </p:blipFill>
        <p:spPr>
          <a:xfrm>
            <a:off x="6208962" y="3552094"/>
            <a:ext cx="5983038" cy="3305906"/>
          </a:xfrm>
          <a:prstGeom prst="rect">
            <a:avLst/>
          </a:prstGeom>
        </p:spPr>
      </p:pic>
      <p:pic>
        <p:nvPicPr>
          <p:cNvPr id="13" name="Picture 12">
            <a:extLst>
              <a:ext uri="{FF2B5EF4-FFF2-40B4-BE49-F238E27FC236}">
                <a16:creationId xmlns:a16="http://schemas.microsoft.com/office/drawing/2014/main" id="{ABB2ACAA-FC13-4CF5-A7F3-A5A6D937CC68}"/>
              </a:ext>
            </a:extLst>
          </p:cNvPr>
          <p:cNvPicPr>
            <a:picLocks noChangeAspect="1"/>
          </p:cNvPicPr>
          <p:nvPr/>
        </p:nvPicPr>
        <p:blipFill rotWithShape="1">
          <a:blip r:embed="rId4">
            <a:extLst>
              <a:ext uri="{28A0092B-C50C-407E-A947-70E740481C1C}">
                <a14:useLocalDpi xmlns:a14="http://schemas.microsoft.com/office/drawing/2010/main" val="0"/>
              </a:ext>
            </a:extLst>
          </a:blip>
          <a:srcRect t="17038" b="6587"/>
          <a:stretch/>
        </p:blipFill>
        <p:spPr>
          <a:xfrm>
            <a:off x="6208962" y="0"/>
            <a:ext cx="5986273" cy="3429000"/>
          </a:xfrm>
          <a:prstGeom prst="rect">
            <a:avLst/>
          </a:prstGeom>
        </p:spPr>
      </p:pic>
      <p:pic>
        <p:nvPicPr>
          <p:cNvPr id="4" name="Picture 30">
            <a:extLst>
              <a:ext uri="{FF2B5EF4-FFF2-40B4-BE49-F238E27FC236}">
                <a16:creationId xmlns:a16="http://schemas.microsoft.com/office/drawing/2014/main" id="{92A8FF4C-8BA7-AA8A-6AF0-FC48A297D858}"/>
              </a:ext>
            </a:extLst>
          </p:cNvPr>
          <p:cNvPicPr>
            <a:picLocks noChangeAspect="1"/>
          </p:cNvPicPr>
          <p:nvPr/>
        </p:nvPicPr>
        <p:blipFill rotWithShape="1">
          <a:blip r:embed="rId5"/>
          <a:srcRect t="27648" b="24809"/>
          <a:stretch/>
        </p:blipFill>
        <p:spPr>
          <a:xfrm>
            <a:off x="10215077" y="231494"/>
            <a:ext cx="1976923" cy="726449"/>
          </a:xfrm>
          <a:prstGeom prst="rect">
            <a:avLst/>
          </a:prstGeom>
        </p:spPr>
      </p:pic>
      <p:sp>
        <p:nvSpPr>
          <p:cNvPr id="6" name="TextBox 5">
            <a:extLst>
              <a:ext uri="{FF2B5EF4-FFF2-40B4-BE49-F238E27FC236}">
                <a16:creationId xmlns:a16="http://schemas.microsoft.com/office/drawing/2014/main" id="{570ACF5B-915C-0628-7FE6-C78736032D05}"/>
              </a:ext>
            </a:extLst>
          </p:cNvPr>
          <p:cNvSpPr txBox="1"/>
          <p:nvPr/>
        </p:nvSpPr>
        <p:spPr>
          <a:xfrm>
            <a:off x="0" y="2376993"/>
            <a:ext cx="5797899" cy="3385542"/>
          </a:xfrm>
          <a:prstGeom prst="rect">
            <a:avLst/>
          </a:prstGeom>
          <a:noFill/>
        </p:spPr>
        <p:txBody>
          <a:bodyPr wrap="square">
            <a:spAutoFit/>
          </a:bodyPr>
          <a:lstStyle/>
          <a:p>
            <a:pPr lvl="1"/>
            <a:r>
              <a:rPr lang="en-US" b="1" dirty="0">
                <a:solidFill>
                  <a:srgbClr val="F68A31"/>
                </a:solidFill>
                <a:latin typeface="Verdana"/>
                <a:cs typeface="Verdana"/>
              </a:rPr>
              <a:t>Successful project execution is dependent upon all parties understanding their project role.</a:t>
            </a:r>
          </a:p>
          <a:p>
            <a:pPr lvl="1"/>
            <a:endParaRPr lang="en-US" sz="1600" dirty="0">
              <a:latin typeface="Verdana"/>
              <a:cs typeface="Verdana"/>
            </a:endParaRPr>
          </a:p>
          <a:p>
            <a:pPr lvl="1"/>
            <a:endParaRPr lang="en-US" sz="1600" dirty="0">
              <a:latin typeface="Verdana"/>
              <a:cs typeface="Verdana"/>
            </a:endParaRPr>
          </a:p>
          <a:p>
            <a:pPr lvl="1"/>
            <a:r>
              <a:rPr lang="en-US" b="1" dirty="0">
                <a:solidFill>
                  <a:srgbClr val="F68A31"/>
                </a:solidFill>
                <a:latin typeface="Verdana"/>
                <a:cs typeface="Verdana"/>
              </a:rPr>
              <a:t>Trade contractors need to have adequate, qualified supervision to attend required meetings.</a:t>
            </a:r>
          </a:p>
          <a:p>
            <a:pPr>
              <a:spcAft>
                <a:spcPts val="1800"/>
              </a:spcAft>
            </a:pPr>
            <a:endParaRPr lang="en-US" sz="1600" b="1" dirty="0">
              <a:latin typeface="Verdana"/>
              <a:cs typeface="Verdana"/>
            </a:endParaRPr>
          </a:p>
          <a:p>
            <a:endParaRPr lang="en-US" sz="1100" dirty="0"/>
          </a:p>
          <a:p>
            <a:endParaRPr lang="en-US" sz="1600" dirty="0">
              <a:latin typeface="Verdana"/>
              <a:cs typeface="Verdana"/>
            </a:endParaRPr>
          </a:p>
          <a:p>
            <a:endParaRPr lang="en-US" sz="1600" dirty="0"/>
          </a:p>
        </p:txBody>
      </p:sp>
      <p:sp>
        <p:nvSpPr>
          <p:cNvPr id="7" name="TextBox 20">
            <a:extLst>
              <a:ext uri="{FF2B5EF4-FFF2-40B4-BE49-F238E27FC236}">
                <a16:creationId xmlns:a16="http://schemas.microsoft.com/office/drawing/2014/main" id="{4D11B97B-50D3-9613-C09D-A052013B4DB4}"/>
              </a:ext>
            </a:extLst>
          </p:cNvPr>
          <p:cNvSpPr txBox="1"/>
          <p:nvPr/>
        </p:nvSpPr>
        <p:spPr>
          <a:xfrm>
            <a:off x="0" y="1447884"/>
            <a:ext cx="8686800" cy="591187"/>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Key Takeaways</a:t>
            </a:r>
          </a:p>
        </p:txBody>
      </p:sp>
    </p:spTree>
    <p:extLst>
      <p:ext uri="{BB962C8B-B14F-4D97-AF65-F5344CB8AC3E}">
        <p14:creationId xmlns:p14="http://schemas.microsoft.com/office/powerpoint/2010/main" val="28956454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421FD-CCAA-7189-A340-F8A92BF98C86}"/>
            </a:ext>
          </a:extLst>
        </p:cNvPr>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BB8F609E-54E3-49C9-9133-A3B8AF69B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red sign with white text&#10;&#10;Description automatically generated">
            <a:extLst>
              <a:ext uri="{FF2B5EF4-FFF2-40B4-BE49-F238E27FC236}">
                <a16:creationId xmlns:a16="http://schemas.microsoft.com/office/drawing/2014/main" id="{5FC0282F-A321-F418-6F26-5F0FB974E7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667" y="4024524"/>
            <a:ext cx="3017529" cy="1838681"/>
          </a:xfrm>
          <a:prstGeom prst="rect">
            <a:avLst/>
          </a:prstGeom>
        </p:spPr>
      </p:pic>
      <p:sp>
        <p:nvSpPr>
          <p:cNvPr id="6" name="TextBox 20">
            <a:extLst>
              <a:ext uri="{FF2B5EF4-FFF2-40B4-BE49-F238E27FC236}">
                <a16:creationId xmlns:a16="http://schemas.microsoft.com/office/drawing/2014/main" id="{91758788-28C2-E62A-60F3-FA988F54D313}"/>
              </a:ext>
            </a:extLst>
          </p:cNvPr>
          <p:cNvSpPr txBox="1"/>
          <p:nvPr/>
        </p:nvSpPr>
        <p:spPr>
          <a:xfrm>
            <a:off x="-12701" y="2192916"/>
            <a:ext cx="6456173" cy="1217641"/>
          </a:xfrm>
          <a:prstGeom prst="rect">
            <a:avLst/>
          </a:prstGeom>
        </p:spPr>
        <p:txBody>
          <a:bodyPr wrap="square" lIns="0" tIns="0" rIns="0" bIns="0" rtlCol="0" anchor="t">
            <a:spAutoFit/>
          </a:bodyPr>
          <a:lstStyle/>
          <a:p>
            <a:pPr algn="ctr" defTabSz="609630">
              <a:lnSpc>
                <a:spcPts val="4480"/>
              </a:lnSpc>
            </a:pPr>
            <a:r>
              <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t>Lean</a:t>
            </a:r>
          </a:p>
          <a:p>
            <a:pPr algn="ctr" defTabSz="609630">
              <a:lnSpc>
                <a:spcPts val="4480"/>
              </a:lnSpc>
            </a:pPr>
            <a:r>
              <a:rPr lang="en-US" sz="5400" dirty="0">
                <a:solidFill>
                  <a:schemeClr val="bg1"/>
                </a:solidFill>
                <a:effectLst>
                  <a:outerShdw blurRad="38100" dist="38100" dir="2700000" algn="tl">
                    <a:srgbClr val="000000">
                      <a:alpha val="43137"/>
                    </a:srgbClr>
                  </a:outerShdw>
                </a:effectLst>
                <a:latin typeface="Adobe Garamond Pro" panose="02020502060506020403" pitchFamily="18" charset="0"/>
                <a:ea typeface="Verdana" panose="020B0604030504040204" pitchFamily="34" charset="0"/>
              </a:rPr>
              <a:t>Process</a:t>
            </a:r>
          </a:p>
        </p:txBody>
      </p:sp>
    </p:spTree>
    <p:extLst>
      <p:ext uri="{BB962C8B-B14F-4D97-AF65-F5344CB8AC3E}">
        <p14:creationId xmlns:p14="http://schemas.microsoft.com/office/powerpoint/2010/main" val="923295216"/>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3AD6A0CF-B804-479A-086A-25259AFCB6CB}"/>
              </a:ext>
            </a:extLst>
          </p:cNvPr>
          <p:cNvCxnSpPr>
            <a:cxnSpLocks/>
          </p:cNvCxnSpPr>
          <p:nvPr/>
        </p:nvCxnSpPr>
        <p:spPr>
          <a:xfrm flipH="1">
            <a:off x="3632396" y="3892740"/>
            <a:ext cx="1332425" cy="910970"/>
          </a:xfrm>
          <a:prstGeom prst="line">
            <a:avLst/>
          </a:prstGeom>
          <a:ln w="19050">
            <a:solidFill>
              <a:srgbClr val="00376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BC74375-33C9-B83E-9DB7-463F0F08F169}"/>
              </a:ext>
            </a:extLst>
          </p:cNvPr>
          <p:cNvCxnSpPr>
            <a:cxnSpLocks/>
          </p:cNvCxnSpPr>
          <p:nvPr/>
        </p:nvCxnSpPr>
        <p:spPr>
          <a:xfrm flipH="1">
            <a:off x="7631200" y="1727142"/>
            <a:ext cx="1332425" cy="910970"/>
          </a:xfrm>
          <a:prstGeom prst="line">
            <a:avLst/>
          </a:prstGeom>
          <a:ln w="19050">
            <a:solidFill>
              <a:srgbClr val="00376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CE74083-63F6-B6AC-D793-C4443908EC17}"/>
              </a:ext>
            </a:extLst>
          </p:cNvPr>
          <p:cNvCxnSpPr>
            <a:cxnSpLocks/>
          </p:cNvCxnSpPr>
          <p:nvPr/>
        </p:nvCxnSpPr>
        <p:spPr>
          <a:xfrm flipH="1">
            <a:off x="7643599" y="3247628"/>
            <a:ext cx="2194881" cy="0"/>
          </a:xfrm>
          <a:prstGeom prst="line">
            <a:avLst/>
          </a:prstGeom>
          <a:ln w="19050">
            <a:solidFill>
              <a:srgbClr val="00376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64FBBC2-8147-E8BD-798A-43BA078555D8}"/>
              </a:ext>
            </a:extLst>
          </p:cNvPr>
          <p:cNvCxnSpPr>
            <a:cxnSpLocks/>
          </p:cNvCxnSpPr>
          <p:nvPr/>
        </p:nvCxnSpPr>
        <p:spPr>
          <a:xfrm flipH="1">
            <a:off x="2523423" y="3254494"/>
            <a:ext cx="2194881" cy="0"/>
          </a:xfrm>
          <a:prstGeom prst="line">
            <a:avLst/>
          </a:prstGeom>
          <a:ln w="19050">
            <a:solidFill>
              <a:srgbClr val="00376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72E6D65-A3C4-1C35-5A96-9E8737865378}"/>
              </a:ext>
            </a:extLst>
          </p:cNvPr>
          <p:cNvCxnSpPr/>
          <p:nvPr/>
        </p:nvCxnSpPr>
        <p:spPr>
          <a:xfrm flipH="1" flipV="1">
            <a:off x="3346769" y="1888522"/>
            <a:ext cx="1335563" cy="747331"/>
          </a:xfrm>
          <a:prstGeom prst="line">
            <a:avLst/>
          </a:prstGeom>
          <a:ln w="19050">
            <a:solidFill>
              <a:srgbClr val="003766"/>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FE590AD-E215-65AB-5E0C-24D42FCE0F9C}"/>
              </a:ext>
            </a:extLst>
          </p:cNvPr>
          <p:cNvSpPr/>
          <p:nvPr/>
        </p:nvSpPr>
        <p:spPr>
          <a:xfrm>
            <a:off x="8741040" y="998438"/>
            <a:ext cx="1371600" cy="1371600"/>
          </a:xfrm>
          <a:prstGeom prst="ellipse">
            <a:avLst/>
          </a:prstGeom>
          <a:solidFill>
            <a:srgbClr val="003766"/>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EFEBE0"/>
              </a:solidFill>
              <a:latin typeface="Arial Narrow" panose="020B0606020202030204" pitchFamily="34" charset="0"/>
            </a:endParaRPr>
          </a:p>
        </p:txBody>
      </p:sp>
      <p:sp>
        <p:nvSpPr>
          <p:cNvPr id="9" name="Oval 8">
            <a:extLst>
              <a:ext uri="{FF2B5EF4-FFF2-40B4-BE49-F238E27FC236}">
                <a16:creationId xmlns:a16="http://schemas.microsoft.com/office/drawing/2014/main" id="{662DCE45-4554-0416-7E93-0C4F7783106D}"/>
              </a:ext>
            </a:extLst>
          </p:cNvPr>
          <p:cNvSpPr/>
          <p:nvPr/>
        </p:nvSpPr>
        <p:spPr>
          <a:xfrm>
            <a:off x="8741040" y="4257709"/>
            <a:ext cx="1371600" cy="1371600"/>
          </a:xfrm>
          <a:prstGeom prst="ellipse">
            <a:avLst/>
          </a:prstGeom>
          <a:solidFill>
            <a:srgbClr val="003766"/>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EFEBE0"/>
              </a:solidFill>
              <a:latin typeface="Arial Narrow" panose="020B0606020202030204" pitchFamily="34" charset="0"/>
            </a:endParaRPr>
          </a:p>
        </p:txBody>
      </p:sp>
      <p:sp>
        <p:nvSpPr>
          <p:cNvPr id="10" name="Oval 9">
            <a:extLst>
              <a:ext uri="{FF2B5EF4-FFF2-40B4-BE49-F238E27FC236}">
                <a16:creationId xmlns:a16="http://schemas.microsoft.com/office/drawing/2014/main" id="{2A8FE1C5-D1A7-8C48-E16E-3A1FCE018149}"/>
              </a:ext>
            </a:extLst>
          </p:cNvPr>
          <p:cNvSpPr/>
          <p:nvPr/>
        </p:nvSpPr>
        <p:spPr>
          <a:xfrm>
            <a:off x="9745901" y="2640740"/>
            <a:ext cx="1371600" cy="1371600"/>
          </a:xfrm>
          <a:prstGeom prst="ellipse">
            <a:avLst/>
          </a:prstGeom>
          <a:solidFill>
            <a:srgbClr val="003766"/>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EFEBE0"/>
              </a:solidFill>
              <a:latin typeface="Arial Narrow" panose="020B0606020202030204" pitchFamily="34" charset="0"/>
            </a:endParaRPr>
          </a:p>
        </p:txBody>
      </p:sp>
      <p:sp>
        <p:nvSpPr>
          <p:cNvPr id="8" name="Oval 7">
            <a:extLst>
              <a:ext uri="{FF2B5EF4-FFF2-40B4-BE49-F238E27FC236}">
                <a16:creationId xmlns:a16="http://schemas.microsoft.com/office/drawing/2014/main" id="{7887390A-F618-F0EE-E1BF-15E256D6EF2B}"/>
              </a:ext>
            </a:extLst>
          </p:cNvPr>
          <p:cNvSpPr/>
          <p:nvPr/>
        </p:nvSpPr>
        <p:spPr>
          <a:xfrm>
            <a:off x="2261663" y="4257709"/>
            <a:ext cx="1371600" cy="1371600"/>
          </a:xfrm>
          <a:prstGeom prst="ellipse">
            <a:avLst/>
          </a:prstGeom>
          <a:solidFill>
            <a:srgbClr val="003766"/>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EFEBE0"/>
              </a:solidFill>
              <a:latin typeface="Arial Narrow" panose="020B0606020202030204" pitchFamily="34" charset="0"/>
            </a:endParaRPr>
          </a:p>
        </p:txBody>
      </p:sp>
      <p:sp>
        <p:nvSpPr>
          <p:cNvPr id="7" name="Oval 6">
            <a:extLst>
              <a:ext uri="{FF2B5EF4-FFF2-40B4-BE49-F238E27FC236}">
                <a16:creationId xmlns:a16="http://schemas.microsoft.com/office/drawing/2014/main" id="{900303BD-ECD4-5B94-927B-34FCD6C00613}"/>
              </a:ext>
            </a:extLst>
          </p:cNvPr>
          <p:cNvSpPr/>
          <p:nvPr/>
        </p:nvSpPr>
        <p:spPr>
          <a:xfrm>
            <a:off x="1151823" y="2640740"/>
            <a:ext cx="1371600" cy="1371600"/>
          </a:xfrm>
          <a:prstGeom prst="ellipse">
            <a:avLst/>
          </a:prstGeom>
          <a:solidFill>
            <a:srgbClr val="003766"/>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EFEBE0"/>
              </a:solidFill>
              <a:latin typeface="Arial Narrow" panose="020B0606020202030204" pitchFamily="34" charset="0"/>
            </a:endParaRPr>
          </a:p>
        </p:txBody>
      </p:sp>
      <p:sp>
        <p:nvSpPr>
          <p:cNvPr id="5" name="Oval 4">
            <a:extLst>
              <a:ext uri="{FF2B5EF4-FFF2-40B4-BE49-F238E27FC236}">
                <a16:creationId xmlns:a16="http://schemas.microsoft.com/office/drawing/2014/main" id="{C2396B5A-5E6F-2F2A-BCE7-E7D85937B560}"/>
              </a:ext>
            </a:extLst>
          </p:cNvPr>
          <p:cNvSpPr/>
          <p:nvPr/>
        </p:nvSpPr>
        <p:spPr>
          <a:xfrm>
            <a:off x="2261663" y="998438"/>
            <a:ext cx="1371600" cy="1371600"/>
          </a:xfrm>
          <a:prstGeom prst="ellipse">
            <a:avLst/>
          </a:prstGeom>
          <a:solidFill>
            <a:srgbClr val="003766"/>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EFEBE0"/>
              </a:solidFill>
              <a:latin typeface="Arial Narrow" panose="020B0606020202030204" pitchFamily="34" charset="0"/>
            </a:endParaRPr>
          </a:p>
        </p:txBody>
      </p:sp>
      <p:sp>
        <p:nvSpPr>
          <p:cNvPr id="3" name="TextBox 20">
            <a:extLst>
              <a:ext uri="{FF2B5EF4-FFF2-40B4-BE49-F238E27FC236}">
                <a16:creationId xmlns:a16="http://schemas.microsoft.com/office/drawing/2014/main" id="{046DA0EF-689C-708B-4165-7C30CE4ADE52}"/>
              </a:ext>
            </a:extLst>
          </p:cNvPr>
          <p:cNvSpPr txBox="1"/>
          <p:nvPr/>
        </p:nvSpPr>
        <p:spPr>
          <a:xfrm>
            <a:off x="4298608" y="2738348"/>
            <a:ext cx="3750198" cy="1168269"/>
          </a:xfrm>
          <a:prstGeom prst="rect">
            <a:avLst/>
          </a:prstGeom>
        </p:spPr>
        <p:txBody>
          <a:bodyPr wrap="square" lIns="0" tIns="0" rIns="0" bIns="0" rtlCol="0" anchor="t">
            <a:spAutoFit/>
          </a:bodyPr>
          <a:lstStyle/>
          <a:p>
            <a:pPr algn="ctr" defTabSz="609630">
              <a:lnSpc>
                <a:spcPts val="4480"/>
              </a:lnSpc>
            </a:pPr>
            <a:r>
              <a:rPr lang="en-US" sz="4400" b="1" dirty="0">
                <a:solidFill>
                  <a:srgbClr val="F68A31"/>
                </a:solidFill>
                <a:latin typeface="Garamond" panose="02020404030301010803" pitchFamily="18" charset="0"/>
                <a:ea typeface="Verdana" panose="020B0604030504040204" pitchFamily="34" charset="0"/>
              </a:rPr>
              <a:t>What Is </a:t>
            </a:r>
          </a:p>
          <a:p>
            <a:pPr algn="ctr" defTabSz="609630">
              <a:lnSpc>
                <a:spcPts val="4480"/>
              </a:lnSpc>
            </a:pPr>
            <a:r>
              <a:rPr lang="en-US" sz="4400" b="1" dirty="0">
                <a:solidFill>
                  <a:srgbClr val="F68A31"/>
                </a:solidFill>
                <a:latin typeface="Garamond" panose="02020404030301010803" pitchFamily="18" charset="0"/>
                <a:ea typeface="Verdana" panose="020B0604030504040204" pitchFamily="34" charset="0"/>
              </a:rPr>
              <a:t>Lean? </a:t>
            </a:r>
          </a:p>
        </p:txBody>
      </p:sp>
      <p:pic>
        <p:nvPicPr>
          <p:cNvPr id="4" name="Picture 30">
            <a:extLst>
              <a:ext uri="{FF2B5EF4-FFF2-40B4-BE49-F238E27FC236}">
                <a16:creationId xmlns:a16="http://schemas.microsoft.com/office/drawing/2014/main" id="{ED7DBE84-39FB-445F-4B3D-E32A983DE382}"/>
              </a:ext>
            </a:extLst>
          </p:cNvPr>
          <p:cNvPicPr>
            <a:picLocks noChangeAspect="1"/>
          </p:cNvPicPr>
          <p:nvPr/>
        </p:nvPicPr>
        <p:blipFill rotWithShape="1">
          <a:blip r:embed="rId3"/>
          <a:srcRect t="27648" b="24809"/>
          <a:stretch/>
        </p:blipFill>
        <p:spPr>
          <a:xfrm>
            <a:off x="10215077" y="231494"/>
            <a:ext cx="1976923" cy="726449"/>
          </a:xfrm>
          <a:prstGeom prst="rect">
            <a:avLst/>
          </a:prstGeom>
        </p:spPr>
      </p:pic>
      <p:pic>
        <p:nvPicPr>
          <p:cNvPr id="21" name="Graphic 20">
            <a:extLst>
              <a:ext uri="{FF2B5EF4-FFF2-40B4-BE49-F238E27FC236}">
                <a16:creationId xmlns:a16="http://schemas.microsoft.com/office/drawing/2014/main" id="{06972664-2C34-0A45-9ED7-962F1D08AB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83767" y="1047206"/>
            <a:ext cx="1157470" cy="1157470"/>
          </a:xfrm>
          <a:prstGeom prst="rect">
            <a:avLst/>
          </a:prstGeom>
        </p:spPr>
      </p:pic>
      <p:pic>
        <p:nvPicPr>
          <p:cNvPr id="22" name="Graphic 21">
            <a:extLst>
              <a:ext uri="{FF2B5EF4-FFF2-40B4-BE49-F238E27FC236}">
                <a16:creationId xmlns:a16="http://schemas.microsoft.com/office/drawing/2014/main" id="{B1FCB7EA-BC24-2643-B255-FD560F63F2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9287" y="2775838"/>
            <a:ext cx="1116672" cy="1116672"/>
          </a:xfrm>
          <a:prstGeom prst="rect">
            <a:avLst/>
          </a:prstGeom>
        </p:spPr>
      </p:pic>
      <p:pic>
        <p:nvPicPr>
          <p:cNvPr id="23" name="Graphic 22">
            <a:extLst>
              <a:ext uri="{FF2B5EF4-FFF2-40B4-BE49-F238E27FC236}">
                <a16:creationId xmlns:a16="http://schemas.microsoft.com/office/drawing/2014/main" id="{D6183F66-1B5E-AF40-7965-F4C7082AEE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91772" y="4455781"/>
            <a:ext cx="975455" cy="975455"/>
          </a:xfrm>
          <a:prstGeom prst="rect">
            <a:avLst/>
          </a:prstGeom>
        </p:spPr>
      </p:pic>
      <p:pic>
        <p:nvPicPr>
          <p:cNvPr id="24" name="Graphic 23">
            <a:extLst>
              <a:ext uri="{FF2B5EF4-FFF2-40B4-BE49-F238E27FC236}">
                <a16:creationId xmlns:a16="http://schemas.microsoft.com/office/drawing/2014/main" id="{9927C983-8585-9A21-2405-040234447335}"/>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8969640" y="1220550"/>
            <a:ext cx="914400" cy="914400"/>
          </a:xfrm>
          <a:prstGeom prst="rect">
            <a:avLst/>
          </a:prstGeom>
        </p:spPr>
      </p:pic>
      <p:pic>
        <p:nvPicPr>
          <p:cNvPr id="28" name="Graphic 27">
            <a:extLst>
              <a:ext uri="{FF2B5EF4-FFF2-40B4-BE49-F238E27FC236}">
                <a16:creationId xmlns:a16="http://schemas.microsoft.com/office/drawing/2014/main" id="{CCE1721C-7D54-4C06-D4C8-C8E2A8DEEE49}"/>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9974501" y="2885196"/>
            <a:ext cx="914400" cy="914400"/>
          </a:xfrm>
          <a:prstGeom prst="rect">
            <a:avLst/>
          </a:prstGeom>
        </p:spPr>
      </p:pic>
      <p:pic>
        <p:nvPicPr>
          <p:cNvPr id="29" name="Graphic 28">
            <a:extLst>
              <a:ext uri="{FF2B5EF4-FFF2-40B4-BE49-F238E27FC236}">
                <a16:creationId xmlns:a16="http://schemas.microsoft.com/office/drawing/2014/main" id="{23C10F1A-A8A7-01E5-7765-FF79BD43D382}"/>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5462587" y="2795587"/>
            <a:ext cx="3810000" cy="0"/>
          </a:xfrm>
          <a:prstGeom prst="rect">
            <a:avLst/>
          </a:prstGeom>
        </p:spPr>
      </p:pic>
      <p:pic>
        <p:nvPicPr>
          <p:cNvPr id="12" name="Graphic 11">
            <a:extLst>
              <a:ext uri="{FF2B5EF4-FFF2-40B4-BE49-F238E27FC236}">
                <a16:creationId xmlns:a16="http://schemas.microsoft.com/office/drawing/2014/main" id="{F36EC797-AA94-AF5F-8A0F-F107029F2A7F}"/>
              </a:ext>
            </a:extLst>
          </p:cNvPr>
          <p:cNvPicPr>
            <a:picLocks/>
          </p:cNvPicPr>
          <p:nvPr/>
        </p:nvPicPr>
        <p:blipFill>
          <a:blip r:embed="rId16">
            <a:extLst>
              <a:ext uri="{96DAC541-7B7A-43D3-8B79-37D633B846F1}">
                <asvg:svgBlip xmlns:asvg="http://schemas.microsoft.com/office/drawing/2016/SVG/main" r:embed="rId17"/>
              </a:ext>
            </a:extLst>
          </a:blip>
          <a:stretch>
            <a:fillRect/>
          </a:stretch>
        </p:blipFill>
        <p:spPr>
          <a:xfrm>
            <a:off x="8906209" y="4376580"/>
            <a:ext cx="1143000" cy="1143000"/>
          </a:xfrm>
          <a:prstGeom prst="rect">
            <a:avLst/>
          </a:prstGeom>
        </p:spPr>
      </p:pic>
      <p:cxnSp>
        <p:nvCxnSpPr>
          <p:cNvPr id="27" name="Straight Connector 26">
            <a:extLst>
              <a:ext uri="{FF2B5EF4-FFF2-40B4-BE49-F238E27FC236}">
                <a16:creationId xmlns:a16="http://schemas.microsoft.com/office/drawing/2014/main" id="{D0B6770C-B3A3-66BF-8D1A-75343E80B1AC}"/>
              </a:ext>
            </a:extLst>
          </p:cNvPr>
          <p:cNvCxnSpPr/>
          <p:nvPr/>
        </p:nvCxnSpPr>
        <p:spPr>
          <a:xfrm flipH="1" flipV="1">
            <a:off x="7488061" y="3826749"/>
            <a:ext cx="1335563" cy="747331"/>
          </a:xfrm>
          <a:prstGeom prst="line">
            <a:avLst/>
          </a:prstGeom>
          <a:ln w="19050">
            <a:solidFill>
              <a:srgbClr val="003766"/>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80218F6-C4E8-89D8-9086-68EC3CEDC37E}"/>
              </a:ext>
            </a:extLst>
          </p:cNvPr>
          <p:cNvSpPr txBox="1"/>
          <p:nvPr/>
        </p:nvSpPr>
        <p:spPr>
          <a:xfrm>
            <a:off x="685030" y="1142367"/>
            <a:ext cx="1484607" cy="523220"/>
          </a:xfrm>
          <a:prstGeom prst="rect">
            <a:avLst/>
          </a:prstGeom>
          <a:noFill/>
        </p:spPr>
        <p:txBody>
          <a:bodyPr wrap="square" rtlCol="0">
            <a:spAutoFit/>
          </a:bodyPr>
          <a:lstStyle/>
          <a:p>
            <a:pPr algn="ctr"/>
            <a:r>
              <a:rPr lang="en-US" sz="1400" b="1" dirty="0">
                <a:latin typeface="Verdana" panose="020B0604030504040204" pitchFamily="34" charset="0"/>
                <a:ea typeface="Verdana" panose="020B0604030504040204" pitchFamily="34" charset="0"/>
              </a:rPr>
              <a:t>Reduction of Waste</a:t>
            </a:r>
          </a:p>
        </p:txBody>
      </p:sp>
      <p:sp>
        <p:nvSpPr>
          <p:cNvPr id="35" name="TextBox 34">
            <a:extLst>
              <a:ext uri="{FF2B5EF4-FFF2-40B4-BE49-F238E27FC236}">
                <a16:creationId xmlns:a16="http://schemas.microsoft.com/office/drawing/2014/main" id="{CFE31212-66E7-F964-D0CB-4D4C38997BBC}"/>
              </a:ext>
            </a:extLst>
          </p:cNvPr>
          <p:cNvSpPr txBox="1"/>
          <p:nvPr/>
        </p:nvSpPr>
        <p:spPr>
          <a:xfrm>
            <a:off x="187801" y="4012340"/>
            <a:ext cx="1484607" cy="523220"/>
          </a:xfrm>
          <a:prstGeom prst="rect">
            <a:avLst/>
          </a:prstGeom>
          <a:noFill/>
        </p:spPr>
        <p:txBody>
          <a:bodyPr wrap="square" rtlCol="0">
            <a:spAutoFit/>
          </a:bodyPr>
          <a:lstStyle/>
          <a:p>
            <a:pPr algn="ctr"/>
            <a:r>
              <a:rPr lang="en-US" sz="1400" b="1" dirty="0">
                <a:latin typeface="Verdana" panose="020B0604030504040204" pitchFamily="34" charset="0"/>
                <a:ea typeface="Verdana" panose="020B0604030504040204" pitchFamily="34" charset="0"/>
              </a:rPr>
              <a:t>Increased</a:t>
            </a:r>
            <a:br>
              <a:rPr lang="en-US" sz="1400" b="1" dirty="0">
                <a:latin typeface="Verdana" panose="020B0604030504040204" pitchFamily="34" charset="0"/>
                <a:ea typeface="Verdana" panose="020B0604030504040204" pitchFamily="34" charset="0"/>
              </a:rPr>
            </a:br>
            <a:r>
              <a:rPr lang="en-US" sz="1400" b="1" dirty="0">
                <a:latin typeface="Verdana" panose="020B0604030504040204" pitchFamily="34" charset="0"/>
                <a:ea typeface="Verdana" panose="020B0604030504040204" pitchFamily="34" charset="0"/>
              </a:rPr>
              <a:t>Productivity</a:t>
            </a:r>
          </a:p>
        </p:txBody>
      </p:sp>
      <p:sp>
        <p:nvSpPr>
          <p:cNvPr id="36" name="TextBox 35">
            <a:extLst>
              <a:ext uri="{FF2B5EF4-FFF2-40B4-BE49-F238E27FC236}">
                <a16:creationId xmlns:a16="http://schemas.microsoft.com/office/drawing/2014/main" id="{77FB9666-729A-03FF-CA70-743A75A93807}"/>
              </a:ext>
            </a:extLst>
          </p:cNvPr>
          <p:cNvSpPr txBox="1"/>
          <p:nvPr/>
        </p:nvSpPr>
        <p:spPr>
          <a:xfrm>
            <a:off x="10308252" y="1142367"/>
            <a:ext cx="1484607" cy="523220"/>
          </a:xfrm>
          <a:prstGeom prst="rect">
            <a:avLst/>
          </a:prstGeom>
          <a:noFill/>
        </p:spPr>
        <p:txBody>
          <a:bodyPr wrap="square" rtlCol="0">
            <a:spAutoFit/>
          </a:bodyPr>
          <a:lstStyle/>
          <a:p>
            <a:pPr algn="ctr"/>
            <a:r>
              <a:rPr lang="en-US" sz="1400" b="1" dirty="0">
                <a:latin typeface="Verdana" panose="020B0604030504040204" pitchFamily="34" charset="0"/>
                <a:ea typeface="Verdana" panose="020B0604030504040204" pitchFamily="34" charset="0"/>
              </a:rPr>
              <a:t>Increased</a:t>
            </a:r>
            <a:br>
              <a:rPr lang="en-US" sz="1400" b="1" dirty="0">
                <a:latin typeface="Verdana" panose="020B0604030504040204" pitchFamily="34" charset="0"/>
                <a:ea typeface="Verdana" panose="020B0604030504040204" pitchFamily="34" charset="0"/>
              </a:rPr>
            </a:br>
            <a:r>
              <a:rPr lang="en-US" sz="1400" b="1" dirty="0">
                <a:latin typeface="Verdana" panose="020B0604030504040204" pitchFamily="34" charset="0"/>
                <a:ea typeface="Verdana" panose="020B0604030504040204" pitchFamily="34" charset="0"/>
              </a:rPr>
              <a:t>Value</a:t>
            </a:r>
          </a:p>
        </p:txBody>
      </p:sp>
      <p:sp>
        <p:nvSpPr>
          <p:cNvPr id="37" name="TextBox 36">
            <a:extLst>
              <a:ext uri="{FF2B5EF4-FFF2-40B4-BE49-F238E27FC236}">
                <a16:creationId xmlns:a16="http://schemas.microsoft.com/office/drawing/2014/main" id="{41AA14CB-CEF5-6BCB-18A6-64292922F86E}"/>
              </a:ext>
            </a:extLst>
          </p:cNvPr>
          <p:cNvSpPr txBox="1"/>
          <p:nvPr/>
        </p:nvSpPr>
        <p:spPr>
          <a:xfrm>
            <a:off x="10617190" y="4027608"/>
            <a:ext cx="1484607" cy="738664"/>
          </a:xfrm>
          <a:prstGeom prst="rect">
            <a:avLst/>
          </a:prstGeom>
          <a:noFill/>
        </p:spPr>
        <p:txBody>
          <a:bodyPr wrap="square" rtlCol="0">
            <a:spAutoFit/>
          </a:bodyPr>
          <a:lstStyle/>
          <a:p>
            <a:pPr algn="ctr"/>
            <a:r>
              <a:rPr lang="en-US" sz="1400" b="1" dirty="0">
                <a:latin typeface="Verdana" panose="020B0604030504040204" pitchFamily="34" charset="0"/>
                <a:ea typeface="Verdana" panose="020B0604030504040204" pitchFamily="34" charset="0"/>
              </a:rPr>
              <a:t>Respect for People and Teamwork</a:t>
            </a:r>
          </a:p>
        </p:txBody>
      </p:sp>
      <p:sp>
        <p:nvSpPr>
          <p:cNvPr id="38" name="TextBox 37">
            <a:extLst>
              <a:ext uri="{FF2B5EF4-FFF2-40B4-BE49-F238E27FC236}">
                <a16:creationId xmlns:a16="http://schemas.microsoft.com/office/drawing/2014/main" id="{98034CCA-34CC-49D1-C8CF-F6E51EA4BEF2}"/>
              </a:ext>
            </a:extLst>
          </p:cNvPr>
          <p:cNvSpPr txBox="1"/>
          <p:nvPr/>
        </p:nvSpPr>
        <p:spPr>
          <a:xfrm>
            <a:off x="3260821" y="5567174"/>
            <a:ext cx="1484607" cy="523220"/>
          </a:xfrm>
          <a:prstGeom prst="rect">
            <a:avLst/>
          </a:prstGeom>
          <a:noFill/>
        </p:spPr>
        <p:txBody>
          <a:bodyPr wrap="square" rtlCol="0">
            <a:spAutoFit/>
          </a:bodyPr>
          <a:lstStyle/>
          <a:p>
            <a:pPr algn="ctr"/>
            <a:r>
              <a:rPr lang="en-US" sz="1400" b="1" dirty="0">
                <a:latin typeface="Verdana" panose="020B0604030504040204" pitchFamily="34" charset="0"/>
                <a:ea typeface="Verdana" panose="020B0604030504040204" pitchFamily="34" charset="0"/>
              </a:rPr>
              <a:t>Smooth </a:t>
            </a:r>
            <a:br>
              <a:rPr lang="en-US" sz="1400" b="1" dirty="0">
                <a:latin typeface="Verdana" panose="020B0604030504040204" pitchFamily="34" charset="0"/>
                <a:ea typeface="Verdana" panose="020B0604030504040204" pitchFamily="34" charset="0"/>
              </a:rPr>
            </a:br>
            <a:r>
              <a:rPr lang="en-US" sz="1400" b="1" dirty="0">
                <a:latin typeface="Verdana" panose="020B0604030504040204" pitchFamily="34" charset="0"/>
                <a:ea typeface="Verdana" panose="020B0604030504040204" pitchFamily="34" charset="0"/>
              </a:rPr>
              <a:t>Workflow</a:t>
            </a:r>
          </a:p>
        </p:txBody>
      </p:sp>
      <p:sp>
        <p:nvSpPr>
          <p:cNvPr id="39" name="TextBox 38">
            <a:extLst>
              <a:ext uri="{FF2B5EF4-FFF2-40B4-BE49-F238E27FC236}">
                <a16:creationId xmlns:a16="http://schemas.microsoft.com/office/drawing/2014/main" id="{471596FD-FBA5-D4E7-FD23-BC5521CB023D}"/>
              </a:ext>
            </a:extLst>
          </p:cNvPr>
          <p:cNvSpPr txBox="1"/>
          <p:nvPr/>
        </p:nvSpPr>
        <p:spPr>
          <a:xfrm>
            <a:off x="7488062" y="5567174"/>
            <a:ext cx="1679396" cy="523220"/>
          </a:xfrm>
          <a:prstGeom prst="rect">
            <a:avLst/>
          </a:prstGeom>
          <a:noFill/>
        </p:spPr>
        <p:txBody>
          <a:bodyPr wrap="square" rtlCol="0">
            <a:spAutoFit/>
          </a:bodyPr>
          <a:lstStyle/>
          <a:p>
            <a:pPr algn="ctr"/>
            <a:r>
              <a:rPr lang="en-US" sz="1400" b="1" dirty="0">
                <a:latin typeface="Verdana" panose="020B0604030504040204" pitchFamily="34" charset="0"/>
                <a:ea typeface="Verdana" panose="020B0604030504040204" pitchFamily="34" charset="0"/>
              </a:rPr>
              <a:t>Continuous</a:t>
            </a:r>
            <a:br>
              <a:rPr lang="en-US" sz="1400" b="1" dirty="0">
                <a:latin typeface="Verdana" panose="020B0604030504040204" pitchFamily="34" charset="0"/>
                <a:ea typeface="Verdana" panose="020B0604030504040204" pitchFamily="34" charset="0"/>
              </a:rPr>
            </a:br>
            <a:r>
              <a:rPr lang="en-US" sz="1400" b="1" dirty="0">
                <a:latin typeface="Verdana" panose="020B0604030504040204" pitchFamily="34" charset="0"/>
                <a:ea typeface="Verdana" panose="020B0604030504040204" pitchFamily="34" charset="0"/>
              </a:rPr>
              <a:t>Improvement</a:t>
            </a:r>
          </a:p>
        </p:txBody>
      </p:sp>
    </p:spTree>
    <p:extLst>
      <p:ext uri="{BB962C8B-B14F-4D97-AF65-F5344CB8AC3E}">
        <p14:creationId xmlns:p14="http://schemas.microsoft.com/office/powerpoint/2010/main" val="21448124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7EAF5-9C37-2700-E8D8-333316DD2860}"/>
            </a:ext>
          </a:extLst>
        </p:cNvPr>
        <p:cNvGrpSpPr/>
        <p:nvPr/>
      </p:nvGrpSpPr>
      <p:grpSpPr>
        <a:xfrm>
          <a:off x="0" y="0"/>
          <a:ext cx="0" cy="0"/>
          <a:chOff x="0" y="0"/>
          <a:chExt cx="0" cy="0"/>
        </a:xfrm>
      </p:grpSpPr>
      <p:sp>
        <p:nvSpPr>
          <p:cNvPr id="3" name="TextBox 20">
            <a:extLst>
              <a:ext uri="{FF2B5EF4-FFF2-40B4-BE49-F238E27FC236}">
                <a16:creationId xmlns:a16="http://schemas.microsoft.com/office/drawing/2014/main" id="{098736EC-6BDC-D239-4C53-4F0AA8324470}"/>
              </a:ext>
            </a:extLst>
          </p:cNvPr>
          <p:cNvSpPr txBox="1"/>
          <p:nvPr/>
        </p:nvSpPr>
        <p:spPr>
          <a:xfrm>
            <a:off x="0" y="1896727"/>
            <a:ext cx="6341975" cy="591187"/>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Lean Results</a:t>
            </a:r>
          </a:p>
        </p:txBody>
      </p:sp>
      <p:pic>
        <p:nvPicPr>
          <p:cNvPr id="10" name="Picture 9">
            <a:extLst>
              <a:ext uri="{FF2B5EF4-FFF2-40B4-BE49-F238E27FC236}">
                <a16:creationId xmlns:a16="http://schemas.microsoft.com/office/drawing/2014/main" id="{C9EBED4A-C7F5-4234-5241-F05E3419BC75}"/>
              </a:ext>
            </a:extLst>
          </p:cNvPr>
          <p:cNvPicPr>
            <a:picLocks noChangeAspect="1"/>
          </p:cNvPicPr>
          <p:nvPr/>
        </p:nvPicPr>
        <p:blipFill>
          <a:blip r:embed="rId3">
            <a:extLst>
              <a:ext uri="{28A0092B-C50C-407E-A947-70E740481C1C}">
                <a14:useLocalDpi xmlns:a14="http://schemas.microsoft.com/office/drawing/2010/main" val="0"/>
              </a:ext>
            </a:extLst>
          </a:blip>
          <a:srcRect l="21770" r="21770"/>
          <a:stretch/>
        </p:blipFill>
        <p:spPr>
          <a:xfrm>
            <a:off x="6341976" y="0"/>
            <a:ext cx="5850023" cy="6905202"/>
          </a:xfrm>
          <a:prstGeom prst="rect">
            <a:avLst/>
          </a:prstGeom>
        </p:spPr>
      </p:pic>
      <p:sp>
        <p:nvSpPr>
          <p:cNvPr id="4" name="TextBox 3">
            <a:extLst>
              <a:ext uri="{FF2B5EF4-FFF2-40B4-BE49-F238E27FC236}">
                <a16:creationId xmlns:a16="http://schemas.microsoft.com/office/drawing/2014/main" id="{ACAED2B6-09E5-FA01-3AE3-982CCAC342B7}"/>
              </a:ext>
            </a:extLst>
          </p:cNvPr>
          <p:cNvSpPr txBox="1"/>
          <p:nvPr/>
        </p:nvSpPr>
        <p:spPr>
          <a:xfrm>
            <a:off x="22470" y="2573383"/>
            <a:ext cx="6341975" cy="2416046"/>
          </a:xfrm>
          <a:prstGeom prst="rect">
            <a:avLst/>
          </a:prstGeom>
          <a:noFill/>
        </p:spPr>
        <p:txBody>
          <a:bodyPr wrap="square">
            <a:spAutoFit/>
          </a:bodyPr>
          <a:lstStyle/>
          <a:p>
            <a:pPr marL="963613"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en-US" b="1" dirty="0">
                <a:solidFill>
                  <a:srgbClr val="E37920"/>
                </a:solidFill>
                <a:latin typeface="Verdana"/>
                <a:cs typeface="Verdana"/>
              </a:rPr>
              <a:t>More Reliable Scheduling</a:t>
            </a:r>
          </a:p>
          <a:p>
            <a:pPr marL="963613"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en-US" b="1" dirty="0">
                <a:solidFill>
                  <a:srgbClr val="E37920"/>
                </a:solidFill>
                <a:latin typeface="Verdana"/>
                <a:cs typeface="Verdana"/>
              </a:rPr>
              <a:t>Better Quality</a:t>
            </a:r>
          </a:p>
          <a:p>
            <a:pPr marL="963613"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en-US" b="1" dirty="0">
                <a:solidFill>
                  <a:srgbClr val="E37920"/>
                </a:solidFill>
                <a:latin typeface="Verdana"/>
                <a:cs typeface="Verdana"/>
              </a:rPr>
              <a:t>Improved Safety</a:t>
            </a:r>
          </a:p>
          <a:p>
            <a:pPr marL="963613"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en-US" b="1" dirty="0">
                <a:solidFill>
                  <a:srgbClr val="E37920"/>
                </a:solidFill>
                <a:latin typeface="Verdana"/>
                <a:cs typeface="Verdana"/>
              </a:rPr>
              <a:t>Reduced Cost / Increased profit!</a:t>
            </a:r>
          </a:p>
          <a:p>
            <a:pPr marL="963613"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en-US" b="1" dirty="0">
                <a:solidFill>
                  <a:srgbClr val="E37920"/>
                </a:solidFill>
                <a:latin typeface="Verdana"/>
                <a:cs typeface="Verdana"/>
              </a:rPr>
              <a:t>Less ‘Firefighting’ / Less stress</a:t>
            </a:r>
          </a:p>
          <a:p>
            <a:pPr marL="963613"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en-US" b="1" dirty="0">
                <a:solidFill>
                  <a:srgbClr val="E37920"/>
                </a:solidFill>
                <a:latin typeface="Verdana"/>
                <a:cs typeface="Verdana"/>
              </a:rPr>
              <a:t>Increased morale and </a:t>
            </a:r>
            <a:br>
              <a:rPr lang="en-US" b="1" dirty="0">
                <a:solidFill>
                  <a:srgbClr val="E37920"/>
                </a:solidFill>
                <a:latin typeface="Verdana"/>
                <a:cs typeface="Verdana"/>
              </a:rPr>
            </a:br>
            <a:r>
              <a:rPr lang="en-US" b="1" dirty="0">
                <a:solidFill>
                  <a:srgbClr val="E37920"/>
                </a:solidFill>
                <a:latin typeface="Verdana"/>
                <a:cs typeface="Verdana"/>
              </a:rPr>
              <a:t>worker value</a:t>
            </a:r>
          </a:p>
        </p:txBody>
      </p:sp>
      <p:pic>
        <p:nvPicPr>
          <p:cNvPr id="15" name="Picture 30">
            <a:extLst>
              <a:ext uri="{FF2B5EF4-FFF2-40B4-BE49-F238E27FC236}">
                <a16:creationId xmlns:a16="http://schemas.microsoft.com/office/drawing/2014/main" id="{8A689F1B-B114-6ACB-E733-8BFD33B1CE47}"/>
              </a:ext>
            </a:extLst>
          </p:cNvPr>
          <p:cNvPicPr>
            <a:picLocks noChangeAspect="1"/>
          </p:cNvPicPr>
          <p:nvPr/>
        </p:nvPicPr>
        <p:blipFill rotWithShape="1">
          <a:blip r:embed="rId4"/>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1839294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4294967295"/>
          </p:nvPr>
        </p:nvGraphicFramePr>
        <p:xfrm>
          <a:off x="2401199" y="1995251"/>
          <a:ext cx="53340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2" name="Straight Connector 21">
            <a:extLst>
              <a:ext uri="{FF2B5EF4-FFF2-40B4-BE49-F238E27FC236}">
                <a16:creationId xmlns:a16="http://schemas.microsoft.com/office/drawing/2014/main" id="{CBE1E9A0-6679-2579-F308-C130F3F57289}"/>
              </a:ext>
            </a:extLst>
          </p:cNvPr>
          <p:cNvCxnSpPr>
            <a:cxnSpLocks/>
          </p:cNvCxnSpPr>
          <p:nvPr/>
        </p:nvCxnSpPr>
        <p:spPr>
          <a:xfrm flipV="1">
            <a:off x="4079947" y="2475052"/>
            <a:ext cx="568960"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ight Arrow 5"/>
          <p:cNvSpPr/>
          <p:nvPr/>
        </p:nvSpPr>
        <p:spPr>
          <a:xfrm flipH="1">
            <a:off x="6547334" y="2859359"/>
            <a:ext cx="4343400" cy="609600"/>
          </a:xfrm>
          <a:prstGeom prst="rightArrow">
            <a:avLst/>
          </a:prstGeom>
          <a:solidFill>
            <a:srgbClr val="C8DFE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ight Arrow 6"/>
          <p:cNvSpPr/>
          <p:nvPr/>
        </p:nvSpPr>
        <p:spPr>
          <a:xfrm flipH="1">
            <a:off x="6166334" y="2173559"/>
            <a:ext cx="4724400" cy="609600"/>
          </a:xfrm>
          <a:prstGeom prst="rightArrow">
            <a:avLst/>
          </a:prstGeom>
          <a:solidFill>
            <a:srgbClr val="C8DFE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ight Arrow 7"/>
          <p:cNvSpPr/>
          <p:nvPr/>
        </p:nvSpPr>
        <p:spPr>
          <a:xfrm flipH="1">
            <a:off x="7080734" y="3697559"/>
            <a:ext cx="3810000" cy="685800"/>
          </a:xfrm>
          <a:prstGeom prst="rightArrow">
            <a:avLst/>
          </a:prstGeom>
          <a:solidFill>
            <a:srgbClr val="C8DFEE"/>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ight Arrow 8"/>
          <p:cNvSpPr/>
          <p:nvPr/>
        </p:nvSpPr>
        <p:spPr>
          <a:xfrm flipH="1">
            <a:off x="7614134" y="4535759"/>
            <a:ext cx="3276600" cy="609600"/>
          </a:xfrm>
          <a:prstGeom prst="rightArrow">
            <a:avLst/>
          </a:prstGeom>
          <a:solidFill>
            <a:srgbClr val="C8DF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Right Arrow 9"/>
          <p:cNvSpPr/>
          <p:nvPr/>
        </p:nvSpPr>
        <p:spPr>
          <a:xfrm flipH="1">
            <a:off x="8157059" y="5373959"/>
            <a:ext cx="2733675" cy="609600"/>
          </a:xfrm>
          <a:prstGeom prst="rightArrow">
            <a:avLst/>
          </a:prstGeom>
          <a:solidFill>
            <a:srgbClr val="C8DFE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p:cNvSpPr/>
          <p:nvPr/>
        </p:nvSpPr>
        <p:spPr>
          <a:xfrm>
            <a:off x="9238562" y="2293693"/>
            <a:ext cx="1649812" cy="369332"/>
          </a:xfrm>
          <a:prstGeom prst="rect">
            <a:avLst/>
          </a:prstGeom>
          <a:noFill/>
        </p:spPr>
        <p:txBody>
          <a:bodyPr wrap="none" lIns="91440" tIns="45720" rIns="91440" bIns="45720">
            <a:spAutoFit/>
          </a:bodyPr>
          <a:lstStyle/>
          <a:p>
            <a:pPr algn="ctr"/>
            <a:r>
              <a:rPr lang="en-US" b="1" dirty="0">
                <a:latin typeface="Verdana" panose="020B0604030504040204" pitchFamily="34" charset="0"/>
                <a:ea typeface="Verdana" panose="020B0604030504040204" pitchFamily="34" charset="0"/>
              </a:rPr>
              <a:t>Continuous</a:t>
            </a:r>
          </a:p>
        </p:txBody>
      </p:sp>
      <p:sp>
        <p:nvSpPr>
          <p:cNvPr id="3" name="Rectangle 2">
            <a:extLst>
              <a:ext uri="{FF2B5EF4-FFF2-40B4-BE49-F238E27FC236}">
                <a16:creationId xmlns:a16="http://schemas.microsoft.com/office/drawing/2014/main" id="{56FBD623-AC33-329C-54B1-440611B6D5A1}"/>
              </a:ext>
            </a:extLst>
          </p:cNvPr>
          <p:cNvSpPr/>
          <p:nvPr/>
        </p:nvSpPr>
        <p:spPr>
          <a:xfrm>
            <a:off x="9751524" y="2966039"/>
            <a:ext cx="1136850" cy="369332"/>
          </a:xfrm>
          <a:prstGeom prst="rect">
            <a:avLst/>
          </a:prstGeom>
          <a:noFill/>
        </p:spPr>
        <p:txBody>
          <a:bodyPr wrap="none" lIns="91440" tIns="45720" rIns="91440" bIns="45720">
            <a:spAutoFit/>
          </a:bodyPr>
          <a:lstStyle/>
          <a:p>
            <a:pPr algn="ctr"/>
            <a:r>
              <a:rPr lang="en-US" b="1" dirty="0">
                <a:latin typeface="Verdana" panose="020B0604030504040204" pitchFamily="34" charset="0"/>
                <a:ea typeface="Verdana" panose="020B0604030504040204" pitchFamily="34" charset="0"/>
              </a:rPr>
              <a:t>Weekly</a:t>
            </a:r>
          </a:p>
        </p:txBody>
      </p:sp>
      <p:sp>
        <p:nvSpPr>
          <p:cNvPr id="5" name="Rectangle 4">
            <a:extLst>
              <a:ext uri="{FF2B5EF4-FFF2-40B4-BE49-F238E27FC236}">
                <a16:creationId xmlns:a16="http://schemas.microsoft.com/office/drawing/2014/main" id="{1B0308F0-3302-0FCA-2B5E-1AAD8B35B79F}"/>
              </a:ext>
            </a:extLst>
          </p:cNvPr>
          <p:cNvSpPr/>
          <p:nvPr/>
        </p:nvSpPr>
        <p:spPr>
          <a:xfrm>
            <a:off x="9751524" y="3852114"/>
            <a:ext cx="1136850" cy="369332"/>
          </a:xfrm>
          <a:prstGeom prst="rect">
            <a:avLst/>
          </a:prstGeom>
          <a:noFill/>
        </p:spPr>
        <p:txBody>
          <a:bodyPr wrap="none" lIns="91440" tIns="45720" rIns="91440" bIns="45720">
            <a:spAutoFit/>
          </a:bodyPr>
          <a:lstStyle/>
          <a:p>
            <a:pPr algn="ctr"/>
            <a:r>
              <a:rPr lang="en-US" b="1" dirty="0">
                <a:latin typeface="Verdana" panose="020B0604030504040204" pitchFamily="34" charset="0"/>
                <a:ea typeface="Verdana" panose="020B0604030504040204" pitchFamily="34" charset="0"/>
              </a:rPr>
              <a:t>Weekly</a:t>
            </a:r>
          </a:p>
        </p:txBody>
      </p:sp>
      <p:sp>
        <p:nvSpPr>
          <p:cNvPr id="16" name="Rectangle 15">
            <a:extLst>
              <a:ext uri="{FF2B5EF4-FFF2-40B4-BE49-F238E27FC236}">
                <a16:creationId xmlns:a16="http://schemas.microsoft.com/office/drawing/2014/main" id="{E0681638-A5A8-2C5E-7926-A444D58A56F4}"/>
              </a:ext>
            </a:extLst>
          </p:cNvPr>
          <p:cNvSpPr/>
          <p:nvPr/>
        </p:nvSpPr>
        <p:spPr>
          <a:xfrm>
            <a:off x="9296271" y="4655893"/>
            <a:ext cx="1592103" cy="369332"/>
          </a:xfrm>
          <a:prstGeom prst="rect">
            <a:avLst/>
          </a:prstGeom>
          <a:noFill/>
        </p:spPr>
        <p:txBody>
          <a:bodyPr wrap="none" lIns="91440" tIns="45720" rIns="91440" bIns="45720">
            <a:spAutoFit/>
          </a:bodyPr>
          <a:lstStyle/>
          <a:p>
            <a:pPr algn="ctr"/>
            <a:r>
              <a:rPr lang="en-US" b="1" dirty="0">
                <a:latin typeface="Verdana" panose="020B0604030504040204" pitchFamily="34" charset="0"/>
                <a:ea typeface="Verdana" panose="020B0604030504040204" pitchFamily="34" charset="0"/>
              </a:rPr>
              <a:t>As-Needed</a:t>
            </a:r>
          </a:p>
        </p:txBody>
      </p:sp>
      <p:sp>
        <p:nvSpPr>
          <p:cNvPr id="17" name="Rectangle 16">
            <a:extLst>
              <a:ext uri="{FF2B5EF4-FFF2-40B4-BE49-F238E27FC236}">
                <a16:creationId xmlns:a16="http://schemas.microsoft.com/office/drawing/2014/main" id="{A06F6749-9EBB-BA7B-E5C7-534785434570}"/>
              </a:ext>
            </a:extLst>
          </p:cNvPr>
          <p:cNvSpPr/>
          <p:nvPr/>
        </p:nvSpPr>
        <p:spPr>
          <a:xfrm>
            <a:off x="9730685" y="5494094"/>
            <a:ext cx="1157689" cy="369332"/>
          </a:xfrm>
          <a:prstGeom prst="rect">
            <a:avLst/>
          </a:prstGeom>
          <a:noFill/>
        </p:spPr>
        <p:txBody>
          <a:bodyPr wrap="none" lIns="91440" tIns="45720" rIns="91440" bIns="45720">
            <a:spAutoFit/>
          </a:bodyPr>
          <a:lstStyle/>
          <a:p>
            <a:pPr algn="ctr"/>
            <a:r>
              <a:rPr lang="en-US" b="1" dirty="0">
                <a:latin typeface="Verdana" panose="020B0604030504040204" pitchFamily="34" charset="0"/>
                <a:ea typeface="Verdana" panose="020B0604030504040204" pitchFamily="34" charset="0"/>
              </a:rPr>
              <a:t>Pre-Set</a:t>
            </a:r>
          </a:p>
        </p:txBody>
      </p:sp>
      <p:sp>
        <p:nvSpPr>
          <p:cNvPr id="19" name="TextBox 18">
            <a:extLst>
              <a:ext uri="{FF2B5EF4-FFF2-40B4-BE49-F238E27FC236}">
                <a16:creationId xmlns:a16="http://schemas.microsoft.com/office/drawing/2014/main" id="{00053F15-1F7D-5231-9349-231A933C4BC5}"/>
              </a:ext>
            </a:extLst>
          </p:cNvPr>
          <p:cNvSpPr txBox="1"/>
          <p:nvPr/>
        </p:nvSpPr>
        <p:spPr>
          <a:xfrm>
            <a:off x="1447800" y="2182665"/>
            <a:ext cx="2629787" cy="830997"/>
          </a:xfrm>
          <a:prstGeom prst="rect">
            <a:avLst/>
          </a:prstGeom>
          <a:noFill/>
        </p:spPr>
        <p:txBody>
          <a:bodyPr wrap="square">
            <a:spAutoFit/>
          </a:bodyPr>
          <a:lstStyle/>
          <a:p>
            <a:pPr lvl="0" algn="r"/>
            <a:r>
              <a:rPr lang="en-US" sz="1600" b="1" dirty="0">
                <a:latin typeface="Verdana" panose="020B0604030504040204" pitchFamily="34" charset="0"/>
                <a:ea typeface="Verdana" panose="020B0604030504040204" pitchFamily="34" charset="0"/>
              </a:rPr>
              <a:t>Learning/ </a:t>
            </a:r>
          </a:p>
          <a:p>
            <a:pPr lvl="0" algn="r"/>
            <a:r>
              <a:rPr lang="en-US" sz="1600" b="1" dirty="0">
                <a:latin typeface="Verdana" panose="020B0604030504040204" pitchFamily="34" charset="0"/>
                <a:ea typeface="Verdana" panose="020B0604030504040204" pitchFamily="34" charset="0"/>
              </a:rPr>
              <a:t>Daily Stand-Up Meetings</a:t>
            </a:r>
          </a:p>
        </p:txBody>
      </p:sp>
      <p:pic>
        <p:nvPicPr>
          <p:cNvPr id="20" name="Picture 30">
            <a:extLst>
              <a:ext uri="{FF2B5EF4-FFF2-40B4-BE49-F238E27FC236}">
                <a16:creationId xmlns:a16="http://schemas.microsoft.com/office/drawing/2014/main" id="{2F96E93D-FA7C-DEBD-BFA2-411A3F3C6D46}"/>
              </a:ext>
            </a:extLst>
          </p:cNvPr>
          <p:cNvPicPr>
            <a:picLocks noChangeAspect="1"/>
          </p:cNvPicPr>
          <p:nvPr/>
        </p:nvPicPr>
        <p:blipFill rotWithShape="1">
          <a:blip r:embed="rId7"/>
          <a:srcRect t="27648" b="24809"/>
          <a:stretch/>
        </p:blipFill>
        <p:spPr>
          <a:xfrm>
            <a:off x="10215077" y="231494"/>
            <a:ext cx="1976923" cy="726449"/>
          </a:xfrm>
          <a:prstGeom prst="rect">
            <a:avLst/>
          </a:prstGeom>
        </p:spPr>
      </p:pic>
      <p:sp>
        <p:nvSpPr>
          <p:cNvPr id="26" name="TextBox 20">
            <a:extLst>
              <a:ext uri="{FF2B5EF4-FFF2-40B4-BE49-F238E27FC236}">
                <a16:creationId xmlns:a16="http://schemas.microsoft.com/office/drawing/2014/main" id="{0BB71B32-A619-3582-0CE8-B222F988CACD}"/>
              </a:ext>
            </a:extLst>
          </p:cNvPr>
          <p:cNvSpPr txBox="1"/>
          <p:nvPr/>
        </p:nvSpPr>
        <p:spPr>
          <a:xfrm>
            <a:off x="0" y="957943"/>
            <a:ext cx="12192000" cy="591187"/>
          </a:xfrm>
          <a:prstGeom prst="rect">
            <a:avLst/>
          </a:prstGeom>
        </p:spPr>
        <p:txBody>
          <a:bodyPr wrap="square" lIns="0" tIns="0" rIns="0" bIns="0" rtlCol="0" anchor="t">
            <a:spAutoFit/>
          </a:bodyPr>
          <a:lstStyle/>
          <a:p>
            <a:pPr algn="ctr" defTabSz="609630">
              <a:lnSpc>
                <a:spcPts val="4480"/>
              </a:lnSpc>
            </a:pPr>
            <a:r>
              <a:rPr lang="en-US" sz="4400" b="1" dirty="0">
                <a:solidFill>
                  <a:srgbClr val="003766"/>
                </a:solidFill>
                <a:latin typeface="Garamond" panose="02020404030301010803" pitchFamily="18" charset="0"/>
                <a:ea typeface="Verdana" panose="020B0604030504040204" pitchFamily="34" charset="0"/>
              </a:rPr>
              <a:t>Last Planner System</a:t>
            </a:r>
          </a:p>
        </p:txBody>
      </p:sp>
    </p:spTree>
    <p:extLst>
      <p:ext uri="{BB962C8B-B14F-4D97-AF65-F5344CB8AC3E}">
        <p14:creationId xmlns:p14="http://schemas.microsoft.com/office/powerpoint/2010/main" val="22729108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B8829FB-129A-308E-DA49-130A4A0962B3}"/>
              </a:ext>
            </a:extLst>
          </p:cNvPr>
          <p:cNvPicPr>
            <a:picLocks/>
          </p:cNvPicPr>
          <p:nvPr/>
        </p:nvPicPr>
        <p:blipFill rotWithShape="1">
          <a:blip r:embed="rId3">
            <a:extLst>
              <a:ext uri="{28A0092B-C50C-407E-A947-70E740481C1C}">
                <a14:useLocalDpi xmlns:a14="http://schemas.microsoft.com/office/drawing/2010/main" val="0"/>
              </a:ext>
            </a:extLst>
          </a:blip>
          <a:srcRect l="13250" t="24359" r="28678" b="23059"/>
          <a:stretch/>
        </p:blipFill>
        <p:spPr>
          <a:xfrm>
            <a:off x="6835140" y="0"/>
            <a:ext cx="5356860" cy="3637684"/>
          </a:xfrm>
          <a:prstGeom prst="rect">
            <a:avLst/>
          </a:prstGeom>
        </p:spPr>
      </p:pic>
      <p:pic>
        <p:nvPicPr>
          <p:cNvPr id="6" name="Picture 30">
            <a:extLst>
              <a:ext uri="{FF2B5EF4-FFF2-40B4-BE49-F238E27FC236}">
                <a16:creationId xmlns:a16="http://schemas.microsoft.com/office/drawing/2014/main" id="{1DC88620-0D58-CFE2-2490-BF981B6A3BBF}"/>
              </a:ext>
            </a:extLst>
          </p:cNvPr>
          <p:cNvPicPr>
            <a:picLocks noChangeAspect="1"/>
          </p:cNvPicPr>
          <p:nvPr/>
        </p:nvPicPr>
        <p:blipFill rotWithShape="1">
          <a:blip r:embed="rId4"/>
          <a:srcRect t="27648" b="24809"/>
          <a:stretch/>
        </p:blipFill>
        <p:spPr>
          <a:xfrm>
            <a:off x="10215077" y="231494"/>
            <a:ext cx="1976923" cy="726449"/>
          </a:xfrm>
          <a:prstGeom prst="rect">
            <a:avLst/>
          </a:prstGeom>
        </p:spPr>
      </p:pic>
      <p:sp>
        <p:nvSpPr>
          <p:cNvPr id="12" name="TextBox 20">
            <a:extLst>
              <a:ext uri="{FF2B5EF4-FFF2-40B4-BE49-F238E27FC236}">
                <a16:creationId xmlns:a16="http://schemas.microsoft.com/office/drawing/2014/main" id="{CF8D1D0C-9509-58B2-FD88-3A32B069F144}"/>
              </a:ext>
            </a:extLst>
          </p:cNvPr>
          <p:cNvSpPr txBox="1"/>
          <p:nvPr/>
        </p:nvSpPr>
        <p:spPr>
          <a:xfrm>
            <a:off x="22470" y="957943"/>
            <a:ext cx="6812670" cy="591187"/>
          </a:xfrm>
          <a:prstGeom prst="rect">
            <a:avLst/>
          </a:prstGeom>
        </p:spPr>
        <p:txBody>
          <a:bodyPr wrap="square" lIns="0" tIns="0" rIns="0" bIns="0" rtlCol="0" anchor="t">
            <a:spAutoFit/>
          </a:bodyPr>
          <a:lstStyle/>
          <a:p>
            <a:pPr lvl="1" defTabSz="609630">
              <a:lnSpc>
                <a:spcPts val="4480"/>
              </a:lnSpc>
            </a:pPr>
            <a:r>
              <a:rPr lang="en-US" sz="4400" b="1" dirty="0">
                <a:solidFill>
                  <a:srgbClr val="003766"/>
                </a:solidFill>
                <a:latin typeface="Garamond" panose="02020404030301010803" pitchFamily="18" charset="0"/>
                <a:ea typeface="Verdana" panose="020B0604030504040204" pitchFamily="34" charset="0"/>
              </a:rPr>
              <a:t>Pull Planning</a:t>
            </a:r>
          </a:p>
        </p:txBody>
      </p:sp>
      <p:sp>
        <p:nvSpPr>
          <p:cNvPr id="13" name="TextBox 12">
            <a:extLst>
              <a:ext uri="{FF2B5EF4-FFF2-40B4-BE49-F238E27FC236}">
                <a16:creationId xmlns:a16="http://schemas.microsoft.com/office/drawing/2014/main" id="{9D8F531B-2689-9B9D-9489-1BA5D260FBBB}"/>
              </a:ext>
            </a:extLst>
          </p:cNvPr>
          <p:cNvSpPr txBox="1"/>
          <p:nvPr/>
        </p:nvSpPr>
        <p:spPr>
          <a:xfrm>
            <a:off x="22470" y="1912266"/>
            <a:ext cx="6812670" cy="1308050"/>
          </a:xfrm>
          <a:prstGeom prst="rect">
            <a:avLst/>
          </a:prstGeom>
          <a:noFill/>
        </p:spPr>
        <p:txBody>
          <a:bodyPr wrap="square">
            <a:spAutoFit/>
          </a:bodyPr>
          <a:lstStyle/>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Work backwards on a linked group of activities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Forces detailed planning into small batches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Key decision makers must be present</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Commit to the work!</a:t>
            </a:r>
          </a:p>
        </p:txBody>
      </p:sp>
      <p:pic>
        <p:nvPicPr>
          <p:cNvPr id="15" name="Picture 2">
            <a:extLst>
              <a:ext uri="{FF2B5EF4-FFF2-40B4-BE49-F238E27FC236}">
                <a16:creationId xmlns:a16="http://schemas.microsoft.com/office/drawing/2014/main" id="{48E7CCE8-49C2-3D26-FA88-ADF033E4E5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159" t="35330" r="54884" b="37232"/>
          <a:stretch/>
        </p:blipFill>
        <p:spPr bwMode="auto">
          <a:xfrm>
            <a:off x="6835140" y="3832969"/>
            <a:ext cx="5334390" cy="3005089"/>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9" name="TextBox 18">
            <a:extLst>
              <a:ext uri="{FF2B5EF4-FFF2-40B4-BE49-F238E27FC236}">
                <a16:creationId xmlns:a16="http://schemas.microsoft.com/office/drawing/2014/main" id="{204966F2-6A81-5221-56E0-1A68ECC33DD9}"/>
              </a:ext>
            </a:extLst>
          </p:cNvPr>
          <p:cNvSpPr txBox="1"/>
          <p:nvPr/>
        </p:nvSpPr>
        <p:spPr>
          <a:xfrm>
            <a:off x="681795" y="3637684"/>
            <a:ext cx="5494019" cy="1354217"/>
          </a:xfrm>
          <a:prstGeom prst="rect">
            <a:avLst/>
          </a:prstGeom>
          <a:noFill/>
        </p:spPr>
        <p:txBody>
          <a:bodyPr wrap="square">
            <a:spAutoFit/>
          </a:bodyPr>
          <a:lstStyle/>
          <a:p>
            <a:r>
              <a:rPr lang="en-US" b="1" dirty="0">
                <a:solidFill>
                  <a:srgbClr val="F68A31"/>
                </a:solidFill>
                <a:latin typeface="Verdana"/>
                <a:cs typeface="Verdana"/>
              </a:rPr>
              <a:t>Typical Phases:</a:t>
            </a:r>
          </a:p>
          <a:p>
            <a:r>
              <a:rPr lang="en-US" sz="1600" i="1" dirty="0">
                <a:latin typeface="Verdana"/>
                <a:cs typeface="Verdana"/>
              </a:rPr>
              <a:t>Underground utilities</a:t>
            </a:r>
          </a:p>
          <a:p>
            <a:r>
              <a:rPr lang="en-US" sz="1600" i="1" dirty="0">
                <a:latin typeface="Verdana"/>
                <a:cs typeface="Verdana"/>
              </a:rPr>
              <a:t>Overhead rough-in</a:t>
            </a:r>
          </a:p>
          <a:p>
            <a:r>
              <a:rPr lang="en-US" sz="1600" i="1" dirty="0">
                <a:latin typeface="Verdana"/>
                <a:cs typeface="Verdana"/>
              </a:rPr>
              <a:t>Foundation </a:t>
            </a:r>
          </a:p>
          <a:p>
            <a:r>
              <a:rPr lang="en-US" sz="1600" i="1" dirty="0">
                <a:latin typeface="Verdana"/>
                <a:cs typeface="Verdana"/>
              </a:rPr>
              <a:t>Systems</a:t>
            </a:r>
          </a:p>
        </p:txBody>
      </p:sp>
      <p:sp>
        <p:nvSpPr>
          <p:cNvPr id="21" name="TextBox 20">
            <a:extLst>
              <a:ext uri="{FF2B5EF4-FFF2-40B4-BE49-F238E27FC236}">
                <a16:creationId xmlns:a16="http://schemas.microsoft.com/office/drawing/2014/main" id="{31F16845-F495-5F64-94E8-50822C53F25E}"/>
              </a:ext>
            </a:extLst>
          </p:cNvPr>
          <p:cNvSpPr txBox="1"/>
          <p:nvPr/>
        </p:nvSpPr>
        <p:spPr>
          <a:xfrm>
            <a:off x="3606625" y="3900633"/>
            <a:ext cx="2412120" cy="1354217"/>
          </a:xfrm>
          <a:prstGeom prst="rect">
            <a:avLst/>
          </a:prstGeom>
          <a:noFill/>
        </p:spPr>
        <p:txBody>
          <a:bodyPr wrap="square">
            <a:spAutoFit/>
          </a:bodyPr>
          <a:lstStyle/>
          <a:p>
            <a:r>
              <a:rPr lang="en-US" sz="1600" i="1" dirty="0">
                <a:latin typeface="Verdana"/>
                <a:cs typeface="Verdana"/>
              </a:rPr>
              <a:t>Structure</a:t>
            </a:r>
          </a:p>
          <a:p>
            <a:r>
              <a:rPr lang="en-US" sz="1600" i="1" dirty="0">
                <a:latin typeface="Verdana"/>
              </a:rPr>
              <a:t>Building Envelope</a:t>
            </a:r>
          </a:p>
          <a:p>
            <a:r>
              <a:rPr lang="en-US" sz="1600" i="1" dirty="0">
                <a:latin typeface="Verdana"/>
              </a:rPr>
              <a:t>MEPF</a:t>
            </a:r>
          </a:p>
          <a:p>
            <a:r>
              <a:rPr lang="en-US" sz="1600" i="1" dirty="0">
                <a:latin typeface="Verdana"/>
              </a:rPr>
              <a:t>Mechanical</a:t>
            </a:r>
          </a:p>
          <a:p>
            <a:r>
              <a:rPr lang="en-US" sz="1600" i="1" dirty="0">
                <a:latin typeface="Verdana"/>
              </a:rPr>
              <a:t>Sitework</a:t>
            </a:r>
            <a:endParaRPr lang="en-US" sz="1600" i="1" dirty="0"/>
          </a:p>
        </p:txBody>
      </p:sp>
    </p:spTree>
    <p:extLst>
      <p:ext uri="{BB962C8B-B14F-4D97-AF65-F5344CB8AC3E}">
        <p14:creationId xmlns:p14="http://schemas.microsoft.com/office/powerpoint/2010/main" val="33096284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0">
            <a:extLst>
              <a:ext uri="{FF2B5EF4-FFF2-40B4-BE49-F238E27FC236}">
                <a16:creationId xmlns:a16="http://schemas.microsoft.com/office/drawing/2014/main" id="{E338F39E-5A55-7D0A-380B-8630758490F0}"/>
              </a:ext>
            </a:extLst>
          </p:cNvPr>
          <p:cNvSpPr txBox="1"/>
          <p:nvPr/>
        </p:nvSpPr>
        <p:spPr>
          <a:xfrm>
            <a:off x="0" y="957943"/>
            <a:ext cx="4612239" cy="1168269"/>
          </a:xfrm>
          <a:prstGeom prst="rect">
            <a:avLst/>
          </a:prstGeom>
        </p:spPr>
        <p:txBody>
          <a:bodyPr wrap="square" lIns="0" tIns="0" rIns="0" bIns="0" rtlCol="0" anchor="t">
            <a:spAutoFit/>
          </a:bodyPr>
          <a:lstStyle/>
          <a:p>
            <a:pPr lvl="1" defTabSz="609630">
              <a:lnSpc>
                <a:spcPts val="4480"/>
              </a:lnSpc>
            </a:pPr>
            <a:r>
              <a:rPr lang="en-US" sz="4400" b="1" dirty="0">
                <a:solidFill>
                  <a:srgbClr val="003766"/>
                </a:solidFill>
                <a:latin typeface="Garamond" panose="02020404030301010803" pitchFamily="18" charset="0"/>
                <a:ea typeface="Verdana" panose="020B0604030504040204" pitchFamily="34" charset="0"/>
              </a:rPr>
              <a:t>Weekly </a:t>
            </a:r>
            <a:br>
              <a:rPr lang="en-US" sz="4400" b="1" dirty="0">
                <a:solidFill>
                  <a:srgbClr val="003766"/>
                </a:solidFill>
                <a:latin typeface="Garamond" panose="02020404030301010803" pitchFamily="18" charset="0"/>
                <a:ea typeface="Verdana" panose="020B0604030504040204" pitchFamily="34" charset="0"/>
              </a:rPr>
            </a:br>
            <a:r>
              <a:rPr lang="en-US" sz="4400" b="1" dirty="0">
                <a:solidFill>
                  <a:srgbClr val="003766"/>
                </a:solidFill>
                <a:latin typeface="Garamond" panose="02020404030301010803" pitchFamily="18" charset="0"/>
                <a:ea typeface="Verdana" panose="020B0604030504040204" pitchFamily="34" charset="0"/>
              </a:rPr>
              <a:t>Work Plan </a:t>
            </a:r>
          </a:p>
        </p:txBody>
      </p:sp>
      <p:sp>
        <p:nvSpPr>
          <p:cNvPr id="4" name="TextBox 3">
            <a:extLst>
              <a:ext uri="{FF2B5EF4-FFF2-40B4-BE49-F238E27FC236}">
                <a16:creationId xmlns:a16="http://schemas.microsoft.com/office/drawing/2014/main" id="{EC4EDCEA-CF18-1EB7-1586-6592C8C78394}"/>
              </a:ext>
            </a:extLst>
          </p:cNvPr>
          <p:cNvSpPr txBox="1"/>
          <p:nvPr/>
        </p:nvSpPr>
        <p:spPr>
          <a:xfrm>
            <a:off x="22470" y="2488335"/>
            <a:ext cx="4589769" cy="1723549"/>
          </a:xfrm>
          <a:prstGeom prst="rect">
            <a:avLst/>
          </a:prstGeom>
          <a:noFill/>
        </p:spPr>
        <p:txBody>
          <a:bodyPr wrap="square">
            <a:spAutoFit/>
          </a:bodyPr>
          <a:lstStyle/>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Detailed list of every task that </a:t>
            </a:r>
            <a:br>
              <a:rPr lang="en-US" sz="1600" dirty="0">
                <a:latin typeface="Verdana"/>
                <a:cs typeface="Verdana"/>
              </a:rPr>
            </a:br>
            <a:r>
              <a:rPr lang="en-US" sz="1600" dirty="0">
                <a:latin typeface="Verdana"/>
                <a:cs typeface="Verdana"/>
              </a:rPr>
              <a:t>supports the </a:t>
            </a:r>
            <a:br>
              <a:rPr lang="en-US" sz="1600" dirty="0">
                <a:latin typeface="Verdana"/>
                <a:cs typeface="Verdana"/>
              </a:rPr>
            </a:br>
            <a:r>
              <a:rPr lang="en-US" sz="1600" dirty="0">
                <a:latin typeface="Verdana"/>
                <a:cs typeface="Verdana"/>
              </a:rPr>
              <a:t>Six-Week Look Ahead</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Identifies handoff points</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Identifies manpower requirements</a:t>
            </a:r>
          </a:p>
        </p:txBody>
      </p:sp>
      <p:sp>
        <p:nvSpPr>
          <p:cNvPr id="6" name="Rectangle 5">
            <a:extLst>
              <a:ext uri="{FF2B5EF4-FFF2-40B4-BE49-F238E27FC236}">
                <a16:creationId xmlns:a16="http://schemas.microsoft.com/office/drawing/2014/main" id="{84CB1B4C-2220-E2EA-4E9B-04E84F895FE9}"/>
              </a:ext>
            </a:extLst>
          </p:cNvPr>
          <p:cNvSpPr/>
          <p:nvPr/>
        </p:nvSpPr>
        <p:spPr>
          <a:xfrm>
            <a:off x="0" y="5058872"/>
            <a:ext cx="4194048" cy="646331"/>
          </a:xfrm>
          <a:prstGeom prst="rect">
            <a:avLst/>
          </a:prstGeom>
          <a:solidFill>
            <a:srgbClr val="0037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defTabSz="609630"/>
            <a:r>
              <a:rPr lang="en-US" sz="1600" b="1" i="1" dirty="0">
                <a:solidFill>
                  <a:schemeClr val="bg1"/>
                </a:solidFill>
                <a:latin typeface="Arial" panose="020B0604020202020204" pitchFamily="34" charset="0"/>
                <a:cs typeface="Arial" panose="020B0604020202020204" pitchFamily="34" charset="0"/>
              </a:rPr>
              <a:t>The WWP is the most critical </a:t>
            </a:r>
            <a:br>
              <a:rPr lang="en-US" sz="1600" b="1" i="1" dirty="0">
                <a:solidFill>
                  <a:schemeClr val="bg1"/>
                </a:solidFill>
                <a:latin typeface="Arial" panose="020B0604020202020204" pitchFamily="34" charset="0"/>
                <a:cs typeface="Arial" panose="020B0604020202020204" pitchFamily="34" charset="0"/>
              </a:rPr>
            </a:br>
            <a:r>
              <a:rPr lang="en-US" sz="1600" b="1" i="1" dirty="0">
                <a:solidFill>
                  <a:schemeClr val="bg1"/>
                </a:solidFill>
                <a:latin typeface="Arial" panose="020B0604020202020204" pitchFamily="34" charset="0"/>
                <a:cs typeface="Arial" panose="020B0604020202020204" pitchFamily="34" charset="0"/>
              </a:rPr>
              <a:t>lean component! </a:t>
            </a:r>
          </a:p>
        </p:txBody>
      </p:sp>
      <p:graphicFrame>
        <p:nvGraphicFramePr>
          <p:cNvPr id="9" name="Table 8">
            <a:extLst>
              <a:ext uri="{FF2B5EF4-FFF2-40B4-BE49-F238E27FC236}">
                <a16:creationId xmlns:a16="http://schemas.microsoft.com/office/drawing/2014/main" id="{C2B32551-0C78-F482-001A-C9F68326338B}"/>
              </a:ext>
            </a:extLst>
          </p:cNvPr>
          <p:cNvGraphicFramePr>
            <a:graphicFrameLocks noGrp="1"/>
          </p:cNvGraphicFramePr>
          <p:nvPr/>
        </p:nvGraphicFramePr>
        <p:xfrm>
          <a:off x="4612239" y="1867811"/>
          <a:ext cx="7168896" cy="3122378"/>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1307330969"/>
                    </a:ext>
                  </a:extLst>
                </a:gridCol>
                <a:gridCol w="5522976">
                  <a:extLst>
                    <a:ext uri="{9D8B030D-6E8A-4147-A177-3AD203B41FA5}">
                      <a16:colId xmlns:a16="http://schemas.microsoft.com/office/drawing/2014/main" val="1820240833"/>
                    </a:ext>
                  </a:extLst>
                </a:gridCol>
              </a:tblGrid>
              <a:tr h="427994">
                <a:tc>
                  <a:txBody>
                    <a:bodyPr/>
                    <a:lstStyle/>
                    <a:p>
                      <a:pPr algn="ctr"/>
                      <a:r>
                        <a:rPr lang="en-US" dirty="0">
                          <a:latin typeface="Arial Narrow" panose="020B0606020202030204" pitchFamily="34" charset="0"/>
                        </a:rPr>
                        <a:t>Weekday</a:t>
                      </a:r>
                    </a:p>
                  </a:txBody>
                  <a:tcPr>
                    <a:solidFill>
                      <a:srgbClr val="E37920"/>
                    </a:solidFill>
                  </a:tcPr>
                </a:tc>
                <a:tc>
                  <a:txBody>
                    <a:bodyPr/>
                    <a:lstStyle/>
                    <a:p>
                      <a:pPr algn="ctr"/>
                      <a:r>
                        <a:rPr lang="en-US" dirty="0">
                          <a:latin typeface="Arial Narrow" panose="020B0606020202030204" pitchFamily="34" charset="0"/>
                        </a:rPr>
                        <a:t>Task</a:t>
                      </a:r>
                    </a:p>
                  </a:txBody>
                  <a:tcPr>
                    <a:solidFill>
                      <a:srgbClr val="E37920"/>
                    </a:solidFill>
                  </a:tcPr>
                </a:tc>
                <a:extLst>
                  <a:ext uri="{0D108BD9-81ED-4DB2-BD59-A6C34878D82A}">
                    <a16:rowId xmlns:a16="http://schemas.microsoft.com/office/drawing/2014/main" val="146909717"/>
                  </a:ext>
                </a:extLst>
              </a:tr>
              <a:tr h="427994">
                <a:tc>
                  <a:txBody>
                    <a:bodyPr/>
                    <a:lstStyle/>
                    <a:p>
                      <a:pPr algn="ctr"/>
                      <a:r>
                        <a:rPr lang="en-US" sz="1600" dirty="0">
                          <a:latin typeface="Verdana" panose="020B0604030504040204" pitchFamily="34" charset="0"/>
                          <a:ea typeface="Verdana" panose="020B0604030504040204" pitchFamily="34" charset="0"/>
                        </a:rPr>
                        <a:t>Monday</a:t>
                      </a:r>
                    </a:p>
                  </a:txBody>
                  <a:tcPr anchor="ctr">
                    <a:solidFill>
                      <a:srgbClr val="EFEBE0"/>
                    </a:solidFill>
                  </a:tcPr>
                </a:tc>
                <a:tc>
                  <a:txBody>
                    <a:bodyPr/>
                    <a:lstStyle/>
                    <a:p>
                      <a:r>
                        <a:rPr lang="en-US" sz="1600" dirty="0">
                          <a:latin typeface="Verdana" panose="020B0604030504040204" pitchFamily="34" charset="0"/>
                          <a:ea typeface="Verdana" panose="020B0604030504040204" pitchFamily="34" charset="0"/>
                        </a:rPr>
                        <a:t>Superintendent issues Six-Week Look Ahead </a:t>
                      </a:r>
                    </a:p>
                  </a:txBody>
                  <a:tcPr anchor="ctr">
                    <a:solidFill>
                      <a:srgbClr val="EFEBE0"/>
                    </a:solidFill>
                  </a:tcPr>
                </a:tc>
                <a:extLst>
                  <a:ext uri="{0D108BD9-81ED-4DB2-BD59-A6C34878D82A}">
                    <a16:rowId xmlns:a16="http://schemas.microsoft.com/office/drawing/2014/main" val="1291462750"/>
                  </a:ext>
                </a:extLst>
              </a:tr>
              <a:tr h="427994">
                <a:tc>
                  <a:txBody>
                    <a:bodyPr/>
                    <a:lstStyle/>
                    <a:p>
                      <a:pPr algn="ctr"/>
                      <a:r>
                        <a:rPr lang="en-US" sz="1600" dirty="0">
                          <a:latin typeface="Verdana" panose="020B0604030504040204" pitchFamily="34" charset="0"/>
                          <a:ea typeface="Verdana" panose="020B0604030504040204" pitchFamily="34" charset="0"/>
                        </a:rPr>
                        <a:t>Tuesday</a:t>
                      </a:r>
                    </a:p>
                  </a:txBody>
                  <a:tcPr anchor="ctr">
                    <a:solidFill>
                      <a:srgbClr val="EFEBE0"/>
                    </a:solidFill>
                  </a:tcPr>
                </a:tc>
                <a:tc>
                  <a:txBody>
                    <a:bodyPr/>
                    <a:lstStyle/>
                    <a:p>
                      <a:r>
                        <a:rPr lang="en-US" sz="1600" dirty="0">
                          <a:latin typeface="Verdana" panose="020B0604030504040204" pitchFamily="34" charset="0"/>
                          <a:ea typeface="Verdana" panose="020B0604030504040204" pitchFamily="34" charset="0"/>
                        </a:rPr>
                        <a:t>Submit WWP to superintendent</a:t>
                      </a:r>
                    </a:p>
                  </a:txBody>
                  <a:tcPr anchor="ctr">
                    <a:solidFill>
                      <a:srgbClr val="EFEBE0"/>
                    </a:solidFill>
                  </a:tcPr>
                </a:tc>
                <a:extLst>
                  <a:ext uri="{0D108BD9-81ED-4DB2-BD59-A6C34878D82A}">
                    <a16:rowId xmlns:a16="http://schemas.microsoft.com/office/drawing/2014/main" val="3994175374"/>
                  </a:ext>
                </a:extLst>
              </a:tr>
              <a:tr h="738729">
                <a:tc>
                  <a:txBody>
                    <a:bodyPr/>
                    <a:lstStyle/>
                    <a:p>
                      <a:pPr algn="ctr"/>
                      <a:r>
                        <a:rPr lang="en-US" sz="1600" dirty="0">
                          <a:latin typeface="Verdana" panose="020B0604030504040204" pitchFamily="34" charset="0"/>
                          <a:ea typeface="Verdana" panose="020B0604030504040204" pitchFamily="34" charset="0"/>
                        </a:rPr>
                        <a:t>Wednesday</a:t>
                      </a:r>
                    </a:p>
                  </a:txBody>
                  <a:tcPr anchor="ctr">
                    <a:solidFill>
                      <a:srgbClr val="EFEBE0"/>
                    </a:solidFill>
                  </a:tcPr>
                </a:tc>
                <a:tc>
                  <a:txBody>
                    <a:bodyPr/>
                    <a:lstStyle/>
                    <a:p>
                      <a:r>
                        <a:rPr lang="en-US" sz="1600" dirty="0">
                          <a:latin typeface="Verdana" panose="020B0604030504040204" pitchFamily="34" charset="0"/>
                          <a:ea typeface="Verdana" panose="020B0604030504040204" pitchFamily="34" charset="0"/>
                        </a:rPr>
                        <a:t>Superintendent assembles WWP and verifies compliance with Six-Week Look Ahead</a:t>
                      </a:r>
                    </a:p>
                  </a:txBody>
                  <a:tcPr anchor="ctr">
                    <a:solidFill>
                      <a:srgbClr val="EFEBE0"/>
                    </a:solidFill>
                  </a:tcPr>
                </a:tc>
                <a:extLst>
                  <a:ext uri="{0D108BD9-81ED-4DB2-BD59-A6C34878D82A}">
                    <a16:rowId xmlns:a16="http://schemas.microsoft.com/office/drawing/2014/main" val="1835754686"/>
                  </a:ext>
                </a:extLst>
              </a:tr>
              <a:tr h="427994">
                <a:tc>
                  <a:txBody>
                    <a:bodyPr/>
                    <a:lstStyle/>
                    <a:p>
                      <a:pPr algn="ctr"/>
                      <a:r>
                        <a:rPr lang="en-US" sz="1600" dirty="0">
                          <a:latin typeface="Verdana" panose="020B0604030504040204" pitchFamily="34" charset="0"/>
                          <a:ea typeface="Verdana" panose="020B0604030504040204" pitchFamily="34" charset="0"/>
                        </a:rPr>
                        <a:t>Thursday</a:t>
                      </a:r>
                    </a:p>
                  </a:txBody>
                  <a:tcPr anchor="ctr">
                    <a:solidFill>
                      <a:srgbClr val="EFEBE0"/>
                    </a:solidFill>
                  </a:tcPr>
                </a:tc>
                <a:tc>
                  <a:txBody>
                    <a:bodyPr/>
                    <a:lstStyle/>
                    <a:p>
                      <a:r>
                        <a:rPr lang="en-US" sz="1600" dirty="0">
                          <a:latin typeface="Verdana" panose="020B0604030504040204" pitchFamily="34" charset="0"/>
                          <a:ea typeface="Verdana" panose="020B0604030504040204" pitchFamily="34" charset="0"/>
                        </a:rPr>
                        <a:t>WWP meeting to review and adjust WWP</a:t>
                      </a:r>
                    </a:p>
                  </a:txBody>
                  <a:tcPr anchor="ctr">
                    <a:solidFill>
                      <a:srgbClr val="EFEBE0"/>
                    </a:solidFill>
                  </a:tcPr>
                </a:tc>
                <a:extLst>
                  <a:ext uri="{0D108BD9-81ED-4DB2-BD59-A6C34878D82A}">
                    <a16:rowId xmlns:a16="http://schemas.microsoft.com/office/drawing/2014/main" val="1948705311"/>
                  </a:ext>
                </a:extLst>
              </a:tr>
              <a:tr h="671673">
                <a:tc>
                  <a:txBody>
                    <a:bodyPr/>
                    <a:lstStyle/>
                    <a:p>
                      <a:pPr algn="ctr"/>
                      <a:r>
                        <a:rPr lang="en-US" sz="1600" dirty="0">
                          <a:latin typeface="Verdana" panose="020B0604030504040204" pitchFamily="34" charset="0"/>
                          <a:ea typeface="Verdana" panose="020B0604030504040204" pitchFamily="34" charset="0"/>
                        </a:rPr>
                        <a:t>Friday</a:t>
                      </a:r>
                    </a:p>
                  </a:txBody>
                  <a:tcPr anchor="ctr">
                    <a:solidFill>
                      <a:srgbClr val="EFEBE0"/>
                    </a:solidFill>
                  </a:tcPr>
                </a:tc>
                <a:tc>
                  <a:txBody>
                    <a:bodyPr/>
                    <a:lstStyle/>
                    <a:p>
                      <a:r>
                        <a:rPr lang="en-US" sz="1600" dirty="0">
                          <a:latin typeface="Verdana" panose="020B0604030504040204" pitchFamily="34" charset="0"/>
                          <a:ea typeface="Verdana" panose="020B0604030504040204" pitchFamily="34" charset="0"/>
                        </a:rPr>
                        <a:t>Superintendent issues revised, final WWP for the next week</a:t>
                      </a:r>
                    </a:p>
                  </a:txBody>
                  <a:tcPr anchor="ctr">
                    <a:solidFill>
                      <a:srgbClr val="EFEBE0"/>
                    </a:solidFill>
                  </a:tcPr>
                </a:tc>
                <a:extLst>
                  <a:ext uri="{0D108BD9-81ED-4DB2-BD59-A6C34878D82A}">
                    <a16:rowId xmlns:a16="http://schemas.microsoft.com/office/drawing/2014/main" val="200624953"/>
                  </a:ext>
                </a:extLst>
              </a:tr>
            </a:tbl>
          </a:graphicData>
        </a:graphic>
      </p:graphicFrame>
      <p:pic>
        <p:nvPicPr>
          <p:cNvPr id="11" name="Picture 30">
            <a:extLst>
              <a:ext uri="{FF2B5EF4-FFF2-40B4-BE49-F238E27FC236}">
                <a16:creationId xmlns:a16="http://schemas.microsoft.com/office/drawing/2014/main" id="{FEEB230B-8F32-8097-D8F3-7BDF34D60971}"/>
              </a:ext>
            </a:extLst>
          </p:cNvPr>
          <p:cNvPicPr>
            <a:picLocks noChangeAspect="1"/>
          </p:cNvPicPr>
          <p:nvPr/>
        </p:nvPicPr>
        <p:blipFill rotWithShape="1">
          <a:blip r:embed="rId2"/>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37576235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800600"/>
            <a:ext cx="7924800" cy="1143000"/>
          </a:xfrm>
        </p:spPr>
        <p:txBody>
          <a:bodyPr/>
          <a:lstStyle/>
          <a:p>
            <a:r>
              <a:rPr lang="en-US" sz="3600" dirty="0">
                <a:solidFill>
                  <a:schemeClr val="tx2">
                    <a:lumMod val="60000"/>
                    <a:lumOff val="40000"/>
                  </a:schemeClr>
                </a:solidFill>
                <a:latin typeface="Castellar" panose="020A0402060406010301" pitchFamily="18" charset="0"/>
              </a:rPr>
              <a:t>   </a:t>
            </a:r>
          </a:p>
        </p:txBody>
      </p:sp>
      <p:pic>
        <p:nvPicPr>
          <p:cNvPr id="4" name="Picture 3">
            <a:extLst>
              <a:ext uri="{FF2B5EF4-FFF2-40B4-BE49-F238E27FC236}">
                <a16:creationId xmlns:a16="http://schemas.microsoft.com/office/drawing/2014/main" id="{ADFA4D25-3B1A-DC1A-34B5-E3A4549EA589}"/>
              </a:ext>
            </a:extLst>
          </p:cNvPr>
          <p:cNvPicPr>
            <a:picLocks noChangeAspect="1"/>
          </p:cNvPicPr>
          <p:nvPr/>
        </p:nvPicPr>
        <p:blipFill rotWithShape="1">
          <a:blip r:embed="rId2">
            <a:extLst>
              <a:ext uri="{28A0092B-C50C-407E-A947-70E740481C1C}">
                <a14:useLocalDpi xmlns:a14="http://schemas.microsoft.com/office/drawing/2010/main" val="0"/>
              </a:ext>
            </a:extLst>
          </a:blip>
          <a:srcRect t="11582" r="-446" b="5585"/>
          <a:stretch/>
        </p:blipFill>
        <p:spPr>
          <a:xfrm>
            <a:off x="0" y="4130040"/>
            <a:ext cx="4963802" cy="2727960"/>
          </a:xfrm>
          <a:prstGeom prst="rect">
            <a:avLst/>
          </a:prstGeom>
        </p:spPr>
      </p:pic>
      <p:pic>
        <p:nvPicPr>
          <p:cNvPr id="6" name="Picture 30">
            <a:extLst>
              <a:ext uri="{FF2B5EF4-FFF2-40B4-BE49-F238E27FC236}">
                <a16:creationId xmlns:a16="http://schemas.microsoft.com/office/drawing/2014/main" id="{B73612FD-6AE6-A0F2-11F9-7476FEF90C86}"/>
              </a:ext>
            </a:extLst>
          </p:cNvPr>
          <p:cNvPicPr>
            <a:picLocks noChangeAspect="1"/>
          </p:cNvPicPr>
          <p:nvPr/>
        </p:nvPicPr>
        <p:blipFill rotWithShape="1">
          <a:blip r:embed="rId3"/>
          <a:srcRect t="27648" b="24809"/>
          <a:stretch/>
        </p:blipFill>
        <p:spPr>
          <a:xfrm>
            <a:off x="10215077" y="231494"/>
            <a:ext cx="1976923" cy="726449"/>
          </a:xfrm>
          <a:prstGeom prst="rect">
            <a:avLst/>
          </a:prstGeom>
        </p:spPr>
      </p:pic>
      <p:pic>
        <p:nvPicPr>
          <p:cNvPr id="8" name="Picture 2">
            <a:extLst>
              <a:ext uri="{FF2B5EF4-FFF2-40B4-BE49-F238E27FC236}">
                <a16:creationId xmlns:a16="http://schemas.microsoft.com/office/drawing/2014/main" id="{D23C535B-121A-DD3A-6692-7C79A201FF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23" t="6875" r="4466" b="2291"/>
          <a:stretch/>
        </p:blipFill>
        <p:spPr bwMode="auto">
          <a:xfrm>
            <a:off x="5274196" y="1513448"/>
            <a:ext cx="6917804" cy="426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20">
            <a:extLst>
              <a:ext uri="{FF2B5EF4-FFF2-40B4-BE49-F238E27FC236}">
                <a16:creationId xmlns:a16="http://schemas.microsoft.com/office/drawing/2014/main" id="{CC72D1CD-9F2E-3E33-F7DC-E2D1CC9B6A78}"/>
              </a:ext>
            </a:extLst>
          </p:cNvPr>
          <p:cNvSpPr txBox="1"/>
          <p:nvPr/>
        </p:nvSpPr>
        <p:spPr>
          <a:xfrm>
            <a:off x="0" y="957943"/>
            <a:ext cx="5364480" cy="1168269"/>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Daily </a:t>
            </a:r>
            <a:br>
              <a:rPr lang="en-US" sz="4400" b="1" dirty="0">
                <a:solidFill>
                  <a:srgbClr val="013663"/>
                </a:solidFill>
                <a:latin typeface="Garamond" panose="02020404030301010803" pitchFamily="18" charset="0"/>
                <a:ea typeface="Verdana" panose="020B0604030504040204" pitchFamily="34" charset="0"/>
              </a:rPr>
            </a:br>
            <a:r>
              <a:rPr lang="en-US" sz="4400" b="1" dirty="0">
                <a:solidFill>
                  <a:srgbClr val="013663"/>
                </a:solidFill>
                <a:latin typeface="Garamond" panose="02020404030301010803" pitchFamily="18" charset="0"/>
                <a:ea typeface="Verdana" panose="020B0604030504040204" pitchFamily="34" charset="0"/>
              </a:rPr>
              <a:t>Huddles</a:t>
            </a:r>
          </a:p>
        </p:txBody>
      </p:sp>
      <p:sp>
        <p:nvSpPr>
          <p:cNvPr id="9" name="TextBox 8">
            <a:extLst>
              <a:ext uri="{FF2B5EF4-FFF2-40B4-BE49-F238E27FC236}">
                <a16:creationId xmlns:a16="http://schemas.microsoft.com/office/drawing/2014/main" id="{8A92D0FA-0971-2875-EF62-965B8E7C12EE}"/>
              </a:ext>
            </a:extLst>
          </p:cNvPr>
          <p:cNvSpPr txBox="1"/>
          <p:nvPr/>
        </p:nvSpPr>
        <p:spPr>
          <a:xfrm>
            <a:off x="22470" y="2530101"/>
            <a:ext cx="5342010" cy="1015663"/>
          </a:xfrm>
          <a:prstGeom prst="rect">
            <a:avLst/>
          </a:prstGeom>
          <a:noFill/>
        </p:spPr>
        <p:txBody>
          <a:bodyPr wrap="square">
            <a:spAutoFit/>
          </a:bodyPr>
          <a:lstStyle/>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Consistency</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Timing</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a:cs typeface="Verdana"/>
              </a:rPr>
              <a:t>Weekly Work Plan Check</a:t>
            </a:r>
          </a:p>
        </p:txBody>
      </p:sp>
      <p:sp>
        <p:nvSpPr>
          <p:cNvPr id="3" name="Rectangle 2">
            <a:extLst>
              <a:ext uri="{FF2B5EF4-FFF2-40B4-BE49-F238E27FC236}">
                <a16:creationId xmlns:a16="http://schemas.microsoft.com/office/drawing/2014/main" id="{642FC644-C6CF-E95F-39BD-87C030D178A0}"/>
              </a:ext>
            </a:extLst>
          </p:cNvPr>
          <p:cNvSpPr/>
          <p:nvPr/>
        </p:nvSpPr>
        <p:spPr>
          <a:xfrm>
            <a:off x="10677525" y="1800225"/>
            <a:ext cx="795338" cy="128588"/>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638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2">
            <a:extLst>
              <a:ext uri="{FF2B5EF4-FFF2-40B4-BE49-F238E27FC236}">
                <a16:creationId xmlns:a16="http://schemas.microsoft.com/office/drawing/2014/main" id="{0C2AE186-E17A-6BA0-8FBB-19059FDC008E}"/>
              </a:ext>
            </a:extLst>
          </p:cNvPr>
          <p:cNvGrpSpPr/>
          <p:nvPr/>
        </p:nvGrpSpPr>
        <p:grpSpPr>
          <a:xfrm>
            <a:off x="6615611" y="0"/>
            <a:ext cx="5576389" cy="6858000"/>
            <a:chOff x="0" y="0"/>
            <a:chExt cx="11152777" cy="13716000"/>
          </a:xfrm>
        </p:grpSpPr>
        <p:pic>
          <p:nvPicPr>
            <p:cNvPr id="41" name="Picture 3">
              <a:extLst>
                <a:ext uri="{FF2B5EF4-FFF2-40B4-BE49-F238E27FC236}">
                  <a16:creationId xmlns:a16="http://schemas.microsoft.com/office/drawing/2014/main" id="{A0A65905-3FD2-9A80-2922-B1CFFE6E568A}"/>
                </a:ext>
              </a:extLst>
            </p:cNvPr>
            <p:cNvPicPr>
              <a:picLocks noChangeAspect="1"/>
            </p:cNvPicPr>
            <p:nvPr/>
          </p:nvPicPr>
          <p:blipFill rotWithShape="1">
            <a:blip r:embed="rId3"/>
            <a:srcRect l="10110" r="35700"/>
            <a:stretch/>
          </p:blipFill>
          <p:spPr>
            <a:xfrm>
              <a:off x="0" y="0"/>
              <a:ext cx="11152777" cy="13716000"/>
            </a:xfrm>
            <a:prstGeom prst="rect">
              <a:avLst/>
            </a:prstGeom>
          </p:spPr>
        </p:pic>
      </p:grpSp>
      <p:sp>
        <p:nvSpPr>
          <p:cNvPr id="20" name="TextBox 20"/>
          <p:cNvSpPr txBox="1"/>
          <p:nvPr/>
        </p:nvSpPr>
        <p:spPr>
          <a:xfrm>
            <a:off x="723120" y="957943"/>
            <a:ext cx="5022360" cy="605615"/>
          </a:xfrm>
          <a:prstGeom prst="rect">
            <a:avLst/>
          </a:prstGeom>
        </p:spPr>
        <p:txBody>
          <a:bodyPr wrap="square" lIns="0" tIns="0" rIns="0" bIns="0" rtlCol="0" anchor="t">
            <a:spAutoFit/>
          </a:bodyPr>
          <a:lstStyle/>
          <a:p>
            <a:pPr algn="ctr" defTabSz="609630">
              <a:lnSpc>
                <a:spcPts val="4480"/>
              </a:lnSpc>
            </a:pPr>
            <a:r>
              <a:rPr lang="en-US" sz="4800" b="1" dirty="0">
                <a:solidFill>
                  <a:srgbClr val="003766"/>
                </a:solidFill>
                <a:latin typeface="Garamond" panose="02020404030301010803" pitchFamily="18" charset="0"/>
                <a:ea typeface="Verdana" panose="020B0604030504040204" pitchFamily="34" charset="0"/>
              </a:rPr>
              <a:t>Building Services</a:t>
            </a:r>
          </a:p>
        </p:txBody>
      </p:sp>
      <p:pic>
        <p:nvPicPr>
          <p:cNvPr id="28" name="Picture 30">
            <a:extLst>
              <a:ext uri="{FF2B5EF4-FFF2-40B4-BE49-F238E27FC236}">
                <a16:creationId xmlns:a16="http://schemas.microsoft.com/office/drawing/2014/main" id="{A4B0D487-0680-E521-82F1-30EF179CD96A}"/>
              </a:ext>
            </a:extLst>
          </p:cNvPr>
          <p:cNvPicPr>
            <a:picLocks noChangeAspect="1"/>
          </p:cNvPicPr>
          <p:nvPr/>
        </p:nvPicPr>
        <p:blipFill rotWithShape="1">
          <a:blip r:embed="rId4"/>
          <a:srcRect t="27648" b="24809"/>
          <a:stretch/>
        </p:blipFill>
        <p:spPr>
          <a:xfrm>
            <a:off x="10215077" y="231494"/>
            <a:ext cx="1976923" cy="726449"/>
          </a:xfrm>
          <a:prstGeom prst="rect">
            <a:avLst/>
          </a:prstGeom>
        </p:spPr>
      </p:pic>
      <p:sp>
        <p:nvSpPr>
          <p:cNvPr id="29" name="TextBox 28">
            <a:extLst>
              <a:ext uri="{FF2B5EF4-FFF2-40B4-BE49-F238E27FC236}">
                <a16:creationId xmlns:a16="http://schemas.microsoft.com/office/drawing/2014/main" id="{CCACAEAA-C55E-9E13-CCF3-1F0CCB5F3B1A}"/>
              </a:ext>
            </a:extLst>
          </p:cNvPr>
          <p:cNvSpPr txBox="1"/>
          <p:nvPr/>
        </p:nvSpPr>
        <p:spPr>
          <a:xfrm>
            <a:off x="1726329" y="5094449"/>
            <a:ext cx="2845120" cy="892552"/>
          </a:xfrm>
          <a:prstGeom prst="rect">
            <a:avLst/>
          </a:prstGeom>
          <a:noFill/>
        </p:spPr>
        <p:txBody>
          <a:bodyPr wrap="square" rtlCol="0">
            <a:spAutoFit/>
          </a:bodyPr>
          <a:lstStyle/>
          <a:p>
            <a:pPr algn="ctr"/>
            <a:r>
              <a:rPr lang="en-US" sz="1600" b="1" dirty="0">
                <a:solidFill>
                  <a:srgbClr val="003766"/>
                </a:solidFill>
                <a:latin typeface="Verdana" panose="020B0604030504040204" pitchFamily="34" charset="0"/>
                <a:ea typeface="Verdana" panose="020B0604030504040204" pitchFamily="34" charset="0"/>
              </a:rPr>
              <a:t>Jake Pack</a:t>
            </a:r>
          </a:p>
          <a:p>
            <a:pPr algn="ctr"/>
            <a:r>
              <a:rPr lang="en-US" sz="1200" dirty="0">
                <a:latin typeface="Verdana" panose="020B0604030504040204" pitchFamily="34" charset="0"/>
                <a:ea typeface="Verdana" panose="020B0604030504040204" pitchFamily="34" charset="0"/>
              </a:rPr>
              <a:t>Building Services Manager</a:t>
            </a:r>
            <a:br>
              <a:rPr lang="en-US" sz="1200" b="1" dirty="0">
                <a:solidFill>
                  <a:schemeClr val="accent1">
                    <a:lumMod val="75000"/>
                  </a:schemeClr>
                </a:solidFill>
                <a:latin typeface="Verdana" panose="020B0604030504040204" pitchFamily="34" charset="0"/>
                <a:ea typeface="Verdana" panose="020B0604030504040204" pitchFamily="34" charset="0"/>
              </a:rPr>
            </a:br>
            <a:r>
              <a:rPr lang="en-US" sz="1200" dirty="0">
                <a:latin typeface="Verdana" panose="020B0604030504040204" pitchFamily="34" charset="0"/>
                <a:ea typeface="Verdana" panose="020B0604030504040204" pitchFamily="34" charset="0"/>
              </a:rPr>
              <a:t>817-288-0890</a:t>
            </a:r>
            <a:br>
              <a:rPr lang="en-US" sz="1200" dirty="0">
                <a:latin typeface="Verdana" panose="020B0604030504040204" pitchFamily="34" charset="0"/>
                <a:ea typeface="Verdana" panose="020B0604030504040204" pitchFamily="34" charset="0"/>
              </a:rPr>
            </a:br>
            <a:r>
              <a:rPr lang="en-US" sz="1200" dirty="0">
                <a:latin typeface="Verdana" panose="020B0604030504040204" pitchFamily="34" charset="0"/>
                <a:ea typeface="Verdana" panose="020B0604030504040204" pitchFamily="34" charset="0"/>
              </a:rPr>
              <a:t>Jake.Pack@SpawGlass.com</a:t>
            </a:r>
          </a:p>
        </p:txBody>
      </p:sp>
      <p:pic>
        <p:nvPicPr>
          <p:cNvPr id="33" name="Picture 32">
            <a:extLst>
              <a:ext uri="{FF2B5EF4-FFF2-40B4-BE49-F238E27FC236}">
                <a16:creationId xmlns:a16="http://schemas.microsoft.com/office/drawing/2014/main" id="{C279394A-B6F9-500A-7152-B8942A69AF2E}"/>
              </a:ext>
            </a:extLst>
          </p:cNvPr>
          <p:cNvPicPr>
            <a:picLocks noChangeAspect="1"/>
          </p:cNvPicPr>
          <p:nvPr/>
        </p:nvPicPr>
        <p:blipFill>
          <a:blip r:embed="rId5">
            <a:extLst>
              <a:ext uri="{28A0092B-C50C-407E-A947-70E740481C1C}">
                <a14:useLocalDpi xmlns:a14="http://schemas.microsoft.com/office/drawing/2010/main" val="0"/>
              </a:ext>
            </a:extLst>
          </a:blip>
          <a:srcRect l="1391" r="1391"/>
          <a:stretch/>
        </p:blipFill>
        <p:spPr>
          <a:xfrm>
            <a:off x="2450447" y="3112992"/>
            <a:ext cx="1535784" cy="1919732"/>
          </a:xfrm>
          <a:prstGeom prst="rect">
            <a:avLst/>
          </a:prstGeom>
          <a:effectLst>
            <a:outerShdw blurRad="50800" dist="38100" dir="2700000" algn="tl" rotWithShape="0">
              <a:prstClr val="black">
                <a:alpha val="40000"/>
              </a:prstClr>
            </a:outerShdw>
          </a:effectLst>
        </p:spPr>
      </p:pic>
      <p:sp>
        <p:nvSpPr>
          <p:cNvPr id="37" name="TextBox 36">
            <a:extLst>
              <a:ext uri="{FF2B5EF4-FFF2-40B4-BE49-F238E27FC236}">
                <a16:creationId xmlns:a16="http://schemas.microsoft.com/office/drawing/2014/main" id="{477F2A79-FD34-2466-84A1-E64350A78C42}"/>
              </a:ext>
            </a:extLst>
          </p:cNvPr>
          <p:cNvSpPr txBox="1"/>
          <p:nvPr/>
        </p:nvSpPr>
        <p:spPr>
          <a:xfrm>
            <a:off x="1198844" y="1758710"/>
            <a:ext cx="3900090" cy="646331"/>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Small projects ranging from</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68A31"/>
                </a:solidFill>
                <a:effectLst/>
                <a:uLnTx/>
                <a:uFillTx/>
                <a:latin typeface="Verdana" panose="020B0604030504040204" pitchFamily="34" charset="0"/>
                <a:ea typeface="Verdana" panose="020B0604030504040204" pitchFamily="34" charset="0"/>
                <a:cs typeface="Arial" panose="020B0604020202020204" pitchFamily="34" charset="0"/>
              </a:rPr>
              <a:t>$500 to $2,000,000</a:t>
            </a:r>
          </a:p>
        </p:txBody>
      </p:sp>
      <p:sp>
        <p:nvSpPr>
          <p:cNvPr id="44" name="Rectangle 43">
            <a:extLst>
              <a:ext uri="{FF2B5EF4-FFF2-40B4-BE49-F238E27FC236}">
                <a16:creationId xmlns:a16="http://schemas.microsoft.com/office/drawing/2014/main" id="{D0FE96B6-1C18-88C7-7FA6-14EFBAAB3D25}"/>
              </a:ext>
            </a:extLst>
          </p:cNvPr>
          <p:cNvSpPr/>
          <p:nvPr/>
        </p:nvSpPr>
        <p:spPr>
          <a:xfrm>
            <a:off x="6615611" y="5636078"/>
            <a:ext cx="3599466" cy="646331"/>
          </a:xfrm>
          <a:prstGeom prst="rect">
            <a:avLst/>
          </a:prstGeom>
          <a:solidFill>
            <a:srgbClr val="0037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defTabSz="609630"/>
            <a:r>
              <a:rPr lang="en-US" sz="1400" b="1" i="1" dirty="0">
                <a:solidFill>
                  <a:schemeClr val="bg1"/>
                </a:solidFill>
                <a:latin typeface="Verdana" panose="020B0604030504040204" pitchFamily="34" charset="0"/>
                <a:ea typeface="Verdana" panose="020B0604030504040204" pitchFamily="34" charset="0"/>
                <a:cs typeface="Arial" panose="020B0604020202020204" pitchFamily="34" charset="0"/>
              </a:rPr>
              <a:t>Great way to get to know us </a:t>
            </a:r>
            <a:br>
              <a:rPr lang="en-US" sz="1400" b="1" i="1" dirty="0">
                <a:solidFill>
                  <a:schemeClr val="bg1"/>
                </a:solidFill>
                <a:latin typeface="Verdana" panose="020B0604030504040204" pitchFamily="34" charset="0"/>
                <a:ea typeface="Verdana" panose="020B0604030504040204" pitchFamily="34" charset="0"/>
                <a:cs typeface="Arial" panose="020B0604020202020204" pitchFamily="34" charset="0"/>
              </a:rPr>
            </a:br>
            <a:r>
              <a:rPr lang="en-US" sz="1400" b="1" i="1" dirty="0">
                <a:solidFill>
                  <a:schemeClr val="bg1"/>
                </a:solidFill>
                <a:latin typeface="Verdana" panose="020B0604030504040204" pitchFamily="34" charset="0"/>
                <a:ea typeface="Verdana" panose="020B0604030504040204" pitchFamily="34" charset="0"/>
                <a:cs typeface="Arial" panose="020B0604020202020204" pitchFamily="34" charset="0"/>
              </a:rPr>
              <a:t>and how we do business!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0">
            <a:extLst>
              <a:ext uri="{FF2B5EF4-FFF2-40B4-BE49-F238E27FC236}">
                <a16:creationId xmlns:a16="http://schemas.microsoft.com/office/drawing/2014/main" id="{28422E1B-257E-BAF9-41FF-8F6AD9984740}"/>
              </a:ext>
            </a:extLst>
          </p:cNvPr>
          <p:cNvSpPr txBox="1"/>
          <p:nvPr/>
        </p:nvSpPr>
        <p:spPr>
          <a:xfrm>
            <a:off x="22470" y="2156242"/>
            <a:ext cx="5905887" cy="591187"/>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Constraints</a:t>
            </a:r>
          </a:p>
        </p:txBody>
      </p:sp>
      <p:pic>
        <p:nvPicPr>
          <p:cNvPr id="4" name="Picture 3" descr="C:\Users\john.devaney.SpawGlass\AppData\Local\Microsoft\Windows\Temporary Internet Files\Content.Outlook\IVB222JF\photo (4).JPG">
            <a:extLst>
              <a:ext uri="{FF2B5EF4-FFF2-40B4-BE49-F238E27FC236}">
                <a16:creationId xmlns:a16="http://schemas.microsoft.com/office/drawing/2014/main" id="{9B058BAF-35AD-85ED-ABE1-CD14760F4C8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54" t="10691" r="39873" b="9072"/>
          <a:stretch/>
        </p:blipFill>
        <p:spPr bwMode="auto">
          <a:xfrm rot="5400000">
            <a:off x="5631178" y="297182"/>
            <a:ext cx="6858001" cy="62636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0">
            <a:extLst>
              <a:ext uri="{FF2B5EF4-FFF2-40B4-BE49-F238E27FC236}">
                <a16:creationId xmlns:a16="http://schemas.microsoft.com/office/drawing/2014/main" id="{3B8C9474-3FC6-473E-5EBA-11AEDF6A4E03}"/>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
        <p:nvSpPr>
          <p:cNvPr id="9" name="TextBox 8">
            <a:extLst>
              <a:ext uri="{FF2B5EF4-FFF2-40B4-BE49-F238E27FC236}">
                <a16:creationId xmlns:a16="http://schemas.microsoft.com/office/drawing/2014/main" id="{D3D633EC-E71B-FA8A-0478-052BB81B1A21}"/>
              </a:ext>
            </a:extLst>
          </p:cNvPr>
          <p:cNvSpPr txBox="1"/>
          <p:nvPr/>
        </p:nvSpPr>
        <p:spPr>
          <a:xfrm>
            <a:off x="0" y="3111305"/>
            <a:ext cx="5905887" cy="2154436"/>
          </a:xfrm>
          <a:prstGeom prst="rect">
            <a:avLst/>
          </a:prstGeom>
          <a:noFill/>
        </p:spPr>
        <p:txBody>
          <a:bodyPr wrap="square">
            <a:spAutoFit/>
          </a:bodyPr>
          <a:lstStyle/>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panose="020B0604030504040204" pitchFamily="34" charset="0"/>
                <a:ea typeface="Verdana" panose="020B0604030504040204" pitchFamily="34" charset="0"/>
                <a:cs typeface="Verdana"/>
              </a:rPr>
              <a:t>Any task, activity or outstanding item that prevents scheduled work from starting or continuing</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panose="020B0604030504040204" pitchFamily="34" charset="0"/>
                <a:ea typeface="Verdana" panose="020B0604030504040204" pitchFamily="34" charset="0"/>
                <a:cs typeface="Verdana"/>
              </a:rPr>
              <a:t>Identify early</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panose="020B0604030504040204" pitchFamily="34" charset="0"/>
                <a:ea typeface="Verdana" panose="020B0604030504040204" pitchFamily="34" charset="0"/>
                <a:cs typeface="Verdana"/>
              </a:rPr>
              <a:t>Assign a champion</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panose="020B0604030504040204" pitchFamily="34" charset="0"/>
                <a:ea typeface="Verdana" panose="020B0604030504040204" pitchFamily="34" charset="0"/>
                <a:cs typeface="Verdana"/>
              </a:rPr>
              <a:t>Know the impact date</a:t>
            </a:r>
          </a:p>
          <a:p>
            <a:pPr marL="963613"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Verdana" panose="020B0604030504040204" pitchFamily="34" charset="0"/>
                <a:ea typeface="Verdana" panose="020B0604030504040204" pitchFamily="34" charset="0"/>
                <a:cs typeface="Verdana"/>
              </a:rPr>
              <a:t>Keep it visual</a:t>
            </a:r>
          </a:p>
        </p:txBody>
      </p:sp>
    </p:spTree>
    <p:extLst>
      <p:ext uri="{BB962C8B-B14F-4D97-AF65-F5344CB8AC3E}">
        <p14:creationId xmlns:p14="http://schemas.microsoft.com/office/powerpoint/2010/main" val="6453934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16495" y="228601"/>
            <a:ext cx="8622905" cy="584775"/>
          </a:xfrm>
          <a:prstGeom prst="rect">
            <a:avLst/>
          </a:prstGeom>
        </p:spPr>
        <p:txBody>
          <a:bodyPr wrap="square">
            <a:spAutoFit/>
          </a:bodyPr>
          <a:lstStyle/>
          <a:p>
            <a:r>
              <a:rPr lang="en-US" sz="3200" dirty="0"/>
              <a:t>    </a:t>
            </a:r>
            <a:r>
              <a:rPr lang="en-US" sz="2000" dirty="0">
                <a:solidFill>
                  <a:schemeClr val="bg1"/>
                </a:solidFill>
                <a:latin typeface="Copperplate Gothic Bold" panose="020E0705020206020404" pitchFamily="34" charset="0"/>
              </a:rPr>
              <a:t>Discipline of Learning and Continuous Improvement</a:t>
            </a:r>
          </a:p>
        </p:txBody>
      </p:sp>
      <p:pic>
        <p:nvPicPr>
          <p:cNvPr id="3" name="Picture 2" descr="A diagram of a lean process&#10;&#10;Description automatically generated">
            <a:extLst>
              <a:ext uri="{FF2B5EF4-FFF2-40B4-BE49-F238E27FC236}">
                <a16:creationId xmlns:a16="http://schemas.microsoft.com/office/drawing/2014/main" id="{92EEF80B-F164-D188-AFF8-04155ED5A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3027" y="1008076"/>
            <a:ext cx="5069840" cy="4941023"/>
          </a:xfrm>
          <a:prstGeom prst="rect">
            <a:avLst/>
          </a:prstGeom>
        </p:spPr>
      </p:pic>
      <p:sp>
        <p:nvSpPr>
          <p:cNvPr id="9" name="TextBox 20">
            <a:extLst>
              <a:ext uri="{FF2B5EF4-FFF2-40B4-BE49-F238E27FC236}">
                <a16:creationId xmlns:a16="http://schemas.microsoft.com/office/drawing/2014/main" id="{3E3B32DA-2ABE-FF6F-3839-E74A91C76AA2}"/>
              </a:ext>
            </a:extLst>
          </p:cNvPr>
          <p:cNvSpPr txBox="1"/>
          <p:nvPr/>
        </p:nvSpPr>
        <p:spPr>
          <a:xfrm>
            <a:off x="0" y="957943"/>
            <a:ext cx="7787640" cy="1168269"/>
          </a:xfrm>
          <a:prstGeom prst="rect">
            <a:avLst/>
          </a:prstGeom>
        </p:spPr>
        <p:txBody>
          <a:bodyPr wrap="square" lIns="0" tIns="0" rIns="0" bIns="0" rtlCol="0" anchor="t">
            <a:spAutoFit/>
          </a:bodyPr>
          <a:lstStyle/>
          <a:p>
            <a:pPr lvl="1" defTabSz="609630">
              <a:lnSpc>
                <a:spcPts val="4480"/>
              </a:lnSpc>
            </a:pPr>
            <a:r>
              <a:rPr lang="en-US" sz="4400" b="1" dirty="0">
                <a:solidFill>
                  <a:srgbClr val="013663"/>
                </a:solidFill>
                <a:latin typeface="Garamond" panose="02020404030301010803" pitchFamily="18" charset="0"/>
                <a:ea typeface="Verdana" panose="020B0604030504040204" pitchFamily="34" charset="0"/>
              </a:rPr>
              <a:t>Continuous</a:t>
            </a:r>
            <a:br>
              <a:rPr lang="en-US" sz="4400" b="1" dirty="0">
                <a:solidFill>
                  <a:srgbClr val="013663"/>
                </a:solidFill>
                <a:latin typeface="Garamond" panose="02020404030301010803" pitchFamily="18" charset="0"/>
                <a:ea typeface="Verdana" panose="020B0604030504040204" pitchFamily="34" charset="0"/>
              </a:rPr>
            </a:br>
            <a:r>
              <a:rPr lang="en-US" sz="4400" b="1" dirty="0">
                <a:solidFill>
                  <a:srgbClr val="013663"/>
                </a:solidFill>
                <a:latin typeface="Garamond" panose="02020404030301010803" pitchFamily="18" charset="0"/>
                <a:ea typeface="Verdana" panose="020B0604030504040204" pitchFamily="34" charset="0"/>
              </a:rPr>
              <a:t>Learning</a:t>
            </a:r>
          </a:p>
        </p:txBody>
      </p:sp>
      <p:sp>
        <p:nvSpPr>
          <p:cNvPr id="10" name="TextBox 9">
            <a:extLst>
              <a:ext uri="{FF2B5EF4-FFF2-40B4-BE49-F238E27FC236}">
                <a16:creationId xmlns:a16="http://schemas.microsoft.com/office/drawing/2014/main" id="{07005F90-9C05-AA19-E65D-D530C5A5DFAC}"/>
              </a:ext>
            </a:extLst>
          </p:cNvPr>
          <p:cNvSpPr txBox="1"/>
          <p:nvPr/>
        </p:nvSpPr>
        <p:spPr>
          <a:xfrm>
            <a:off x="8077201" y="2485068"/>
            <a:ext cx="1484607" cy="307777"/>
          </a:xfrm>
          <a:prstGeom prst="rect">
            <a:avLst/>
          </a:prstGeom>
          <a:noFill/>
        </p:spPr>
        <p:txBody>
          <a:bodyPr wrap="square" rtlCol="0">
            <a:spAutoFit/>
          </a:bodyPr>
          <a:lstStyle/>
          <a:p>
            <a:pPr algn="ctr"/>
            <a:r>
              <a:rPr lang="en-US" sz="1400" b="1" dirty="0">
                <a:latin typeface="Verdana" panose="020B0604030504040204" pitchFamily="34" charset="0"/>
                <a:ea typeface="Verdana" panose="020B0604030504040204" pitchFamily="34" charset="0"/>
              </a:rPr>
              <a:t>Predict</a:t>
            </a:r>
          </a:p>
        </p:txBody>
      </p:sp>
      <p:sp>
        <p:nvSpPr>
          <p:cNvPr id="11" name="TextBox 10">
            <a:extLst>
              <a:ext uri="{FF2B5EF4-FFF2-40B4-BE49-F238E27FC236}">
                <a16:creationId xmlns:a16="http://schemas.microsoft.com/office/drawing/2014/main" id="{ACD54FAF-8FFF-4EC6-B188-13BFC08354BA}"/>
              </a:ext>
            </a:extLst>
          </p:cNvPr>
          <p:cNvSpPr txBox="1"/>
          <p:nvPr/>
        </p:nvSpPr>
        <p:spPr>
          <a:xfrm>
            <a:off x="5385643" y="6143799"/>
            <a:ext cx="1484607" cy="307777"/>
          </a:xfrm>
          <a:prstGeom prst="rect">
            <a:avLst/>
          </a:prstGeom>
          <a:noFill/>
        </p:spPr>
        <p:txBody>
          <a:bodyPr wrap="square" rtlCol="0">
            <a:spAutoFit/>
          </a:bodyPr>
          <a:lstStyle/>
          <a:p>
            <a:pPr algn="ctr"/>
            <a:r>
              <a:rPr lang="en-US" sz="1400" b="1" dirty="0">
                <a:latin typeface="Verdana" panose="020B0604030504040204" pitchFamily="34" charset="0"/>
                <a:ea typeface="Verdana" panose="020B0604030504040204" pitchFamily="34" charset="0"/>
              </a:rPr>
              <a:t>Take Action</a:t>
            </a:r>
          </a:p>
        </p:txBody>
      </p:sp>
      <p:sp>
        <p:nvSpPr>
          <p:cNvPr id="12" name="TextBox 11">
            <a:extLst>
              <a:ext uri="{FF2B5EF4-FFF2-40B4-BE49-F238E27FC236}">
                <a16:creationId xmlns:a16="http://schemas.microsoft.com/office/drawing/2014/main" id="{BECAB893-7A83-1B1C-3030-343FE5843655}"/>
              </a:ext>
            </a:extLst>
          </p:cNvPr>
          <p:cNvSpPr txBox="1"/>
          <p:nvPr/>
        </p:nvSpPr>
        <p:spPr>
          <a:xfrm>
            <a:off x="2118360" y="2663124"/>
            <a:ext cx="1611827" cy="307777"/>
          </a:xfrm>
          <a:prstGeom prst="rect">
            <a:avLst/>
          </a:prstGeom>
          <a:noFill/>
        </p:spPr>
        <p:txBody>
          <a:bodyPr wrap="square" rtlCol="0">
            <a:spAutoFit/>
          </a:bodyPr>
          <a:lstStyle/>
          <a:p>
            <a:pPr algn="ctr"/>
            <a:r>
              <a:rPr lang="en-US" sz="1400" b="1" dirty="0">
                <a:latin typeface="Verdana" panose="020B0604030504040204" pitchFamily="34" charset="0"/>
                <a:ea typeface="Verdana" panose="020B0604030504040204" pitchFamily="34" charset="0"/>
              </a:rPr>
              <a:t>Study Results</a:t>
            </a:r>
          </a:p>
        </p:txBody>
      </p:sp>
      <p:pic>
        <p:nvPicPr>
          <p:cNvPr id="13" name="Picture 30">
            <a:extLst>
              <a:ext uri="{FF2B5EF4-FFF2-40B4-BE49-F238E27FC236}">
                <a16:creationId xmlns:a16="http://schemas.microsoft.com/office/drawing/2014/main" id="{F06C14B8-5257-C1FE-D41A-354A0647E1BF}"/>
              </a:ext>
            </a:extLst>
          </p:cNvPr>
          <p:cNvPicPr>
            <a:picLocks noChangeAspect="1"/>
          </p:cNvPicPr>
          <p:nvPr/>
        </p:nvPicPr>
        <p:blipFill rotWithShape="1">
          <a:blip r:embed="rId3"/>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31688808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and orange sign with text&#10;&#10;Description automatically generated">
            <a:extLst>
              <a:ext uri="{FF2B5EF4-FFF2-40B4-BE49-F238E27FC236}">
                <a16:creationId xmlns:a16="http://schemas.microsoft.com/office/drawing/2014/main" id="{E0D12596-9D04-E05E-5C58-4E69F8840AA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5950826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lue and white background with text&#10;&#10;Description automatically generated">
            <a:extLst>
              <a:ext uri="{FF2B5EF4-FFF2-40B4-BE49-F238E27FC236}">
                <a16:creationId xmlns:a16="http://schemas.microsoft.com/office/drawing/2014/main" id="{4F8E94C1-5BE2-DE52-001B-0DD9E803B9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8243679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45F3D-5D34-1ECE-62C1-6CF0CD4AF3CF}"/>
            </a:ext>
          </a:extLst>
        </p:cNvPr>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1349A08E-E23C-7DD0-61C4-673CB47CD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red sign with white text&#10;&#10;Description automatically generated">
            <a:extLst>
              <a:ext uri="{FF2B5EF4-FFF2-40B4-BE49-F238E27FC236}">
                <a16:creationId xmlns:a16="http://schemas.microsoft.com/office/drawing/2014/main" id="{88BE69E5-64A9-32FB-48D7-12C63B9C9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667" y="4024524"/>
            <a:ext cx="3017529" cy="1838681"/>
          </a:xfrm>
          <a:prstGeom prst="rect">
            <a:avLst/>
          </a:prstGeom>
        </p:spPr>
      </p:pic>
      <p:sp>
        <p:nvSpPr>
          <p:cNvPr id="7" name="TextBox 20">
            <a:extLst>
              <a:ext uri="{FF2B5EF4-FFF2-40B4-BE49-F238E27FC236}">
                <a16:creationId xmlns:a16="http://schemas.microsoft.com/office/drawing/2014/main" id="{2E8BC27A-F8C6-D485-3505-596348D5579B}"/>
              </a:ext>
            </a:extLst>
          </p:cNvPr>
          <p:cNvSpPr txBox="1"/>
          <p:nvPr/>
        </p:nvSpPr>
        <p:spPr>
          <a:xfrm>
            <a:off x="-12701" y="2192916"/>
            <a:ext cx="6456173" cy="1846659"/>
          </a:xfrm>
          <a:prstGeom prst="rect">
            <a:avLst/>
          </a:prstGeom>
        </p:spPr>
        <p:txBody>
          <a:bodyPr wrap="square" lIns="0" tIns="0" rIns="0" bIns="0" rtlCol="0" anchor="t">
            <a:spAutoFit/>
          </a:bodyPr>
          <a:lstStyle/>
          <a:p>
            <a:pPr algn="ctr"/>
            <a:r>
              <a:rPr lang="en-US" sz="4000" dirty="0">
                <a:solidFill>
                  <a:schemeClr val="bg1"/>
                </a:solidFill>
                <a:latin typeface="Garamond" panose="02020404030301010803" pitchFamily="18" charset="0"/>
                <a:ea typeface="Verdana" panose="020B0604030504040204" pitchFamily="34" charset="0"/>
                <a:cs typeface="Verdana" panose="020B0604030504040204" pitchFamily="34" charset="0"/>
              </a:rPr>
              <a:t>Construction Technologies &amp; Methodologies </a:t>
            </a:r>
            <a:br>
              <a:rPr lang="en-US" sz="4000" dirty="0">
                <a:solidFill>
                  <a:schemeClr val="bg1"/>
                </a:solidFill>
                <a:latin typeface="Garamond" panose="02020404030301010803" pitchFamily="18" charset="0"/>
                <a:ea typeface="Verdana" panose="020B0604030504040204" pitchFamily="34" charset="0"/>
                <a:cs typeface="Verdana" panose="020B0604030504040204" pitchFamily="34" charset="0"/>
              </a:rPr>
            </a:br>
            <a:endParaRPr lang="en-US" sz="4000" dirty="0">
              <a:solidFill>
                <a:schemeClr val="bg1"/>
              </a:solidFill>
              <a:latin typeface="Garamond" panose="02020404030301010803"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0455564"/>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60E4F-292C-3711-CCF0-74507BDEB64E}"/>
            </a:ext>
          </a:extLst>
        </p:cNvPr>
        <p:cNvGrpSpPr/>
        <p:nvPr/>
      </p:nvGrpSpPr>
      <p:grpSpPr>
        <a:xfrm>
          <a:off x="0" y="0"/>
          <a:ext cx="0" cy="0"/>
          <a:chOff x="0" y="0"/>
          <a:chExt cx="0" cy="0"/>
        </a:xfrm>
      </p:grpSpPr>
      <p:pic>
        <p:nvPicPr>
          <p:cNvPr id="3" name="Picture 2" descr="A picture containing font, graphics, logo, graphic design&#10;&#10;Description automatically generated">
            <a:extLst>
              <a:ext uri="{FF2B5EF4-FFF2-40B4-BE49-F238E27FC236}">
                <a16:creationId xmlns:a16="http://schemas.microsoft.com/office/drawing/2014/main" id="{E004CFA9-0685-5061-7D54-1A5F48629FBF}"/>
              </a:ext>
            </a:extLst>
          </p:cNvPr>
          <p:cNvPicPr>
            <a:picLocks noChangeAspect="1"/>
          </p:cNvPicPr>
          <p:nvPr/>
        </p:nvPicPr>
        <p:blipFill rotWithShape="1">
          <a:blip r:embed="rId3">
            <a:extLst>
              <a:ext uri="{28A0092B-C50C-407E-A947-70E740481C1C}">
                <a14:useLocalDpi xmlns:a14="http://schemas.microsoft.com/office/drawing/2010/main" val="0"/>
              </a:ext>
            </a:extLst>
          </a:blip>
          <a:srcRect t="30677" b="30440"/>
          <a:stretch/>
        </p:blipFill>
        <p:spPr>
          <a:xfrm>
            <a:off x="2036890" y="3274663"/>
            <a:ext cx="2595071" cy="1009052"/>
          </a:xfrm>
          <a:prstGeom prst="rect">
            <a:avLst/>
          </a:prstGeom>
        </p:spPr>
      </p:pic>
      <p:pic>
        <p:nvPicPr>
          <p:cNvPr id="7" name="Picture 6" descr="A black and orange logo&#10;&#10;Description automatically generated with low confidence">
            <a:extLst>
              <a:ext uri="{FF2B5EF4-FFF2-40B4-BE49-F238E27FC236}">
                <a16:creationId xmlns:a16="http://schemas.microsoft.com/office/drawing/2014/main" id="{F9BBE580-9602-FFBC-AD2F-9285C54E7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8025" y="4026131"/>
            <a:ext cx="3678097" cy="1915922"/>
          </a:xfrm>
          <a:prstGeom prst="rect">
            <a:avLst/>
          </a:prstGeom>
        </p:spPr>
      </p:pic>
      <p:pic>
        <p:nvPicPr>
          <p:cNvPr id="8" name="Picture 7" descr="A black text on a white background&#10;&#10;Description automatically generated with medium confidence">
            <a:extLst>
              <a:ext uri="{FF2B5EF4-FFF2-40B4-BE49-F238E27FC236}">
                <a16:creationId xmlns:a16="http://schemas.microsoft.com/office/drawing/2014/main" id="{2200AB84-07CA-137E-C319-6A94D86AE6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1153" y="3274663"/>
            <a:ext cx="3831843" cy="1009052"/>
          </a:xfrm>
          <a:prstGeom prst="rect">
            <a:avLst/>
          </a:prstGeom>
        </p:spPr>
      </p:pic>
      <p:pic>
        <p:nvPicPr>
          <p:cNvPr id="9" name="Picture 8" descr="A blue text on a white background&#10;&#10;Description automatically generated with medium confidence">
            <a:extLst>
              <a:ext uri="{FF2B5EF4-FFF2-40B4-BE49-F238E27FC236}">
                <a16:creationId xmlns:a16="http://schemas.microsoft.com/office/drawing/2014/main" id="{0EACF74F-EE7F-6A54-B8E8-DDED19FAC0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898" y="4283715"/>
            <a:ext cx="4472206" cy="1220307"/>
          </a:xfrm>
          <a:prstGeom prst="rect">
            <a:avLst/>
          </a:prstGeom>
        </p:spPr>
      </p:pic>
      <p:sp>
        <p:nvSpPr>
          <p:cNvPr id="10" name="TextBox 20">
            <a:extLst>
              <a:ext uri="{FF2B5EF4-FFF2-40B4-BE49-F238E27FC236}">
                <a16:creationId xmlns:a16="http://schemas.microsoft.com/office/drawing/2014/main" id="{93C8A5A7-5678-3C57-B259-CC93903B4647}"/>
              </a:ext>
            </a:extLst>
          </p:cNvPr>
          <p:cNvSpPr txBox="1"/>
          <p:nvPr/>
        </p:nvSpPr>
        <p:spPr>
          <a:xfrm>
            <a:off x="910955" y="1420124"/>
            <a:ext cx="9980821" cy="1168269"/>
          </a:xfrm>
          <a:prstGeom prst="rect">
            <a:avLst/>
          </a:prstGeom>
        </p:spPr>
        <p:txBody>
          <a:bodyPr wrap="square" lIns="0" tIns="0" rIns="0" bIns="0" rtlCol="0" anchor="t">
            <a:spAutoFit/>
          </a:bodyPr>
          <a:lstStyle/>
          <a:p>
            <a:pPr algn="ctr" defTabSz="609630">
              <a:lnSpc>
                <a:spcPts val="4480"/>
              </a:lnSpc>
            </a:pPr>
            <a:r>
              <a:rPr lang="en-US" sz="4400" b="1" dirty="0">
                <a:solidFill>
                  <a:srgbClr val="003766"/>
                </a:solidFill>
                <a:latin typeface="Garamond" panose="02020404030301010803" pitchFamily="18" charset="0"/>
                <a:ea typeface="Verdana" panose="020B0604030504040204" pitchFamily="34" charset="0"/>
                <a:cs typeface="Arial" panose="020B0604020202020204" pitchFamily="34" charset="0"/>
              </a:rPr>
              <a:t>Construction Technologies &amp; Methodologies Utilized</a:t>
            </a:r>
          </a:p>
        </p:txBody>
      </p:sp>
      <p:pic>
        <p:nvPicPr>
          <p:cNvPr id="12" name="Picture 30">
            <a:extLst>
              <a:ext uri="{FF2B5EF4-FFF2-40B4-BE49-F238E27FC236}">
                <a16:creationId xmlns:a16="http://schemas.microsoft.com/office/drawing/2014/main" id="{7CAACC13-B25C-D700-D516-A477858A8289}"/>
              </a:ext>
            </a:extLst>
          </p:cNvPr>
          <p:cNvPicPr>
            <a:picLocks noChangeAspect="1"/>
          </p:cNvPicPr>
          <p:nvPr/>
        </p:nvPicPr>
        <p:blipFill rotWithShape="1">
          <a:blip r:embed="rId7"/>
          <a:srcRect t="27648" b="24809"/>
          <a:stretch/>
        </p:blipFill>
        <p:spPr>
          <a:xfrm>
            <a:off x="10215077" y="231494"/>
            <a:ext cx="1976923" cy="726449"/>
          </a:xfrm>
          <a:prstGeom prst="rect">
            <a:avLst/>
          </a:prstGeom>
        </p:spPr>
      </p:pic>
    </p:spTree>
    <p:extLst>
      <p:ext uri="{BB962C8B-B14F-4D97-AF65-F5344CB8AC3E}">
        <p14:creationId xmlns:p14="http://schemas.microsoft.com/office/powerpoint/2010/main" val="1905334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B22D05-F899-5522-B9EB-49AEFB149011}"/>
              </a:ext>
            </a:extLst>
          </p:cNvPr>
          <p:cNvPicPr>
            <a:picLocks noChangeAspect="1"/>
          </p:cNvPicPr>
          <p:nvPr/>
        </p:nvPicPr>
        <p:blipFill rotWithShape="1">
          <a:blip r:embed="rId3">
            <a:extLst>
              <a:ext uri="{28A0092B-C50C-407E-A947-70E740481C1C}">
                <a14:useLocalDpi xmlns:a14="http://schemas.microsoft.com/office/drawing/2010/main" val="0"/>
              </a:ext>
            </a:extLst>
          </a:blip>
          <a:srcRect l="43255" t="541" r="1" b="557"/>
          <a:stretch/>
        </p:blipFill>
        <p:spPr>
          <a:xfrm>
            <a:off x="6294120" y="-15240"/>
            <a:ext cx="5897880" cy="6858000"/>
          </a:xfrm>
          <a:prstGeom prst="rect">
            <a:avLst/>
          </a:prstGeom>
        </p:spPr>
      </p:pic>
      <p:pic>
        <p:nvPicPr>
          <p:cNvPr id="7" name="Picture 30">
            <a:extLst>
              <a:ext uri="{FF2B5EF4-FFF2-40B4-BE49-F238E27FC236}">
                <a16:creationId xmlns:a16="http://schemas.microsoft.com/office/drawing/2014/main" id="{72F265DD-B9B1-28EA-A3F5-96071818DEE8}"/>
              </a:ext>
            </a:extLst>
          </p:cNvPr>
          <p:cNvPicPr>
            <a:picLocks noChangeAspect="1"/>
          </p:cNvPicPr>
          <p:nvPr/>
        </p:nvPicPr>
        <p:blipFill rotWithShape="1">
          <a:blip r:embed="rId4"/>
          <a:srcRect t="27648" b="24809"/>
          <a:stretch/>
        </p:blipFill>
        <p:spPr>
          <a:xfrm>
            <a:off x="10215077" y="231494"/>
            <a:ext cx="1976923" cy="726449"/>
          </a:xfrm>
          <a:prstGeom prst="rect">
            <a:avLst/>
          </a:prstGeom>
        </p:spPr>
      </p:pic>
      <p:pic>
        <p:nvPicPr>
          <p:cNvPr id="12" name="Picture 11" descr="A black text on a white background&#10;&#10;Description automatically generated with medium confidence">
            <a:extLst>
              <a:ext uri="{FF2B5EF4-FFF2-40B4-BE49-F238E27FC236}">
                <a16:creationId xmlns:a16="http://schemas.microsoft.com/office/drawing/2014/main" id="{42BBB0E3-DA0F-D82A-5E22-05930F0003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797" y="2268823"/>
            <a:ext cx="3831843" cy="1009052"/>
          </a:xfrm>
          <a:prstGeom prst="rect">
            <a:avLst/>
          </a:prstGeom>
        </p:spPr>
      </p:pic>
      <p:sp>
        <p:nvSpPr>
          <p:cNvPr id="14" name="TextBox 13">
            <a:extLst>
              <a:ext uri="{FF2B5EF4-FFF2-40B4-BE49-F238E27FC236}">
                <a16:creationId xmlns:a16="http://schemas.microsoft.com/office/drawing/2014/main" id="{00EA2800-D620-E234-FA0C-0EE802A779FD}"/>
              </a:ext>
            </a:extLst>
          </p:cNvPr>
          <p:cNvSpPr txBox="1"/>
          <p:nvPr/>
        </p:nvSpPr>
        <p:spPr>
          <a:xfrm>
            <a:off x="487680" y="3442340"/>
            <a:ext cx="5140078" cy="1431161"/>
          </a:xfrm>
          <a:prstGeom prst="rect">
            <a:avLst/>
          </a:prstGeom>
          <a:noFill/>
        </p:spPr>
        <p:txBody>
          <a:bodyPr wrap="square">
            <a:spAutoFit/>
          </a:bodyPr>
          <a:lstStyle/>
          <a:p>
            <a:pPr marL="677863" eaLnBrk="1" hangingPunct="1">
              <a:spcAft>
                <a:spcPts val="600"/>
              </a:spcAft>
              <a:defRPr/>
            </a:pPr>
            <a:r>
              <a:rPr lang="en-US" sz="1800" b="1" dirty="0">
                <a:solidFill>
                  <a:srgbClr val="E37920"/>
                </a:solidFill>
                <a:latin typeface="Verdana"/>
                <a:cs typeface="Verdana"/>
              </a:rPr>
              <a:t>Document Control and Punchlist</a:t>
            </a:r>
          </a:p>
          <a:p>
            <a:pPr marL="963613" indent="-285750" eaLnBrk="1" hangingPunct="1">
              <a:buFont typeface="Wingdings" panose="05000000000000000000" pitchFamily="2" charset="2"/>
              <a:buChar char="ü"/>
              <a:defRPr/>
            </a:pPr>
            <a:r>
              <a:rPr lang="en-US" sz="1600" dirty="0">
                <a:latin typeface="Verdana" panose="020B0604030504040204" pitchFamily="34" charset="0"/>
                <a:ea typeface="Verdana" panose="020B0604030504040204" pitchFamily="34" charset="0"/>
                <a:cs typeface="Verdana"/>
              </a:rPr>
              <a:t>Minimizes quality issues</a:t>
            </a:r>
          </a:p>
          <a:p>
            <a:pPr marL="963613" indent="-285750" eaLnBrk="1" hangingPunct="1">
              <a:buFont typeface="Wingdings" panose="05000000000000000000" pitchFamily="2" charset="2"/>
              <a:buChar char="ü"/>
              <a:defRPr/>
            </a:pPr>
            <a:r>
              <a:rPr lang="en-US" sz="1600" dirty="0">
                <a:latin typeface="Verdana" panose="020B0604030504040204" pitchFamily="34" charset="0"/>
                <a:ea typeface="Verdana" panose="020B0604030504040204" pitchFamily="34" charset="0"/>
                <a:cs typeface="Verdana"/>
              </a:rPr>
              <a:t>Minimizes delay/work suspensions</a:t>
            </a:r>
          </a:p>
          <a:p>
            <a:pPr marL="963613" indent="-285750" eaLnBrk="1" hangingPunct="1">
              <a:buFont typeface="Wingdings" panose="05000000000000000000" pitchFamily="2" charset="2"/>
              <a:buChar char="ü"/>
              <a:defRPr/>
            </a:pPr>
            <a:r>
              <a:rPr lang="en-US" sz="1600" dirty="0">
                <a:latin typeface="Verdana" panose="020B0604030504040204" pitchFamily="34" charset="0"/>
                <a:ea typeface="Verdana" panose="020B0604030504040204" pitchFamily="34" charset="0"/>
                <a:cs typeface="Verdana"/>
              </a:rPr>
              <a:t>Minimizes change claims</a:t>
            </a:r>
          </a:p>
          <a:p>
            <a:pPr marL="963613" indent="-285750" eaLnBrk="1" hangingPunct="1">
              <a:buFont typeface="Wingdings" panose="05000000000000000000" pitchFamily="2" charset="2"/>
              <a:buChar char="ü"/>
              <a:defRPr/>
            </a:pPr>
            <a:endParaRPr lang="en-US" sz="1600" dirty="0">
              <a:latin typeface="Verdana" panose="020B0604030504040204" pitchFamily="34" charset="0"/>
              <a:ea typeface="Verdana" panose="020B0604030504040204" pitchFamily="34" charset="0"/>
              <a:cs typeface="Verdana"/>
            </a:endParaRPr>
          </a:p>
        </p:txBody>
      </p:sp>
    </p:spTree>
    <p:extLst>
      <p:ext uri="{BB962C8B-B14F-4D97-AF65-F5344CB8AC3E}">
        <p14:creationId xmlns:p14="http://schemas.microsoft.com/office/powerpoint/2010/main" val="816015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C76BE-5697-9293-54F7-B3B46D6FE7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6EE9907-3CA2-4023-FBB7-AA61144DAC50}"/>
              </a:ext>
            </a:extLst>
          </p:cNvPr>
          <p:cNvPicPr>
            <a:picLocks noChangeAspect="1"/>
          </p:cNvPicPr>
          <p:nvPr/>
        </p:nvPicPr>
        <p:blipFill>
          <a:blip r:embed="rId3"/>
          <a:stretch>
            <a:fillRect/>
          </a:stretch>
        </p:blipFill>
        <p:spPr>
          <a:xfrm>
            <a:off x="4255121" y="1508318"/>
            <a:ext cx="7295892" cy="3841364"/>
          </a:xfrm>
          <a:prstGeom prst="rect">
            <a:avLst/>
          </a:prstGeom>
          <a:ln w="6350">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18299DF9-D282-D72B-83D7-4BEE5594E8AD}"/>
              </a:ext>
            </a:extLst>
          </p:cNvPr>
          <p:cNvPicPr>
            <a:picLocks noChangeAspect="1"/>
          </p:cNvPicPr>
          <p:nvPr/>
        </p:nvPicPr>
        <p:blipFill>
          <a:blip r:embed="rId4"/>
          <a:stretch>
            <a:fillRect/>
          </a:stretch>
        </p:blipFill>
        <p:spPr>
          <a:xfrm>
            <a:off x="640987" y="1508318"/>
            <a:ext cx="3294481" cy="3841364"/>
          </a:xfrm>
          <a:prstGeom prst="rect">
            <a:avLst/>
          </a:prstGeom>
          <a:ln w="6350">
            <a:solidFill>
              <a:schemeClr val="tx1"/>
            </a:solidFill>
          </a:ln>
          <a:effectLst>
            <a:outerShdw blurRad="50800" dist="38100" dir="2700000" algn="tl" rotWithShape="0">
              <a:prstClr val="black">
                <a:alpha val="40000"/>
              </a:prstClr>
            </a:outerShdw>
          </a:effectLst>
        </p:spPr>
      </p:pic>
      <p:pic>
        <p:nvPicPr>
          <p:cNvPr id="7" name="Picture 30">
            <a:extLst>
              <a:ext uri="{FF2B5EF4-FFF2-40B4-BE49-F238E27FC236}">
                <a16:creationId xmlns:a16="http://schemas.microsoft.com/office/drawing/2014/main" id="{FE45856F-B319-20F8-0674-698876CF4862}"/>
              </a:ext>
            </a:extLst>
          </p:cNvPr>
          <p:cNvPicPr>
            <a:picLocks noChangeAspect="1"/>
          </p:cNvPicPr>
          <p:nvPr/>
        </p:nvPicPr>
        <p:blipFill rotWithShape="1">
          <a:blip r:embed="rId5"/>
          <a:srcRect t="27648" b="24809"/>
          <a:stretch/>
        </p:blipFill>
        <p:spPr>
          <a:xfrm>
            <a:off x="10215077" y="231494"/>
            <a:ext cx="1976923" cy="726449"/>
          </a:xfrm>
          <a:prstGeom prst="rect">
            <a:avLst/>
          </a:prstGeom>
        </p:spPr>
      </p:pic>
      <p:pic>
        <p:nvPicPr>
          <p:cNvPr id="8" name="Picture 7" descr="A black text on a white background&#10;&#10;Description automatically generated with medium confidence">
            <a:extLst>
              <a:ext uri="{FF2B5EF4-FFF2-40B4-BE49-F238E27FC236}">
                <a16:creationId xmlns:a16="http://schemas.microsoft.com/office/drawing/2014/main" id="{560EBF24-E8FC-C038-E957-D4DBFC4D49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278" y="231494"/>
            <a:ext cx="2758667" cy="726449"/>
          </a:xfrm>
          <a:prstGeom prst="rect">
            <a:avLst/>
          </a:prstGeom>
        </p:spPr>
      </p:pic>
    </p:spTree>
    <p:extLst>
      <p:ext uri="{BB962C8B-B14F-4D97-AF65-F5344CB8AC3E}">
        <p14:creationId xmlns:p14="http://schemas.microsoft.com/office/powerpoint/2010/main" val="10932805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975E8-2FBC-3AB6-86EF-8C8CC0777D28}"/>
            </a:ext>
          </a:extLst>
        </p:cNvPr>
        <p:cNvGrpSpPr/>
        <p:nvPr/>
      </p:nvGrpSpPr>
      <p:grpSpPr>
        <a:xfrm>
          <a:off x="0" y="0"/>
          <a:ext cx="0" cy="0"/>
          <a:chOff x="0" y="0"/>
          <a:chExt cx="0" cy="0"/>
        </a:xfrm>
      </p:grpSpPr>
      <p:pic>
        <p:nvPicPr>
          <p:cNvPr id="9" name="Picture 8" descr="A group of men wearing safety vests and helmets&#10;&#10;Description automatically generated">
            <a:extLst>
              <a:ext uri="{FF2B5EF4-FFF2-40B4-BE49-F238E27FC236}">
                <a16:creationId xmlns:a16="http://schemas.microsoft.com/office/drawing/2014/main" id="{9E2FAF12-4524-448C-D78E-CF94A22926D0}"/>
              </a:ext>
            </a:extLst>
          </p:cNvPr>
          <p:cNvPicPr>
            <a:picLocks noChangeAspect="1"/>
          </p:cNvPicPr>
          <p:nvPr/>
        </p:nvPicPr>
        <p:blipFill rotWithShape="1">
          <a:blip r:embed="rId3">
            <a:extLst>
              <a:ext uri="{28A0092B-C50C-407E-A947-70E740481C1C}">
                <a14:useLocalDpi xmlns:a14="http://schemas.microsoft.com/office/drawing/2010/main" val="0"/>
              </a:ext>
            </a:extLst>
          </a:blip>
          <a:srcRect l="20325" r="22363"/>
          <a:stretch/>
        </p:blipFill>
        <p:spPr>
          <a:xfrm>
            <a:off x="6294120" y="0"/>
            <a:ext cx="5897880" cy="6858000"/>
          </a:xfrm>
          <a:prstGeom prst="rect">
            <a:avLst/>
          </a:prstGeom>
        </p:spPr>
      </p:pic>
      <p:pic>
        <p:nvPicPr>
          <p:cNvPr id="7" name="Picture 30">
            <a:extLst>
              <a:ext uri="{FF2B5EF4-FFF2-40B4-BE49-F238E27FC236}">
                <a16:creationId xmlns:a16="http://schemas.microsoft.com/office/drawing/2014/main" id="{93AB8493-CA51-6305-B8CC-23D984A37B2B}"/>
              </a:ext>
            </a:extLst>
          </p:cNvPr>
          <p:cNvPicPr>
            <a:picLocks noChangeAspect="1"/>
          </p:cNvPicPr>
          <p:nvPr/>
        </p:nvPicPr>
        <p:blipFill rotWithShape="1">
          <a:blip r:embed="rId4"/>
          <a:srcRect t="27648" b="24809"/>
          <a:stretch/>
        </p:blipFill>
        <p:spPr>
          <a:xfrm>
            <a:off x="10215077" y="231494"/>
            <a:ext cx="1976923" cy="726449"/>
          </a:xfrm>
          <a:prstGeom prst="rect">
            <a:avLst/>
          </a:prstGeom>
        </p:spPr>
      </p:pic>
      <p:sp>
        <p:nvSpPr>
          <p:cNvPr id="14" name="TextBox 13">
            <a:extLst>
              <a:ext uri="{FF2B5EF4-FFF2-40B4-BE49-F238E27FC236}">
                <a16:creationId xmlns:a16="http://schemas.microsoft.com/office/drawing/2014/main" id="{36E08B55-3DB1-8948-460C-8503EDBFAF10}"/>
              </a:ext>
            </a:extLst>
          </p:cNvPr>
          <p:cNvSpPr txBox="1"/>
          <p:nvPr/>
        </p:nvSpPr>
        <p:spPr>
          <a:xfrm>
            <a:off x="304800" y="3442340"/>
            <a:ext cx="5608320" cy="2169825"/>
          </a:xfrm>
          <a:prstGeom prst="rect">
            <a:avLst/>
          </a:prstGeom>
          <a:noFill/>
        </p:spPr>
        <p:txBody>
          <a:bodyPr wrap="square">
            <a:spAutoFit/>
          </a:bodyPr>
          <a:lstStyle/>
          <a:p>
            <a:pPr marL="677863" eaLnBrk="1" hangingPunct="1">
              <a:spcAft>
                <a:spcPts val="600"/>
              </a:spcAft>
              <a:defRPr/>
            </a:pPr>
            <a:r>
              <a:rPr lang="en-US" sz="1800" b="1" dirty="0">
                <a:solidFill>
                  <a:srgbClr val="E37920"/>
                </a:solidFill>
                <a:latin typeface="Verdana"/>
                <a:cs typeface="Verdana"/>
              </a:rPr>
              <a:t>Project Management and Financials</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Contracts </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Cost management (subcontractor change orders, owner change orders, billings)</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Submittals</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RFIs</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Historical data and document storage</a:t>
            </a:r>
          </a:p>
          <a:p>
            <a:pPr marL="677863" eaLnBrk="1" hangingPunct="1">
              <a:defRPr/>
            </a:pPr>
            <a:endParaRPr lang="en-US" sz="1600" dirty="0">
              <a:latin typeface="Verdana" panose="020B0604030504040204" pitchFamily="34" charset="0"/>
              <a:ea typeface="Verdana" panose="020B0604030504040204" pitchFamily="34" charset="0"/>
              <a:cs typeface="Verdana"/>
            </a:endParaRPr>
          </a:p>
        </p:txBody>
      </p:sp>
      <p:pic>
        <p:nvPicPr>
          <p:cNvPr id="2" name="Picture 1">
            <a:extLst>
              <a:ext uri="{FF2B5EF4-FFF2-40B4-BE49-F238E27FC236}">
                <a16:creationId xmlns:a16="http://schemas.microsoft.com/office/drawing/2014/main" id="{D05D7D99-99B7-0D37-6255-71D62418A6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93249" y="2368752"/>
            <a:ext cx="2402314" cy="711920"/>
          </a:xfrm>
          <a:prstGeom prst="rect">
            <a:avLst/>
          </a:prstGeom>
        </p:spPr>
      </p:pic>
    </p:spTree>
    <p:extLst>
      <p:ext uri="{BB962C8B-B14F-4D97-AF65-F5344CB8AC3E}">
        <p14:creationId xmlns:p14="http://schemas.microsoft.com/office/powerpoint/2010/main" val="2998259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B60B5-350B-5EAB-E1FC-8A92B744E1B2}"/>
            </a:ext>
          </a:extLst>
        </p:cNvPr>
        <p:cNvGrpSpPr/>
        <p:nvPr/>
      </p:nvGrpSpPr>
      <p:grpSpPr>
        <a:xfrm>
          <a:off x="0" y="0"/>
          <a:ext cx="0" cy="0"/>
          <a:chOff x="0" y="0"/>
          <a:chExt cx="0" cy="0"/>
        </a:xfrm>
      </p:grpSpPr>
      <p:pic>
        <p:nvPicPr>
          <p:cNvPr id="3" name="Picture 2" descr="A black and orange logo&#10;&#10;Description automatically generated with low confidence">
            <a:extLst>
              <a:ext uri="{FF2B5EF4-FFF2-40B4-BE49-F238E27FC236}">
                <a16:creationId xmlns:a16="http://schemas.microsoft.com/office/drawing/2014/main" id="{E245C28C-149A-DC42-C666-4392BAD04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624" y="1766751"/>
            <a:ext cx="3678097" cy="1915922"/>
          </a:xfrm>
          <a:prstGeom prst="rect">
            <a:avLst/>
          </a:prstGeom>
        </p:spPr>
      </p:pic>
      <p:pic>
        <p:nvPicPr>
          <p:cNvPr id="9" name="Picture 8">
            <a:extLst>
              <a:ext uri="{FF2B5EF4-FFF2-40B4-BE49-F238E27FC236}">
                <a16:creationId xmlns:a16="http://schemas.microsoft.com/office/drawing/2014/main" id="{BA648C57-4193-3BAA-34D2-ADFB57B83C0A}"/>
              </a:ext>
            </a:extLst>
          </p:cNvPr>
          <p:cNvPicPr>
            <a:picLocks noChangeAspect="1"/>
          </p:cNvPicPr>
          <p:nvPr/>
        </p:nvPicPr>
        <p:blipFill rotWithShape="1">
          <a:blip r:embed="rId4">
            <a:extLst>
              <a:ext uri="{28A0092B-C50C-407E-A947-70E740481C1C}">
                <a14:useLocalDpi xmlns:a14="http://schemas.microsoft.com/office/drawing/2010/main" val="0"/>
              </a:ext>
            </a:extLst>
          </a:blip>
          <a:srcRect l="32136" t="195" r="10552" b="-195"/>
          <a:stretch/>
        </p:blipFill>
        <p:spPr>
          <a:xfrm>
            <a:off x="6294120" y="0"/>
            <a:ext cx="5897880" cy="6858000"/>
          </a:xfrm>
          <a:prstGeom prst="rect">
            <a:avLst/>
          </a:prstGeom>
        </p:spPr>
      </p:pic>
      <p:pic>
        <p:nvPicPr>
          <p:cNvPr id="7" name="Picture 30">
            <a:extLst>
              <a:ext uri="{FF2B5EF4-FFF2-40B4-BE49-F238E27FC236}">
                <a16:creationId xmlns:a16="http://schemas.microsoft.com/office/drawing/2014/main" id="{A4EBFA47-298C-A1E5-41F7-06B045EDFB86}"/>
              </a:ext>
            </a:extLst>
          </p:cNvPr>
          <p:cNvPicPr>
            <a:picLocks noChangeAspect="1"/>
          </p:cNvPicPr>
          <p:nvPr/>
        </p:nvPicPr>
        <p:blipFill rotWithShape="1">
          <a:blip r:embed="rId5"/>
          <a:srcRect t="27648" b="24809"/>
          <a:stretch/>
        </p:blipFill>
        <p:spPr>
          <a:xfrm>
            <a:off x="10215077" y="231494"/>
            <a:ext cx="1976923" cy="726449"/>
          </a:xfrm>
          <a:prstGeom prst="rect">
            <a:avLst/>
          </a:prstGeom>
        </p:spPr>
      </p:pic>
      <p:sp>
        <p:nvSpPr>
          <p:cNvPr id="14" name="TextBox 13">
            <a:extLst>
              <a:ext uri="{FF2B5EF4-FFF2-40B4-BE49-F238E27FC236}">
                <a16:creationId xmlns:a16="http://schemas.microsoft.com/office/drawing/2014/main" id="{4F563314-8DA5-76D5-DD0B-2AB4E400E527}"/>
              </a:ext>
            </a:extLst>
          </p:cNvPr>
          <p:cNvSpPr txBox="1"/>
          <p:nvPr/>
        </p:nvSpPr>
        <p:spPr>
          <a:xfrm>
            <a:off x="91440" y="3442340"/>
            <a:ext cx="5791200" cy="1431161"/>
          </a:xfrm>
          <a:prstGeom prst="rect">
            <a:avLst/>
          </a:prstGeom>
          <a:noFill/>
        </p:spPr>
        <p:txBody>
          <a:bodyPr wrap="square">
            <a:spAutoFit/>
          </a:bodyPr>
          <a:lstStyle/>
          <a:p>
            <a:pPr marL="677863" eaLnBrk="1" hangingPunct="1">
              <a:spcAft>
                <a:spcPts val="600"/>
              </a:spcAft>
              <a:defRPr/>
            </a:pPr>
            <a:r>
              <a:rPr lang="en-US" sz="1800" b="1" dirty="0">
                <a:solidFill>
                  <a:srgbClr val="E37920"/>
                </a:solidFill>
                <a:latin typeface="Verdana"/>
                <a:cs typeface="Verdana"/>
              </a:rPr>
              <a:t>Zero-Defect Process (Quality Control)</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Inspections</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Observations</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Commissioning</a:t>
            </a:r>
          </a:p>
          <a:p>
            <a:pPr marL="963613" indent="-285750" eaLnBrk="1" hangingPunct="1">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a:rPr>
              <a:t>Work to complete</a:t>
            </a:r>
          </a:p>
        </p:txBody>
      </p:sp>
      <p:sp>
        <p:nvSpPr>
          <p:cNvPr id="8" name="TextBox 7">
            <a:extLst>
              <a:ext uri="{FF2B5EF4-FFF2-40B4-BE49-F238E27FC236}">
                <a16:creationId xmlns:a16="http://schemas.microsoft.com/office/drawing/2014/main" id="{DB269C4C-5832-6404-B021-D387C6C61E73}"/>
              </a:ext>
            </a:extLst>
          </p:cNvPr>
          <p:cNvSpPr txBox="1"/>
          <p:nvPr/>
        </p:nvSpPr>
        <p:spPr>
          <a:xfrm>
            <a:off x="3505200" y="3800178"/>
            <a:ext cx="2377440" cy="1815882"/>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Daily Log</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Photos</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Commissioning</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a:rPr>
              <a:t>Non-Conformance</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a:rPr>
              <a:t>SWPPP repairs</a:t>
            </a:r>
          </a:p>
          <a:p>
            <a:endParaRPr lang="en-US" sz="1600" dirty="0">
              <a:latin typeface="Verdana" panose="020B0604030504040204" pitchFamily="34" charset="0"/>
              <a:ea typeface="Verdana" panose="020B0604030504040204" pitchFamily="34" charset="0"/>
              <a:cs typeface="Verdana"/>
            </a:endParaRPr>
          </a:p>
          <a:p>
            <a:pPr marL="285750" indent="-285750">
              <a:buFont typeface="Arial" panose="020B0604020202020204" pitchFamily="34" charset="0"/>
              <a:buChar char="•"/>
            </a:pPr>
            <a:endParaRPr lang="en-US"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136292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COA_SMARTSHAPE" val="Y"/>
  <p:tag name="MMCOA_FONTSIZE_L" val="10"/>
  <p:tag name="MMCOA_FONTSIZE_M" val="10"/>
  <p:tag name="MMCOA_FONTSIZE_S" val="10"/>
  <p:tag name="MMCOA_POSITION_L" val=";;;"/>
  <p:tag name="MMCOA_POSITION_M" val=";;;"/>
  <p:tag name="MMCOA_POSITION_S" val=";;;"/>
  <p:tag name="MMCOA_HIDEONCOLOUR" val="N"/>
  <p:tag name="MMCOA_HIDEONWHITE" val="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6C0CF33F468B4FBD39DB1097DEFE75" ma:contentTypeVersion="17" ma:contentTypeDescription="Create a new document." ma:contentTypeScope="" ma:versionID="e62d5d18db1324798d27a25a33be5dd2">
  <xsd:schema xmlns:xsd="http://www.w3.org/2001/XMLSchema" xmlns:xs="http://www.w3.org/2001/XMLSchema" xmlns:p="http://schemas.microsoft.com/office/2006/metadata/properties" xmlns:ns2="d2aa1117-b301-44c0-b9a0-6cdc115924eb" xmlns:ns3="4820821f-b8bf-4189-aa07-446dfa6542de" xmlns:ns4="bc6d5123-e1cb-4a6a-adf0-63854dce486e" targetNamespace="http://schemas.microsoft.com/office/2006/metadata/properties" ma:root="true" ma:fieldsID="dfb97e45dbb990a3458692bfa026c6f4" ns2:_="" ns3:_="" ns4:_="">
    <xsd:import namespace="d2aa1117-b301-44c0-b9a0-6cdc115924eb"/>
    <xsd:import namespace="4820821f-b8bf-4189-aa07-446dfa6542de"/>
    <xsd:import namespace="bc6d5123-e1cb-4a6a-adf0-63854dce486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aa1117-b301-44c0-b9a0-6cdc115924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ed3806f-b6ab-496c-883f-16d5fb25bd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20821f-b8bf-4189-aa07-446dfa6542d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6d5123-e1cb-4a6a-adf0-63854dce486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7795687-a3fd-493a-9d39-d06540792a24}" ma:internalName="TaxCatchAll" ma:showField="CatchAllData" ma:web="4820821f-b8bf-4189-aa07-446dfa6542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2F596A-27AC-4767-B7D1-CB35A5EE0A32}"/>
</file>

<file path=customXml/itemProps2.xml><?xml version="1.0" encoding="utf-8"?>
<ds:datastoreItem xmlns:ds="http://schemas.openxmlformats.org/officeDocument/2006/customXml" ds:itemID="{749B6F64-3550-4E7F-A137-A95D6F8E2811}"/>
</file>

<file path=docProps/app.xml><?xml version="1.0" encoding="utf-8"?>
<Properties xmlns="http://schemas.openxmlformats.org/officeDocument/2006/extended-properties" xmlns:vt="http://schemas.openxmlformats.org/officeDocument/2006/docPropsVTypes">
  <TotalTime>51</TotalTime>
  <Words>4511</Words>
  <Application>Microsoft Office PowerPoint</Application>
  <PresentationFormat>Widescreen</PresentationFormat>
  <Paragraphs>1045</Paragraphs>
  <Slides>128</Slides>
  <Notes>58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128</vt:i4>
      </vt:variant>
    </vt:vector>
  </HeadingPairs>
  <TitlesOfParts>
    <vt:vector size="143" baseType="lpstr">
      <vt:lpstr>MS PGothic</vt:lpstr>
      <vt:lpstr>Adobe Garamond Pro</vt:lpstr>
      <vt:lpstr>Arial</vt:lpstr>
      <vt:lpstr>Arial Narrow</vt:lpstr>
      <vt:lpstr>Calibri</vt:lpstr>
      <vt:lpstr>Calibri Light</vt:lpstr>
      <vt:lpstr>Castellar</vt:lpstr>
      <vt:lpstr>Copperplate Gothic Bold</vt:lpstr>
      <vt:lpstr>Garamond</vt:lpstr>
      <vt:lpstr>Segoe UI</vt:lpstr>
      <vt:lpstr>Tahoma</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ROCIP History</vt:lpstr>
      <vt:lpstr>ROCIP Collaboration Teams</vt:lpstr>
      <vt:lpstr>PowerPoint Presentation</vt:lpstr>
      <vt:lpstr>ROCIP – How Does it Work?</vt:lpstr>
      <vt:lpstr>ROCIP VIII Minimum Insurance Requirements </vt:lpstr>
      <vt:lpstr>ROCIP VIII Administration</vt:lpstr>
      <vt:lpstr>ROCIP VIII Administration</vt:lpstr>
      <vt:lpstr>ROCIP Process Flow Chart </vt:lpstr>
      <vt:lpstr>ROCIP - What Are The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Audit Process Overview</vt:lpstr>
      <vt:lpstr>PowerPoint Presentation</vt:lpstr>
      <vt:lpstr>PowerPoint Presentation</vt:lpstr>
      <vt:lpstr>Our job:  Ensure the owner is billed in accordance with the contract terms  The “Rules”: The contract determines what we review.    </vt:lpstr>
      <vt:lpstr>PowerPoint Presentation</vt:lpstr>
      <vt:lpstr>PowerPoint Presentation</vt:lpstr>
      <vt:lpstr>Subcontractor Costs</vt:lpstr>
      <vt:lpstr>PowerPoint Presentation</vt:lpstr>
      <vt:lpstr>Contract Terms to Know</vt:lpstr>
      <vt:lpstr>The contract determines what we review </vt:lpstr>
      <vt:lpstr>PowerPoint Presentation</vt:lpstr>
      <vt:lpstr>PowerPoint Presentation</vt:lpstr>
      <vt:lpstr>PowerPoint Presentation</vt:lpstr>
      <vt:lpstr>What does Audit Look at?</vt:lpstr>
      <vt:lpstr>Anything that impacts: - Contract scope - Contract time - Contract cost for the prime contractor or subcontractors </vt:lpstr>
      <vt:lpstr>PowerPoint Presentation</vt:lpstr>
      <vt:lpstr>Based on the UT UGCs : - Labor rates (base rate/ labor burden) - Labor hours - Material cost - Equipment pricing - OH&amp;P </vt:lpstr>
      <vt:lpstr>Subcontractor Allowances</vt:lpstr>
      <vt:lpstr>- Not very common - Must be reconciled – even within a LS subcontract - Summary of all costs </vt:lpstr>
      <vt:lpstr>GMP Subcontractors</vt:lpstr>
      <vt:lpstr>- Submit a GMP with GCs &amp; Fee - Follow the same rules as the CM - Backup documentation in Pay Apps - Reconciliation of job costs</vt:lpstr>
      <vt:lpstr>UPCOMING CONSTRUCTION PROJECTS WITH THE UNIVERSITY OF TEXAS AT DALLAS</vt:lpstr>
      <vt:lpstr>Construction Projects</vt:lpstr>
      <vt:lpstr>Construction Opportunities</vt:lpstr>
      <vt:lpstr>Construction Projects (continued)</vt:lpstr>
      <vt:lpstr>Construction Opportunities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Acosta, Jazlyn</dc:creator>
  <cp:lastModifiedBy>Acosta, Jazlyn</cp:lastModifiedBy>
  <cp:revision>1</cp:revision>
  <dcterms:created xsi:type="dcterms:W3CDTF">2024-04-01T18:47:54Z</dcterms:created>
  <dcterms:modified xsi:type="dcterms:W3CDTF">2024-04-01T19:39:45Z</dcterms:modified>
</cp:coreProperties>
</file>