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44"/>
  </p:notesMasterIdLst>
  <p:sldIdLst>
    <p:sldId id="271" r:id="rId3"/>
    <p:sldId id="282" r:id="rId4"/>
    <p:sldId id="309" r:id="rId5"/>
    <p:sldId id="286" r:id="rId6"/>
    <p:sldId id="285" r:id="rId7"/>
    <p:sldId id="319" r:id="rId8"/>
    <p:sldId id="320" r:id="rId9"/>
    <p:sldId id="289" r:id="rId10"/>
    <p:sldId id="290" r:id="rId11"/>
    <p:sldId id="312" r:id="rId12"/>
    <p:sldId id="313" r:id="rId13"/>
    <p:sldId id="334" r:id="rId14"/>
    <p:sldId id="335" r:id="rId15"/>
    <p:sldId id="329" r:id="rId16"/>
    <p:sldId id="314" r:id="rId17"/>
    <p:sldId id="316" r:id="rId18"/>
    <p:sldId id="317" r:id="rId19"/>
    <p:sldId id="336" r:id="rId20"/>
    <p:sldId id="337" r:id="rId21"/>
    <p:sldId id="318" r:id="rId22"/>
    <p:sldId id="294" r:id="rId23"/>
    <p:sldId id="321" r:id="rId24"/>
    <p:sldId id="322" r:id="rId25"/>
    <p:sldId id="323" r:id="rId26"/>
    <p:sldId id="324" r:id="rId27"/>
    <p:sldId id="325" r:id="rId28"/>
    <p:sldId id="326" r:id="rId29"/>
    <p:sldId id="301" r:id="rId30"/>
    <p:sldId id="302" r:id="rId31"/>
    <p:sldId id="331" r:id="rId32"/>
    <p:sldId id="327" r:id="rId33"/>
    <p:sldId id="328" r:id="rId34"/>
    <p:sldId id="303" r:id="rId35"/>
    <p:sldId id="305" r:id="rId36"/>
    <p:sldId id="306" r:id="rId37"/>
    <p:sldId id="307" r:id="rId38"/>
    <p:sldId id="332" r:id="rId39"/>
    <p:sldId id="340" r:id="rId40"/>
    <p:sldId id="338" r:id="rId41"/>
    <p:sldId id="339" r:id="rId42"/>
    <p:sldId id="30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Hong, Benjamin" initials="HB" lastIdx="6" clrIdx="0">
    <p:extLst>
      <p:ext uri="{19B8F6BF-5375-455C-9EA6-DF929625EA0E}">
        <p15:presenceInfo xmlns:p15="http://schemas.microsoft.com/office/powerpoint/2012/main" userId="S-1-5-21-796845957-1580818891-1343024091-3279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734"/>
    <a:srgbClr val="E26714"/>
    <a:srgbClr val="808080"/>
    <a:srgbClr val="D0DAD6"/>
    <a:srgbClr val="1547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59"/>
    <p:restoredTop sz="94635"/>
  </p:normalViewPr>
  <p:slideViewPr>
    <p:cSldViewPr snapToGrid="0" snapToObjects="1">
      <p:cViewPr varScale="1">
        <p:scale>
          <a:sx n="109" d="100"/>
          <a:sy n="109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hart%203%20in%20Microsoft%20PowerPoint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hart%20in%20Microsoft%20PowerPoint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Chart%202%20in%20Microsoft%20PowerPoint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'[Chart 3 in Microsoft PowerPoint]Sheet1'!$B$1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D29-534E-BF4C-43D86F2D8D3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D29-534E-BF4C-43D86F2D8D37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D29-534E-BF4C-43D86F2D8D37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D29-534E-BF4C-43D86F2D8D37}"/>
              </c:ext>
            </c:extLst>
          </c:dPt>
          <c:cat>
            <c:strRef>
              <c:f>'[Chart 3 in Microsoft PowerPoint]Sheet1'!$A$2:$A$5</c:f>
              <c:strCache>
                <c:ptCount val="2"/>
                <c:pt idx="0">
                  <c:v>Undergraduate</c:v>
                </c:pt>
                <c:pt idx="1">
                  <c:v>Graduate</c:v>
                </c:pt>
              </c:strCache>
            </c:strRef>
          </c:cat>
          <c:val>
            <c:numRef>
              <c:f>'[Chart 3 in Microsoft PowerPoint]Sheet1'!$B$2:$B$5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D29-534E-BF4C-43D86F2D8D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Students</c:v>
                </c:pt>
              </c:strCache>
            </c:strRef>
          </c:tx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1E6-844A-BE5B-4F79A8FB6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1E6-844A-BE5B-4F79A8FB6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1E6-844A-BE5B-4F79A8FB6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1E6-844A-BE5B-4F79A8FB69BF}"/>
              </c:ext>
            </c:extLst>
          </c:dPt>
          <c:cat>
            <c:strRef>
              <c:f>'[Chart in Microsoft PowerPoint]Sheet1'!$A$2:$A$5</c:f>
              <c:strCache>
                <c:ptCount val="2"/>
                <c:pt idx="0">
                  <c:v>male</c:v>
                </c:pt>
                <c:pt idx="1">
                  <c:v>female</c:v>
                </c:pt>
              </c:strCache>
            </c:strRef>
          </c:cat>
          <c:val>
            <c:numRef>
              <c:f>'[Chart in Microsoft PowerPoint]Sheet1'!$B$2:$B$5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5.8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E1E6-844A-BE5B-4F79A8FB6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57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'[Chart 2 in Microsoft PowerPoint]Sheet1'!$B$1</c:f>
              <c:strCache>
                <c:ptCount val="1"/>
                <c:pt idx="0">
                  <c:v> 2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F50-5C45-8CCC-3BD21E51042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F50-5C45-8CCC-3BD21E510421}"/>
              </c:ext>
            </c:extLst>
          </c:dPt>
          <c:dPt>
            <c:idx val="2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F50-5C45-8CCC-3BD21E510421}"/>
              </c:ext>
            </c:extLst>
          </c:dPt>
          <c:dPt>
            <c:idx val="3"/>
            <c:bubble3D val="0"/>
            <c:spPr>
              <a:solidFill>
                <a:schemeClr val="accent6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6F50-5C45-8CCC-3BD21E510421}"/>
              </c:ext>
            </c:extLst>
          </c:dPt>
          <c:cat>
            <c:strRef>
              <c:f>'[Chart 2 in Microsoft PowerPoint]Sheet1'!$A$2:$A$5</c:f>
              <c:strCache>
                <c:ptCount val="2"/>
                <c:pt idx="0">
                  <c:v>Full time</c:v>
                </c:pt>
                <c:pt idx="1">
                  <c:v>Part time</c:v>
                </c:pt>
              </c:strCache>
            </c:strRef>
          </c:cat>
          <c:val>
            <c:numRef>
              <c:f>'[Chart 2 in Microsoft PowerPoint]Sheet1'!$B$2:$B$5</c:f>
              <c:numCache>
                <c:formatCode>General</c:formatCode>
                <c:ptCount val="4"/>
                <c:pt idx="0">
                  <c:v>9</c:v>
                </c:pt>
                <c:pt idx="1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F50-5C45-8CCC-3BD21E510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C78-4DD9-92B7-0584E1FF26E1}"/>
              </c:ext>
            </c:extLst>
          </c:dPt>
          <c:dPt>
            <c:idx val="1"/>
            <c:bubble3D val="0"/>
            <c:spPr>
              <a:solidFill>
                <a:schemeClr val="accent2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C78-4DD9-92B7-0584E1FF26E1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C78-4DD9-92B7-0584E1FF26E1}"/>
              </c:ext>
            </c:extLst>
          </c:dPt>
          <c:dPt>
            <c:idx val="3"/>
            <c:bubble3D val="0"/>
            <c:spPr>
              <a:solidFill>
                <a:schemeClr val="accent2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C78-4DD9-92B7-0584E1FF26E1}"/>
              </c:ext>
            </c:extLst>
          </c:dPt>
          <c:dPt>
            <c:idx val="4"/>
            <c:bubble3D val="0"/>
            <c:spPr>
              <a:solidFill>
                <a:schemeClr val="accent2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C78-4DD9-92B7-0584E1FF26E1}"/>
              </c:ext>
            </c:extLst>
          </c:dPt>
          <c:dLbls>
            <c:dLbl>
              <c:idx val="0"/>
              <c:layout>
                <c:manualLayout>
                  <c:x val="-0.23813266375758757"/>
                  <c:y val="9.270504263364408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C78-4DD9-92B7-0584E1FF26E1}"/>
                </c:ext>
              </c:extLst>
            </c:dLbl>
            <c:dLbl>
              <c:idx val="1"/>
              <c:layout>
                <c:manualLayout>
                  <c:x val="-5.155037663635708E-2"/>
                  <c:y val="-0.1694251774751687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C78-4DD9-92B7-0584E1FF26E1}"/>
                </c:ext>
              </c:extLst>
            </c:dLbl>
            <c:dLbl>
              <c:idx val="2"/>
              <c:layout>
                <c:manualLayout>
                  <c:x val="0.17638321835157603"/>
                  <c:y val="-0.14877078161307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C78-4DD9-92B7-0584E1FF26E1}"/>
                </c:ext>
              </c:extLst>
            </c:dLbl>
            <c:dLbl>
              <c:idx val="3"/>
              <c:layout>
                <c:manualLayout>
                  <c:x val="0.20484493308305499"/>
                  <c:y val="7.822706410078536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C78-4DD9-92B7-0584E1FF26E1}"/>
                </c:ext>
              </c:extLst>
            </c:dLbl>
            <c:dLbl>
              <c:idx val="4"/>
              <c:layout>
                <c:manualLayout>
                  <c:x val="0.10659340337875718"/>
                  <c:y val="0.1728764190977005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C78-4DD9-92B7-0584E1FF26E1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Engineering and Computer Science</c:v>
                </c:pt>
                <c:pt idx="1">
                  <c:v>Natural Sciences and Mathematics</c:v>
                </c:pt>
                <c:pt idx="2">
                  <c:v>All Others</c:v>
                </c:pt>
                <c:pt idx="3">
                  <c:v>Management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 formatCode="0%">
                  <c:v>0.38</c:v>
                </c:pt>
                <c:pt idx="1">
                  <c:v>0.19</c:v>
                </c:pt>
                <c:pt idx="2">
                  <c:v>0.14000000000000001</c:v>
                </c:pt>
                <c:pt idx="3">
                  <c:v>0.17</c:v>
                </c:pt>
                <c:pt idx="4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C78-4DD9-92B7-0584E1FF26E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0-01-15T14:57:24.177" idx="6">
    <p:pos x="10" y="10"/>
    <p:text>Students may not understand what the DITTI project or the UEDA is. I am unsure if Dr. J has enough time to explain it all.</p:text>
    <p:extLst>
      <p:ext uri="{C676402C-5697-4E1C-873F-D02D1690AC5C}">
        <p15:threadingInfo xmlns:p15="http://schemas.microsoft.com/office/powerpoint/2012/main" timeZoneBias="36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0.56304</cdr:x>
      <cdr:y>0.40928</cdr:y>
    </cdr:from>
    <cdr:to>
      <cdr:x>0.73257</cdr:x>
      <cdr:y>0.63995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BA5A79A-9099-954A-BC43-21857401E608}"/>
            </a:ext>
          </a:extLst>
        </cdr:cNvPr>
        <cdr:cNvSpPr txBox="1"/>
      </cdr:nvSpPr>
      <cdr:spPr>
        <a:xfrm xmlns:a="http://schemas.openxmlformats.org/drawingml/2006/main">
          <a:off x="3415067" y="1528062"/>
          <a:ext cx="1028241" cy="8612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Female</a:t>
          </a:r>
        </a:p>
        <a:p xmlns:a="http://schemas.openxmlformats.org/drawingml/2006/main">
          <a:r>
            <a:rPr lang="en-US" sz="1800" dirty="0"/>
            <a:t>12,796</a:t>
          </a:r>
        </a:p>
      </cdr:txBody>
    </cdr:sp>
  </cdr:relSizeAnchor>
  <cdr:relSizeAnchor xmlns:cdr="http://schemas.openxmlformats.org/drawingml/2006/chartDrawing">
    <cdr:from>
      <cdr:x>0.32147</cdr:x>
      <cdr:y>0.39208</cdr:y>
    </cdr:from>
    <cdr:to>
      <cdr:x>0.49765</cdr:x>
      <cdr:y>0.61929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59B297AB-F6BA-3E44-92D6-15A3252A86F3}"/>
            </a:ext>
          </a:extLst>
        </cdr:cNvPr>
        <cdr:cNvSpPr txBox="1"/>
      </cdr:nvSpPr>
      <cdr:spPr>
        <a:xfrm xmlns:a="http://schemas.openxmlformats.org/drawingml/2006/main">
          <a:off x="1949824" y="1463847"/>
          <a:ext cx="1068636" cy="8482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Male</a:t>
          </a:r>
        </a:p>
        <a:p xmlns:a="http://schemas.openxmlformats.org/drawingml/2006/main">
          <a:r>
            <a:rPr lang="en-US" sz="1800" dirty="0"/>
            <a:t>16,747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0.23915</cdr:x>
      <cdr:y>0.0959</cdr:y>
    </cdr:from>
    <cdr:to>
      <cdr:x>0.5384</cdr:x>
      <cdr:y>0.33261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551FEAFE-DEDA-3145-A45A-76E824AC8613}"/>
            </a:ext>
          </a:extLst>
        </cdr:cNvPr>
        <cdr:cNvSpPr txBox="1"/>
      </cdr:nvSpPr>
      <cdr:spPr>
        <a:xfrm xmlns:a="http://schemas.openxmlformats.org/drawingml/2006/main">
          <a:off x="930039" y="248625"/>
          <a:ext cx="1163788" cy="6137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/>
            <a:t>Part-Time</a:t>
          </a:r>
        </a:p>
        <a:p xmlns:a="http://schemas.openxmlformats.org/drawingml/2006/main">
          <a:r>
            <a:rPr lang="en-US" sz="1400" dirty="0"/>
            <a:t>5,834</a:t>
          </a:r>
        </a:p>
      </cdr:txBody>
    </cdr:sp>
  </cdr:relSizeAnchor>
  <cdr:relSizeAnchor xmlns:cdr="http://schemas.openxmlformats.org/drawingml/2006/chartDrawing">
    <cdr:from>
      <cdr:x>0.39822</cdr:x>
      <cdr:y>0.36996</cdr:y>
    </cdr:from>
    <cdr:to>
      <cdr:x>0.77782</cdr:x>
      <cdr:y>0.65616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89F8EFFC-CBC3-E941-B287-CAE6A0C2299F}"/>
            </a:ext>
          </a:extLst>
        </cdr:cNvPr>
        <cdr:cNvSpPr txBox="1"/>
      </cdr:nvSpPr>
      <cdr:spPr>
        <a:xfrm xmlns:a="http://schemas.openxmlformats.org/drawingml/2006/main">
          <a:off x="1548644" y="959162"/>
          <a:ext cx="1476261" cy="74203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dirty="0"/>
            <a:t>Full-Time</a:t>
          </a:r>
        </a:p>
        <a:p xmlns:a="http://schemas.openxmlformats.org/drawingml/2006/main">
          <a:r>
            <a:rPr lang="en-US" sz="1800" dirty="0"/>
            <a:t>23,709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22403-A0E3-AA43-A67F-2345D14A9326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4ED817-0818-FB45-9B7B-63CBA66E56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607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ED817-0818-FB45-9B7B-63CBA66E56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5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“I’ve often thought about how astounded — and how proud — our founders would be with UT Dallas and the City of Richardson.”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986C8-D3D1-4C79-856D-FAD5920290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42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9F9DC-26CB-4248-AD17-A94CD71DBA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31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646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27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USE AS EXAMPLE OF GROWTH  ---- Notes: Purchased apartments pictured in 2008; prior to that, there was no true on-campus living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6880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1206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0107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5772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2865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303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811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81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89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17498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19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81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9460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069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59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2181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454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CBF7C2-840B-481F-B147-823FEC4475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2884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7481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559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920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29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16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“We are all owners. We have a vested interest.”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9EFF92-ED47-0F4E-991D-CB9BA9E622C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9003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390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F1E02D-A5E4-468D-9694-96471403578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562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4899A48-AE82-834B-9BD7-4731BDA1E5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5136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D023D6-F6F8-9B4F-9EA7-7754D8A225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33453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7517F9-71CE-C245-A1F5-A2987E1FD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9392EC-54F4-C64B-8A42-5E656F07C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4469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3F7AE-3B05-A749-B5A8-DB116B53EA1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1B38-EBE9-FD43-B26C-8D6655B9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037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3F7AE-3B05-A749-B5A8-DB116B53EA11}" type="datetimeFigureOut">
              <a:rPr lang="en-US" smtClean="0"/>
              <a:t>1/23/2020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91B38-EBE9-FD43-B26C-8D6655B94F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925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25C0DE8-1190-AD4B-B62E-0796308908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72056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58206-3C3E-0E40-BB52-FBD74B7F23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7718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4BD055-2226-744B-A863-A87E4AF82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792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53E51-026D-114B-BE45-16E090447D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9400EC-FBAA-5E46-9B42-DCCEBBE91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9504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692F-6E8C-CB44-88E7-EAFC22C1D7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79F908-265F-FC47-BD5C-A78602309A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F0899-EBC1-8C48-81BC-1683A140A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4708A-77BA-8D4F-96A6-6923C14ACA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3525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59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66E79-1C9D-8E40-8F30-46481BE83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67034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585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43B87-9C0C-984B-ABAA-55C984CEC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BF7219-75F9-EF42-8910-6F306BE3D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4330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B61554-8CE5-6843-80AD-F3FB0F12A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2B331-1417-A84F-8DA6-659A59EEB8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0092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BD5406-8EF7-794B-B84B-E694A921C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2472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B6EE0C-23C2-C147-A7EB-A8BB500A9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FFE12E-D88C-814D-BECC-09F2F203B0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3062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2B01BB-0238-A54B-AFAB-A8CE9C818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791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F5126-A557-824B-AB97-E2940E47F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BE52BE-6BEF-EE4E-B0AC-6849EDFC6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9073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FD9435-072E-EC44-933A-61A65F866A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FD19B-B7CE-F742-9346-1385702E1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7E6A6-33C4-D54F-ACA7-534CD62BB3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676EEB-623D-1045-8133-1E7AB6EED6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614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91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100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0EE117-B2EF-034A-B3E7-C0C8750D2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CA4EBC-268C-F64D-861A-EF5FB4EA42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730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D4784-DE0F-F94F-824E-6EF1BDA95A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9C1D82-C6C7-5745-B004-1CA4BFD555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0106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F9DFB9-3795-6E4C-AC21-DDC4163DA55A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2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B1D492D-2568-F440-A8A5-18FDC8801C72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70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l.boxcloud.com/api/2.0/internal_files/522075131792/versions/552976809392/representations/jpg_paged_2048x2048/content/1.jpg?access_token=1!hwE9qAHcBANNZCSL_ZSquUC87xEhZlEpbRC8vbHjC1aaps-9E13RrPOizyGPZQyYWuhNPAwxGiIc6gzvjBns8y8hoL1R6kBrTIr8mbjhdtdCmaV0fgeLR9R2pQfoftrR41J_En0-iPhvsYEU-M5ixthcqsrSzjysBDkfUT96Kduu-aL70PGnRfOfaf7_rudAP_0tCBNtgzof2gZD3mObIgUSu5LOzuEEzOkTg27hS6fKcUX8zteE8FH47o2Tvxl3_kYqHF2jNeEfjB7zbPF3N0hJHmEDrtMeGzbl3BuO3sjBZjgIxuFMP0f9uzd59aH3DGbUbfaAHDN2E0qCoMMp4dTd4EL1WPmnPy7PhkSg0x46YGKgchDiu4QeVBVzkXbeLAPiBguiPIZCKo3f9wF898cmGOBJqrd8lZDqIGcqRyZf9Nz6DWyIG5LqFaiHjDJSOmVFlF43oaE2Kg0FtSSGdW_MAZsuXDanx6muavJdsmnypx84KEenan-W_oJztyU_UIIiRU075qk8Ncp1tJW-km_b7xHf6WCknUKiXFt6EkmzYZgkBfbqwIzjTumBzaxe&amp;box_client_name=box-content-preview&amp;box_client_version=2.31.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9535"/>
          <a:stretch/>
        </p:blipFill>
        <p:spPr bwMode="auto">
          <a:xfrm>
            <a:off x="0" y="685800"/>
            <a:ext cx="12192000" cy="590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749" y="5213444"/>
            <a:ext cx="10994382" cy="1378741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Dr. Calvin D. Jamison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Vice President for Facilities &amp; Economic Development</a:t>
            </a: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The University of Texas at Dallas</a:t>
            </a:r>
          </a:p>
          <a:p>
            <a:pPr algn="ctr"/>
            <a:endParaRPr lang="en-US" sz="500" dirty="0">
              <a:solidFill>
                <a:schemeClr val="tx1"/>
              </a:solidFill>
            </a:endParaRPr>
          </a:p>
          <a:p>
            <a:pPr algn="ctr"/>
            <a:r>
              <a:rPr lang="en-US" dirty="0" smtClean="0">
                <a:solidFill>
                  <a:schemeClr val="tx1"/>
                </a:solidFill>
              </a:rPr>
              <a:t>2020 UT System Real Estate Conference – Austin, Texas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1748" y="1038395"/>
            <a:ext cx="11089917" cy="1323439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Using P3 (</a:t>
            </a:r>
            <a:r>
              <a:rPr lang="en-US" sz="4000" dirty="0" smtClean="0"/>
              <a:t>Public-Private-Partnerships</a:t>
            </a:r>
            <a:r>
              <a:rPr lang="en-US" sz="4000" dirty="0"/>
              <a:t>) to Build a College Town</a:t>
            </a:r>
          </a:p>
        </p:txBody>
      </p:sp>
    </p:spTree>
    <p:extLst>
      <p:ext uri="{BB962C8B-B14F-4D97-AF65-F5344CB8AC3E}">
        <p14:creationId xmlns:p14="http://schemas.microsoft.com/office/powerpoint/2010/main" val="44321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1EE11-29B8-804D-8ED5-E51A9B6CAE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 rot="5400000">
            <a:off x="304964" y="1604611"/>
            <a:ext cx="5454917" cy="3982090"/>
          </a:xfrm>
          <a:prstGeom prst="rect">
            <a:avLst/>
          </a:prstGeom>
          <a:ln w="38100">
            <a:solidFill>
              <a:srgbClr val="124734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F98495-D641-D445-8CDA-F9282838F7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7488" y="950357"/>
            <a:ext cx="4139588" cy="5357115"/>
          </a:xfrm>
          <a:prstGeom prst="rect">
            <a:avLst/>
          </a:prstGeom>
          <a:solidFill>
            <a:schemeClr val="bg1"/>
          </a:solidFill>
          <a:ln w="28575">
            <a:solidFill>
              <a:srgbClr val="124734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61FD2B-5163-6D4C-8748-53B229A56252}"/>
              </a:ext>
            </a:extLst>
          </p:cNvPr>
          <p:cNvSpPr/>
          <p:nvPr/>
        </p:nvSpPr>
        <p:spPr>
          <a:xfrm>
            <a:off x="1041377" y="868197"/>
            <a:ext cx="1237129" cy="523220"/>
          </a:xfrm>
          <a:prstGeom prst="rect">
            <a:avLst/>
          </a:prstGeom>
          <a:solidFill>
            <a:srgbClr val="124734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cs typeface="Calibri" panose="020F0502020204030204" pitchFamily="34" charset="0"/>
              </a:rPr>
              <a:t>2007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69ED27-7AEB-2948-BB20-33E8920499E4}"/>
              </a:ext>
            </a:extLst>
          </p:cNvPr>
          <p:cNvSpPr/>
          <p:nvPr/>
        </p:nvSpPr>
        <p:spPr>
          <a:xfrm>
            <a:off x="7307488" y="950357"/>
            <a:ext cx="1230503" cy="523220"/>
          </a:xfrm>
          <a:prstGeom prst="rect">
            <a:avLst/>
          </a:prstGeom>
          <a:solidFill>
            <a:srgbClr val="124734"/>
          </a:solidFill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800" b="1" dirty="0" smtClean="0">
                <a:solidFill>
                  <a:schemeClr val="bg1"/>
                </a:solidFill>
                <a:cs typeface="Calibri" panose="020F0502020204030204" pitchFamily="34" charset="0"/>
              </a:rPr>
              <a:t>2020</a:t>
            </a:r>
            <a:endParaRPr lang="en-US" sz="28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63757FA-8D19-5B4B-AC08-9BE99B3D9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157167"/>
              </p:ext>
            </p:extLst>
          </p:nvPr>
        </p:nvGraphicFramePr>
        <p:xfrm>
          <a:off x="441261" y="5753100"/>
          <a:ext cx="49676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0246">
                  <a:extLst>
                    <a:ext uri="{9D8B030D-6E8A-4147-A177-3AD203B41FA5}">
                      <a16:colId xmlns:a16="http://schemas.microsoft.com/office/drawing/2014/main" val="86467248"/>
                    </a:ext>
                  </a:extLst>
                </a:gridCol>
                <a:gridCol w="1393582">
                  <a:extLst>
                    <a:ext uri="{9D8B030D-6E8A-4147-A177-3AD203B41FA5}">
                      <a16:colId xmlns:a16="http://schemas.microsoft.com/office/drawing/2014/main" val="778046658"/>
                    </a:ext>
                  </a:extLst>
                </a:gridCol>
                <a:gridCol w="1241914">
                  <a:extLst>
                    <a:ext uri="{9D8B030D-6E8A-4147-A177-3AD203B41FA5}">
                      <a16:colId xmlns:a16="http://schemas.microsoft.com/office/drawing/2014/main" val="3643779895"/>
                    </a:ext>
                  </a:extLst>
                </a:gridCol>
                <a:gridCol w="1241914">
                  <a:extLst>
                    <a:ext uri="{9D8B030D-6E8A-4147-A177-3AD203B41FA5}">
                      <a16:colId xmlns:a16="http://schemas.microsoft.com/office/drawing/2014/main" val="329726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83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2.7M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$46.5M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$264M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79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BUILDINGS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SQUARE FEET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RESEARCH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ENDOWMENT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55739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17FC4408-EA76-BC45-BE33-EB8A88AD5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969081"/>
              </p:ext>
            </p:extLst>
          </p:nvPr>
        </p:nvGraphicFramePr>
        <p:xfrm>
          <a:off x="6901488" y="5758590"/>
          <a:ext cx="4951588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7493">
                  <a:extLst>
                    <a:ext uri="{9D8B030D-6E8A-4147-A177-3AD203B41FA5}">
                      <a16:colId xmlns:a16="http://schemas.microsoft.com/office/drawing/2014/main" val="86467248"/>
                    </a:ext>
                  </a:extLst>
                </a:gridCol>
                <a:gridCol w="1438301">
                  <a:extLst>
                    <a:ext uri="{9D8B030D-6E8A-4147-A177-3AD203B41FA5}">
                      <a16:colId xmlns:a16="http://schemas.microsoft.com/office/drawing/2014/main" val="778046658"/>
                    </a:ext>
                  </a:extLst>
                </a:gridCol>
                <a:gridCol w="1237897">
                  <a:extLst>
                    <a:ext uri="{9D8B030D-6E8A-4147-A177-3AD203B41FA5}">
                      <a16:colId xmlns:a16="http://schemas.microsoft.com/office/drawing/2014/main" val="3643779895"/>
                    </a:ext>
                  </a:extLst>
                </a:gridCol>
                <a:gridCol w="1237897">
                  <a:extLst>
                    <a:ext uri="{9D8B030D-6E8A-4147-A177-3AD203B41FA5}">
                      <a16:colId xmlns:a16="http://schemas.microsoft.com/office/drawing/2014/main" val="32972605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160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7.04M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$126.6M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$540M</a:t>
                      </a:r>
                    </a:p>
                  </a:txBody>
                  <a:tcPr marL="0" marR="0" marT="0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77903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BUILDINGS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SQUARE FEET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RESEARCH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ENDOWMENT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2473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655739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764830" y="2736363"/>
            <a:ext cx="2681713" cy="1785104"/>
          </a:xfrm>
          <a:prstGeom prst="rect">
            <a:avLst/>
          </a:prstGeom>
          <a:solidFill>
            <a:srgbClr val="12473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City of UT Dallas</a:t>
            </a:r>
          </a:p>
          <a:p>
            <a:pPr algn="ctr"/>
            <a:r>
              <a:rPr lang="en-US" b="1" i="1" dirty="0">
                <a:solidFill>
                  <a:srgbClr val="92D050"/>
                </a:solidFill>
              </a:rPr>
              <a:t>Home of the Comets</a:t>
            </a:r>
          </a:p>
          <a:p>
            <a:pPr algn="ctr"/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(Daytime) Population: 33,000</a:t>
            </a:r>
          </a:p>
          <a:p>
            <a:pPr algn="ctr"/>
            <a:endParaRPr lang="en-US" sz="1300" dirty="0">
              <a:solidFill>
                <a:schemeClr val="bg1"/>
              </a:solidFill>
            </a:endParaRP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102</a:t>
            </a:r>
            <a:r>
              <a:rPr lang="en-US" sz="1300" baseline="30000" dirty="0">
                <a:solidFill>
                  <a:schemeClr val="bg1"/>
                </a:solidFill>
              </a:rPr>
              <a:t>nd</a:t>
            </a:r>
            <a:r>
              <a:rPr lang="en-US" sz="1300" dirty="0">
                <a:solidFill>
                  <a:schemeClr val="bg1"/>
                </a:solidFill>
              </a:rPr>
              <a:t> most populous city in Texas</a:t>
            </a:r>
          </a:p>
          <a:p>
            <a:pPr algn="ctr"/>
            <a:r>
              <a:rPr lang="en-US" sz="1300" dirty="0">
                <a:solidFill>
                  <a:schemeClr val="bg1"/>
                </a:solidFill>
              </a:rPr>
              <a:t>(out of 1,435 cities)</a:t>
            </a:r>
          </a:p>
        </p:txBody>
      </p:sp>
    </p:spTree>
    <p:extLst>
      <p:ext uri="{BB962C8B-B14F-4D97-AF65-F5344CB8AC3E}">
        <p14:creationId xmlns:p14="http://schemas.microsoft.com/office/powerpoint/2010/main" val="328121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64F410-2597-1A44-967A-578D1BF160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14" b="1928"/>
          <a:stretch/>
        </p:blipFill>
        <p:spPr>
          <a:xfrm>
            <a:off x="0" y="665112"/>
            <a:ext cx="12192000" cy="5967700"/>
          </a:xfrm>
          <a:prstGeom prst="rect">
            <a:avLst/>
          </a:prstGeom>
        </p:spPr>
      </p:pic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0FBEC29-F86E-724A-B44F-955F9CBE4E19}"/>
              </a:ext>
            </a:extLst>
          </p:cNvPr>
          <p:cNvSpPr txBox="1"/>
          <p:nvPr/>
        </p:nvSpPr>
        <p:spPr>
          <a:xfrm rot="5400000">
            <a:off x="10891608" y="5988010"/>
            <a:ext cx="6461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Floyd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C87BD3-2ACA-E148-838D-0428DAB5AFE8}"/>
              </a:ext>
            </a:extLst>
          </p:cNvPr>
          <p:cNvSpPr/>
          <p:nvPr/>
        </p:nvSpPr>
        <p:spPr>
          <a:xfrm>
            <a:off x="6858000" y="5589794"/>
            <a:ext cx="4823055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UTD has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added more than 11.5 million sq. ft. of construction and infrastructure, and more than $</a:t>
            </a:r>
            <a:r>
              <a:rPr lang="en-U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1.7 </a:t>
            </a:r>
            <a:r>
              <a:rPr lang="en-US" dirty="0">
                <a:latin typeface="Arial" panose="020B0604020202020204" pitchFamily="34" charset="0"/>
                <a:ea typeface="Times New Roman" panose="02020603050405020304" pitchFamily="18" charset="0"/>
              </a:rPr>
              <a:t>billion in development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Expanding Infrastructure for Faculty, Staff &amp; Students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654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383" y="1426087"/>
            <a:ext cx="8653152" cy="486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Continual Greening, Coloring of Campus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177210" y="1452680"/>
            <a:ext cx="2989963" cy="1846659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Planted almost 7,000 trees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campus color grown in </a:t>
            </a:r>
            <a:r>
              <a:rPr lang="en-US" dirty="0" smtClean="0"/>
              <a:t>UT Dallas greenhouse </a:t>
            </a:r>
            <a:r>
              <a:rPr lang="en-US" dirty="0"/>
              <a:t>from </a:t>
            </a:r>
            <a:r>
              <a:rPr lang="en-US" dirty="0" smtClean="0"/>
              <a:t>seed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24F48B-5FDD-8A45-B8BB-597D46BD1C8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4"/>
          <a:stretch/>
        </p:blipFill>
        <p:spPr>
          <a:xfrm>
            <a:off x="245097" y="4230477"/>
            <a:ext cx="2961342" cy="20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383" y="1426087"/>
            <a:ext cx="8653152" cy="48669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Continual Greening, Coloring of Campus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177210" y="1452680"/>
            <a:ext cx="2989963" cy="1846659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Planted almost 7,000 trees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campus color grown in </a:t>
            </a:r>
            <a:r>
              <a:rPr lang="en-US" dirty="0" smtClean="0"/>
              <a:t>UT Dallas greenhouse </a:t>
            </a:r>
            <a:r>
              <a:rPr lang="en-US" dirty="0"/>
              <a:t>from </a:t>
            </a:r>
            <a:r>
              <a:rPr lang="en-US" dirty="0" smtClean="0"/>
              <a:t>seed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b="26659"/>
          <a:stretch/>
        </p:blipFill>
        <p:spPr>
          <a:xfrm>
            <a:off x="0" y="666665"/>
            <a:ext cx="12192000" cy="59574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0" y="881101"/>
            <a:ext cx="12192000" cy="646331"/>
          </a:xfrm>
          <a:prstGeom prst="rect">
            <a:avLst/>
          </a:prstGeom>
          <a:solidFill>
            <a:schemeClr val="bg1">
              <a:alpha val="52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Continual Greening, Coloring of Campus</a:t>
            </a:r>
          </a:p>
        </p:txBody>
      </p:sp>
    </p:spTree>
    <p:extLst>
      <p:ext uri="{BB962C8B-B14F-4D97-AF65-F5344CB8AC3E}">
        <p14:creationId xmlns:p14="http://schemas.microsoft.com/office/powerpoint/2010/main" val="201647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9100" y="5569740"/>
            <a:ext cx="12096750" cy="293687"/>
          </a:xfrm>
        </p:spPr>
        <p:txBody>
          <a:bodyPr/>
          <a:lstStyle/>
          <a:p>
            <a:r>
              <a:rPr lang="en-US" sz="1600" dirty="0" smtClean="0"/>
              <a:t>Bioengineering Sciences Building                                      Natural Sciences &amp; Engineering Research Laboratory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104775" y="93316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Research Facilities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" y="1859011"/>
            <a:ext cx="5524500" cy="3684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11303"/>
          <a:stretch/>
        </p:blipFill>
        <p:spPr>
          <a:xfrm>
            <a:off x="6353175" y="1881435"/>
            <a:ext cx="5524500" cy="367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438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964F410-2597-1A44-967A-578D1BF160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214" b="1928"/>
          <a:stretch/>
        </p:blipFill>
        <p:spPr>
          <a:xfrm>
            <a:off x="-32026" y="668740"/>
            <a:ext cx="12192000" cy="6175559"/>
          </a:xfrm>
          <a:prstGeom prst="rect">
            <a:avLst/>
          </a:prstGeom>
        </p:spPr>
      </p:pic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B6F06F7A-74A3-4A42-A4F6-841DD7B139C3}"/>
              </a:ext>
            </a:extLst>
          </p:cNvPr>
          <p:cNvSpPr txBox="1">
            <a:spLocks/>
          </p:cNvSpPr>
          <p:nvPr/>
        </p:nvSpPr>
        <p:spPr>
          <a:xfrm>
            <a:off x="-4" y="4308277"/>
            <a:ext cx="4358887" cy="2543769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lIns="228600" tIns="228600" rIns="228600" bIns="2286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Dedicated Sep 26, 2019</a:t>
            </a:r>
          </a:p>
          <a:p>
            <a:r>
              <a:rPr lang="en-US" sz="2000" dirty="0"/>
              <a:t>Certified LEED Gold 2019</a:t>
            </a:r>
          </a:p>
          <a:p>
            <a:r>
              <a:rPr lang="en-US" sz="2000" dirty="0"/>
              <a:t>2019 Lab of the Year – Special Mention, </a:t>
            </a:r>
            <a:r>
              <a:rPr lang="en-US" sz="2000" i="1" dirty="0"/>
              <a:t>R&amp;D Magazine</a:t>
            </a:r>
            <a:endParaRPr lang="en-US" sz="2000" dirty="0">
              <a:latin typeface="+mj-lt"/>
            </a:endParaRPr>
          </a:p>
          <a:p>
            <a:r>
              <a:rPr lang="en-US" sz="2000" dirty="0"/>
              <a:t>“The Market” </a:t>
            </a:r>
            <a:r>
              <a:rPr lang="en-US" sz="2000" dirty="0" smtClean="0"/>
              <a:t>– Convenient Retail Option 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72A55FE-6332-2E4C-85CB-3DB823457C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6884" y="4521623"/>
            <a:ext cx="3411680" cy="21771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94D7C4-9633-C747-AB06-19328B7C713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2320" y="4521623"/>
            <a:ext cx="3657737" cy="21829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Engineering &amp; Computer Science West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638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15" t="13440" r="1222" b="17014"/>
          <a:stretch/>
        </p:blipFill>
        <p:spPr>
          <a:xfrm>
            <a:off x="-18288" y="723610"/>
            <a:ext cx="12198096" cy="5905790"/>
          </a:xfrm>
          <a:prstGeom prst="rect">
            <a:avLst/>
          </a:prstGeom>
        </p:spPr>
      </p:pic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57736D1-23A7-B14F-8FA0-179DFF603225}"/>
              </a:ext>
            </a:extLst>
          </p:cNvPr>
          <p:cNvSpPr txBox="1">
            <a:spLocks/>
          </p:cNvSpPr>
          <p:nvPr/>
        </p:nvSpPr>
        <p:spPr>
          <a:xfrm>
            <a:off x="6459113" y="4208369"/>
            <a:ext cx="5732885" cy="2253935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lIns="228600" tIns="228600" rIns="228600" bIns="22860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Broke ground Dec 2018</a:t>
            </a:r>
          </a:p>
          <a:p>
            <a:r>
              <a:rPr lang="en-US" sz="2000" dirty="0"/>
              <a:t>Set to open Fall 2019</a:t>
            </a:r>
          </a:p>
          <a:p>
            <a:r>
              <a:rPr lang="en-US" sz="2000" dirty="0"/>
              <a:t>Adds roughly 3,000 sq. ft. of concessions &amp; restroom space, including a dozen stalls each for the men’s and women’s restrooms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637B686-0C49-D246-8E65-C5258C6B7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37" y="4159876"/>
            <a:ext cx="3453643" cy="23024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Athletics Concessions Stand &amp; Restrooms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5821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449" t="21145" r="9814" b="9259"/>
          <a:stretch/>
        </p:blipFill>
        <p:spPr>
          <a:xfrm>
            <a:off x="0" y="701749"/>
            <a:ext cx="12192000" cy="5911703"/>
          </a:xfrm>
          <a:prstGeom prst="rect">
            <a:avLst/>
          </a:prstGeom>
        </p:spPr>
      </p:pic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Edith O’Donnell Arts &amp; Technology Building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4F195-9AE4-924A-9095-4D3E3744AD3E}"/>
              </a:ext>
            </a:extLst>
          </p:cNvPr>
          <p:cNvSpPr txBox="1"/>
          <p:nvPr/>
        </p:nvSpPr>
        <p:spPr>
          <a:xfrm>
            <a:off x="0" y="1781344"/>
            <a:ext cx="2825393" cy="480131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$60 million, 155,000 square foot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LEED Silver designation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Approximately 20% of the building materials are recycled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Features a motion capture lab, 2D and 3D art studios, soundproof chambers, recording studio and photography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1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l.boxcloud.com/api/2.0/internal_files/562705912083/versions/596564398083/representations/jpg_paged_2048x2048/content/1.jpg?access_token=1!3FBHAM-etzvLg6My2fu-WUQUTNgEKjmrBTwgR5F_ZHm5LrdRmCAch0cfrfSDhoecqxqA3BVvLL4clDvaAxu6EEy-FEWI-ae3hgFyL46epLMiQumhGau2P4P4MgAypEtJOuhypoWFrEVbZLbYU9g-7KN2MNCxMXD9EXysn1ztKivzH7d2EP2UgvrzJJu976-lSKwEgaVrl-Vtdub8wz_Z9oK7YVmLR0ekZcPF4RPAkXTdavIVoKA0iZ-ur4jfTV3flNqjWl0kgWAzRFH8_ay0O9PFtibJZg9fqBm8W3IdoJxDJAy8s4FHQh3GSD2tUALIiFq6pizVAWdZOHrYNOAq8sCNBpiGpGtMNr-mnZCdlYmcFd2gY0fhqRxdM62MgPzlM23v__rthq-o6hg266bK3ScSxNo7kkAidpnS9CReHeRN5JyyiSq-QyQU5YQf3tAwgwfogn_ussXZRi9nqChzQlWm1M4pN2rXIt9hpM3My4VFpA5UIuribhmOquHx8q4syMWKtLIa5LGw3YydrIU_Nn63nkzAQwpdOcHmF5ogUCrivqtsPHVf2CJhHJykW1uC&amp;box_client_name=box-content-preview&amp;box_client_version=2.32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3442" y="1310155"/>
            <a:ext cx="8215422" cy="5272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Naveen Jindal School of Management- Addition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4F195-9AE4-924A-9095-4D3E3744AD3E}"/>
              </a:ext>
            </a:extLst>
          </p:cNvPr>
          <p:cNvSpPr txBox="1"/>
          <p:nvPr/>
        </p:nvSpPr>
        <p:spPr>
          <a:xfrm>
            <a:off x="0" y="1781344"/>
            <a:ext cx="2825393" cy="3693319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107,445 square foot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LEED Silver designation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the school with additional classrooms, offices, computer labs as well as a financial trading lab.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40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Davidson-Gundy Alumni Center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D4F195-9AE4-924A-9095-4D3E3744AD3E}"/>
              </a:ext>
            </a:extLst>
          </p:cNvPr>
          <p:cNvSpPr txBox="1"/>
          <p:nvPr/>
        </p:nvSpPr>
        <p:spPr>
          <a:xfrm>
            <a:off x="9025648" y="1720688"/>
            <a:ext cx="2825393" cy="4524315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Constructed in 2017; earned LEED Gold Designation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30,246 square-foot facility named after alumni Nancy Gundy Davidson and Charles Davidson, in recognition of their $15 million gift.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More than 3,000 square of space available for meetings, events and weddings. </a:t>
            </a:r>
            <a:endParaRPr lang="en-US" dirty="0"/>
          </a:p>
        </p:txBody>
      </p:sp>
      <p:pic>
        <p:nvPicPr>
          <p:cNvPr id="2" name="Picture 2" descr="DGAC building at n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17" y="1369941"/>
            <a:ext cx="8002772" cy="5225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440762" y="1143000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About UT Dallas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0864" y="976424"/>
            <a:ext cx="3705225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9216" y="2299833"/>
            <a:ext cx="49153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Based in Richardson, Texas, with additional land in Plano and Dallas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Located in both Collin and Dallas counties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93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82" b="25541"/>
          <a:stretch/>
        </p:blipFill>
        <p:spPr>
          <a:xfrm>
            <a:off x="0" y="652609"/>
            <a:ext cx="12192000" cy="5939577"/>
          </a:xfrm>
          <a:prstGeom prst="rect">
            <a:avLst/>
          </a:prstGeom>
        </p:spPr>
      </p:pic>
      <p:pic>
        <p:nvPicPr>
          <p:cNvPr id="2050" name="Picture 2" descr="page2image1106143264">
            <a:extLst>
              <a:ext uri="{FF2B5EF4-FFF2-40B4-BE49-F238E27FC236}">
                <a16:creationId xmlns:a16="http://schemas.microsoft.com/office/drawing/2014/main" id="{D1719053-FC31-3347-AC66-86528B3D6E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age2image1106144544">
            <a:extLst>
              <a:ext uri="{FF2B5EF4-FFF2-40B4-BE49-F238E27FC236}">
                <a16:creationId xmlns:a16="http://schemas.microsoft.com/office/drawing/2014/main" id="{9431B61D-1F70-D749-AA66-B7682FBC9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page2image1106142880">
            <a:extLst>
              <a:ext uri="{FF2B5EF4-FFF2-40B4-BE49-F238E27FC236}">
                <a16:creationId xmlns:a16="http://schemas.microsoft.com/office/drawing/2014/main" id="{CBB254FE-62C0-A747-9017-41FE0610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page2image1106147200">
            <a:extLst>
              <a:ext uri="{FF2B5EF4-FFF2-40B4-BE49-F238E27FC236}">
                <a16:creationId xmlns:a16="http://schemas.microsoft.com/office/drawing/2014/main" id="{E2FAB920-497C-A540-B5E7-AD68A822E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page2image1106143712">
            <a:extLst>
              <a:ext uri="{FF2B5EF4-FFF2-40B4-BE49-F238E27FC236}">
                <a16:creationId xmlns:a16="http://schemas.microsoft.com/office/drawing/2014/main" id="{143E6960-9162-0F45-B262-B7F54191A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8425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DD4F195-9AE4-924A-9095-4D3E3744AD3E}"/>
              </a:ext>
            </a:extLst>
          </p:cNvPr>
          <p:cNvSpPr txBox="1"/>
          <p:nvPr/>
        </p:nvSpPr>
        <p:spPr>
          <a:xfrm>
            <a:off x="0" y="1781344"/>
            <a:ext cx="2825393" cy="4801314"/>
          </a:xfrm>
          <a:prstGeom prst="rect">
            <a:avLst/>
          </a:prstGeom>
          <a:solidFill>
            <a:schemeClr val="bg1">
              <a:alpha val="87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Opening fall 2020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Feb 2018 groundbreaking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$101M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house Department of Physics, </a:t>
            </a:r>
            <a:r>
              <a:rPr lang="en-US" dirty="0" err="1"/>
              <a:t>UTeach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lecture halls (150 seats and 300 seats)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Labs for cryogenics, optics, magnetism, electricity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723610"/>
            <a:ext cx="12192000" cy="646331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Science Building (Coming Soon- Fall 2020)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012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63" b="5899"/>
          <a:stretch/>
        </p:blipFill>
        <p:spPr>
          <a:xfrm>
            <a:off x="0" y="668740"/>
            <a:ext cx="12192000" cy="59640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5342"/>
            <a:ext cx="12192000" cy="646331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Housing at UT Dallas: Before </a:t>
            </a:r>
            <a:r>
              <a:rPr lang="en-US" sz="3600" dirty="0"/>
              <a:t>Residence Halls</a:t>
            </a:r>
          </a:p>
        </p:txBody>
      </p:sp>
    </p:spTree>
    <p:extLst>
      <p:ext uri="{BB962C8B-B14F-4D97-AF65-F5344CB8AC3E}">
        <p14:creationId xmlns:p14="http://schemas.microsoft.com/office/powerpoint/2010/main" val="316795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89"/>
          <a:stretch/>
        </p:blipFill>
        <p:spPr>
          <a:xfrm>
            <a:off x="3441843" y="1421856"/>
            <a:ext cx="8312378" cy="50937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36302" y="1421856"/>
            <a:ext cx="3064343" cy="2923877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/>
              <a:t>On Campus</a:t>
            </a:r>
            <a:br>
              <a:rPr lang="en-US" b="1" dirty="0"/>
            </a:b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5 Residence Halls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Canyon Creek Heights North and </a:t>
            </a:r>
            <a:r>
              <a:rPr lang="en-US" dirty="0" smtClean="0"/>
              <a:t>South </a:t>
            </a:r>
            <a:br>
              <a:rPr lang="en-US" dirty="0" smtClean="0"/>
            </a:br>
            <a:r>
              <a:rPr lang="en-US" sz="1600" i="1" dirty="0" smtClean="0"/>
              <a:t>(total of 3,500 beds added)</a:t>
            </a:r>
            <a:endParaRPr lang="en-US" sz="1600" i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University Village Apartments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i="1" dirty="0"/>
              <a:t>* </a:t>
            </a:r>
            <a:r>
              <a:rPr lang="en-US" sz="1400" i="1" dirty="0"/>
              <a:t>Gender Inclusive Option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0" y="775525"/>
            <a:ext cx="12192000" cy="646331"/>
          </a:xfrm>
          <a:prstGeom prst="rect">
            <a:avLst/>
          </a:prstGeom>
          <a:solidFill>
            <a:schemeClr val="bg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Housing at UT Dallas: Now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482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49" y="1426943"/>
            <a:ext cx="8492579" cy="50270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Northside Phases 1, 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0" y="1421856"/>
            <a:ext cx="3236539" cy="5032147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/>
              <a:t>Partnered with Kirk Tames, executive director for UT System Real Estate, to refine concept and RFP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 smtClean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500" dirty="0" smtClean="0">
                <a:solidFill>
                  <a:prstClr val="black"/>
                </a:solidFill>
              </a:rPr>
              <a:t>Broke </a:t>
            </a:r>
            <a:r>
              <a:rPr lang="en-US" sz="1500" dirty="0">
                <a:solidFill>
                  <a:prstClr val="black"/>
                </a:solidFill>
              </a:rPr>
              <a:t>ground in spring 2015; fall 2016 </a:t>
            </a:r>
            <a:r>
              <a:rPr lang="en-US" sz="1500" dirty="0" smtClean="0">
                <a:solidFill>
                  <a:prstClr val="black"/>
                </a:solidFill>
              </a:rPr>
              <a:t>completion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Located </a:t>
            </a:r>
            <a:r>
              <a:rPr lang="en-US" sz="1500" dirty="0"/>
              <a:t>adjacent to the UT Dallas campus, Northside offers studio, one-, two-, three- and four-bedroom luxury </a:t>
            </a:r>
            <a:r>
              <a:rPr lang="en-US" sz="1500" dirty="0" smtClean="0"/>
              <a:t>apartments, along with a mix of campus-oriented and mainstream retail, restaurants and entertainment for </a:t>
            </a:r>
            <a:r>
              <a:rPr lang="en-US" sz="1500" dirty="0"/>
              <a:t>the ultimate off-campus living </a:t>
            </a:r>
            <a:r>
              <a:rPr lang="en-US" sz="1500" dirty="0" smtClean="0"/>
              <a:t>experience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5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500" dirty="0" smtClean="0"/>
              <a:t>Northside 1- 600 beds</a:t>
            </a:r>
            <a:r>
              <a:rPr lang="en-US" sz="1500" dirty="0"/>
              <a:t/>
            </a:r>
            <a:br>
              <a:rPr lang="en-US" sz="1500" dirty="0"/>
            </a:br>
            <a:r>
              <a:rPr lang="en-US" sz="1500" dirty="0" smtClean="0"/>
              <a:t>Northside 2- 900 beds</a:t>
            </a:r>
            <a:br>
              <a:rPr lang="en-US" sz="1500" dirty="0" smtClean="0"/>
            </a:br>
            <a:r>
              <a:rPr lang="en-US" sz="1500" dirty="0" smtClean="0"/>
              <a:t>Retail- 20,000 sq. </a:t>
            </a:r>
            <a:r>
              <a:rPr lang="en-US" sz="1500" dirty="0" err="1" smtClean="0"/>
              <a:t>ft</a:t>
            </a:r>
            <a:r>
              <a:rPr lang="en-US" sz="1500" dirty="0" smtClean="0"/>
              <a:t> of space</a:t>
            </a:r>
          </a:p>
        </p:txBody>
      </p:sp>
    </p:spTree>
    <p:extLst>
      <p:ext uri="{BB962C8B-B14F-4D97-AF65-F5344CB8AC3E}">
        <p14:creationId xmlns:p14="http://schemas.microsoft.com/office/powerpoint/2010/main" val="72432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741" y="1421856"/>
            <a:ext cx="8617960" cy="5170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Northside, Phase </a:t>
            </a:r>
            <a:r>
              <a:rPr lang="en-US" sz="3600" dirty="0" smtClean="0"/>
              <a:t>3, 4</a:t>
            </a:r>
            <a:endParaRPr lang="en-US" sz="3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36305" y="1421856"/>
            <a:ext cx="2989963" cy="3785652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/>
              <a:t>Fall 2020</a:t>
            </a:r>
            <a:br>
              <a:rPr lang="en-US" b="1" dirty="0"/>
            </a:br>
            <a:r>
              <a:rPr lang="en-US" dirty="0" smtClean="0"/>
              <a:t>Adds </a:t>
            </a:r>
            <a:r>
              <a:rPr lang="en-US" dirty="0"/>
              <a:t>370 beds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246 living units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Mix of furnished one- and two-bedroom apartments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Unfurnished three- bedroom </a:t>
            </a:r>
            <a:r>
              <a:rPr lang="en-US" dirty="0" smtClean="0"/>
              <a:t>townhomes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lvl="0"/>
            <a:r>
              <a:rPr lang="en-US" b="1" dirty="0" smtClean="0"/>
              <a:t>Northside 4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Recently approved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Construction underway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Will add 670 beds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7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2168" y="1426944"/>
            <a:ext cx="7661130" cy="5107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Northside Retail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46577" y="1421856"/>
            <a:ext cx="2989963" cy="2400657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/>
              <a:t>Many Options</a:t>
            </a:r>
            <a:br>
              <a:rPr lang="en-US" b="1" dirty="0"/>
            </a:b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Jimmy John’s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Delish Bubble Tea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Chopped Halal Grill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Northside DraftHouse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American Tap Room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7-Eleven</a:t>
            </a:r>
          </a:p>
        </p:txBody>
      </p:sp>
    </p:spTree>
    <p:extLst>
      <p:ext uri="{BB962C8B-B14F-4D97-AF65-F5344CB8AC3E}">
        <p14:creationId xmlns:p14="http://schemas.microsoft.com/office/powerpoint/2010/main" val="41937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DC468F-CD7E-B74C-938B-CD3F0FB6C4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5055" y="3148498"/>
            <a:ext cx="5141357" cy="34275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DCCBD4-1A42-5B46-ADA3-596488B4D4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903" y="1421856"/>
            <a:ext cx="5526602" cy="368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CDE376-AF4B-C147-8688-941BF5A933A7}"/>
              </a:ext>
            </a:extLst>
          </p:cNvPr>
          <p:cNvSpPr txBox="1"/>
          <p:nvPr/>
        </p:nvSpPr>
        <p:spPr>
          <a:xfrm>
            <a:off x="256851" y="1421856"/>
            <a:ext cx="2989963" cy="2954655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/>
              <a:t>Night Life &amp; Convenience</a:t>
            </a:r>
            <a:br>
              <a:rPr lang="en-US" b="1" dirty="0"/>
            </a:br>
            <a:r>
              <a:rPr lang="en-US" b="1" dirty="0"/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American Tap Room and Northside Draft House both offer food and adult beverages daily</a:t>
            </a:r>
            <a:br>
              <a:rPr lang="en-US" dirty="0"/>
            </a:b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7-Eleven open from 7 am to 11 pm, seven days a week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0F9811-6082-234A-A1E3-6F897F781A84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More Northside Retail</a:t>
            </a:r>
          </a:p>
        </p:txBody>
      </p:sp>
    </p:spTree>
    <p:extLst>
      <p:ext uri="{BB962C8B-B14F-4D97-AF65-F5344CB8AC3E}">
        <p14:creationId xmlns:p14="http://schemas.microsoft.com/office/powerpoint/2010/main" val="274096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241" y="1421856"/>
            <a:ext cx="7756164" cy="5170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Northside Starbucks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56850" y="1421856"/>
            <a:ext cx="2989963" cy="2954655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 smtClean="0"/>
              <a:t>Coming Soon!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dirty="0" smtClean="0"/>
              <a:t>stand-alone</a:t>
            </a:r>
            <a:r>
              <a:rPr lang="en-US" dirty="0"/>
              <a:t>, 1,700-square-foot Starbucks nears completion at Floyd Road and Synergy Park Boulevard </a:t>
            </a: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/>
              <a:t>Estimated completion: March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58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943" y="1436002"/>
            <a:ext cx="6927250" cy="50499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881" y="681950"/>
            <a:ext cx="915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Real Estate North of Campus </a:t>
            </a:r>
            <a:endParaRPr lang="en-US" sz="3600" dirty="0" smtClean="0"/>
          </a:p>
          <a:p>
            <a:pPr algn="ctr"/>
            <a:endParaRPr lang="en-US" sz="3600" dirty="0"/>
          </a:p>
          <a:p>
            <a:pPr algn="ctr"/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6603410" y="3999457"/>
            <a:ext cx="1383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Northside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6150544" y="5329629"/>
            <a:ext cx="1257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UT Dallas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Campus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70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3611"/>
          <a:stretch/>
        </p:blipFill>
        <p:spPr>
          <a:xfrm>
            <a:off x="1356678" y="1540264"/>
            <a:ext cx="9144000" cy="4914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93746" y="89393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Northside “Comet Town”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7" name="Up-Down Arrow 6"/>
          <p:cNvSpPr/>
          <p:nvPr/>
        </p:nvSpPr>
        <p:spPr>
          <a:xfrm rot="3263985">
            <a:off x="4765102" y="1940691"/>
            <a:ext cx="385852" cy="5052591"/>
          </a:xfrm>
          <a:prstGeom prst="upDownArrow">
            <a:avLst/>
          </a:prstGeom>
          <a:solidFill>
            <a:srgbClr val="FFFF00">
              <a:alpha val="4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653014" y="2467720"/>
            <a:ext cx="723900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DART Station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5765" y="5912761"/>
            <a:ext cx="795829" cy="461665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accent2">
                    <a:lumMod val="75000"/>
                  </a:schemeClr>
                </a:solidFill>
              </a:rPr>
              <a:t>UTD Campus</a:t>
            </a:r>
          </a:p>
        </p:txBody>
      </p:sp>
    </p:spTree>
    <p:extLst>
      <p:ext uri="{BB962C8B-B14F-4D97-AF65-F5344CB8AC3E}">
        <p14:creationId xmlns:p14="http://schemas.microsoft.com/office/powerpoint/2010/main" val="1073520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4294967295"/>
          </p:nvPr>
        </p:nvSpPr>
        <p:spPr>
          <a:xfrm>
            <a:off x="0" y="3798888"/>
            <a:ext cx="6102350" cy="3059112"/>
          </a:xfrm>
          <a:noFill/>
        </p:spPr>
        <p:txBody>
          <a:bodyPr lIns="228600" tIns="228600" rIns="228600" bIns="228600"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Founding of UT Dallas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Founded in 1969 by Erik Jonsson, Cecil Green and Eugene McDermott, TI executives who envisioned UT Dallas as the “MIT of the South.”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UT Dallas offered only graduate degrees until 1975, when juniors and seniors were added.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 1990, the University admitted its first freshman class of 100 students.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B4F1E-6DF1-984C-811B-D1EDA5F18E72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070" r="3521" b="28076"/>
          <a:stretch/>
        </p:blipFill>
        <p:spPr>
          <a:xfrm>
            <a:off x="0" y="678559"/>
            <a:ext cx="6099048" cy="30998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A10914-6C7B-AA40-9B23-D7B489CB52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" t="5486" r="3164" b="21474"/>
          <a:stretch/>
        </p:blipFill>
        <p:spPr>
          <a:xfrm>
            <a:off x="6102855" y="678559"/>
            <a:ext cx="6089145" cy="30998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39D5A3-B7BB-5F42-BBDC-1690E035E7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4" t="3462" r="1332" b="21903"/>
          <a:stretch/>
        </p:blipFill>
        <p:spPr>
          <a:xfrm>
            <a:off x="6102856" y="3778375"/>
            <a:ext cx="6089144" cy="3079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70105E4-DC22-C74E-A5FF-A08374885003}"/>
              </a:ext>
            </a:extLst>
          </p:cNvPr>
          <p:cNvSpPr txBox="1"/>
          <p:nvPr/>
        </p:nvSpPr>
        <p:spPr>
          <a:xfrm>
            <a:off x="6102856" y="678559"/>
            <a:ext cx="6089144" cy="73866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Beginning, Founders Building, 1964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D8AC6AA-59CA-F848-8B3F-50775833E066}"/>
              </a:ext>
            </a:extLst>
          </p:cNvPr>
          <p:cNvSpPr txBox="1"/>
          <p:nvPr/>
        </p:nvSpPr>
        <p:spPr>
          <a:xfrm>
            <a:off x="6099048" y="3778375"/>
            <a:ext cx="6089144" cy="738664"/>
          </a:xfrm>
          <a:prstGeom prst="rect">
            <a:avLst/>
          </a:prstGeom>
          <a:solidFill>
            <a:schemeClr val="tx1">
              <a:alpha val="70000"/>
            </a:schemeClr>
          </a:solidFill>
        </p:spPr>
        <p:txBody>
          <a:bodyPr wrap="square" lIns="228600" tIns="228600" rIns="228600" bIns="228600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Texas Instruments Plaza, Today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1BA3E7-9E2B-2B46-B3EC-A859987921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618" y="5678904"/>
            <a:ext cx="951589" cy="95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38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4379" y="951781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Northside Live!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4098" name="Picture 2" descr="https://dl.boxcloud.com/api/2.0/internal_files/510726775495/versions/540793502695/representations/png_paged_2048x2048/content/1.png?access_token=1!4uHI5YWRYPycbb8TOARTAvV-yOmhisibmRaFG_aMXzAaQA7AQ111kb26pbgexXLt08hkcjxQqqkyCUR6PYz1r2UHWFS1DdEyMtIb3pChOdvM27N3l8Qq1IBlVBNRp2R_hj0XWZeOYRSkGnSH_keEUGgGajInFCQCVoI2D2-i9jSzQ0Oas1TumstEtIqcay8DAjnEXL8WVSlzzz0IOxCP78cC53ESUBUETnlsIYZonCq6qaEzD0bzhoJnU9n4KZOjEI1mQucQBqWLfkK0GKVL9DceS_HbxWkvUc6Fq0-GuHbqrnUccvlWuXsRGrwxrdfhQm4mN2FNZ8vNPUDHyIf8T0vl14cDItGZA6x3UEzorJ4Olof0WfeuSYKM6SHp7DdF-lfjux_gzn5Sbxte8d5WYh3KHY0PxOxM14LDCn3O0HccFe76KZPB1sSFv-ExMOGJi1tbGCMFFSuU35SLcL2a3YQ9dkdOMLehhC04Gqr8VwbKWTNWC0MzxJqN4joH00MFKngFc-214Xmb_AYbkhTmb3yenPGyjg9evogWwuGwGrhS0h6wVm8Bmk_4piBtX9Gj&amp;box_client_name=box-content-preview&amp;box_client_version=2.32.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67" y="1598112"/>
            <a:ext cx="5111785" cy="3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l.boxcloud.com/api/2.0/internal_files/510713235629/versions/540779674829/representations/png_paged_2048x2048/content/1.png?access_token=1!gNwgUUZhCVIawyuR0oFAZhNlBvofLkcBeqOimjWQ3bkNDF9nXOUHsfONF-2BvArSeEnAf6gP37DOn8rYe3zUm47UE8GboCcRp-rwNSCqEiiKO60SN-BzCMmWGzRfM44jdJcXpV3JfuF-SfBChxVVfpL7Yy4T_ZtyH7W-ZtE8KVSDnvXk7iVdi9bB1_f-qp2MQWoTkUe04pKdjZOqf1AXgqutQOY3wJOTa7yiPCIA7efwh_PBfXBXHW4rrzEf9vwqUdnwh6zB2f3hQpCrM4O0eGdU37n3Fem9okl6wiqA-zuNhf_JwwrWoOVyZyqnnMuquu7nOgEjayDljQ7zw855-1iIdXk9JV3DHIsGy3v-CeBBmec-xAp1MxsfCaD3ypRibtwqcyGGTpCP7QBDPt8MW5wxd8uQJqYtg_aZy30nMrfIaULRocZi3odfqE2w7TQloDVfjpSih9o02pjdTUOTMzDnkqkCvYi9ok0jSEtCCJihkS6bYYbC0zicwZeDBMTvrjlFPMfvv5wDfk-nl5n3xzIH_BYRLQZmbHtL7GCfz2f-JhMNS60kk_a1rbGSvwIR&amp;box_client_name=box-content-preview&amp;box_client_version=2.32.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996" y="1598112"/>
            <a:ext cx="5111786" cy="340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dl.boxcloud.com/api/2.0/internal_files/511366763447/versions/541478928647/representations/jpg_paged_2048x2048/content/1.jpg?access_token=1!s-4t0F-eNP2dt9wkXL-WvHYl6Yv2q-fura9Pygf1iyrhmOBEz1yw2Pxeox39tW8QeJPjN30fapUVVYpHqz6fjeSea0z47L_xQVoyUe-7QuGhsrFU6Oc5kMhHvnj2iArZCBWyogiL8em674f2x1X9zfHPAB9kQzE0IR-Rc0vMvl_t3SUYbtIZfkhmP0sfFv3w3emzN5a1r0__MdxuCbp_wakksqROYi-e8oEBYDdWtUuJGbNuYxNQ0jyyXsEJFFUCwlOD0nuuni2XjRbIRrv3VcQOOCQUadPa-B21uZNtqGwR3NPM3xXJmB_bcW9fwWmjAG0yBFb7RJoQO00SNJPXszwcRdeUN1zFxJEK9XkBQFVa8B1peBsR4Jb1okh3zC_EQWeg07Q71RE8q2TOHOlck2A13yA4R8-CLpieCw4BtExUJqsslQFknZjWelENKVXhlRh6YfqEPZg-lCUuVDpU0r7wfry6U9KrNAxqALRzSRV9zzRYxCAy71sPRHhPELJ-OzD_Bc-egA0TX_Y1KZ33Xx3ouE6ADmA_XSO-N53lllhU_O6Zva2Jph49kerzlJbq&amp;box_client_name=box-content-preview&amp;box_client_version=2.32.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195" y="3849392"/>
            <a:ext cx="5477173" cy="2663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77772" y="5951621"/>
            <a:ext cx="43740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Welcome Back Block Party- August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1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955C9ED-AAC2-6B47-8EC6-82613EF275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241" y="1422620"/>
            <a:ext cx="7756164" cy="5169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DART Silver Line UT Dallas Rail Station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36302" y="1421856"/>
            <a:ext cx="2989963" cy="3231654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Groundbreaking Ceremony</a:t>
            </a:r>
            <a:br>
              <a:rPr lang="en-US" dirty="0"/>
            </a:br>
            <a:r>
              <a:rPr lang="en-US" dirty="0"/>
              <a:t>held Sep 19, 2019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Slated for completion </a:t>
            </a:r>
            <a:r>
              <a:rPr lang="en-US" dirty="0" smtClean="0"/>
              <a:t>Dec. </a:t>
            </a:r>
            <a:r>
              <a:rPr lang="en-US" dirty="0"/>
              <a:t>2022; station to be located behind Northside Phase 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Silver Line </a:t>
            </a:r>
            <a:r>
              <a:rPr lang="en-US" dirty="0" smtClean="0"/>
              <a:t>expected </a:t>
            </a:r>
            <a:r>
              <a:rPr lang="en-US" dirty="0"/>
              <a:t>to carry 7,000 riders daily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F503F-C467-B846-817B-EB14F67103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" t="2306" r="271" b="2168"/>
          <a:stretch/>
        </p:blipFill>
        <p:spPr>
          <a:xfrm>
            <a:off x="259402" y="4653510"/>
            <a:ext cx="3190002" cy="193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5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5FA91C-D800-F94F-B3F9-DA2E1504F3F7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6216" t="25147" b="-1"/>
          <a:stretch/>
        </p:blipFill>
        <p:spPr>
          <a:xfrm>
            <a:off x="1569308" y="1523005"/>
            <a:ext cx="10330253" cy="48628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dirty="0"/>
              <a:t>DART Silver Line UT Dallas Rail Station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177210" y="1523006"/>
            <a:ext cx="3433255" cy="4862870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UTD </a:t>
            </a:r>
            <a:r>
              <a:rPr lang="en-US" sz="1600" dirty="0" smtClean="0"/>
              <a:t>will be one </a:t>
            </a:r>
            <a:r>
              <a:rPr lang="en-US" sz="1600" dirty="0"/>
              <a:t>of 10 stops on the DART Silver </a:t>
            </a:r>
            <a:r>
              <a:rPr lang="en-US" sz="1600" dirty="0" smtClean="0"/>
              <a:t>Line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Runs 26 miles from Shiloh Road to Terminal B at DFW </a:t>
            </a:r>
            <a:r>
              <a:rPr lang="en-US" sz="1600" dirty="0" smtClean="0"/>
              <a:t>Airport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Crosses seven North Texas cities: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Grapevine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Coppell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Dallas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Carrollton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Addison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Richardson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Plano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Connects with four light rail lines – Red, Orange, Blue and </a:t>
            </a:r>
            <a:r>
              <a:rPr lang="en-US" sz="1600" dirty="0" smtClean="0"/>
              <a:t>Green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517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7331" y="802777"/>
            <a:ext cx="91513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Future Plans- Northside &amp; DART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5122" name="Picture 2" descr="Image result for northside at ut dalla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0272" y="1507957"/>
            <a:ext cx="6191007" cy="48166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3246" t="8348" r="6912" b="3247"/>
          <a:stretch/>
        </p:blipFill>
        <p:spPr>
          <a:xfrm>
            <a:off x="1557332" y="1507957"/>
            <a:ext cx="9287132" cy="495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19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626" y="1143001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The Process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342" y="1672464"/>
            <a:ext cx="684093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Determine the objective or vision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What are we trying to create?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Establish the mechanics 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Do you own the land?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What type of mix-use development? (Public, Private with local agency, etc.)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Initiate a market study 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Housing – Who do you want your tenants to be?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Retail – must be able to sustain itself </a:t>
            </a:r>
            <a:r>
              <a:rPr lang="en-US" sz="2400" dirty="0" smtClean="0">
                <a:solidFill>
                  <a:prstClr val="black"/>
                </a:solidFill>
              </a:rPr>
              <a:t/>
            </a:r>
            <a:br>
              <a:rPr lang="en-US" sz="2400" dirty="0" smtClean="0">
                <a:solidFill>
                  <a:prstClr val="black"/>
                </a:solidFill>
              </a:rPr>
            </a:br>
            <a:r>
              <a:rPr lang="en-US" sz="2400" dirty="0" smtClean="0">
                <a:solidFill>
                  <a:prstClr val="black"/>
                </a:solidFill>
              </a:rPr>
              <a:t>year-round </a:t>
            </a: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Image result for northside at ut dalla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05" y="2018929"/>
            <a:ext cx="5074841" cy="39482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655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626" y="1143001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The Process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43574" y="2273131"/>
            <a:ext cx="7848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Determine how to get infrastructure support</a:t>
            </a:r>
          </a:p>
          <a:p>
            <a:pPr marL="800100" lvl="1" indent="-342900">
              <a:buFontTx/>
              <a:buChar char="-"/>
            </a:pPr>
            <a:r>
              <a:rPr lang="en-US" sz="2400" dirty="0">
                <a:solidFill>
                  <a:prstClr val="black"/>
                </a:solidFill>
              </a:rPr>
              <a:t>Are there any TIFs, CDAs, tax credits?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Establish business and legal terms 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Establish operational terms 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Develop a periodic review process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8196" name="Picture 4" descr="Image result for northside and synergy park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2161151"/>
            <a:ext cx="4768850" cy="31807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2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626" y="1143001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prstClr val="black"/>
                </a:solidFill>
              </a:rPr>
              <a:t>Keep in Mind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216" y="1897053"/>
            <a:ext cx="627576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Must make business sense 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Needs to be part of a master plan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A strong, dedicated project manager is required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Consider management issues, such as traffic, safety and security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Think long-term and protect yourself in your </a:t>
            </a:r>
            <a:r>
              <a:rPr lang="en-US" sz="2400" dirty="0" smtClean="0">
                <a:solidFill>
                  <a:prstClr val="black"/>
                </a:solidFill>
              </a:rPr>
              <a:t>contract (i.e</a:t>
            </a:r>
            <a:r>
              <a:rPr lang="en-US" sz="2400" dirty="0">
                <a:solidFill>
                  <a:prstClr val="black"/>
                </a:solidFill>
              </a:rPr>
              <a:t>. rent </a:t>
            </a:r>
            <a:r>
              <a:rPr lang="en-US" sz="2400" dirty="0" smtClean="0">
                <a:solidFill>
                  <a:prstClr val="black"/>
                </a:solidFill>
              </a:rPr>
              <a:t>reset)</a:t>
            </a:r>
            <a:endParaRPr lang="en-US" sz="2400" dirty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4051" t="6793" r="15362" b="510"/>
          <a:stretch/>
        </p:blipFill>
        <p:spPr>
          <a:xfrm>
            <a:off x="6492985" y="2362420"/>
            <a:ext cx="5350818" cy="33325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99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1506" y="2202177"/>
            <a:ext cx="284404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Land Lease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Term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Mixed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Shared Revenue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516626" y="1143001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Developing Your Business Model</a:t>
            </a:r>
            <a:endParaRPr lang="en-US" sz="3600" dirty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7170" name="Picture 2" descr="Image result for business model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1" t="9902" r="9241" b="11814"/>
          <a:stretch/>
        </p:blipFill>
        <p:spPr bwMode="auto">
          <a:xfrm>
            <a:off x="6164816" y="2202177"/>
            <a:ext cx="4788064" cy="328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2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13296C-2EF5-6D4E-A44A-A34FCF070E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083" y="1357108"/>
            <a:ext cx="3127932" cy="52132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28600" y="1444606"/>
            <a:ext cx="2761363" cy="4339650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r>
              <a:rPr lang="en-US" b="1" dirty="0"/>
              <a:t>UT Dallas Intellectual Transit-Oriented Transformational Incubator (DITTI)</a:t>
            </a:r>
          </a:p>
          <a:p>
            <a:endParaRPr lang="en-US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UEDA Award of Excellence in Place &amp; Innovation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ECSW receives outstanding construction award from Association of General Contractors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1FE59C-375F-8046-BFD0-0DB0C3F39890}"/>
              </a:ext>
            </a:extLst>
          </p:cNvPr>
          <p:cNvSpPr txBox="1"/>
          <p:nvPr/>
        </p:nvSpPr>
        <p:spPr>
          <a:xfrm>
            <a:off x="177210" y="773883"/>
            <a:ext cx="1184467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200" b="1" dirty="0">
                <a:solidFill>
                  <a:srgbClr val="154734"/>
                </a:solidFill>
              </a:rPr>
              <a:t>Awards for Economic Development, ECSW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DCC7E-B924-2040-AE41-24A31B5264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86" r="4136"/>
          <a:stretch/>
        </p:blipFill>
        <p:spPr>
          <a:xfrm>
            <a:off x="3082246" y="1361496"/>
            <a:ext cx="5461390" cy="520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902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200" b="1" dirty="0">
                <a:solidFill>
                  <a:srgbClr val="154734"/>
                </a:solidFill>
              </a:rPr>
              <a:t>Barrett Swiss Art Collection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289851" y="1335250"/>
            <a:ext cx="2989963" cy="5170646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/>
              <a:t>Major Acquisition</a:t>
            </a:r>
            <a:br>
              <a:rPr lang="en-US" b="1" dirty="0"/>
            </a:b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The collection features more than 400 works of Swiss art. The gift was single-largest donation ever made to UTD or UT System school</a:t>
            </a:r>
            <a:br>
              <a:rPr lang="en-US" dirty="0"/>
            </a:b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Collection pieces date from late 14th through mid-20th century </a:t>
            </a:r>
            <a:br>
              <a:rPr lang="en-US" dirty="0"/>
            </a:b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Swiss-born artists like  Caspar Wolf (first to ever paint Swiss Alps) and Curio Amiet (inset) are featured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815C5E-6D33-F743-BFE4-D93817399B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852" b="11910"/>
          <a:stretch/>
        </p:blipFill>
        <p:spPr>
          <a:xfrm>
            <a:off x="3392455" y="1335251"/>
            <a:ext cx="8552816" cy="518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FBE4CB-E86D-674F-9A05-955C37085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311" y="4102849"/>
            <a:ext cx="2212654" cy="221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793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626" y="1006523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About UT Dallas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730" y="1648029"/>
            <a:ext cx="120046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More than </a:t>
            </a:r>
            <a:r>
              <a:rPr lang="en-US" sz="2400" dirty="0" smtClean="0">
                <a:solidFill>
                  <a:prstClr val="black"/>
                </a:solidFill>
              </a:rPr>
              <a:t>29,500 students enrolled; more than 7,000 </a:t>
            </a:r>
            <a:r>
              <a:rPr lang="en-US" sz="2400" dirty="0">
                <a:solidFill>
                  <a:prstClr val="black"/>
                </a:solidFill>
              </a:rPr>
              <a:t>live on </a:t>
            </a:r>
            <a:r>
              <a:rPr lang="en-US" sz="2400" dirty="0" smtClean="0">
                <a:solidFill>
                  <a:prstClr val="black"/>
                </a:solidFill>
              </a:rPr>
              <a:t>(or adjacent to) campus </a:t>
            </a:r>
            <a:r>
              <a:rPr lang="en-US" sz="2400" dirty="0">
                <a:solidFill>
                  <a:prstClr val="black"/>
                </a:solidFill>
              </a:rPr>
              <a:t>in residence halls or apartments</a:t>
            </a:r>
          </a:p>
          <a:p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Over 4,000 </a:t>
            </a:r>
            <a:r>
              <a:rPr lang="en-US" sz="2400" dirty="0">
                <a:solidFill>
                  <a:prstClr val="black"/>
                </a:solidFill>
              </a:rPr>
              <a:t>faculty and staff members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142 </a:t>
            </a:r>
            <a:r>
              <a:rPr lang="en-US" sz="2400" dirty="0">
                <a:solidFill>
                  <a:prstClr val="black"/>
                </a:solidFill>
              </a:rPr>
              <a:t>academic programs across </a:t>
            </a:r>
            <a:r>
              <a:rPr lang="en-US" sz="2400" dirty="0" smtClean="0">
                <a:solidFill>
                  <a:prstClr val="black"/>
                </a:solidFill>
              </a:rPr>
              <a:t>eight schools offering top-ranked programs in science, technology, engineering, arts and management</a:t>
            </a: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caa095020\AppData\Local\Microsoft\Windows\Temporary Internet Files\Content.Outlook\XDI264XM\atec-dus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10821" b="2109"/>
          <a:stretch/>
        </p:blipFill>
        <p:spPr bwMode="auto">
          <a:xfrm>
            <a:off x="4326529" y="4315000"/>
            <a:ext cx="3351594" cy="20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:\Administration Communications\PhotosAndImages\Buildings\UTD 9-24-12 NSERL HDR 00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/>
          <a:stretch/>
        </p:blipFill>
        <p:spPr bwMode="auto">
          <a:xfrm>
            <a:off x="512455" y="4315001"/>
            <a:ext cx="3610118" cy="2001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mcy130030\Desktop\UTD 9-19-11 SOM VC 125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35" r="1463" b="897"/>
          <a:stretch/>
        </p:blipFill>
        <p:spPr bwMode="auto">
          <a:xfrm>
            <a:off x="7882079" y="4314999"/>
            <a:ext cx="3708952" cy="200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58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177210" y="773883"/>
            <a:ext cx="11844670" cy="584775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200" b="1" dirty="0">
                <a:solidFill>
                  <a:srgbClr val="154734"/>
                </a:solidFill>
              </a:rPr>
              <a:t>Crow Museum of Asian Art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333673" y="1358658"/>
            <a:ext cx="2989963" cy="5170646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pPr lvl="0"/>
            <a:r>
              <a:rPr lang="en-US" b="1" dirty="0"/>
              <a:t>World-Class Collection Coming to Campus Soon</a:t>
            </a:r>
            <a:br>
              <a:rPr lang="en-US" b="1" dirty="0"/>
            </a:br>
            <a:endParaRPr lang="en-US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Trammell and Margaret Crow donated museum collection of Asian art to UT Dallas in 2019</a:t>
            </a:r>
            <a:br>
              <a:rPr lang="en-US" dirty="0"/>
            </a:b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More than 1,000 works, plus a library of more than 12,000 catalogs, journals &amp; books gifted</a:t>
            </a:r>
            <a:br>
              <a:rPr lang="en-US" dirty="0"/>
            </a:br>
            <a:endParaRPr lang="en-US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Gift also includes $23M in funding to help construct an arts &amp; performance complex at UT Dallas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967932-4974-1445-A742-F825C7B81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099" y="1358658"/>
            <a:ext cx="8322260" cy="51706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938AE-B21F-3C46-8F6E-7AE0DDE31B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221" y="4689153"/>
            <a:ext cx="2457324" cy="163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43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erial view of camp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44"/>
          <a:stretch/>
        </p:blipFill>
        <p:spPr bwMode="auto">
          <a:xfrm>
            <a:off x="0" y="673768"/>
            <a:ext cx="12192000" cy="5951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77634"/>
            <a:ext cx="12192000" cy="5924699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n-US" sz="8000" b="1" dirty="0" smtClean="0"/>
          </a:p>
          <a:p>
            <a:pPr algn="ctr"/>
            <a:r>
              <a:rPr lang="en-US" sz="9600" b="1" dirty="0" smtClean="0"/>
              <a:t>Q&amp;A</a:t>
            </a:r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b="1" dirty="0"/>
          </a:p>
          <a:p>
            <a:pPr algn="ctr"/>
            <a:endParaRPr lang="en-US" b="1" dirty="0" smtClean="0"/>
          </a:p>
          <a:p>
            <a:pPr algn="ctr"/>
            <a:endParaRPr lang="en-US" sz="500" b="1" dirty="0" smtClean="0"/>
          </a:p>
          <a:p>
            <a:pPr algn="ctr"/>
            <a:endParaRPr lang="en-US" sz="500" b="1" dirty="0"/>
          </a:p>
          <a:p>
            <a:pPr algn="ctr"/>
            <a:endParaRPr lang="en-US" sz="500" b="1" dirty="0"/>
          </a:p>
          <a:p>
            <a:pPr algn="ctr"/>
            <a:endParaRPr lang="en-US" b="1" dirty="0" smtClean="0"/>
          </a:p>
          <a:p>
            <a:pPr algn="ctr"/>
            <a:r>
              <a:rPr lang="en-US" sz="2000" b="1" dirty="0" smtClean="0"/>
              <a:t>Dr. Calvin Jamison</a:t>
            </a:r>
          </a:p>
          <a:p>
            <a:pPr algn="ctr"/>
            <a:r>
              <a:rPr lang="en-US" sz="2000" b="1" dirty="0" smtClean="0"/>
              <a:t>Vice President for Facilities &amp; Economic Development</a:t>
            </a:r>
          </a:p>
          <a:p>
            <a:pPr algn="ctr"/>
            <a:r>
              <a:rPr lang="en-US" sz="2000" b="1" dirty="0" smtClean="0"/>
              <a:t>The University of Texas at Dallas</a:t>
            </a:r>
          </a:p>
          <a:p>
            <a:pPr algn="ctr"/>
            <a:r>
              <a:rPr lang="en-US" sz="2000" b="1" dirty="0" smtClean="0"/>
              <a:t>fed@utdallas.edu</a:t>
            </a:r>
            <a:endParaRPr lang="en-US" sz="2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6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6626" y="1143001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UT Dallas Stats and Facts</a:t>
            </a:r>
            <a:endParaRPr lang="en-US" sz="3600" b="1" dirty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6012" y="2037822"/>
            <a:ext cx="8176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Celebrating 50 years this year; UT Dallas was the top university under the age of 50 in the nation.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#2 Fastest Growing Public Doctoral University in the Country- The Chronicle of Higher Education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Best Value Public University in Texas-  Forbes (2019)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prstClr val="black"/>
                </a:solidFill>
              </a:rPr>
              <a:t>#1 Top MBA Programs Where Grads Make More Than They Owe- U.S. News &amp; World Report (2018)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prstClr val="black"/>
              </a:solidFill>
            </a:endParaRPr>
          </a:p>
          <a:p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2056" name="Picture 8" descr="Image result for us news and world report- logo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3519" y="4167840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chronicle of higher education logo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3788" y="1669312"/>
            <a:ext cx="3444826" cy="164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forbes logo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818" y="3135407"/>
            <a:ext cx="2322902" cy="60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64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FD2930F-98E3-D146-B2D8-177B957E3AE2}"/>
              </a:ext>
            </a:extLst>
          </p:cNvPr>
          <p:cNvSpPr txBox="1"/>
          <p:nvPr/>
        </p:nvSpPr>
        <p:spPr>
          <a:xfrm>
            <a:off x="1862639" y="1823749"/>
            <a:ext cx="8639897" cy="738664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r>
              <a:rPr lang="en-US" b="1" dirty="0"/>
              <a:t>UT Dallas was the 2nd-fastest growing public doctoral university in the country from AY07 to AY17, according to </a:t>
            </a:r>
            <a:r>
              <a:rPr lang="en-US" b="1" i="1" dirty="0"/>
              <a:t>The Chronicle of Higher Education</a:t>
            </a:r>
            <a:r>
              <a:rPr lang="en-US" b="1" dirty="0"/>
              <a:t>.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B066C0-93F7-D04D-9B95-32338047A0E2}"/>
              </a:ext>
            </a:extLst>
          </p:cNvPr>
          <p:cNvSpPr/>
          <p:nvPr/>
        </p:nvSpPr>
        <p:spPr>
          <a:xfrm>
            <a:off x="2263039" y="5201392"/>
            <a:ext cx="365760" cy="86194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28A9AB-EE10-594F-8C9F-742FC4DF0EDA}"/>
              </a:ext>
            </a:extLst>
          </p:cNvPr>
          <p:cNvSpPr/>
          <p:nvPr/>
        </p:nvSpPr>
        <p:spPr>
          <a:xfrm>
            <a:off x="2865481" y="5118265"/>
            <a:ext cx="365760" cy="94507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71A2FC-10BB-0D48-85D6-32E4786AD596}"/>
              </a:ext>
            </a:extLst>
          </p:cNvPr>
          <p:cNvSpPr/>
          <p:nvPr/>
        </p:nvSpPr>
        <p:spPr>
          <a:xfrm>
            <a:off x="1679759" y="5316705"/>
            <a:ext cx="365760" cy="74663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81C5A0A-E4D0-C04E-86CD-8CB542CA6781}"/>
              </a:ext>
            </a:extLst>
          </p:cNvPr>
          <p:cNvSpPr/>
          <p:nvPr/>
        </p:nvSpPr>
        <p:spPr>
          <a:xfrm>
            <a:off x="3507567" y="5035138"/>
            <a:ext cx="365760" cy="101632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B0A8F6-551E-354E-93C5-EB2F15F7AB50}"/>
              </a:ext>
            </a:extLst>
          </p:cNvPr>
          <p:cNvSpPr/>
          <p:nvPr/>
        </p:nvSpPr>
        <p:spPr>
          <a:xfrm>
            <a:off x="1108354" y="5316705"/>
            <a:ext cx="365760" cy="746633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BCB639F-D923-C548-AAF5-0A27F1E678BF}"/>
              </a:ext>
            </a:extLst>
          </p:cNvPr>
          <p:cNvSpPr/>
          <p:nvPr/>
        </p:nvSpPr>
        <p:spPr>
          <a:xfrm>
            <a:off x="7583851" y="4500747"/>
            <a:ext cx="365760" cy="1562591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E0C016-5889-2C49-BC3C-310461879F1B}"/>
              </a:ext>
            </a:extLst>
          </p:cNvPr>
          <p:cNvSpPr/>
          <p:nvPr/>
        </p:nvSpPr>
        <p:spPr>
          <a:xfrm>
            <a:off x="6270259" y="4702629"/>
            <a:ext cx="365760" cy="13607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E2C945-4980-4B43-A330-1A9D3EAB50AF}"/>
              </a:ext>
            </a:extLst>
          </p:cNvPr>
          <p:cNvSpPr/>
          <p:nvPr/>
        </p:nvSpPr>
        <p:spPr>
          <a:xfrm>
            <a:off x="4177930" y="4953000"/>
            <a:ext cx="365760" cy="11103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0097437-02C0-E646-8F7C-95206D8512DE}"/>
              </a:ext>
            </a:extLst>
          </p:cNvPr>
          <p:cNvSpPr/>
          <p:nvPr/>
        </p:nvSpPr>
        <p:spPr>
          <a:xfrm>
            <a:off x="4879958" y="4812349"/>
            <a:ext cx="365760" cy="125098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9827DF-086E-B24D-8258-185440E00D54}"/>
              </a:ext>
            </a:extLst>
          </p:cNvPr>
          <p:cNvSpPr/>
          <p:nvPr/>
        </p:nvSpPr>
        <p:spPr>
          <a:xfrm>
            <a:off x="5601726" y="4702629"/>
            <a:ext cx="365760" cy="136071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D6C876-6170-7649-9ED6-0AF63D25F8D2}"/>
              </a:ext>
            </a:extLst>
          </p:cNvPr>
          <p:cNvSpPr/>
          <p:nvPr/>
        </p:nvSpPr>
        <p:spPr>
          <a:xfrm>
            <a:off x="6938789" y="4593711"/>
            <a:ext cx="365760" cy="146962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EF81C8-10A7-5F49-9334-1C6BE1B3BAC0}"/>
              </a:ext>
            </a:extLst>
          </p:cNvPr>
          <p:cNvSpPr/>
          <p:nvPr/>
        </p:nvSpPr>
        <p:spPr>
          <a:xfrm>
            <a:off x="8245034" y="4500747"/>
            <a:ext cx="365760" cy="156259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AFB457-2664-4345-831B-21A9D62F1FC1}"/>
              </a:ext>
            </a:extLst>
          </p:cNvPr>
          <p:cNvSpPr/>
          <p:nvPr/>
        </p:nvSpPr>
        <p:spPr>
          <a:xfrm>
            <a:off x="8932305" y="4405745"/>
            <a:ext cx="365760" cy="1657594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8D8D7CE-D074-D448-B429-97F04BBD0682}"/>
              </a:ext>
            </a:extLst>
          </p:cNvPr>
          <p:cNvSpPr/>
          <p:nvPr/>
        </p:nvSpPr>
        <p:spPr>
          <a:xfrm>
            <a:off x="9572063" y="4310743"/>
            <a:ext cx="361305" cy="175259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5518C68-D233-DB4B-B5B7-54A46FE99A7F}"/>
              </a:ext>
            </a:extLst>
          </p:cNvPr>
          <p:cNvSpPr/>
          <p:nvPr/>
        </p:nvSpPr>
        <p:spPr>
          <a:xfrm>
            <a:off x="10277341" y="4210301"/>
            <a:ext cx="365760" cy="184759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AB821FF-37EC-B74D-954E-F029C9097DC1}"/>
              </a:ext>
            </a:extLst>
          </p:cNvPr>
          <p:cNvSpPr/>
          <p:nvPr/>
        </p:nvSpPr>
        <p:spPr>
          <a:xfrm>
            <a:off x="10910173" y="4109361"/>
            <a:ext cx="365760" cy="194853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B5F2F94-56E1-524D-A723-036DA43BCE48}"/>
              </a:ext>
            </a:extLst>
          </p:cNvPr>
          <p:cNvCxnSpPr>
            <a:cxnSpLocks/>
          </p:cNvCxnSpPr>
          <p:nvPr/>
        </p:nvCxnSpPr>
        <p:spPr>
          <a:xfrm>
            <a:off x="9106503" y="3757924"/>
            <a:ext cx="0" cy="657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DD3375-6E54-2747-A229-1C74D9DAC028}"/>
              </a:ext>
            </a:extLst>
          </p:cNvPr>
          <p:cNvSpPr txBox="1"/>
          <p:nvPr/>
        </p:nvSpPr>
        <p:spPr>
          <a:xfrm>
            <a:off x="966396" y="6057900"/>
            <a:ext cx="11339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AY07 AY08 AY09 AY10  AY11  AY12  AY13   AY14  AY15  AY16  AY17  AY18  AY19  AY20  AY21  AY22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5EFDA-52F0-EA4B-99EB-F7D3A846FB5A}"/>
              </a:ext>
            </a:extLst>
          </p:cNvPr>
          <p:cNvSpPr txBox="1"/>
          <p:nvPr/>
        </p:nvSpPr>
        <p:spPr>
          <a:xfrm>
            <a:off x="8610794" y="3426029"/>
            <a:ext cx="1027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29,543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B7E36-97D2-E14D-80A1-17AF267F2DB9}"/>
              </a:ext>
            </a:extLst>
          </p:cNvPr>
          <p:cNvSpPr txBox="1"/>
          <p:nvPr/>
        </p:nvSpPr>
        <p:spPr>
          <a:xfrm>
            <a:off x="228600" y="3593853"/>
            <a:ext cx="98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40,000</a:t>
            </a:r>
          </a:p>
          <a:p>
            <a:r>
              <a:rPr lang="en-US" dirty="0"/>
              <a:t>35,000</a:t>
            </a:r>
          </a:p>
          <a:p>
            <a:r>
              <a:rPr lang="en-US" dirty="0"/>
              <a:t>30,000</a:t>
            </a:r>
          </a:p>
          <a:p>
            <a:r>
              <a:rPr lang="en-US" dirty="0"/>
              <a:t>25,000</a:t>
            </a:r>
          </a:p>
          <a:p>
            <a:r>
              <a:rPr lang="en-US" dirty="0"/>
              <a:t>20,000</a:t>
            </a:r>
          </a:p>
          <a:p>
            <a:r>
              <a:rPr lang="en-US" dirty="0"/>
              <a:t>15,000</a:t>
            </a:r>
          </a:p>
          <a:p>
            <a:r>
              <a:rPr lang="en-US" dirty="0"/>
              <a:t>10,000</a:t>
            </a:r>
          </a:p>
          <a:p>
            <a:r>
              <a:rPr lang="en-US" dirty="0"/>
              <a:t>5,000</a:t>
            </a:r>
          </a:p>
          <a:p>
            <a:r>
              <a:rPr lang="en-US" dirty="0"/>
              <a:t>0</a:t>
            </a:r>
          </a:p>
          <a:p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A411FEA-8CC2-CB4B-BC84-2168DB215693}"/>
              </a:ext>
            </a:extLst>
          </p:cNvPr>
          <p:cNvSpPr txBox="1"/>
          <p:nvPr/>
        </p:nvSpPr>
        <p:spPr>
          <a:xfrm>
            <a:off x="334401" y="1091945"/>
            <a:ext cx="11844670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b="1" dirty="0"/>
              <a:t>Rapid Growth of Student Body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905AA4-27F8-2449-8020-7CFC91052806}"/>
              </a:ext>
            </a:extLst>
          </p:cNvPr>
          <p:cNvSpPr txBox="1"/>
          <p:nvPr/>
        </p:nvSpPr>
        <p:spPr>
          <a:xfrm rot="16200000">
            <a:off x="10121543" y="3852511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35,000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27742D-009B-AB4B-AF44-04FB983175E7}"/>
              </a:ext>
            </a:extLst>
          </p:cNvPr>
          <p:cNvSpPr txBox="1"/>
          <p:nvPr/>
        </p:nvSpPr>
        <p:spPr>
          <a:xfrm rot="16200000">
            <a:off x="9470941" y="3924694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33,525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D95C8F5-1F50-2F48-8150-17FF8E3A53C2}"/>
              </a:ext>
            </a:extLst>
          </p:cNvPr>
          <p:cNvSpPr txBox="1"/>
          <p:nvPr/>
        </p:nvSpPr>
        <p:spPr>
          <a:xfrm rot="16200000">
            <a:off x="8753884" y="4064696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31,320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BF138-28DF-F24F-9604-DCD4937424EE}"/>
              </a:ext>
            </a:extLst>
          </p:cNvPr>
          <p:cNvSpPr txBox="1"/>
          <p:nvPr/>
        </p:nvSpPr>
        <p:spPr>
          <a:xfrm rot="16200000">
            <a:off x="7417699" y="4232128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28,757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56E44CB-67A7-F949-BFAC-EDE2D6A09140}"/>
              </a:ext>
            </a:extLst>
          </p:cNvPr>
          <p:cNvSpPr txBox="1"/>
          <p:nvPr/>
        </p:nvSpPr>
        <p:spPr>
          <a:xfrm rot="16200000">
            <a:off x="6788409" y="4289581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27,642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44A0A4-A412-EE42-83A5-DF748CE818E8}"/>
              </a:ext>
            </a:extLst>
          </p:cNvPr>
          <p:cNvSpPr txBox="1"/>
          <p:nvPr/>
        </p:nvSpPr>
        <p:spPr>
          <a:xfrm rot="16200000">
            <a:off x="6138517" y="4417245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26,793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FA3B96-4FD6-6543-BA63-25204F4BCF74}"/>
              </a:ext>
            </a:extLst>
          </p:cNvPr>
          <p:cNvSpPr txBox="1"/>
          <p:nvPr/>
        </p:nvSpPr>
        <p:spPr>
          <a:xfrm rot="16200000">
            <a:off x="5443441" y="4504674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24,544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8821940-1AFE-A946-BA2F-2B48FE1D0BAF}"/>
              </a:ext>
            </a:extLst>
          </p:cNvPr>
          <p:cNvSpPr txBox="1"/>
          <p:nvPr/>
        </p:nvSpPr>
        <p:spPr>
          <a:xfrm rot="16200000">
            <a:off x="4814226" y="4504673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23,595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6244BF3-2213-224E-88A7-2B9243947BFD}"/>
              </a:ext>
            </a:extLst>
          </p:cNvPr>
          <p:cNvSpPr txBox="1"/>
          <p:nvPr/>
        </p:nvSpPr>
        <p:spPr>
          <a:xfrm rot="16200000">
            <a:off x="4086403" y="4579601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23,595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3135E71-E0F3-9A48-A724-5C9BB4B8645D}"/>
              </a:ext>
            </a:extLst>
          </p:cNvPr>
          <p:cNvSpPr txBox="1"/>
          <p:nvPr/>
        </p:nvSpPr>
        <p:spPr>
          <a:xfrm rot="16200000">
            <a:off x="3367958" y="4689972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21,193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691821-5022-5741-9238-5CA9FFC07689}"/>
              </a:ext>
            </a:extLst>
          </p:cNvPr>
          <p:cNvSpPr txBox="1"/>
          <p:nvPr/>
        </p:nvSpPr>
        <p:spPr>
          <a:xfrm rot="16200000">
            <a:off x="2695675" y="4766204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18,864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9D2E620-027B-9A47-AB4C-054A78908776}"/>
              </a:ext>
            </a:extLst>
          </p:cNvPr>
          <p:cNvSpPr txBox="1"/>
          <p:nvPr/>
        </p:nvSpPr>
        <p:spPr>
          <a:xfrm rot="16200000">
            <a:off x="2057229" y="4800289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15,783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4CD4CA-ADC6-664A-93B8-B6473B8882B0}"/>
              </a:ext>
            </a:extLst>
          </p:cNvPr>
          <p:cNvSpPr txBox="1"/>
          <p:nvPr/>
        </p:nvSpPr>
        <p:spPr>
          <a:xfrm rot="16200000">
            <a:off x="1477623" y="4866803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14,944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5ECBA1-897B-B040-8E6F-3C8C3946FEB7}"/>
              </a:ext>
            </a:extLst>
          </p:cNvPr>
          <p:cNvSpPr txBox="1"/>
          <p:nvPr/>
        </p:nvSpPr>
        <p:spPr>
          <a:xfrm rot="16200000">
            <a:off x="869404" y="4949434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14,556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99C8B1F-D827-8F41-B4E0-8922A4428CC0}"/>
              </a:ext>
            </a:extLst>
          </p:cNvPr>
          <p:cNvSpPr txBox="1"/>
          <p:nvPr/>
        </p:nvSpPr>
        <p:spPr>
          <a:xfrm rot="16200000">
            <a:off x="316152" y="4949434"/>
            <a:ext cx="1995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14,523</a:t>
            </a:r>
          </a:p>
        </p:txBody>
      </p:sp>
    </p:spTree>
    <p:extLst>
      <p:ext uri="{BB962C8B-B14F-4D97-AF65-F5344CB8AC3E}">
        <p14:creationId xmlns:p14="http://schemas.microsoft.com/office/powerpoint/2010/main" val="1474598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BD4DA5EF-F5C4-3C48-905B-41458064260A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525142" y="1709567"/>
          <a:ext cx="5418645" cy="3612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A9E4CBA-861F-9E45-8746-0EDD834CD162}"/>
              </a:ext>
            </a:extLst>
          </p:cNvPr>
          <p:cNvSpPr txBox="1"/>
          <p:nvPr/>
        </p:nvSpPr>
        <p:spPr>
          <a:xfrm>
            <a:off x="3545" y="946665"/>
            <a:ext cx="12188455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3600" b="1" dirty="0"/>
              <a:t>2019 Student Profile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D3B2F8-8591-6A4E-8A44-78AB9F81C3F7}"/>
              </a:ext>
            </a:extLst>
          </p:cNvPr>
          <p:cNvSpPr txBox="1"/>
          <p:nvPr/>
        </p:nvSpPr>
        <p:spPr>
          <a:xfrm>
            <a:off x="228600" y="1444606"/>
            <a:ext cx="2761363" cy="4616648"/>
          </a:xfrm>
          <a:prstGeom prst="rect">
            <a:avLst/>
          </a:prstGeom>
          <a:solidFill>
            <a:srgbClr val="D0DAD6"/>
          </a:solidFill>
        </p:spPr>
        <p:txBody>
          <a:bodyPr wrap="square" tIns="91440" bIns="91440" rtlCol="0">
            <a:spAutoFit/>
          </a:bodyPr>
          <a:lstStyle/>
          <a:p>
            <a:r>
              <a:rPr lang="en-US" b="1" dirty="0"/>
              <a:t>Top States</a:t>
            </a:r>
          </a:p>
          <a:p>
            <a:endParaRPr lang="en-US" dirty="0"/>
          </a:p>
          <a:p>
            <a:r>
              <a:rPr lang="en-US" dirty="0"/>
              <a:t>Texas (22,950)</a:t>
            </a:r>
          </a:p>
          <a:p>
            <a:r>
              <a:rPr lang="en-US" dirty="0"/>
              <a:t>California (202)</a:t>
            </a:r>
          </a:p>
          <a:p>
            <a:r>
              <a:rPr lang="en-US" dirty="0"/>
              <a:t>Illinois (70)</a:t>
            </a:r>
          </a:p>
          <a:p>
            <a:r>
              <a:rPr lang="en-US" dirty="0"/>
              <a:t>Louisiana (67)</a:t>
            </a:r>
          </a:p>
          <a:p>
            <a:r>
              <a:rPr lang="en-US" dirty="0"/>
              <a:t>Oklahoma (65)</a:t>
            </a:r>
          </a:p>
          <a:p>
            <a:r>
              <a:rPr lang="en-US" dirty="0"/>
              <a:t>Florida (53)</a:t>
            </a:r>
          </a:p>
          <a:p>
            <a:endParaRPr lang="en-US" dirty="0"/>
          </a:p>
          <a:p>
            <a:r>
              <a:rPr lang="en-US" b="1" dirty="0"/>
              <a:t>Top Texas Counties</a:t>
            </a:r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Collin (6,830)</a:t>
            </a:r>
          </a:p>
          <a:p>
            <a:r>
              <a:rPr lang="en-US" dirty="0"/>
              <a:t>Dallas (6,454)</a:t>
            </a:r>
          </a:p>
          <a:p>
            <a:r>
              <a:rPr lang="en-US" dirty="0"/>
              <a:t>Denton (2,087)</a:t>
            </a:r>
          </a:p>
          <a:p>
            <a:r>
              <a:rPr lang="en-US" dirty="0"/>
              <a:t>Tarrant (1,364)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35582F-647D-9949-BA45-1B4DDE6C4921}"/>
              </a:ext>
            </a:extLst>
          </p:cNvPr>
          <p:cNvSpPr txBox="1"/>
          <p:nvPr/>
        </p:nvSpPr>
        <p:spPr>
          <a:xfrm>
            <a:off x="7564627" y="3986374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 time</a:t>
            </a:r>
          </a:p>
          <a:p>
            <a:r>
              <a:rPr lang="en-US" dirty="0"/>
              <a:t>23,709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3EC37A-E385-5D47-ACFD-9039EC5BC2C2}"/>
              </a:ext>
            </a:extLst>
          </p:cNvPr>
          <p:cNvSpPr txBox="1"/>
          <p:nvPr/>
        </p:nvSpPr>
        <p:spPr>
          <a:xfrm>
            <a:off x="9008281" y="2565450"/>
            <a:ext cx="11464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Graduate</a:t>
            </a:r>
          </a:p>
          <a:p>
            <a:r>
              <a:rPr lang="en-US" dirty="0"/>
              <a:t>8,549</a:t>
            </a:r>
          </a:p>
        </p:txBody>
      </p:sp>
      <p:sp>
        <p:nvSpPr>
          <p:cNvPr id="12" name="Subtitle 3">
            <a:extLst>
              <a:ext uri="{FF2B5EF4-FFF2-40B4-BE49-F238E27FC236}">
                <a16:creationId xmlns:a16="http://schemas.microsoft.com/office/drawing/2014/main" id="{1383B42C-55EA-FD42-9131-138A63870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3515" y="6161255"/>
            <a:ext cx="12192000" cy="475738"/>
          </a:xfrm>
        </p:spPr>
        <p:txBody>
          <a:bodyPr>
            <a:normAutofit/>
          </a:bodyPr>
          <a:lstStyle/>
          <a:p>
            <a:r>
              <a:rPr lang="en-US" dirty="0" smtClean="0"/>
              <a:t>Oldest student: 85 years	Youngest Student: 15 years</a:t>
            </a:r>
            <a:endParaRPr lang="en-US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1D5CD9AE-F522-7941-8137-27B9ACC46D9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652692" y="1586429"/>
          <a:ext cx="5834996" cy="3591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F8763C3-2080-6C40-9A92-A0D57B343AE5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5431315" y="3133655"/>
          <a:ext cx="3888955" cy="25926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5A47B20-276D-9641-B093-958A58619306}"/>
              </a:ext>
            </a:extLst>
          </p:cNvPr>
          <p:cNvSpPr txBox="1"/>
          <p:nvPr/>
        </p:nvSpPr>
        <p:spPr>
          <a:xfrm>
            <a:off x="9811917" y="3646743"/>
            <a:ext cx="1723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Undergraduate</a:t>
            </a:r>
          </a:p>
          <a:p>
            <a:r>
              <a:rPr lang="en-US" dirty="0"/>
              <a:t>20,994</a:t>
            </a:r>
          </a:p>
        </p:txBody>
      </p:sp>
    </p:spTree>
    <p:extLst>
      <p:ext uri="{BB962C8B-B14F-4D97-AF65-F5344CB8AC3E}">
        <p14:creationId xmlns:p14="http://schemas.microsoft.com/office/powerpoint/2010/main" val="152708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668" y="1143001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black"/>
                </a:solidFill>
              </a:rPr>
              <a:t>Freshman Profile</a:t>
            </a: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b="1" dirty="0">
              <a:solidFill>
                <a:prstClr val="black"/>
              </a:solidFill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86860AC-C053-E24B-A608-59F259A3D2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14401"/>
              </p:ext>
            </p:extLst>
          </p:nvPr>
        </p:nvGraphicFramePr>
        <p:xfrm>
          <a:off x="785914" y="1423185"/>
          <a:ext cx="9313193" cy="455754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44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51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0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48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637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384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355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2982">
                  <a:extLst>
                    <a:ext uri="{9D8B030D-6E8A-4147-A177-3AD203B41FA5}">
                      <a16:colId xmlns:a16="http://schemas.microsoft.com/office/drawing/2014/main" val="1092579530"/>
                    </a:ext>
                  </a:extLst>
                </a:gridCol>
              </a:tblGrid>
              <a:tr h="911508">
                <a:tc>
                  <a:txBody>
                    <a:bodyPr/>
                    <a:lstStyle/>
                    <a:p>
                      <a:pPr algn="ctr"/>
                      <a:endParaRPr lang="en-US" sz="2000" b="1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2013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2014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2015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</a:rPr>
                        <a:t>2016</a:t>
                      </a:r>
                      <a:endParaRPr lang="en-US" sz="16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Arial"/>
                      </a:endParaRP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2017</a:t>
                      </a: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2018</a:t>
                      </a: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rial"/>
                        </a:rPr>
                        <a:t>2019</a:t>
                      </a:r>
                    </a:p>
                  </a:txBody>
                  <a:tcPr marL="121920" marR="12192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508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Freshman 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Class (Fall)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2,233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2,520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2,728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3,229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3,182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3,866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4,073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508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Average SAT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1261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1256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1257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1261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1323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1324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1344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508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Average ACT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28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29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28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29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508">
                <a:tc>
                  <a:txBody>
                    <a:bodyPr/>
                    <a:lstStyle/>
                    <a:p>
                      <a:pPr algn="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National </a:t>
                      </a:r>
                      <a:b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</a:br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+mj-lt"/>
                        </a:rPr>
                        <a:t>Merit</a:t>
                      </a:r>
                      <a:r>
                        <a:rPr lang="en-US" sz="1600" b="0" baseline="0" dirty="0">
                          <a:solidFill>
                            <a:schemeClr val="tx1"/>
                          </a:solidFill>
                          <a:latin typeface="+mj-lt"/>
                        </a:rPr>
                        <a:t> Scholars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89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104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101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</a:rPr>
                        <a:t>119</a:t>
                      </a:r>
                      <a:endParaRPr lang="en-US" sz="1800" b="1" dirty="0">
                        <a:solidFill>
                          <a:schemeClr val="tx1"/>
                        </a:solidFill>
                        <a:latin typeface="+mj-lt"/>
                        <a:cs typeface="Arial"/>
                      </a:endParaRP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157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172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+mj-lt"/>
                          <a:cs typeface="Arial"/>
                        </a:rPr>
                        <a:t>195</a:t>
                      </a:r>
                    </a:p>
                  </a:txBody>
                  <a:tcPr marL="121920" marR="1219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267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D30CEE7C-6B86-004C-8318-CC90F47A6887}"/>
              </a:ext>
            </a:extLst>
          </p:cNvPr>
          <p:cNvSpPr/>
          <p:nvPr/>
        </p:nvSpPr>
        <p:spPr>
          <a:xfrm>
            <a:off x="9241287" y="5233359"/>
            <a:ext cx="774525" cy="626293"/>
          </a:xfrm>
          <a:prstGeom prst="ellipse">
            <a:avLst/>
          </a:prstGeom>
          <a:noFill/>
          <a:ln w="4762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47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5668" y="1056450"/>
            <a:ext cx="915137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prstClr val="black"/>
                </a:solidFill>
              </a:rPr>
              <a:t>Top Majors for Incoming Students</a:t>
            </a:r>
            <a:endParaRPr lang="en-US" sz="3600" b="1" dirty="0">
              <a:solidFill>
                <a:prstClr val="black"/>
              </a:solidFill>
            </a:endParaRPr>
          </a:p>
          <a:p>
            <a:pPr algn="ctr"/>
            <a:endParaRPr lang="en-US" sz="2000" dirty="0">
              <a:solidFill>
                <a:prstClr val="black"/>
              </a:solidFill>
            </a:endParaRPr>
          </a:p>
          <a:p>
            <a:pPr algn="ctr"/>
            <a:endParaRPr lang="en-US" sz="3600" b="1" dirty="0">
              <a:solidFill>
                <a:prstClr val="black"/>
              </a:solidFill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8F5CCCE-0454-0648-93FC-24DD0AD6BC07}"/>
              </a:ext>
            </a:extLst>
          </p:cNvPr>
          <p:cNvSpPr/>
          <p:nvPr/>
        </p:nvSpPr>
        <p:spPr>
          <a:xfrm>
            <a:off x="2505501" y="3734635"/>
            <a:ext cx="1644089" cy="45719"/>
          </a:xfrm>
          <a:custGeom>
            <a:avLst/>
            <a:gdLst>
              <a:gd name="connsiteX0" fmla="*/ 641023 w 641023"/>
              <a:gd name="connsiteY0" fmla="*/ 113121 h 113121"/>
              <a:gd name="connsiteX1" fmla="*/ 367646 w 641023"/>
              <a:gd name="connsiteY1" fmla="*/ 0 h 113121"/>
              <a:gd name="connsiteX2" fmla="*/ 0 w 641023"/>
              <a:gd name="connsiteY2" fmla="*/ 0 h 113121"/>
              <a:gd name="connsiteX0" fmla="*/ 1819374 w 1819374"/>
              <a:gd name="connsiteY0" fmla="*/ 113121 h 113121"/>
              <a:gd name="connsiteX1" fmla="*/ 1545997 w 1819374"/>
              <a:gd name="connsiteY1" fmla="*/ 0 h 113121"/>
              <a:gd name="connsiteX2" fmla="*/ 0 w 1819374"/>
              <a:gd name="connsiteY2" fmla="*/ 9427 h 11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374" h="113121">
                <a:moveTo>
                  <a:pt x="1819374" y="113121"/>
                </a:moveTo>
                <a:lnTo>
                  <a:pt x="1545997" y="0"/>
                </a:lnTo>
                <a:lnTo>
                  <a:pt x="0" y="9427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9" name="Content Placeholder 9">
            <a:extLst>
              <a:ext uri="{FF2B5EF4-FFF2-40B4-BE49-F238E27FC236}">
                <a16:creationId xmlns:a16="http://schemas.microsoft.com/office/drawing/2014/main" id="{650D3780-8E41-5F47-BB4C-2C4A9271AC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5580360"/>
              </p:ext>
            </p:extLst>
          </p:nvPr>
        </p:nvGraphicFramePr>
        <p:xfrm>
          <a:off x="3348903" y="1940889"/>
          <a:ext cx="5127625" cy="4014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EFE12325-6542-D649-9DD6-855DC84711E1}"/>
              </a:ext>
            </a:extLst>
          </p:cNvPr>
          <p:cNvSpPr txBox="1">
            <a:spLocks/>
          </p:cNvSpPr>
          <p:nvPr/>
        </p:nvSpPr>
        <p:spPr>
          <a:xfrm>
            <a:off x="7185188" y="2212284"/>
            <a:ext cx="2582679" cy="8987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550" b="1" dirty="0" smtClean="0"/>
              <a:t>Engineering and Computer Science</a:t>
            </a:r>
            <a:endParaRPr lang="en-US" sz="1550" b="1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7A24B86E-D89D-0D40-BDBE-720BE64F8626}"/>
              </a:ext>
            </a:extLst>
          </p:cNvPr>
          <p:cNvSpPr txBox="1">
            <a:spLocks/>
          </p:cNvSpPr>
          <p:nvPr/>
        </p:nvSpPr>
        <p:spPr>
          <a:xfrm>
            <a:off x="7451361" y="5208073"/>
            <a:ext cx="2050331" cy="52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Natural Sciences and Mathematics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0BE7EFE-5C71-3E45-8A83-E71EAADC1BB3}"/>
              </a:ext>
            </a:extLst>
          </p:cNvPr>
          <p:cNvSpPr txBox="1">
            <a:spLocks/>
          </p:cNvSpPr>
          <p:nvPr/>
        </p:nvSpPr>
        <p:spPr>
          <a:xfrm>
            <a:off x="2099259" y="5019552"/>
            <a:ext cx="2050331" cy="52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 Other Schools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E38DDEB-F5F7-FD4E-813B-86D6682D4812}"/>
              </a:ext>
            </a:extLst>
          </p:cNvPr>
          <p:cNvSpPr txBox="1">
            <a:spLocks/>
          </p:cNvSpPr>
          <p:nvPr/>
        </p:nvSpPr>
        <p:spPr>
          <a:xfrm>
            <a:off x="1873175" y="3440463"/>
            <a:ext cx="2050331" cy="52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Management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2F540D85-882A-034B-B351-1231E7210A13}"/>
              </a:ext>
            </a:extLst>
          </p:cNvPr>
          <p:cNvSpPr txBox="1">
            <a:spLocks/>
          </p:cNvSpPr>
          <p:nvPr/>
        </p:nvSpPr>
        <p:spPr>
          <a:xfrm>
            <a:off x="2157222" y="1833482"/>
            <a:ext cx="2050331" cy="52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55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Behavioral and Brain Sciences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121B41E-0AEE-9147-91D8-18BC5EF7B6B7}"/>
              </a:ext>
            </a:extLst>
          </p:cNvPr>
          <p:cNvSpPr txBox="1">
            <a:spLocks/>
          </p:cNvSpPr>
          <p:nvPr/>
        </p:nvSpPr>
        <p:spPr>
          <a:xfrm>
            <a:off x="2706840" y="2320450"/>
            <a:ext cx="2050331" cy="3369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#4 Neuroscience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#9 Psychology</a:t>
            </a: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826D9BC6-D035-C441-A359-1C399A1A273B}"/>
              </a:ext>
            </a:extLst>
          </p:cNvPr>
          <p:cNvSpPr txBox="1">
            <a:spLocks/>
          </p:cNvSpPr>
          <p:nvPr/>
        </p:nvSpPr>
        <p:spPr>
          <a:xfrm>
            <a:off x="7834392" y="2943530"/>
            <a:ext cx="2524549" cy="1009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#1 Computer Science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#3 Mechanical Engineering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#5 Biomedical Engineering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F8496AD8-0ED4-CF46-A32E-91A2CA038E62}"/>
              </a:ext>
            </a:extLst>
          </p:cNvPr>
          <p:cNvSpPr txBox="1">
            <a:spLocks/>
          </p:cNvSpPr>
          <p:nvPr/>
        </p:nvSpPr>
        <p:spPr>
          <a:xfrm>
            <a:off x="7605761" y="5732383"/>
            <a:ext cx="2524549" cy="7051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#2 Biology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#10 Biochemistry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E0ECD6B0-241E-0346-AA5D-FD195EF799EF}"/>
              </a:ext>
            </a:extLst>
          </p:cNvPr>
          <p:cNvSpPr txBox="1">
            <a:spLocks/>
          </p:cNvSpPr>
          <p:nvPr/>
        </p:nvSpPr>
        <p:spPr>
          <a:xfrm>
            <a:off x="2323724" y="5314885"/>
            <a:ext cx="2635625" cy="70511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#7 Healthcare Studies</a:t>
            </a:r>
          </a:p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#8 Arts, Technology, and</a:t>
            </a:r>
          </a:p>
          <a:p>
            <a:pPr marL="0" marR="0" lvl="2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Emerging Communication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B3392E52-1F8F-8F46-823D-545D1D2722A4}"/>
              </a:ext>
            </a:extLst>
          </p:cNvPr>
          <p:cNvSpPr txBox="1">
            <a:spLocks/>
          </p:cNvSpPr>
          <p:nvPr/>
        </p:nvSpPr>
        <p:spPr>
          <a:xfrm>
            <a:off x="2565888" y="3742107"/>
            <a:ext cx="2050331" cy="3369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Font typeface=".AppleSystemUIFont" charset="-120"/>
              <a:buChar char="​"/>
              <a:defRPr sz="2200" b="0" i="1" kern="1200" spc="0" baseline="0">
                <a:solidFill>
                  <a:schemeClr val="tx1">
                    <a:lumMod val="95000"/>
                  </a:schemeClr>
                </a:solidFill>
                <a:latin typeface="Corbel" charset="0"/>
                <a:ea typeface="Corbel" charset="0"/>
                <a:cs typeface="Corbel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1500"/>
              </a:spcAft>
              <a:buFont typeface=".AppleSystemUIFont" charset="-120"/>
              <a:buChar char="​"/>
              <a:defRPr sz="2800" i="1" kern="1200" baseline="0">
                <a:solidFill>
                  <a:schemeClr val="tx1">
                    <a:lumMod val="95000"/>
                  </a:schemeClr>
                </a:solidFill>
                <a:latin typeface="Georgia" charset="0"/>
                <a:ea typeface="Georgia" charset="0"/>
                <a:cs typeface="Georgia" charset="0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200" b="1" kern="1200" baseline="0">
                <a:solidFill>
                  <a:schemeClr val="tx1">
                    <a:lumMod val="9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55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Font typeface=".AppleSystemUIFont" charset="-120"/>
              <a:buChar char="​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274320" indent="-173736" algn="l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Font typeface="Arial" charset="0"/>
              <a:buChar char="•"/>
              <a:defRPr sz="1400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marL="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.AppleSystemUIFont" charset="-120"/>
              <a:buChar char="​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#6 Finance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28F5CCCE-0454-0648-93FC-24DD0AD6BC07}"/>
              </a:ext>
            </a:extLst>
          </p:cNvPr>
          <p:cNvSpPr/>
          <p:nvPr/>
        </p:nvSpPr>
        <p:spPr>
          <a:xfrm flipV="1">
            <a:off x="2222488" y="5213268"/>
            <a:ext cx="2318609" cy="81195"/>
          </a:xfrm>
          <a:custGeom>
            <a:avLst/>
            <a:gdLst>
              <a:gd name="connsiteX0" fmla="*/ 641023 w 641023"/>
              <a:gd name="connsiteY0" fmla="*/ 113121 h 113121"/>
              <a:gd name="connsiteX1" fmla="*/ 367646 w 641023"/>
              <a:gd name="connsiteY1" fmla="*/ 0 h 113121"/>
              <a:gd name="connsiteX2" fmla="*/ 0 w 641023"/>
              <a:gd name="connsiteY2" fmla="*/ 0 h 113121"/>
              <a:gd name="connsiteX0" fmla="*/ 1819374 w 1819374"/>
              <a:gd name="connsiteY0" fmla="*/ 113121 h 113121"/>
              <a:gd name="connsiteX1" fmla="*/ 1545997 w 1819374"/>
              <a:gd name="connsiteY1" fmla="*/ 0 h 113121"/>
              <a:gd name="connsiteX2" fmla="*/ 0 w 1819374"/>
              <a:gd name="connsiteY2" fmla="*/ 9427 h 11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374" h="113121">
                <a:moveTo>
                  <a:pt x="1819374" y="113121"/>
                </a:moveTo>
                <a:lnTo>
                  <a:pt x="1545997" y="0"/>
                </a:lnTo>
                <a:lnTo>
                  <a:pt x="0" y="9427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8F5CCCE-0454-0648-93FC-24DD0AD6BC07}"/>
              </a:ext>
            </a:extLst>
          </p:cNvPr>
          <p:cNvSpPr/>
          <p:nvPr/>
        </p:nvSpPr>
        <p:spPr>
          <a:xfrm flipH="1">
            <a:off x="7413096" y="2767326"/>
            <a:ext cx="2162669" cy="81013"/>
          </a:xfrm>
          <a:custGeom>
            <a:avLst/>
            <a:gdLst>
              <a:gd name="connsiteX0" fmla="*/ 641023 w 641023"/>
              <a:gd name="connsiteY0" fmla="*/ 113121 h 113121"/>
              <a:gd name="connsiteX1" fmla="*/ 367646 w 641023"/>
              <a:gd name="connsiteY1" fmla="*/ 0 h 113121"/>
              <a:gd name="connsiteX2" fmla="*/ 0 w 641023"/>
              <a:gd name="connsiteY2" fmla="*/ 0 h 113121"/>
              <a:gd name="connsiteX0" fmla="*/ 1819374 w 1819374"/>
              <a:gd name="connsiteY0" fmla="*/ 113121 h 113121"/>
              <a:gd name="connsiteX1" fmla="*/ 1545997 w 1819374"/>
              <a:gd name="connsiteY1" fmla="*/ 0 h 113121"/>
              <a:gd name="connsiteX2" fmla="*/ 0 w 1819374"/>
              <a:gd name="connsiteY2" fmla="*/ 9427 h 11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374" h="113121">
                <a:moveTo>
                  <a:pt x="1819374" y="113121"/>
                </a:moveTo>
                <a:lnTo>
                  <a:pt x="1545997" y="0"/>
                </a:lnTo>
                <a:lnTo>
                  <a:pt x="0" y="9427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28F5CCCE-0454-0648-93FC-24DD0AD6BC07}"/>
              </a:ext>
            </a:extLst>
          </p:cNvPr>
          <p:cNvSpPr/>
          <p:nvPr/>
        </p:nvSpPr>
        <p:spPr>
          <a:xfrm flipH="1" flipV="1">
            <a:off x="6953307" y="5468266"/>
            <a:ext cx="2306236" cy="234153"/>
          </a:xfrm>
          <a:custGeom>
            <a:avLst/>
            <a:gdLst>
              <a:gd name="connsiteX0" fmla="*/ 641023 w 641023"/>
              <a:gd name="connsiteY0" fmla="*/ 113121 h 113121"/>
              <a:gd name="connsiteX1" fmla="*/ 367646 w 641023"/>
              <a:gd name="connsiteY1" fmla="*/ 0 h 113121"/>
              <a:gd name="connsiteX2" fmla="*/ 0 w 641023"/>
              <a:gd name="connsiteY2" fmla="*/ 0 h 113121"/>
              <a:gd name="connsiteX0" fmla="*/ 1819374 w 1819374"/>
              <a:gd name="connsiteY0" fmla="*/ 113121 h 113121"/>
              <a:gd name="connsiteX1" fmla="*/ 1545997 w 1819374"/>
              <a:gd name="connsiteY1" fmla="*/ 0 h 113121"/>
              <a:gd name="connsiteX2" fmla="*/ 0 w 1819374"/>
              <a:gd name="connsiteY2" fmla="*/ 9427 h 11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374" h="113121">
                <a:moveTo>
                  <a:pt x="1819374" y="113121"/>
                </a:moveTo>
                <a:lnTo>
                  <a:pt x="1545997" y="0"/>
                </a:lnTo>
                <a:lnTo>
                  <a:pt x="0" y="9427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28F5CCCE-0454-0648-93FC-24DD0AD6BC07}"/>
              </a:ext>
            </a:extLst>
          </p:cNvPr>
          <p:cNvSpPr/>
          <p:nvPr/>
        </p:nvSpPr>
        <p:spPr>
          <a:xfrm>
            <a:off x="2565888" y="2301267"/>
            <a:ext cx="2264826" cy="160009"/>
          </a:xfrm>
          <a:custGeom>
            <a:avLst/>
            <a:gdLst>
              <a:gd name="connsiteX0" fmla="*/ 641023 w 641023"/>
              <a:gd name="connsiteY0" fmla="*/ 113121 h 113121"/>
              <a:gd name="connsiteX1" fmla="*/ 367646 w 641023"/>
              <a:gd name="connsiteY1" fmla="*/ 0 h 113121"/>
              <a:gd name="connsiteX2" fmla="*/ 0 w 641023"/>
              <a:gd name="connsiteY2" fmla="*/ 0 h 113121"/>
              <a:gd name="connsiteX0" fmla="*/ 1819374 w 1819374"/>
              <a:gd name="connsiteY0" fmla="*/ 113121 h 113121"/>
              <a:gd name="connsiteX1" fmla="*/ 1545997 w 1819374"/>
              <a:gd name="connsiteY1" fmla="*/ 0 h 113121"/>
              <a:gd name="connsiteX2" fmla="*/ 0 w 1819374"/>
              <a:gd name="connsiteY2" fmla="*/ 9427 h 113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19374" h="113121">
                <a:moveTo>
                  <a:pt x="1819374" y="113121"/>
                </a:moveTo>
                <a:lnTo>
                  <a:pt x="1545997" y="0"/>
                </a:lnTo>
                <a:lnTo>
                  <a:pt x="0" y="9427"/>
                </a:lnTo>
              </a:path>
            </a:pathLst>
          </a:cu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774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2137</TotalTime>
  <Words>1337</Words>
  <Application>Microsoft Office PowerPoint</Application>
  <PresentationFormat>Widescreen</PresentationFormat>
  <Paragraphs>394</Paragraphs>
  <Slides>41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.AppleSystemUIFont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F&amp;ED PowerPoint Template</dc:title>
  <dc:subject>2019 - The University of Texas at Dallas - Office of Facilities &amp; Economic Development</dc:subject>
  <dc:creator>2019 - The University of Texas at Dallas - Office of Facilities &amp; Economic Development</dc:creator>
  <cp:keywords/>
  <dc:description/>
  <cp:lastModifiedBy>Crystal Tibuni</cp:lastModifiedBy>
  <cp:revision>87</cp:revision>
  <dcterms:created xsi:type="dcterms:W3CDTF">2019-10-22T20:50:45Z</dcterms:created>
  <dcterms:modified xsi:type="dcterms:W3CDTF">2020-01-23T14:06:27Z</dcterms:modified>
  <cp:category/>
</cp:coreProperties>
</file>