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6" r:id="rId2"/>
    <p:sldId id="256" r:id="rId3"/>
    <p:sldId id="257" r:id="rId4"/>
    <p:sldId id="258" r:id="rId5"/>
    <p:sldId id="259" r:id="rId6"/>
    <p:sldId id="274" r:id="rId7"/>
    <p:sldId id="260" r:id="rId8"/>
    <p:sldId id="261" r:id="rId9"/>
    <p:sldId id="277" r:id="rId10"/>
    <p:sldId id="275" r:id="rId11"/>
    <p:sldId id="262" r:id="rId12"/>
    <p:sldId id="276" r:id="rId13"/>
    <p:sldId id="263" r:id="rId14"/>
    <p:sldId id="264" r:id="rId15"/>
    <p:sldId id="278" r:id="rId16"/>
    <p:sldId id="265" r:id="rId17"/>
    <p:sldId id="279" r:id="rId18"/>
    <p:sldId id="267" r:id="rId19"/>
    <p:sldId id="268" r:id="rId20"/>
    <p:sldId id="269" r:id="rId21"/>
    <p:sldId id="280" r:id="rId22"/>
    <p:sldId id="281" r:id="rId23"/>
    <p:sldId id="270" r:id="rId24"/>
    <p:sldId id="282" r:id="rId25"/>
    <p:sldId id="271" r:id="rId26"/>
    <p:sldId id="283" r:id="rId27"/>
    <p:sldId id="272" r:id="rId28"/>
    <p:sldId id="284" r:id="rId29"/>
    <p:sldId id="273" r:id="rId3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6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09FEAE4-A0BE-4387-A9CE-E5FEF6E48F76}"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84251E03-EC5D-4AC4-9441-9BAC1EF1DD34}" type="slidenum">
              <a:rPr lang="en-US" smtClean="0"/>
              <a:t>‹#›</a:t>
            </a:fld>
            <a:endParaRPr lang="en-US"/>
          </a:p>
        </p:txBody>
      </p:sp>
    </p:spTree>
    <p:extLst>
      <p:ext uri="{BB962C8B-B14F-4D97-AF65-F5344CB8AC3E}">
        <p14:creationId xmlns:p14="http://schemas.microsoft.com/office/powerpoint/2010/main" val="1313409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09FEAE4-A0BE-4387-A9CE-E5FEF6E48F76}"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84251E03-EC5D-4AC4-9441-9BAC1EF1DD34}" type="slidenum">
              <a:rPr lang="en-US" smtClean="0"/>
              <a:t>‹#›</a:t>
            </a:fld>
            <a:endParaRPr lang="en-US"/>
          </a:p>
        </p:txBody>
      </p:sp>
    </p:spTree>
    <p:extLst>
      <p:ext uri="{BB962C8B-B14F-4D97-AF65-F5344CB8AC3E}">
        <p14:creationId xmlns:p14="http://schemas.microsoft.com/office/powerpoint/2010/main" val="2660462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09FEAE4-A0BE-4387-A9CE-E5FEF6E48F76}"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84251E03-EC5D-4AC4-9441-9BAC1EF1DD34}" type="slidenum">
              <a:rPr lang="en-US" smtClean="0"/>
              <a:t>‹#›</a:t>
            </a:fld>
            <a:endParaRPr lang="en-US"/>
          </a:p>
        </p:txBody>
      </p:sp>
    </p:spTree>
    <p:extLst>
      <p:ext uri="{BB962C8B-B14F-4D97-AF65-F5344CB8AC3E}">
        <p14:creationId xmlns:p14="http://schemas.microsoft.com/office/powerpoint/2010/main" val="29772743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09FEAE4-A0BE-4387-A9CE-E5FEF6E48F76}"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84251E03-EC5D-4AC4-9441-9BAC1EF1DD34}"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0054203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09FEAE4-A0BE-4387-A9CE-E5FEF6E48F76}"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84251E03-EC5D-4AC4-9441-9BAC1EF1DD34}" type="slidenum">
              <a:rPr lang="en-US" smtClean="0"/>
              <a:t>‹#›</a:t>
            </a:fld>
            <a:endParaRPr lang="en-US"/>
          </a:p>
        </p:txBody>
      </p:sp>
    </p:spTree>
    <p:extLst>
      <p:ext uri="{BB962C8B-B14F-4D97-AF65-F5344CB8AC3E}">
        <p14:creationId xmlns:p14="http://schemas.microsoft.com/office/powerpoint/2010/main" val="23096616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809FEAE4-A0BE-4387-A9CE-E5FEF6E48F76}" type="datetimeFigureOut">
              <a:rPr lang="en-US" smtClean="0"/>
              <a:t>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251E03-EC5D-4AC4-9441-9BAC1EF1DD34}" type="slidenum">
              <a:rPr lang="en-US" smtClean="0"/>
              <a:t>‹#›</a:t>
            </a:fld>
            <a:endParaRPr lang="en-US"/>
          </a:p>
        </p:txBody>
      </p:sp>
    </p:spTree>
    <p:extLst>
      <p:ext uri="{BB962C8B-B14F-4D97-AF65-F5344CB8AC3E}">
        <p14:creationId xmlns:p14="http://schemas.microsoft.com/office/powerpoint/2010/main" val="27476628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809FEAE4-A0BE-4387-A9CE-E5FEF6E48F76}" type="datetimeFigureOut">
              <a:rPr lang="en-US" smtClean="0"/>
              <a:t>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251E03-EC5D-4AC4-9441-9BAC1EF1DD34}" type="slidenum">
              <a:rPr lang="en-US" smtClean="0"/>
              <a:t>‹#›</a:t>
            </a:fld>
            <a:endParaRPr lang="en-US"/>
          </a:p>
        </p:txBody>
      </p:sp>
    </p:spTree>
    <p:extLst>
      <p:ext uri="{BB962C8B-B14F-4D97-AF65-F5344CB8AC3E}">
        <p14:creationId xmlns:p14="http://schemas.microsoft.com/office/powerpoint/2010/main" val="42186164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09FEAE4-A0BE-4387-A9CE-E5FEF6E48F76}"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251E03-EC5D-4AC4-9441-9BAC1EF1DD34}" type="slidenum">
              <a:rPr lang="en-US" smtClean="0"/>
              <a:t>‹#›</a:t>
            </a:fld>
            <a:endParaRPr lang="en-US"/>
          </a:p>
        </p:txBody>
      </p:sp>
    </p:spTree>
    <p:extLst>
      <p:ext uri="{BB962C8B-B14F-4D97-AF65-F5344CB8AC3E}">
        <p14:creationId xmlns:p14="http://schemas.microsoft.com/office/powerpoint/2010/main" val="34269651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809FEAE4-A0BE-4387-A9CE-E5FEF6E48F76}" type="datetimeFigureOut">
              <a:rPr lang="en-US" smtClean="0"/>
              <a:t>1/23/2020</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84251E03-EC5D-4AC4-9441-9BAC1EF1DD34}" type="slidenum">
              <a:rPr lang="en-US" smtClean="0"/>
              <a:t>‹#›</a:t>
            </a:fld>
            <a:endParaRPr lang="en-US"/>
          </a:p>
        </p:txBody>
      </p:sp>
    </p:spTree>
    <p:extLst>
      <p:ext uri="{BB962C8B-B14F-4D97-AF65-F5344CB8AC3E}">
        <p14:creationId xmlns:p14="http://schemas.microsoft.com/office/powerpoint/2010/main" val="1180958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09FEAE4-A0BE-4387-A9CE-E5FEF6E48F76}"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251E03-EC5D-4AC4-9441-9BAC1EF1DD34}" type="slidenum">
              <a:rPr lang="en-US" smtClean="0"/>
              <a:t>‹#›</a:t>
            </a:fld>
            <a:endParaRPr lang="en-US"/>
          </a:p>
        </p:txBody>
      </p:sp>
    </p:spTree>
    <p:extLst>
      <p:ext uri="{BB962C8B-B14F-4D97-AF65-F5344CB8AC3E}">
        <p14:creationId xmlns:p14="http://schemas.microsoft.com/office/powerpoint/2010/main" val="2238424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09FEAE4-A0BE-4387-A9CE-E5FEF6E48F76}"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84251E03-EC5D-4AC4-9441-9BAC1EF1DD34}" type="slidenum">
              <a:rPr lang="en-US" smtClean="0"/>
              <a:t>‹#›</a:t>
            </a:fld>
            <a:endParaRPr lang="en-US"/>
          </a:p>
        </p:txBody>
      </p:sp>
    </p:spTree>
    <p:extLst>
      <p:ext uri="{BB962C8B-B14F-4D97-AF65-F5344CB8AC3E}">
        <p14:creationId xmlns:p14="http://schemas.microsoft.com/office/powerpoint/2010/main" val="3972040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09FEAE4-A0BE-4387-A9CE-E5FEF6E48F76}"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251E03-EC5D-4AC4-9441-9BAC1EF1DD34}" type="slidenum">
              <a:rPr lang="en-US" smtClean="0"/>
              <a:t>‹#›</a:t>
            </a:fld>
            <a:endParaRPr lang="en-US"/>
          </a:p>
        </p:txBody>
      </p:sp>
    </p:spTree>
    <p:extLst>
      <p:ext uri="{BB962C8B-B14F-4D97-AF65-F5344CB8AC3E}">
        <p14:creationId xmlns:p14="http://schemas.microsoft.com/office/powerpoint/2010/main" val="3481407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09FEAE4-A0BE-4387-A9CE-E5FEF6E48F76}" type="datetimeFigureOut">
              <a:rPr lang="en-US" smtClean="0"/>
              <a:t>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251E03-EC5D-4AC4-9441-9BAC1EF1DD34}" type="slidenum">
              <a:rPr lang="en-US" smtClean="0"/>
              <a:t>‹#›</a:t>
            </a:fld>
            <a:endParaRPr lang="en-US"/>
          </a:p>
        </p:txBody>
      </p:sp>
    </p:spTree>
    <p:extLst>
      <p:ext uri="{BB962C8B-B14F-4D97-AF65-F5344CB8AC3E}">
        <p14:creationId xmlns:p14="http://schemas.microsoft.com/office/powerpoint/2010/main" val="2667279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09FEAE4-A0BE-4387-A9CE-E5FEF6E48F76}" type="datetimeFigureOut">
              <a:rPr lang="en-US" smtClean="0"/>
              <a:t>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251E03-EC5D-4AC4-9441-9BAC1EF1DD34}" type="slidenum">
              <a:rPr lang="en-US" smtClean="0"/>
              <a:t>‹#›</a:t>
            </a:fld>
            <a:endParaRPr lang="en-US"/>
          </a:p>
        </p:txBody>
      </p:sp>
    </p:spTree>
    <p:extLst>
      <p:ext uri="{BB962C8B-B14F-4D97-AF65-F5344CB8AC3E}">
        <p14:creationId xmlns:p14="http://schemas.microsoft.com/office/powerpoint/2010/main" val="2282312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809FEAE4-A0BE-4387-A9CE-E5FEF6E48F76}" type="datetimeFigureOut">
              <a:rPr lang="en-US" smtClean="0"/>
              <a:t>1/23/2020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251E03-EC5D-4AC4-9441-9BAC1EF1DD34}" type="slidenum">
              <a:rPr lang="en-US" smtClean="0"/>
              <a:t>‹#›</a:t>
            </a:fld>
            <a:endParaRPr lang="en-US"/>
          </a:p>
        </p:txBody>
      </p:sp>
    </p:spTree>
    <p:extLst>
      <p:ext uri="{BB962C8B-B14F-4D97-AF65-F5344CB8AC3E}">
        <p14:creationId xmlns:p14="http://schemas.microsoft.com/office/powerpoint/2010/main" val="4221123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09FEAE4-A0BE-4387-A9CE-E5FEF6E48F76}"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251E03-EC5D-4AC4-9441-9BAC1EF1DD34}" type="slidenum">
              <a:rPr lang="en-US" smtClean="0"/>
              <a:t>‹#›</a:t>
            </a:fld>
            <a:endParaRPr lang="en-US"/>
          </a:p>
        </p:txBody>
      </p:sp>
    </p:spTree>
    <p:extLst>
      <p:ext uri="{BB962C8B-B14F-4D97-AF65-F5344CB8AC3E}">
        <p14:creationId xmlns:p14="http://schemas.microsoft.com/office/powerpoint/2010/main" val="2357600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09FEAE4-A0BE-4387-A9CE-E5FEF6E48F76}"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251E03-EC5D-4AC4-9441-9BAC1EF1DD34}" type="slidenum">
              <a:rPr lang="en-US" smtClean="0"/>
              <a:t>‹#›</a:t>
            </a:fld>
            <a:endParaRPr lang="en-US"/>
          </a:p>
        </p:txBody>
      </p:sp>
    </p:spTree>
    <p:extLst>
      <p:ext uri="{BB962C8B-B14F-4D97-AF65-F5344CB8AC3E}">
        <p14:creationId xmlns:p14="http://schemas.microsoft.com/office/powerpoint/2010/main" val="3825040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09FEAE4-A0BE-4387-A9CE-E5FEF6E48F76}" type="datetimeFigureOut">
              <a:rPr lang="en-US" smtClean="0"/>
              <a:t>1/23/2020</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84251E03-EC5D-4AC4-9441-9BAC1EF1DD34}" type="slidenum">
              <a:rPr lang="en-US" smtClean="0"/>
              <a:t>‹#›</a:t>
            </a:fld>
            <a:endParaRPr lang="en-US"/>
          </a:p>
        </p:txBody>
      </p:sp>
    </p:spTree>
    <p:extLst>
      <p:ext uri="{BB962C8B-B14F-4D97-AF65-F5344CB8AC3E}">
        <p14:creationId xmlns:p14="http://schemas.microsoft.com/office/powerpoint/2010/main" val="209742061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Picture Placeholder 2"/>
          <p:cNvSpPr>
            <a:spLocks noGrp="1"/>
          </p:cNvSpPr>
          <p:nvPr>
            <p:ph type="pic" idx="1"/>
          </p:nvPr>
        </p:nvSpPr>
        <p:spPr>
          <a:xfrm>
            <a:off x="6624437" y="130160"/>
            <a:ext cx="7521659" cy="2998795"/>
          </a:xfrm>
        </p:spPr>
      </p:sp>
      <p:sp>
        <p:nvSpPr>
          <p:cNvPr id="4" name="Text Placeholder 3"/>
          <p:cNvSpPr>
            <a:spLocks noGrp="1"/>
          </p:cNvSpPr>
          <p:nvPr>
            <p:ph type="body" sz="half" idx="2"/>
          </p:nvPr>
        </p:nvSpPr>
        <p:spPr>
          <a:xfrm>
            <a:off x="610260" y="5890241"/>
            <a:ext cx="10916061" cy="967759"/>
          </a:xfrm>
        </p:spPr>
        <p:txBody>
          <a:bodyPr>
            <a:noAutofit/>
          </a:bodyPr>
          <a:lstStyle/>
          <a:p>
            <a:r>
              <a:rPr lang="en-US" sz="4200" b="1" i="1" dirty="0">
                <a:effectLst>
                  <a:outerShdw blurRad="38100" dist="38100" dir="2700000" algn="tl">
                    <a:srgbClr val="000000">
                      <a:alpha val="43137"/>
                    </a:srgbClr>
                  </a:outerShdw>
                </a:effectLst>
              </a:rPr>
              <a:t>RAILROADS – THE HOT NEW TECHNOLOGY</a:t>
            </a:r>
            <a:endParaRPr lang="en-US" sz="4200" dirty="0"/>
          </a:p>
        </p:txBody>
      </p:sp>
      <p:pic>
        <p:nvPicPr>
          <p:cNvPr id="1026" name="Picture 6" descr="See the source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291" y="63202"/>
            <a:ext cx="11176000" cy="5760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3763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1F1FF-3716-4BC1-8DB6-59339E630B39}"/>
              </a:ext>
            </a:extLst>
          </p:cNvPr>
          <p:cNvSpPr>
            <a:spLocks noGrp="1"/>
          </p:cNvSpPr>
          <p:nvPr>
            <p:ph type="title"/>
          </p:nvPr>
        </p:nvSpPr>
        <p:spPr>
          <a:xfrm>
            <a:off x="166255" y="753228"/>
            <a:ext cx="10127927" cy="1080938"/>
          </a:xfrm>
        </p:spPr>
        <p:txBody>
          <a:bodyPr>
            <a:normAutofit/>
          </a:bodyPr>
          <a:lstStyle/>
          <a:p>
            <a:pPr algn="ctr"/>
            <a:r>
              <a:rPr lang="en-US" sz="3600" cap="all" dirty="0">
                <a:cs typeface="Times New Roman" panose="02020603050405020304" pitchFamily="18" charset="0"/>
              </a:rPr>
              <a:t>So, what does the State Law Addendum say?</a:t>
            </a:r>
          </a:p>
        </p:txBody>
      </p:sp>
      <p:sp>
        <p:nvSpPr>
          <p:cNvPr id="3" name="Content Placeholder 2">
            <a:extLst>
              <a:ext uri="{FF2B5EF4-FFF2-40B4-BE49-F238E27FC236}">
                <a16:creationId xmlns:a16="http://schemas.microsoft.com/office/drawing/2014/main" id="{41CEEE70-EB82-4B78-85FC-6FF357A93017}"/>
              </a:ext>
            </a:extLst>
          </p:cNvPr>
          <p:cNvSpPr>
            <a:spLocks noGrp="1"/>
          </p:cNvSpPr>
          <p:nvPr>
            <p:ph idx="1"/>
          </p:nvPr>
        </p:nvSpPr>
        <p:spPr/>
        <p:txBody>
          <a:bodyPr/>
          <a:lstStyle/>
          <a:p>
            <a:r>
              <a:rPr lang="en-US" dirty="0"/>
              <a:t>“</a:t>
            </a:r>
            <a:r>
              <a:rPr lang="en-US" dirty="0" smtClean="0"/>
              <a:t>3.Indemnities. </a:t>
            </a:r>
            <a:r>
              <a:rPr lang="en-US" dirty="0"/>
              <a:t>Pursuant to Article III, Sections 49, 50, 51, 55 and the other applicable provisions of the Texas Constitution, </a:t>
            </a:r>
            <a:r>
              <a:rPr lang="en-US" u="sng" dirty="0"/>
              <a:t>no</a:t>
            </a:r>
            <a:r>
              <a:rPr lang="en-US" dirty="0"/>
              <a:t> provision of this Agreement and the Ancillary Agreements providing that BOR will reimburse, indemnify or hold harmless Owner or any other person for any liability, claim or damages that are not caused by the negligent or willful acts or omissions of BOR shall be of force and effect.”</a:t>
            </a:r>
          </a:p>
          <a:p>
            <a:r>
              <a:rPr lang="en-US" dirty="0"/>
              <a:t>So, the Landlord or other party should not expect its indemnities to be generally enforceable</a:t>
            </a:r>
          </a:p>
        </p:txBody>
      </p:sp>
    </p:spTree>
    <p:extLst>
      <p:ext uri="{BB962C8B-B14F-4D97-AF65-F5344CB8AC3E}">
        <p14:creationId xmlns:p14="http://schemas.microsoft.com/office/powerpoint/2010/main" val="1966364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4B9AC-175D-465A-BA97-AB5F869FD45D}"/>
              </a:ext>
            </a:extLst>
          </p:cNvPr>
          <p:cNvSpPr>
            <a:spLocks noGrp="1"/>
          </p:cNvSpPr>
          <p:nvPr>
            <p:ph type="title"/>
          </p:nvPr>
        </p:nvSpPr>
        <p:spPr/>
        <p:txBody>
          <a:bodyPr/>
          <a:lstStyle/>
          <a:p>
            <a:pPr algn="ctr"/>
            <a:r>
              <a:rPr lang="en-US" dirty="0"/>
              <a:t>WHAT ABOUT ATTORNEY’S FEES?</a:t>
            </a:r>
          </a:p>
        </p:txBody>
      </p:sp>
      <p:sp>
        <p:nvSpPr>
          <p:cNvPr id="3" name="Content Placeholder 2">
            <a:extLst>
              <a:ext uri="{FF2B5EF4-FFF2-40B4-BE49-F238E27FC236}">
                <a16:creationId xmlns:a16="http://schemas.microsoft.com/office/drawing/2014/main" id="{725F397D-BACD-4A1A-AD9D-6FF890CCDB23}"/>
              </a:ext>
            </a:extLst>
          </p:cNvPr>
          <p:cNvSpPr>
            <a:spLocks noGrp="1"/>
          </p:cNvSpPr>
          <p:nvPr>
            <p:ph idx="1"/>
          </p:nvPr>
        </p:nvSpPr>
        <p:spPr>
          <a:xfrm>
            <a:off x="680321" y="2346109"/>
            <a:ext cx="11012915" cy="3599316"/>
          </a:xfrm>
        </p:spPr>
        <p:txBody>
          <a:bodyPr>
            <a:noAutofit/>
          </a:bodyPr>
          <a:lstStyle/>
          <a:p>
            <a:r>
              <a:rPr lang="en-US" dirty="0"/>
              <a:t>Leases commonly include provisions for attorney’s fees</a:t>
            </a:r>
          </a:p>
          <a:p>
            <a:r>
              <a:rPr lang="en-US" dirty="0"/>
              <a:t>Contractual provisions seeking to impose the obligation to pay attorney’s fees on governmental entities likewise run afoul of Article III, section 51, of the Texas constitution</a:t>
            </a:r>
            <a:r>
              <a:rPr lang="en-US" dirty="0" smtClean="0"/>
              <a:t>. </a:t>
            </a:r>
            <a:r>
              <a:rPr lang="en-US" dirty="0"/>
              <a:t>“[T]he State is immune from liability for attorney’s fees except when that immunity is waived by clear statutory language.”  Tex. Dept. of Human Services v. Methodist Retirement Services, Inc., 763 S.W.2d 613, 614 (Tex. App. – Austin 1989); State of Texas v. </a:t>
            </a:r>
            <a:r>
              <a:rPr lang="en-US" dirty="0" err="1"/>
              <a:t>Bodisch</a:t>
            </a:r>
            <a:r>
              <a:rPr lang="en-US" dirty="0"/>
              <a:t>, 775 S.W.2d 73, 76 (Tex. App. – Austin, 1989). </a:t>
            </a:r>
            <a:r>
              <a:rPr lang="en-US" dirty="0" smtClean="0"/>
              <a:t>In </a:t>
            </a:r>
            <a:r>
              <a:rPr lang="en-US" dirty="0"/>
              <a:t>the Methodist Retirement Services case, the appellee prevailed in its primary claim against the State under the Medicaid program. </a:t>
            </a:r>
            <a:r>
              <a:rPr lang="en-US" dirty="0" smtClean="0"/>
              <a:t>The </a:t>
            </a:r>
            <a:r>
              <a:rPr lang="en-US" dirty="0"/>
              <a:t>State only appealed the trial court’s award of attorney’s fees. </a:t>
            </a:r>
            <a:r>
              <a:rPr lang="en-US" dirty="0" smtClean="0"/>
              <a:t>The </a:t>
            </a:r>
            <a:r>
              <a:rPr lang="en-US" dirty="0"/>
              <a:t>appellate court granted the State its requested relief and entered a take nothing judgment for the attorney’s fees claim.</a:t>
            </a:r>
          </a:p>
        </p:txBody>
      </p:sp>
    </p:spTree>
    <p:extLst>
      <p:ext uri="{BB962C8B-B14F-4D97-AF65-F5344CB8AC3E}">
        <p14:creationId xmlns:p14="http://schemas.microsoft.com/office/powerpoint/2010/main" val="1686486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74C68-227B-4E75-A367-30EBADC97D3A}"/>
              </a:ext>
            </a:extLst>
          </p:cNvPr>
          <p:cNvSpPr>
            <a:spLocks noGrp="1"/>
          </p:cNvSpPr>
          <p:nvPr>
            <p:ph type="title"/>
          </p:nvPr>
        </p:nvSpPr>
        <p:spPr>
          <a:xfrm>
            <a:off x="680321" y="753228"/>
            <a:ext cx="9950734" cy="1080938"/>
          </a:xfrm>
        </p:spPr>
        <p:txBody>
          <a:bodyPr>
            <a:noAutofit/>
          </a:bodyPr>
          <a:lstStyle/>
          <a:p>
            <a:pPr algn="ctr"/>
            <a:r>
              <a:rPr lang="en-US" cap="all" dirty="0">
                <a:cs typeface="Times New Roman" panose="02020603050405020304" pitchFamily="18" charset="0"/>
              </a:rPr>
              <a:t>Attorney’s fees may or may not be an issue with your Institution – </a:t>
            </a:r>
            <a:r>
              <a:rPr lang="en-US" cap="all" dirty="0" smtClean="0">
                <a:cs typeface="Times New Roman" panose="02020603050405020304" pitchFamily="18" charset="0"/>
              </a:rPr>
              <a:t/>
            </a:r>
            <a:br>
              <a:rPr lang="en-US" cap="all" dirty="0" smtClean="0">
                <a:cs typeface="Times New Roman" panose="02020603050405020304" pitchFamily="18" charset="0"/>
              </a:rPr>
            </a:br>
            <a:r>
              <a:rPr lang="en-US" cap="all" dirty="0" smtClean="0">
                <a:cs typeface="Times New Roman" panose="02020603050405020304" pitchFamily="18" charset="0"/>
              </a:rPr>
              <a:t>a </a:t>
            </a:r>
            <a:r>
              <a:rPr lang="en-US" cap="all" dirty="0">
                <a:cs typeface="Times New Roman" panose="02020603050405020304" pitchFamily="18" charset="0"/>
              </a:rPr>
              <a:t>lot of time your legal services are free</a:t>
            </a:r>
          </a:p>
        </p:txBody>
      </p:sp>
      <p:sp>
        <p:nvSpPr>
          <p:cNvPr id="3" name="Content Placeholder 2">
            <a:extLst>
              <a:ext uri="{FF2B5EF4-FFF2-40B4-BE49-F238E27FC236}">
                <a16:creationId xmlns:a16="http://schemas.microsoft.com/office/drawing/2014/main" id="{B45870A2-E01F-48D9-87E7-3054ACFDB800}"/>
              </a:ext>
            </a:extLst>
          </p:cNvPr>
          <p:cNvSpPr>
            <a:spLocks noGrp="1"/>
          </p:cNvSpPr>
          <p:nvPr>
            <p:ph idx="1"/>
          </p:nvPr>
        </p:nvSpPr>
        <p:spPr/>
        <p:txBody>
          <a:bodyPr/>
          <a:lstStyle/>
          <a:p>
            <a:r>
              <a:rPr lang="en-US" dirty="0">
                <a:cs typeface="Times New Roman" panose="02020603050405020304" pitchFamily="18" charset="0"/>
              </a:rPr>
              <a:t>Free? </a:t>
            </a:r>
            <a:r>
              <a:rPr lang="en-US" dirty="0" smtClean="0">
                <a:cs typeface="Times New Roman" panose="02020603050405020304" pitchFamily="18" charset="0"/>
              </a:rPr>
              <a:t>Not </a:t>
            </a:r>
            <a:r>
              <a:rPr lang="en-US" dirty="0">
                <a:cs typeface="Times New Roman" panose="02020603050405020304" pitchFamily="18" charset="0"/>
              </a:rPr>
              <a:t>really, but the cost isn’t readily evident</a:t>
            </a:r>
          </a:p>
          <a:p>
            <a:r>
              <a:rPr lang="en-US" dirty="0">
                <a:cs typeface="Times New Roman" panose="02020603050405020304" pitchFamily="18" charset="0"/>
              </a:rPr>
              <a:t>Leases commonly include provisions that the winning party in a dispute will be paid their legal fees by the losing party. This is intended to discourage disputes</a:t>
            </a:r>
          </a:p>
          <a:p>
            <a:r>
              <a:rPr lang="en-US" dirty="0">
                <a:cs typeface="Times New Roman" panose="02020603050405020304" pitchFamily="18" charset="0"/>
              </a:rPr>
              <a:t>In my experience with personal injury defense matters, attorney’s fees are hard to get (L.R. French v. Diamond-Hill Jarvis Civic League)</a:t>
            </a:r>
          </a:p>
          <a:p>
            <a:pPr marL="0" indent="0">
              <a:buNone/>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1581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247D9-F5AF-43B5-8BA5-F2DB5E776163}"/>
              </a:ext>
            </a:extLst>
          </p:cNvPr>
          <p:cNvSpPr>
            <a:spLocks noGrp="1"/>
          </p:cNvSpPr>
          <p:nvPr>
            <p:ph type="title"/>
          </p:nvPr>
        </p:nvSpPr>
        <p:spPr/>
        <p:txBody>
          <a:bodyPr/>
          <a:lstStyle/>
          <a:p>
            <a:pPr algn="ctr"/>
            <a:r>
              <a:rPr lang="en-US" dirty="0"/>
              <a:t>WHAT ABOUT A LEASE FROM THE STATE AT A BELOW MARKET RATE?</a:t>
            </a:r>
          </a:p>
        </p:txBody>
      </p:sp>
      <p:sp>
        <p:nvSpPr>
          <p:cNvPr id="3" name="Content Placeholder 2">
            <a:extLst>
              <a:ext uri="{FF2B5EF4-FFF2-40B4-BE49-F238E27FC236}">
                <a16:creationId xmlns:a16="http://schemas.microsoft.com/office/drawing/2014/main" id="{F956C09B-9C81-4A9C-B5DC-596B49C19343}"/>
              </a:ext>
            </a:extLst>
          </p:cNvPr>
          <p:cNvSpPr>
            <a:spLocks noGrp="1"/>
          </p:cNvSpPr>
          <p:nvPr>
            <p:ph idx="1"/>
          </p:nvPr>
        </p:nvSpPr>
        <p:spPr>
          <a:xfrm>
            <a:off x="517236" y="2346109"/>
            <a:ext cx="10584873" cy="3599316"/>
          </a:xfrm>
        </p:spPr>
        <p:txBody>
          <a:bodyPr>
            <a:noAutofit/>
          </a:bodyPr>
          <a:lstStyle/>
          <a:p>
            <a:r>
              <a:rPr lang="en-US" dirty="0"/>
              <a:t>Attorney General Opinion MW-373 addressed a situation where The University of Texas Law School proposed to provide office space, utilities and staff assistance to The University of Texas Law School Foundation rent-free</a:t>
            </a:r>
            <a:r>
              <a:rPr lang="en-US" dirty="0" smtClean="0"/>
              <a:t>. </a:t>
            </a:r>
            <a:r>
              <a:rPr lang="en-US" dirty="0"/>
              <a:t>The opinion at page 1255 states:</a:t>
            </a:r>
          </a:p>
          <a:p>
            <a:r>
              <a:rPr lang="en-US" dirty="0" smtClean="0"/>
              <a:t>“</a:t>
            </a:r>
            <a:r>
              <a:rPr lang="en-US" dirty="0"/>
              <a:t>Article III, section 51 of the constitution requires that a grant by the university to the foundation must serve a public purpose, appropriate to the function of a university, and that adequate consideration must flow to the public</a:t>
            </a:r>
            <a:r>
              <a:rPr lang="en-US" dirty="0" smtClean="0"/>
              <a:t>. </a:t>
            </a:r>
            <a:r>
              <a:rPr lang="en-US" dirty="0"/>
              <a:t>[Citations omitted.] </a:t>
            </a:r>
            <a:r>
              <a:rPr lang="en-US" dirty="0" smtClean="0"/>
              <a:t>In </a:t>
            </a:r>
            <a:r>
              <a:rPr lang="en-US" dirty="0"/>
              <a:t>addition, the university must maintain some controls over the foundation’s activities, to ensure that the public purpose is actually achieved.  [Citations omitted.] </a:t>
            </a:r>
            <a:r>
              <a:rPr lang="en-US" dirty="0" smtClean="0"/>
              <a:t>If </a:t>
            </a:r>
            <a:r>
              <a:rPr lang="en-US" dirty="0"/>
              <a:t>these conditions are met, the grant by the public entity is not unconstitutional.”</a:t>
            </a:r>
          </a:p>
          <a:p>
            <a:endParaRPr lang="en-US" dirty="0"/>
          </a:p>
        </p:txBody>
      </p:sp>
    </p:spTree>
    <p:extLst>
      <p:ext uri="{BB962C8B-B14F-4D97-AF65-F5344CB8AC3E}">
        <p14:creationId xmlns:p14="http://schemas.microsoft.com/office/powerpoint/2010/main" val="38968593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F2B94-F91D-4BDA-B67C-0C11B95EC4A5}"/>
              </a:ext>
            </a:extLst>
          </p:cNvPr>
          <p:cNvSpPr>
            <a:spLocks noGrp="1"/>
          </p:cNvSpPr>
          <p:nvPr>
            <p:ph type="title"/>
          </p:nvPr>
        </p:nvSpPr>
        <p:spPr>
          <a:xfrm>
            <a:off x="286327" y="434109"/>
            <a:ext cx="10270837" cy="1755418"/>
          </a:xfrm>
        </p:spPr>
        <p:txBody>
          <a:bodyPr>
            <a:normAutofit/>
          </a:bodyPr>
          <a:lstStyle/>
          <a:p>
            <a:pPr algn="ctr"/>
            <a:r>
              <a:rPr lang="en-US" dirty="0"/>
              <a:t>CONSTITUTIONALLY THE STATE NEEDS TO GET “FAIR MARKET VALUE</a:t>
            </a:r>
            <a:r>
              <a:rPr lang="en-US" dirty="0" smtClean="0"/>
              <a:t>” </a:t>
            </a:r>
            <a:r>
              <a:rPr lang="en-US" dirty="0"/>
              <a:t>OR SATISFY THE </a:t>
            </a:r>
            <a:r>
              <a:rPr lang="en-US" dirty="0" smtClean="0"/>
              <a:t>3 PRONGS </a:t>
            </a:r>
            <a:r>
              <a:rPr lang="en-US" dirty="0"/>
              <a:t>OF AG OPINION MW-373</a:t>
            </a:r>
          </a:p>
        </p:txBody>
      </p:sp>
      <p:sp>
        <p:nvSpPr>
          <p:cNvPr id="3" name="Content Placeholder 2">
            <a:extLst>
              <a:ext uri="{FF2B5EF4-FFF2-40B4-BE49-F238E27FC236}">
                <a16:creationId xmlns:a16="http://schemas.microsoft.com/office/drawing/2014/main" id="{FE5FBA8C-7662-49B7-8D89-629133C8B768}"/>
              </a:ext>
            </a:extLst>
          </p:cNvPr>
          <p:cNvSpPr>
            <a:spLocks noGrp="1"/>
          </p:cNvSpPr>
          <p:nvPr>
            <p:ph idx="1"/>
          </p:nvPr>
        </p:nvSpPr>
        <p:spPr>
          <a:xfrm>
            <a:off x="738231" y="2189527"/>
            <a:ext cx="10615569" cy="3987436"/>
          </a:xfrm>
        </p:spPr>
        <p:txBody>
          <a:bodyPr>
            <a:normAutofit/>
          </a:bodyPr>
          <a:lstStyle/>
          <a:p>
            <a:r>
              <a:rPr lang="en-US" dirty="0"/>
              <a:t>A state lease for below market rent must:</a:t>
            </a:r>
          </a:p>
          <a:p>
            <a:r>
              <a:rPr lang="en-US" dirty="0"/>
              <a:t>Be for a public purpose as determined by the governing body of the state agency making the lease</a:t>
            </a:r>
          </a:p>
          <a:p>
            <a:r>
              <a:rPr lang="en-US" dirty="0"/>
              <a:t>Adequate (non-monetary) consideration must flow to the state for the lease, typically because the third-party lessee performs a function that supports the mission of the state agency granting the lease</a:t>
            </a:r>
          </a:p>
          <a:p>
            <a:r>
              <a:rPr lang="en-US" dirty="0"/>
              <a:t>Adequate controls to ensure the continued performance of the supporting function must exist in favor of the state; we commonly provide that the lease reverts to fair market value if the supporting function is no longer </a:t>
            </a:r>
            <a:r>
              <a:rPr lang="en-US" dirty="0" smtClean="0"/>
              <a:t>performed</a:t>
            </a:r>
            <a:endParaRPr lang="en-US" dirty="0"/>
          </a:p>
        </p:txBody>
      </p:sp>
    </p:spTree>
    <p:extLst>
      <p:ext uri="{BB962C8B-B14F-4D97-AF65-F5344CB8AC3E}">
        <p14:creationId xmlns:p14="http://schemas.microsoft.com/office/powerpoint/2010/main" val="21810072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2265D-1E8B-440E-B56B-5269013A1A0C}"/>
              </a:ext>
            </a:extLst>
          </p:cNvPr>
          <p:cNvSpPr>
            <a:spLocks noGrp="1"/>
          </p:cNvSpPr>
          <p:nvPr>
            <p:ph type="title"/>
          </p:nvPr>
        </p:nvSpPr>
        <p:spPr>
          <a:xfrm>
            <a:off x="147782" y="753228"/>
            <a:ext cx="10409382" cy="1080938"/>
          </a:xfrm>
        </p:spPr>
        <p:txBody>
          <a:bodyPr>
            <a:noAutofit/>
          </a:bodyPr>
          <a:lstStyle/>
          <a:p>
            <a:pPr algn="ctr"/>
            <a:r>
              <a:rPr lang="en-US" cap="all" dirty="0">
                <a:cs typeface="Times New Roman" panose="02020603050405020304" pitchFamily="18" charset="0"/>
              </a:rPr>
              <a:t>Why is the Real Estate Office </a:t>
            </a:r>
            <a:r>
              <a:rPr lang="en-US" cap="all" dirty="0" smtClean="0">
                <a:cs typeface="Times New Roman" panose="02020603050405020304" pitchFamily="18" charset="0"/>
              </a:rPr>
              <a:t>always</a:t>
            </a:r>
            <a:br>
              <a:rPr lang="en-US" cap="all" dirty="0" smtClean="0">
                <a:cs typeface="Times New Roman" panose="02020603050405020304" pitchFamily="18" charset="0"/>
              </a:rPr>
            </a:br>
            <a:r>
              <a:rPr lang="en-US" cap="all" dirty="0" smtClean="0">
                <a:cs typeface="Times New Roman" panose="02020603050405020304" pitchFamily="18" charset="0"/>
              </a:rPr>
              <a:t>harping </a:t>
            </a:r>
            <a:r>
              <a:rPr lang="en-US" cap="all" dirty="0">
                <a:cs typeface="Times New Roman" panose="02020603050405020304" pitchFamily="18" charset="0"/>
              </a:rPr>
              <a:t>on appraisals and evidence </a:t>
            </a:r>
            <a:r>
              <a:rPr lang="en-US" cap="all" dirty="0" smtClean="0">
                <a:cs typeface="Times New Roman" panose="02020603050405020304" pitchFamily="18" charset="0"/>
              </a:rPr>
              <a:t/>
            </a:r>
            <a:br>
              <a:rPr lang="en-US" cap="all" dirty="0" smtClean="0">
                <a:cs typeface="Times New Roman" panose="02020603050405020304" pitchFamily="18" charset="0"/>
              </a:rPr>
            </a:br>
            <a:r>
              <a:rPr lang="en-US" cap="all" dirty="0" smtClean="0">
                <a:cs typeface="Times New Roman" panose="02020603050405020304" pitchFamily="18" charset="0"/>
              </a:rPr>
              <a:t>of </a:t>
            </a:r>
            <a:r>
              <a:rPr lang="en-US" cap="all" dirty="0">
                <a:cs typeface="Times New Roman" panose="02020603050405020304" pitchFamily="18" charset="0"/>
              </a:rPr>
              <a:t>Fair Market Value?</a:t>
            </a:r>
          </a:p>
        </p:txBody>
      </p:sp>
      <p:sp>
        <p:nvSpPr>
          <p:cNvPr id="3" name="Content Placeholder 2">
            <a:extLst>
              <a:ext uri="{FF2B5EF4-FFF2-40B4-BE49-F238E27FC236}">
                <a16:creationId xmlns:a16="http://schemas.microsoft.com/office/drawing/2014/main" id="{2D3236F4-558F-4088-B6E1-26A1A6449109}"/>
              </a:ext>
            </a:extLst>
          </p:cNvPr>
          <p:cNvSpPr>
            <a:spLocks noGrp="1"/>
          </p:cNvSpPr>
          <p:nvPr>
            <p:ph idx="1"/>
          </p:nvPr>
        </p:nvSpPr>
        <p:spPr/>
        <p:txBody>
          <a:bodyPr>
            <a:normAutofit lnSpcReduction="10000"/>
          </a:bodyPr>
          <a:lstStyle/>
          <a:p>
            <a:r>
              <a:rPr lang="en-US" dirty="0">
                <a:cs typeface="Times New Roman" panose="02020603050405020304" pitchFamily="18" charset="0"/>
              </a:rPr>
              <a:t>It’s this constitutional thing that drives these inquiries</a:t>
            </a:r>
          </a:p>
          <a:p>
            <a:r>
              <a:rPr lang="en-US" dirty="0">
                <a:cs typeface="Times New Roman" panose="02020603050405020304" pitchFamily="18" charset="0"/>
              </a:rPr>
              <a:t>Yes, we realize that these appraisals cost money and your time, which time is frequently committed to more matters than can be readily handled</a:t>
            </a:r>
          </a:p>
          <a:p>
            <a:r>
              <a:rPr lang="en-US" dirty="0">
                <a:cs typeface="Times New Roman" panose="02020603050405020304" pitchFamily="18" charset="0"/>
              </a:rPr>
              <a:t>But, auditors can and do grade all of our papers and we’d like generally to get a passing grade</a:t>
            </a:r>
          </a:p>
          <a:p>
            <a:r>
              <a:rPr lang="en-US" dirty="0">
                <a:cs typeface="Times New Roman" panose="02020603050405020304" pitchFamily="18" charset="0"/>
              </a:rPr>
              <a:t>I’ve told you the Oregon Duck story, but I’ll repeat it </a:t>
            </a:r>
          </a:p>
          <a:p>
            <a:r>
              <a:rPr lang="en-US" dirty="0">
                <a:cs typeface="Times New Roman" panose="02020603050405020304" pitchFamily="18" charset="0"/>
              </a:rPr>
              <a:t>Some people with whom you deal may be of the opinion that State assets are essentially free or at least heavily discounted – you’ll need to counter those thoughts</a:t>
            </a:r>
          </a:p>
        </p:txBody>
      </p:sp>
    </p:spTree>
    <p:extLst>
      <p:ext uri="{BB962C8B-B14F-4D97-AF65-F5344CB8AC3E}">
        <p14:creationId xmlns:p14="http://schemas.microsoft.com/office/powerpoint/2010/main" val="51054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A37A6-27EC-4470-A2BA-B3F88FB98BCD}"/>
              </a:ext>
            </a:extLst>
          </p:cNvPr>
          <p:cNvSpPr>
            <a:spLocks noGrp="1"/>
          </p:cNvSpPr>
          <p:nvPr>
            <p:ph type="title"/>
          </p:nvPr>
        </p:nvSpPr>
        <p:spPr/>
        <p:txBody>
          <a:bodyPr/>
          <a:lstStyle/>
          <a:p>
            <a:pPr algn="ctr"/>
            <a:r>
              <a:rPr lang="en-US" dirty="0"/>
              <a:t>TEXAS GOVERNMENT CODE SECTION 2167</a:t>
            </a:r>
          </a:p>
        </p:txBody>
      </p:sp>
      <p:sp>
        <p:nvSpPr>
          <p:cNvPr id="3" name="Content Placeholder 2">
            <a:extLst>
              <a:ext uri="{FF2B5EF4-FFF2-40B4-BE49-F238E27FC236}">
                <a16:creationId xmlns:a16="http://schemas.microsoft.com/office/drawing/2014/main" id="{6C2CC1B5-42EE-4EC9-B795-ECA6EB41E83A}"/>
              </a:ext>
            </a:extLst>
          </p:cNvPr>
          <p:cNvSpPr>
            <a:spLocks noGrp="1"/>
          </p:cNvSpPr>
          <p:nvPr>
            <p:ph idx="1"/>
          </p:nvPr>
        </p:nvSpPr>
        <p:spPr>
          <a:xfrm>
            <a:off x="443345" y="2336873"/>
            <a:ext cx="10095346" cy="3599316"/>
          </a:xfrm>
        </p:spPr>
        <p:txBody>
          <a:bodyPr>
            <a:noAutofit/>
          </a:bodyPr>
          <a:lstStyle/>
          <a:p>
            <a:pPr marL="0" indent="0">
              <a:buNone/>
            </a:pPr>
            <a:r>
              <a:rPr lang="en-US" dirty="0"/>
              <a:t>The Texas Facilities Commission has authority to lease space for state agencies subject to delegated authority to other state </a:t>
            </a:r>
            <a:r>
              <a:rPr lang="en-US" dirty="0" smtClean="0"/>
              <a:t>agencies</a:t>
            </a:r>
            <a:endParaRPr lang="en-US" dirty="0"/>
          </a:p>
          <a:p>
            <a:r>
              <a:rPr lang="en-US" dirty="0"/>
              <a:t>Sec. 2167.052.  LEASING SPACE FROM PRIVATE </a:t>
            </a:r>
            <a:r>
              <a:rPr lang="en-US" dirty="0" smtClean="0"/>
              <a:t>SOURCE</a:t>
            </a:r>
          </a:p>
          <a:p>
            <a:pPr marL="457200" lvl="1" indent="0">
              <a:buNone/>
            </a:pPr>
            <a:r>
              <a:rPr lang="en-US" dirty="0" smtClean="0"/>
              <a:t> </a:t>
            </a:r>
            <a:r>
              <a:rPr lang="en-US" dirty="0"/>
              <a:t>(a) </a:t>
            </a:r>
            <a:r>
              <a:rPr lang="en-US" dirty="0" smtClean="0"/>
              <a:t>Space </a:t>
            </a:r>
            <a:r>
              <a:rPr lang="en-US" dirty="0"/>
              <a:t>may be leased from a private source through</a:t>
            </a:r>
            <a:r>
              <a:rPr lang="en-US" dirty="0" smtClean="0"/>
              <a:t>:</a:t>
            </a:r>
            <a:endParaRPr lang="en-US" dirty="0"/>
          </a:p>
          <a:p>
            <a:r>
              <a:rPr lang="en-US" dirty="0"/>
              <a:t>(1)  competitive bidding</a:t>
            </a:r>
            <a:r>
              <a:rPr lang="en-US" dirty="0" smtClean="0"/>
              <a:t>;</a:t>
            </a:r>
            <a:endParaRPr lang="en-US" dirty="0"/>
          </a:p>
          <a:p>
            <a:r>
              <a:rPr lang="en-US" dirty="0"/>
              <a:t>(2)  competitive sealed proposals under Section 2167.054;  </a:t>
            </a:r>
            <a:r>
              <a:rPr lang="en-US" dirty="0" smtClean="0"/>
              <a:t>or</a:t>
            </a:r>
            <a:endParaRPr lang="en-US" dirty="0"/>
          </a:p>
          <a:p>
            <a:r>
              <a:rPr lang="en-US" dirty="0"/>
              <a:t>(3)  direct negotiation</a:t>
            </a:r>
            <a:r>
              <a:rPr lang="en-US" dirty="0" smtClean="0"/>
              <a:t>.</a:t>
            </a:r>
            <a:endParaRPr lang="en-US" dirty="0"/>
          </a:p>
          <a:p>
            <a:r>
              <a:rPr lang="en-US" dirty="0"/>
              <a:t>(b)  The commission may negotiate for space on making a written determination that competition is not available</a:t>
            </a:r>
            <a:r>
              <a:rPr lang="en-US" dirty="0" smtClean="0"/>
              <a:t>.</a:t>
            </a:r>
            <a:endParaRPr lang="en-US" dirty="0"/>
          </a:p>
          <a:p>
            <a:r>
              <a:rPr lang="en-US" dirty="0"/>
              <a:t>(c)  The commission shall use the method for leasing space that provides the </a:t>
            </a:r>
            <a:r>
              <a:rPr lang="en-US" u="sng" dirty="0"/>
              <a:t>best value </a:t>
            </a:r>
            <a:r>
              <a:rPr lang="en-US" dirty="0"/>
              <a:t>[emphasis supplied] for the state.</a:t>
            </a:r>
          </a:p>
        </p:txBody>
      </p:sp>
    </p:spTree>
    <p:extLst>
      <p:ext uri="{BB962C8B-B14F-4D97-AF65-F5344CB8AC3E}">
        <p14:creationId xmlns:p14="http://schemas.microsoft.com/office/powerpoint/2010/main" val="2154534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34E92-7672-4AA7-81D6-7D9DD422EE0D}"/>
              </a:ext>
            </a:extLst>
          </p:cNvPr>
          <p:cNvSpPr>
            <a:spLocks noGrp="1"/>
          </p:cNvSpPr>
          <p:nvPr>
            <p:ph type="title"/>
          </p:nvPr>
        </p:nvSpPr>
        <p:spPr/>
        <p:txBody>
          <a:bodyPr>
            <a:noAutofit/>
          </a:bodyPr>
          <a:lstStyle/>
          <a:p>
            <a:pPr algn="ctr"/>
            <a:r>
              <a:rPr lang="en-US" cap="all" dirty="0">
                <a:cs typeface="Times New Roman" panose="02020603050405020304" pitchFamily="18" charset="0"/>
              </a:rPr>
              <a:t>So, what has the Real Estate Office </a:t>
            </a:r>
            <a:r>
              <a:rPr lang="en-US" cap="all" dirty="0" smtClean="0">
                <a:cs typeface="Times New Roman" panose="02020603050405020304" pitchFamily="18" charset="0"/>
              </a:rPr>
              <a:t/>
            </a:r>
            <a:br>
              <a:rPr lang="en-US" cap="all" dirty="0" smtClean="0">
                <a:cs typeface="Times New Roman" panose="02020603050405020304" pitchFamily="18" charset="0"/>
              </a:rPr>
            </a:br>
            <a:r>
              <a:rPr lang="en-US" cap="all" dirty="0" smtClean="0">
                <a:cs typeface="Times New Roman" panose="02020603050405020304" pitchFamily="18" charset="0"/>
              </a:rPr>
              <a:t>done </a:t>
            </a:r>
            <a:r>
              <a:rPr lang="en-US" cap="all" dirty="0">
                <a:cs typeface="Times New Roman" panose="02020603050405020304" pitchFamily="18" charset="0"/>
              </a:rPr>
              <a:t>to try to help you and </a:t>
            </a:r>
            <a:r>
              <a:rPr lang="en-US" cap="all" dirty="0" smtClean="0">
                <a:cs typeface="Times New Roman" panose="02020603050405020304" pitchFamily="18" charset="0"/>
              </a:rPr>
              <a:t/>
            </a:r>
            <a:br>
              <a:rPr lang="en-US" cap="all" dirty="0" smtClean="0">
                <a:cs typeface="Times New Roman" panose="02020603050405020304" pitchFamily="18" charset="0"/>
              </a:rPr>
            </a:br>
            <a:r>
              <a:rPr lang="en-US" cap="all" dirty="0" smtClean="0">
                <a:cs typeface="Times New Roman" panose="02020603050405020304" pitchFamily="18" charset="0"/>
              </a:rPr>
              <a:t>your </a:t>
            </a:r>
            <a:r>
              <a:rPr lang="en-US" cap="all" dirty="0">
                <a:cs typeface="Times New Roman" panose="02020603050405020304" pitchFamily="18" charset="0"/>
              </a:rPr>
              <a:t>institutions with your leasing?</a:t>
            </a:r>
          </a:p>
        </p:txBody>
      </p:sp>
      <p:sp>
        <p:nvSpPr>
          <p:cNvPr id="3" name="Content Placeholder 2">
            <a:extLst>
              <a:ext uri="{FF2B5EF4-FFF2-40B4-BE49-F238E27FC236}">
                <a16:creationId xmlns:a16="http://schemas.microsoft.com/office/drawing/2014/main" id="{D32AC9A1-C7E7-4BBD-9517-73EE17BF7D9F}"/>
              </a:ext>
            </a:extLst>
          </p:cNvPr>
          <p:cNvSpPr>
            <a:spLocks noGrp="1"/>
          </p:cNvSpPr>
          <p:nvPr>
            <p:ph idx="1"/>
          </p:nvPr>
        </p:nvSpPr>
        <p:spPr/>
        <p:txBody>
          <a:bodyPr/>
          <a:lstStyle/>
          <a:p>
            <a:r>
              <a:rPr lang="en-US" dirty="0">
                <a:cs typeface="Times New Roman" panose="02020603050405020304" pitchFamily="18" charset="0"/>
              </a:rPr>
              <a:t>We went through an RFP process for the greater Houston area so any UT institution that wished to lease space had a list of approved </a:t>
            </a:r>
            <a:r>
              <a:rPr lang="en-US" dirty="0" smtClean="0">
                <a:cs typeface="Times New Roman" panose="02020603050405020304" pitchFamily="18" charset="0"/>
              </a:rPr>
              <a:t>Real </a:t>
            </a:r>
            <a:r>
              <a:rPr lang="en-US" dirty="0">
                <a:cs typeface="Times New Roman" panose="02020603050405020304" pitchFamily="18" charset="0"/>
              </a:rPr>
              <a:t>E</a:t>
            </a:r>
            <a:r>
              <a:rPr lang="en-US" dirty="0" smtClean="0">
                <a:cs typeface="Times New Roman" panose="02020603050405020304" pitchFamily="18" charset="0"/>
              </a:rPr>
              <a:t>state </a:t>
            </a:r>
            <a:r>
              <a:rPr lang="en-US" dirty="0">
                <a:cs typeface="Times New Roman" panose="02020603050405020304" pitchFamily="18" charset="0"/>
              </a:rPr>
              <a:t>firms to use</a:t>
            </a:r>
          </a:p>
          <a:p>
            <a:r>
              <a:rPr lang="en-US" dirty="0">
                <a:cs typeface="Times New Roman" panose="02020603050405020304" pitchFamily="18" charset="0"/>
              </a:rPr>
              <a:t>We’re trying this process out, but it’s proving to be more bureaucratic from the institutional perspective and time consuming from the REO standpoint than I expected</a:t>
            </a:r>
          </a:p>
          <a:p>
            <a:r>
              <a:rPr lang="en-US" dirty="0">
                <a:cs typeface="Times New Roman" panose="02020603050405020304" pitchFamily="18" charset="0"/>
              </a:rPr>
              <a:t>REO has lost two lawyers that it hasn’t been able to replace, but we have been permitted to retain outside counsel to assist REO and your institutions, which has been very </a:t>
            </a:r>
            <a:r>
              <a:rPr lang="en-US" dirty="0" smtClean="0">
                <a:cs typeface="Times New Roman" panose="02020603050405020304" pitchFamily="18" charset="0"/>
              </a:rPr>
              <a:t>helpful</a:t>
            </a:r>
            <a:endParaRPr lang="en-US" dirty="0">
              <a:cs typeface="Times New Roman" panose="02020603050405020304" pitchFamily="18" charset="0"/>
            </a:endParaRPr>
          </a:p>
        </p:txBody>
      </p:sp>
    </p:spTree>
    <p:extLst>
      <p:ext uri="{BB962C8B-B14F-4D97-AF65-F5344CB8AC3E}">
        <p14:creationId xmlns:p14="http://schemas.microsoft.com/office/powerpoint/2010/main" val="41280969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8F7C1-DC68-4ED9-9E80-2A02C47AC3E8}"/>
              </a:ext>
            </a:extLst>
          </p:cNvPr>
          <p:cNvSpPr>
            <a:spLocks noGrp="1"/>
          </p:cNvSpPr>
          <p:nvPr>
            <p:ph type="title"/>
          </p:nvPr>
        </p:nvSpPr>
        <p:spPr/>
        <p:txBody>
          <a:bodyPr/>
          <a:lstStyle/>
          <a:p>
            <a:pPr algn="ctr"/>
            <a:r>
              <a:rPr lang="en-US" dirty="0"/>
              <a:t>ARBITRATION</a:t>
            </a:r>
          </a:p>
        </p:txBody>
      </p:sp>
      <p:sp>
        <p:nvSpPr>
          <p:cNvPr id="3" name="Content Placeholder 2">
            <a:extLst>
              <a:ext uri="{FF2B5EF4-FFF2-40B4-BE49-F238E27FC236}">
                <a16:creationId xmlns:a16="http://schemas.microsoft.com/office/drawing/2014/main" id="{3C30104D-AF46-4DCB-B4F0-EB5490D06BEC}"/>
              </a:ext>
            </a:extLst>
          </p:cNvPr>
          <p:cNvSpPr>
            <a:spLocks noGrp="1"/>
          </p:cNvSpPr>
          <p:nvPr>
            <p:ph idx="1"/>
          </p:nvPr>
        </p:nvSpPr>
        <p:spPr/>
        <p:txBody>
          <a:bodyPr/>
          <a:lstStyle/>
          <a:p>
            <a:r>
              <a:rPr lang="en-US" dirty="0"/>
              <a:t>Leases commonly include arbitration provisions</a:t>
            </a:r>
          </a:p>
          <a:p>
            <a:r>
              <a:rPr lang="en-US" dirty="0"/>
              <a:t>Pursuant to Texas Government Code Section 2009.005(c), a provision providing for the arbitration of disputes is of no force and </a:t>
            </a:r>
            <a:r>
              <a:rPr lang="en-US" dirty="0" smtClean="0"/>
              <a:t>effect, so </a:t>
            </a:r>
            <a:r>
              <a:rPr lang="en-US" dirty="0"/>
              <a:t>no can do</a:t>
            </a:r>
          </a:p>
          <a:p>
            <a:r>
              <a:rPr lang="en-US" dirty="0"/>
              <a:t>Non-binding arbitration and mediation is permitted. Chapter 154, Texas Civil Practice and Remedies Code</a:t>
            </a:r>
          </a:p>
        </p:txBody>
      </p:sp>
    </p:spTree>
    <p:extLst>
      <p:ext uri="{BB962C8B-B14F-4D97-AF65-F5344CB8AC3E}">
        <p14:creationId xmlns:p14="http://schemas.microsoft.com/office/powerpoint/2010/main" val="39712701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EB4B4-1509-4953-8CA5-04ADA7BF6617}"/>
              </a:ext>
            </a:extLst>
          </p:cNvPr>
          <p:cNvSpPr>
            <a:spLocks noGrp="1"/>
          </p:cNvSpPr>
          <p:nvPr>
            <p:ph type="title"/>
          </p:nvPr>
        </p:nvSpPr>
        <p:spPr/>
        <p:txBody>
          <a:bodyPr/>
          <a:lstStyle/>
          <a:p>
            <a:pPr algn="ctr"/>
            <a:r>
              <a:rPr lang="en-US" dirty="0"/>
              <a:t>INSURANCE</a:t>
            </a:r>
          </a:p>
        </p:txBody>
      </p:sp>
      <p:sp>
        <p:nvSpPr>
          <p:cNvPr id="3" name="Content Placeholder 2">
            <a:extLst>
              <a:ext uri="{FF2B5EF4-FFF2-40B4-BE49-F238E27FC236}">
                <a16:creationId xmlns:a16="http://schemas.microsoft.com/office/drawing/2014/main" id="{7134BDF9-7838-4DFE-9FD7-85630B256332}"/>
              </a:ext>
            </a:extLst>
          </p:cNvPr>
          <p:cNvSpPr>
            <a:spLocks noGrp="1"/>
          </p:cNvSpPr>
          <p:nvPr>
            <p:ph idx="1"/>
          </p:nvPr>
        </p:nvSpPr>
        <p:spPr/>
        <p:txBody>
          <a:bodyPr>
            <a:normAutofit lnSpcReduction="10000"/>
          </a:bodyPr>
          <a:lstStyle/>
          <a:p>
            <a:r>
              <a:rPr lang="en-US" dirty="0"/>
              <a:t>This is special – Sovereign Immunity; if interested Daniel T. Murphy in 1968 </a:t>
            </a:r>
            <a:r>
              <a:rPr lang="en-US" dirty="0" smtClean="0"/>
              <a:t>published, </a:t>
            </a:r>
            <a:r>
              <a:rPr lang="en-US" dirty="0"/>
              <a:t>“The American Doctrine of Sovereign Immunity: An Historical Analysis” in the Villanova Law Review now found at digitalcommonslaw.villanova.edu, which references some cases involving ships seized on the high seas allegedly by various governments</a:t>
            </a:r>
          </a:p>
          <a:p>
            <a:r>
              <a:rPr lang="en-US" dirty="0"/>
              <a:t>The Texas constitution envisions a limited government and sovereign immunity remains a viable doctrine in Texas jurisprudence. Texas Government Code Section 2009.005</a:t>
            </a:r>
          </a:p>
          <a:p>
            <a:r>
              <a:rPr lang="en-US" dirty="0"/>
              <a:t>State agencies may only acquire insurance to the extent they are authorized to do so by state law</a:t>
            </a:r>
          </a:p>
          <a:p>
            <a:endParaRPr lang="en-US" dirty="0"/>
          </a:p>
        </p:txBody>
      </p:sp>
    </p:spTree>
    <p:extLst>
      <p:ext uri="{BB962C8B-B14F-4D97-AF65-F5344CB8AC3E}">
        <p14:creationId xmlns:p14="http://schemas.microsoft.com/office/powerpoint/2010/main" val="1911816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B6CFA-71C0-4C79-BC7B-B398DB89B5C2}"/>
              </a:ext>
            </a:extLst>
          </p:cNvPr>
          <p:cNvSpPr>
            <a:spLocks noGrp="1"/>
          </p:cNvSpPr>
          <p:nvPr>
            <p:ph type="ctrTitle"/>
          </p:nvPr>
        </p:nvSpPr>
        <p:spPr>
          <a:xfrm>
            <a:off x="387927" y="326571"/>
            <a:ext cx="11379199" cy="2259611"/>
          </a:xfrm>
        </p:spPr>
        <p:txBody>
          <a:bodyPr>
            <a:normAutofit fontScale="90000"/>
          </a:bodyPr>
          <a:lstStyle/>
          <a:p>
            <a:pPr algn="ctr"/>
            <a:r>
              <a:rPr lang="en-US" b="1" dirty="0"/>
              <a:t>RAILROADS – </a:t>
            </a:r>
            <a:r>
              <a:rPr lang="en-US" b="1" dirty="0" smtClean="0"/>
              <a:t/>
            </a:r>
            <a:br>
              <a:rPr lang="en-US" b="1" dirty="0" smtClean="0"/>
            </a:br>
            <a:r>
              <a:rPr lang="en-US" b="1" dirty="0" smtClean="0"/>
              <a:t>THE </a:t>
            </a:r>
            <a:r>
              <a:rPr lang="en-US" b="1" dirty="0"/>
              <a:t>HOT NEW TECHNOLOGY AND THE FINANCIAL PANIC OF 1873</a:t>
            </a:r>
          </a:p>
        </p:txBody>
      </p:sp>
      <p:sp>
        <p:nvSpPr>
          <p:cNvPr id="3" name="Subtitle 2">
            <a:extLst>
              <a:ext uri="{FF2B5EF4-FFF2-40B4-BE49-F238E27FC236}">
                <a16:creationId xmlns:a16="http://schemas.microsoft.com/office/drawing/2014/main" id="{D2AC96D9-C0BB-434C-B5DD-9AFA852D093F}"/>
              </a:ext>
            </a:extLst>
          </p:cNvPr>
          <p:cNvSpPr>
            <a:spLocks noGrp="1"/>
          </p:cNvSpPr>
          <p:nvPr>
            <p:ph type="subTitle" idx="1"/>
          </p:nvPr>
        </p:nvSpPr>
        <p:spPr>
          <a:xfrm>
            <a:off x="618835" y="2677886"/>
            <a:ext cx="10991273" cy="1963672"/>
          </a:xfrm>
        </p:spPr>
        <p:txBody>
          <a:bodyPr>
            <a:noAutofit/>
          </a:bodyPr>
          <a:lstStyle/>
          <a:p>
            <a:pPr algn="just"/>
            <a:r>
              <a:rPr lang="en-US" sz="2400" dirty="0"/>
              <a:t>The American Civil War (1861-1865) was followed by a boom in railroad construction. 33,000 miles (53,000 km) of new track were laid across the country between 1868 and 1873</a:t>
            </a:r>
            <a:r>
              <a:rPr lang="en-US" sz="2400" dirty="0" smtClean="0"/>
              <a:t>. </a:t>
            </a:r>
            <a:r>
              <a:rPr lang="en-US" sz="2400" dirty="0"/>
              <a:t>Much of the craze in railroad investment was driven by government land grants and subsidies to the </a:t>
            </a:r>
            <a:r>
              <a:rPr lang="en-US" sz="2400" dirty="0" smtClean="0"/>
              <a:t>railroads. At </a:t>
            </a:r>
            <a:r>
              <a:rPr lang="en-US" sz="2400" dirty="0"/>
              <a:t>that time, the railroad industry was the nation's largest employer outside of agriculture, and it involved large amounts of money and risk. A large infusion of cash from speculators caused abnormal growth in the industry as well as overbuilding of docks, factories and ancillary facilities. At the same time, too much capital was involved in projects offering no immediate or early returns</a:t>
            </a:r>
            <a:r>
              <a:rPr lang="en-US" sz="2400" dirty="0" smtClean="0"/>
              <a:t>.</a:t>
            </a:r>
          </a:p>
          <a:p>
            <a:pPr algn="just"/>
            <a:endParaRPr lang="en-US" sz="1200" dirty="0"/>
          </a:p>
          <a:p>
            <a:r>
              <a:rPr lang="en-US" sz="2000" dirty="0"/>
              <a:t>“Panic of 1873” – </a:t>
            </a:r>
            <a:r>
              <a:rPr lang="en-US" sz="2000" dirty="0" smtClean="0"/>
              <a:t>Wikipedia  For </a:t>
            </a:r>
            <a:r>
              <a:rPr lang="en-US" sz="2000" dirty="0"/>
              <a:t>other background information, see:</a:t>
            </a:r>
          </a:p>
          <a:p>
            <a:r>
              <a:rPr lang="en-US" sz="2000" dirty="0"/>
              <a:t>U.S. Department of the Treasury “Financial Panic of 1873”</a:t>
            </a:r>
          </a:p>
        </p:txBody>
      </p:sp>
    </p:spTree>
    <p:extLst>
      <p:ext uri="{BB962C8B-B14F-4D97-AF65-F5344CB8AC3E}">
        <p14:creationId xmlns:p14="http://schemas.microsoft.com/office/powerpoint/2010/main" val="10435940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506F5-7E82-4F51-8167-BD7E52304B14}"/>
              </a:ext>
            </a:extLst>
          </p:cNvPr>
          <p:cNvSpPr>
            <a:spLocks noGrp="1"/>
          </p:cNvSpPr>
          <p:nvPr>
            <p:ph type="title"/>
          </p:nvPr>
        </p:nvSpPr>
        <p:spPr/>
        <p:txBody>
          <a:bodyPr/>
          <a:lstStyle/>
          <a:p>
            <a:pPr algn="ctr"/>
            <a:r>
              <a:rPr lang="en-US" dirty="0"/>
              <a:t>MORE INSURANCE</a:t>
            </a:r>
          </a:p>
        </p:txBody>
      </p:sp>
      <p:sp>
        <p:nvSpPr>
          <p:cNvPr id="3" name="Content Placeholder 2">
            <a:extLst>
              <a:ext uri="{FF2B5EF4-FFF2-40B4-BE49-F238E27FC236}">
                <a16:creationId xmlns:a16="http://schemas.microsoft.com/office/drawing/2014/main" id="{8BD5F133-585F-4FBD-AB0A-DE8CC040AB50}"/>
              </a:ext>
            </a:extLst>
          </p:cNvPr>
          <p:cNvSpPr>
            <a:spLocks noGrp="1"/>
          </p:cNvSpPr>
          <p:nvPr>
            <p:ph idx="1"/>
          </p:nvPr>
        </p:nvSpPr>
        <p:spPr/>
        <p:txBody>
          <a:bodyPr>
            <a:normAutofit fontScale="92500"/>
          </a:bodyPr>
          <a:lstStyle/>
          <a:p>
            <a:r>
              <a:rPr lang="en-US" dirty="0"/>
              <a:t>A governmental unit is immune from suit and liability unless the State, through the Legislature, consents to the suit. </a:t>
            </a:r>
            <a:r>
              <a:rPr lang="en-US" i="1" dirty="0"/>
              <a:t>Dallas Area Rapid Transit v. Whitley,</a:t>
            </a:r>
            <a:r>
              <a:rPr lang="en-US" dirty="0"/>
              <a:t> 104 S.W.3d 540,542 (Tex. 2003). Legislative consent to suit, whether expressed by stature or otherwise, must be given in clear and unambiguous language. Tex. Gov’t Code Section 311.03; </a:t>
            </a:r>
            <a:r>
              <a:rPr lang="en-US" i="1" dirty="0"/>
              <a:t>University of Texas Medical Branch v. York,</a:t>
            </a:r>
            <a:r>
              <a:rPr lang="en-US" dirty="0"/>
              <a:t> 871 S.W.2d 175, 177 (Tex. 1994).</a:t>
            </a:r>
          </a:p>
          <a:p>
            <a:r>
              <a:rPr lang="en-US" dirty="0"/>
              <a:t>The Texas Tort Claims Act, Chapter 101 of the Texas Civil Practice and Remedies Code, provides a limited waiver of the doctrine of sovereign immunity</a:t>
            </a:r>
          </a:p>
          <a:p>
            <a:r>
              <a:rPr lang="en-US" dirty="0"/>
              <a:t>Workers Comp is provided pursuant to Texas Labor Code, Chapter 503</a:t>
            </a:r>
          </a:p>
        </p:txBody>
      </p:sp>
    </p:spTree>
    <p:extLst>
      <p:ext uri="{BB962C8B-B14F-4D97-AF65-F5344CB8AC3E}">
        <p14:creationId xmlns:p14="http://schemas.microsoft.com/office/powerpoint/2010/main" val="17160762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4FB8E-37F9-4544-90CC-508CFA27689D}"/>
              </a:ext>
            </a:extLst>
          </p:cNvPr>
          <p:cNvSpPr>
            <a:spLocks noGrp="1"/>
          </p:cNvSpPr>
          <p:nvPr>
            <p:ph type="title"/>
          </p:nvPr>
        </p:nvSpPr>
        <p:spPr>
          <a:xfrm>
            <a:off x="249383" y="753228"/>
            <a:ext cx="10044800" cy="1080938"/>
          </a:xfrm>
        </p:spPr>
        <p:txBody>
          <a:bodyPr>
            <a:noAutofit/>
          </a:bodyPr>
          <a:lstStyle/>
          <a:p>
            <a:pPr algn="ctr"/>
            <a:r>
              <a:rPr lang="en-US" cap="all" dirty="0">
                <a:cs typeface="Times New Roman" panose="02020603050405020304" pitchFamily="18" charset="0"/>
              </a:rPr>
              <a:t>Practically speaking, how does System’s approach to insurance affect you?</a:t>
            </a:r>
          </a:p>
        </p:txBody>
      </p:sp>
      <p:sp>
        <p:nvSpPr>
          <p:cNvPr id="3" name="Content Placeholder 2">
            <a:extLst>
              <a:ext uri="{FF2B5EF4-FFF2-40B4-BE49-F238E27FC236}">
                <a16:creationId xmlns:a16="http://schemas.microsoft.com/office/drawing/2014/main" id="{6C0DCCA7-3DFD-40F4-A1A2-ABDE49DF8473}"/>
              </a:ext>
            </a:extLst>
          </p:cNvPr>
          <p:cNvSpPr>
            <a:spLocks noGrp="1"/>
          </p:cNvSpPr>
          <p:nvPr>
            <p:ph idx="1"/>
          </p:nvPr>
        </p:nvSpPr>
        <p:spPr/>
        <p:txBody>
          <a:bodyPr>
            <a:normAutofit lnSpcReduction="10000"/>
          </a:bodyPr>
          <a:lstStyle/>
          <a:p>
            <a:r>
              <a:rPr lang="en-US" dirty="0">
                <a:cs typeface="Times New Roman" panose="02020603050405020304" pitchFamily="18" charset="0"/>
              </a:rPr>
              <a:t>Your institutions are subject to Sovereign Immunity, the Texas Tort Claims Act and other laws that limit claims against the State, which include your institutions as State agencies</a:t>
            </a:r>
          </a:p>
          <a:p>
            <a:r>
              <a:rPr lang="en-US" dirty="0">
                <a:cs typeface="Times New Roman" panose="02020603050405020304" pitchFamily="18" charset="0"/>
              </a:rPr>
              <a:t>System has a comprehensive insurance program providing various coverages for claims against your institutions, of which a significant component is self-insurance</a:t>
            </a:r>
          </a:p>
          <a:p>
            <a:r>
              <a:rPr lang="en-US" dirty="0">
                <a:cs typeface="Times New Roman" panose="02020603050405020304" pitchFamily="18" charset="0"/>
              </a:rPr>
              <a:t>Self-insurance, to my way of thinking, consists of two types: real big deductibles or, what are called “captive” insurance </a:t>
            </a:r>
            <a:r>
              <a:rPr lang="en-US" dirty="0" smtClean="0">
                <a:cs typeface="Times New Roman" panose="02020603050405020304" pitchFamily="18" charset="0"/>
              </a:rPr>
              <a:t>companies, </a:t>
            </a:r>
            <a:r>
              <a:rPr lang="en-US" dirty="0">
                <a:cs typeface="Times New Roman" panose="02020603050405020304" pitchFamily="18" charset="0"/>
              </a:rPr>
              <a:t>frequently founded and headquartered in Bermuda</a:t>
            </a:r>
          </a:p>
          <a:p>
            <a:r>
              <a:rPr lang="en-US" dirty="0">
                <a:cs typeface="Times New Roman" panose="02020603050405020304" pitchFamily="18" charset="0"/>
              </a:rPr>
              <a:t>UT System has the first type – real big deductibles</a:t>
            </a:r>
          </a:p>
        </p:txBody>
      </p:sp>
    </p:spTree>
    <p:extLst>
      <p:ext uri="{BB962C8B-B14F-4D97-AF65-F5344CB8AC3E}">
        <p14:creationId xmlns:p14="http://schemas.microsoft.com/office/powerpoint/2010/main" val="2273228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A3DF8-DDA8-4558-A8D2-E265C2BA68F5}"/>
              </a:ext>
            </a:extLst>
          </p:cNvPr>
          <p:cNvSpPr>
            <a:spLocks noGrp="1"/>
          </p:cNvSpPr>
          <p:nvPr>
            <p:ph type="title"/>
          </p:nvPr>
        </p:nvSpPr>
        <p:spPr>
          <a:xfrm>
            <a:off x="1" y="753228"/>
            <a:ext cx="10294182" cy="1080938"/>
          </a:xfrm>
        </p:spPr>
        <p:txBody>
          <a:bodyPr>
            <a:normAutofit/>
          </a:bodyPr>
          <a:lstStyle/>
          <a:p>
            <a:pPr algn="ctr"/>
            <a:r>
              <a:rPr lang="en-US" sz="3600" cap="all" dirty="0">
                <a:cs typeface="Times New Roman" panose="02020603050405020304" pitchFamily="18" charset="0"/>
              </a:rPr>
              <a:t>This is how the State Law Addendum handles insurance</a:t>
            </a:r>
          </a:p>
        </p:txBody>
      </p:sp>
      <p:sp>
        <p:nvSpPr>
          <p:cNvPr id="3" name="Content Placeholder 2">
            <a:extLst>
              <a:ext uri="{FF2B5EF4-FFF2-40B4-BE49-F238E27FC236}">
                <a16:creationId xmlns:a16="http://schemas.microsoft.com/office/drawing/2014/main" id="{B7A1049F-8E1C-477E-9067-8B2E3F922D56}"/>
              </a:ext>
            </a:extLst>
          </p:cNvPr>
          <p:cNvSpPr>
            <a:spLocks noGrp="1"/>
          </p:cNvSpPr>
          <p:nvPr>
            <p:ph idx="1"/>
          </p:nvPr>
        </p:nvSpPr>
        <p:spPr>
          <a:xfrm>
            <a:off x="138544" y="2336873"/>
            <a:ext cx="11443855" cy="3599316"/>
          </a:xfrm>
        </p:spPr>
        <p:txBody>
          <a:bodyPr>
            <a:noAutofit/>
          </a:bodyPr>
          <a:lstStyle/>
          <a:p>
            <a:r>
              <a:rPr lang="en-US" dirty="0"/>
              <a:t>“</a:t>
            </a:r>
            <a:r>
              <a:rPr lang="en-US" dirty="0" smtClean="0"/>
              <a:t>8. Insurance. </a:t>
            </a:r>
            <a:r>
              <a:rPr lang="en-US" dirty="0"/>
              <a:t>Owner acknowledges that BOR is an agency of the State of Texas and has only such authority as is granted to BOR by state law or as may be reasonably implied from such law, and that any obligation of BOR under this Agreement or any Ancillary Agreement to obtain insurance is expressly made subject to the BOR’s authority under state law to obtain such insurance</a:t>
            </a:r>
            <a:r>
              <a:rPr lang="en-US" dirty="0" smtClean="0"/>
              <a:t>. </a:t>
            </a:r>
            <a:r>
              <a:rPr lang="en-US" dirty="0"/>
              <a:t>Owner further agrees that BOR shall have the right, at its option, to (a) obtain liability insurance protecting BOR and its employees and property insurance protecting BOR’s interests in real property and the contents located in such real property, to the extent authorized by Section 51.966 of the Texas Education Code or other law; or (b) self-insure against any risk that may be incurred by BOR as a result of its operations under this Agreement or any Ancillary Agreement.” </a:t>
            </a:r>
          </a:p>
          <a:p>
            <a:r>
              <a:rPr lang="en-US" dirty="0"/>
              <a:t>The </a:t>
            </a:r>
            <a:r>
              <a:rPr lang="en-US" dirty="0" err="1"/>
              <a:t>TexDOT</a:t>
            </a:r>
            <a:r>
              <a:rPr lang="en-US" dirty="0"/>
              <a:t> story</a:t>
            </a:r>
          </a:p>
        </p:txBody>
      </p:sp>
    </p:spTree>
    <p:extLst>
      <p:ext uri="{BB962C8B-B14F-4D97-AF65-F5344CB8AC3E}">
        <p14:creationId xmlns:p14="http://schemas.microsoft.com/office/powerpoint/2010/main" val="339408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A2429-B5CD-477D-B3E6-273AA310ABBF}"/>
              </a:ext>
            </a:extLst>
          </p:cNvPr>
          <p:cNvSpPr>
            <a:spLocks noGrp="1"/>
          </p:cNvSpPr>
          <p:nvPr>
            <p:ph type="title"/>
          </p:nvPr>
        </p:nvSpPr>
        <p:spPr/>
        <p:txBody>
          <a:bodyPr/>
          <a:lstStyle/>
          <a:p>
            <a:pPr algn="ctr"/>
            <a:r>
              <a:rPr lang="en-US" dirty="0"/>
              <a:t>CONFIDENTIAL INFORMATION</a:t>
            </a:r>
          </a:p>
        </p:txBody>
      </p:sp>
      <p:sp>
        <p:nvSpPr>
          <p:cNvPr id="3" name="Content Placeholder 2">
            <a:extLst>
              <a:ext uri="{FF2B5EF4-FFF2-40B4-BE49-F238E27FC236}">
                <a16:creationId xmlns:a16="http://schemas.microsoft.com/office/drawing/2014/main" id="{4C407742-1EA4-4E07-A9D4-C667A00EDBDC}"/>
              </a:ext>
            </a:extLst>
          </p:cNvPr>
          <p:cNvSpPr>
            <a:spLocks noGrp="1"/>
          </p:cNvSpPr>
          <p:nvPr>
            <p:ph idx="1"/>
          </p:nvPr>
        </p:nvSpPr>
        <p:spPr>
          <a:xfrm>
            <a:off x="680321" y="2336873"/>
            <a:ext cx="10274006" cy="3599316"/>
          </a:xfrm>
        </p:spPr>
        <p:txBody>
          <a:bodyPr>
            <a:noAutofit/>
          </a:bodyPr>
          <a:lstStyle/>
          <a:p>
            <a:r>
              <a:rPr lang="en-US" dirty="0"/>
              <a:t>Sometimes in leases the non-state party will want a provision </a:t>
            </a:r>
            <a:r>
              <a:rPr lang="en-US" dirty="0" smtClean="0"/>
              <a:t>stating that </a:t>
            </a:r>
            <a:r>
              <a:rPr lang="en-US" dirty="0"/>
              <a:t>certain information will be kept confidential</a:t>
            </a:r>
          </a:p>
          <a:p>
            <a:r>
              <a:rPr lang="en-US" dirty="0"/>
              <a:t>The Texas Public Information Act makes these sorts of provisions of questionable practical enforceability, when the State is the other party</a:t>
            </a:r>
          </a:p>
          <a:p>
            <a:r>
              <a:rPr lang="en-US" dirty="0"/>
              <a:t>Generally, language is added that the State must strictly comply with the Texas Public Information Act and Attorney-General opinions interpreting the Act</a:t>
            </a:r>
          </a:p>
          <a:p>
            <a:r>
              <a:rPr lang="en-US" dirty="0"/>
              <a:t>I generally advise other parties that, once a lease is signed, I make no promises that information given in connection with the lease can be kept confidential</a:t>
            </a:r>
          </a:p>
        </p:txBody>
      </p:sp>
    </p:spTree>
    <p:extLst>
      <p:ext uri="{BB962C8B-B14F-4D97-AF65-F5344CB8AC3E}">
        <p14:creationId xmlns:p14="http://schemas.microsoft.com/office/powerpoint/2010/main" val="18508731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10F01-CA13-421A-8E1C-E4D61BAF4D10}"/>
              </a:ext>
            </a:extLst>
          </p:cNvPr>
          <p:cNvSpPr>
            <a:spLocks noGrp="1"/>
          </p:cNvSpPr>
          <p:nvPr>
            <p:ph type="title"/>
          </p:nvPr>
        </p:nvSpPr>
        <p:spPr/>
        <p:txBody>
          <a:bodyPr>
            <a:normAutofit/>
          </a:bodyPr>
          <a:lstStyle/>
          <a:p>
            <a:pPr algn="ctr"/>
            <a:r>
              <a:rPr lang="en-US" sz="3600" cap="all" dirty="0">
                <a:cs typeface="Times New Roman" panose="02020603050405020304" pitchFamily="18" charset="0"/>
              </a:rPr>
              <a:t>This is how the State Law Addendum handles confidentiality</a:t>
            </a:r>
          </a:p>
        </p:txBody>
      </p:sp>
      <p:sp>
        <p:nvSpPr>
          <p:cNvPr id="3" name="Content Placeholder 2">
            <a:extLst>
              <a:ext uri="{FF2B5EF4-FFF2-40B4-BE49-F238E27FC236}">
                <a16:creationId xmlns:a16="http://schemas.microsoft.com/office/drawing/2014/main" id="{BFCD3F76-3B77-41D7-A0BF-44E02D6E2B6A}"/>
              </a:ext>
            </a:extLst>
          </p:cNvPr>
          <p:cNvSpPr>
            <a:spLocks noGrp="1"/>
          </p:cNvSpPr>
          <p:nvPr>
            <p:ph idx="1"/>
          </p:nvPr>
        </p:nvSpPr>
        <p:spPr>
          <a:xfrm>
            <a:off x="680321" y="2336873"/>
            <a:ext cx="10227824" cy="3599316"/>
          </a:xfrm>
        </p:spPr>
        <p:txBody>
          <a:bodyPr>
            <a:normAutofit lnSpcReduction="10000"/>
          </a:bodyPr>
          <a:lstStyle/>
          <a:p>
            <a:r>
              <a:rPr lang="en-US" dirty="0"/>
              <a:t>“10.	Public Information Act. </a:t>
            </a:r>
            <a:r>
              <a:rPr lang="en-US" dirty="0" smtClean="0"/>
              <a:t>Any </a:t>
            </a:r>
            <a:r>
              <a:rPr lang="en-US" dirty="0"/>
              <a:t>obligation of BOR under the Agreement or any Ancillary Agreement to (i) keep the terms and provisions of the Agreement or such Ancillary Agreements confidential; and/or (ii) not disclose the financial terms of this Agreement or such Ancillary Agreement, shall be binding on BOR only to the extent permitted by law, including without limitation Chapter 552 of the Texas Government Code (commonly known as the Texas Public Information Act) or any successor law or other similar statutory provisions.”</a:t>
            </a:r>
          </a:p>
          <a:p>
            <a:r>
              <a:rPr lang="en-US" dirty="0"/>
              <a:t>I understand from our intellectual property lawyers that the State may be able to give a little more third-party protection with IP </a:t>
            </a:r>
          </a:p>
        </p:txBody>
      </p:sp>
    </p:spTree>
    <p:extLst>
      <p:ext uri="{BB962C8B-B14F-4D97-AF65-F5344CB8AC3E}">
        <p14:creationId xmlns:p14="http://schemas.microsoft.com/office/powerpoint/2010/main" val="27085959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CE960-5948-4CC1-9A03-7D4E54E4385E}"/>
              </a:ext>
            </a:extLst>
          </p:cNvPr>
          <p:cNvSpPr>
            <a:spLocks noGrp="1"/>
          </p:cNvSpPr>
          <p:nvPr>
            <p:ph type="title"/>
          </p:nvPr>
        </p:nvSpPr>
        <p:spPr/>
        <p:txBody>
          <a:bodyPr/>
          <a:lstStyle/>
          <a:p>
            <a:pPr algn="ctr"/>
            <a:r>
              <a:rPr lang="en-US" dirty="0"/>
              <a:t>ACCESSIBILITY</a:t>
            </a:r>
          </a:p>
        </p:txBody>
      </p:sp>
      <p:sp>
        <p:nvSpPr>
          <p:cNvPr id="3" name="Content Placeholder 2">
            <a:extLst>
              <a:ext uri="{FF2B5EF4-FFF2-40B4-BE49-F238E27FC236}">
                <a16:creationId xmlns:a16="http://schemas.microsoft.com/office/drawing/2014/main" id="{00FA5EC1-58FE-49D9-8C05-13A8ECF26224}"/>
              </a:ext>
            </a:extLst>
          </p:cNvPr>
          <p:cNvSpPr>
            <a:spLocks noGrp="1"/>
          </p:cNvSpPr>
          <p:nvPr>
            <p:ph idx="1"/>
          </p:nvPr>
        </p:nvSpPr>
        <p:spPr>
          <a:xfrm>
            <a:off x="680321" y="2336873"/>
            <a:ext cx="10070806" cy="3599316"/>
          </a:xfrm>
        </p:spPr>
        <p:txBody>
          <a:bodyPr>
            <a:noAutofit/>
          </a:bodyPr>
          <a:lstStyle/>
          <a:p>
            <a:r>
              <a:rPr lang="en-US" dirty="0"/>
              <a:t>Premises leased by the State must comply with Texas Government Code Chapter 469 for accessibility by persons covered by such act</a:t>
            </a:r>
          </a:p>
          <a:p>
            <a:r>
              <a:rPr lang="en-US" dirty="0"/>
              <a:t>If the premises do not comply and are not brought into compliance, then Chapter 469 requires termination of the lease and release of further liability of the State under the lease</a:t>
            </a:r>
          </a:p>
          <a:p>
            <a:r>
              <a:rPr lang="en-US" dirty="0"/>
              <a:t>A provision may be added to the lease requiring the landlord to cooperate with the State in the review of the premises</a:t>
            </a:r>
          </a:p>
          <a:p>
            <a:r>
              <a:rPr lang="en-US" dirty="0"/>
              <a:t>If the premises are being built out by the State, then compliance with Chapter 469 within the premises may be undertaken by the State, but outside the premises, the landlord should cause compliance</a:t>
            </a:r>
          </a:p>
        </p:txBody>
      </p:sp>
    </p:spTree>
    <p:extLst>
      <p:ext uri="{BB962C8B-B14F-4D97-AF65-F5344CB8AC3E}">
        <p14:creationId xmlns:p14="http://schemas.microsoft.com/office/powerpoint/2010/main" val="14419043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CB1F2-2B71-4FCC-99C6-0E9DA3F5C7D3}"/>
              </a:ext>
            </a:extLst>
          </p:cNvPr>
          <p:cNvSpPr>
            <a:spLocks noGrp="1"/>
          </p:cNvSpPr>
          <p:nvPr>
            <p:ph type="title"/>
          </p:nvPr>
        </p:nvSpPr>
        <p:spPr>
          <a:xfrm>
            <a:off x="203201" y="753228"/>
            <a:ext cx="10090982" cy="1080938"/>
          </a:xfrm>
        </p:spPr>
        <p:txBody>
          <a:bodyPr>
            <a:noAutofit/>
          </a:bodyPr>
          <a:lstStyle/>
          <a:p>
            <a:pPr algn="ctr"/>
            <a:r>
              <a:rPr lang="en-US" cap="all" dirty="0">
                <a:cs typeface="Times New Roman" panose="02020603050405020304" pitchFamily="18" charset="0"/>
              </a:rPr>
              <a:t>The TAS requirement is fundamentally absolute, so your institution must comply</a:t>
            </a:r>
          </a:p>
        </p:txBody>
      </p:sp>
      <p:sp>
        <p:nvSpPr>
          <p:cNvPr id="3" name="Content Placeholder 2">
            <a:extLst>
              <a:ext uri="{FF2B5EF4-FFF2-40B4-BE49-F238E27FC236}">
                <a16:creationId xmlns:a16="http://schemas.microsoft.com/office/drawing/2014/main" id="{ABD99638-1374-42D3-A99B-959A0BCCFE37}"/>
              </a:ext>
            </a:extLst>
          </p:cNvPr>
          <p:cNvSpPr>
            <a:spLocks noGrp="1"/>
          </p:cNvSpPr>
          <p:nvPr>
            <p:ph idx="1"/>
          </p:nvPr>
        </p:nvSpPr>
        <p:spPr/>
        <p:txBody>
          <a:bodyPr/>
          <a:lstStyle/>
          <a:p>
            <a:r>
              <a:rPr lang="en-US" dirty="0">
                <a:cs typeface="Times New Roman" panose="02020603050405020304" pitchFamily="18" charset="0"/>
              </a:rPr>
              <a:t>Your institutions must review space that they lease for their use for compliance with TAS</a:t>
            </a:r>
          </a:p>
          <a:p>
            <a:r>
              <a:rPr lang="en-US" dirty="0">
                <a:cs typeface="Times New Roman" panose="02020603050405020304" pitchFamily="18" charset="0"/>
              </a:rPr>
              <a:t>My experience with TAS compliance at the plans and inspection of completed construction – </a:t>
            </a:r>
            <a:r>
              <a:rPr lang="en-US" i="1" dirty="0">
                <a:cs typeface="Times New Roman" panose="02020603050405020304" pitchFamily="18" charset="0"/>
              </a:rPr>
              <a:t>discuss process</a:t>
            </a:r>
          </a:p>
          <a:p>
            <a:r>
              <a:rPr lang="en-US" dirty="0">
                <a:cs typeface="Times New Roman" panose="02020603050405020304" pitchFamily="18" charset="0"/>
              </a:rPr>
              <a:t>You can have complaints</a:t>
            </a:r>
          </a:p>
          <a:p>
            <a:r>
              <a:rPr lang="en-US" dirty="0">
                <a:cs typeface="Times New Roman" panose="02020603050405020304" pitchFamily="18" charset="0"/>
              </a:rPr>
              <a:t>Get the review done – depending on the nature of the leased space, your institution may have to take responsibility for some issues and the landlord may have to take responsibility for others</a:t>
            </a:r>
          </a:p>
          <a:p>
            <a:r>
              <a:rPr lang="en-US" dirty="0">
                <a:cs typeface="Times New Roman" panose="02020603050405020304" pitchFamily="18" charset="0"/>
              </a:rPr>
              <a:t>Section 11 of the State Law Addendum addresses this issue</a:t>
            </a:r>
          </a:p>
        </p:txBody>
      </p:sp>
    </p:spTree>
    <p:extLst>
      <p:ext uri="{BB962C8B-B14F-4D97-AF65-F5344CB8AC3E}">
        <p14:creationId xmlns:p14="http://schemas.microsoft.com/office/powerpoint/2010/main" val="22344852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2B2E6-FB94-4775-A120-72103BBC7DEE}"/>
              </a:ext>
            </a:extLst>
          </p:cNvPr>
          <p:cNvSpPr>
            <a:spLocks noGrp="1"/>
          </p:cNvSpPr>
          <p:nvPr>
            <p:ph type="title"/>
          </p:nvPr>
        </p:nvSpPr>
        <p:spPr/>
        <p:txBody>
          <a:bodyPr/>
          <a:lstStyle/>
          <a:p>
            <a:pPr algn="ctr"/>
            <a:r>
              <a:rPr lang="en-US" dirty="0"/>
              <a:t>1295 CERTIFICATES</a:t>
            </a:r>
          </a:p>
        </p:txBody>
      </p:sp>
      <p:sp>
        <p:nvSpPr>
          <p:cNvPr id="3" name="Content Placeholder 2">
            <a:extLst>
              <a:ext uri="{FF2B5EF4-FFF2-40B4-BE49-F238E27FC236}">
                <a16:creationId xmlns:a16="http://schemas.microsoft.com/office/drawing/2014/main" id="{4D5B7AFE-40F5-4826-A659-E51F92036177}"/>
              </a:ext>
            </a:extLst>
          </p:cNvPr>
          <p:cNvSpPr>
            <a:spLocks noGrp="1"/>
          </p:cNvSpPr>
          <p:nvPr>
            <p:ph idx="1"/>
          </p:nvPr>
        </p:nvSpPr>
        <p:spPr/>
        <p:txBody>
          <a:bodyPr>
            <a:normAutofit lnSpcReduction="10000"/>
          </a:bodyPr>
          <a:lstStyle/>
          <a:p>
            <a:r>
              <a:rPr lang="en-US" dirty="0"/>
              <a:t>If a lease involves the expenditure of $1,000,000 or </a:t>
            </a:r>
            <a:r>
              <a:rPr lang="en-US" dirty="0" smtClean="0"/>
              <a:t>more, </a:t>
            </a:r>
            <a:r>
              <a:rPr lang="en-US" dirty="0"/>
              <a:t>or requires action by the governing board of the state agency before it may be entered into, then the other party, acting as landlord or tenant, must file a Form 1295 with the Texas Ethics </a:t>
            </a:r>
            <a:r>
              <a:rPr lang="en-US" dirty="0" smtClean="0"/>
              <a:t>Commission - Texas </a:t>
            </a:r>
            <a:r>
              <a:rPr lang="en-US" dirty="0"/>
              <a:t>Government Code Section 2252.908</a:t>
            </a:r>
          </a:p>
          <a:p>
            <a:r>
              <a:rPr lang="en-US" dirty="0"/>
              <a:t>This form identifies the interested </a:t>
            </a:r>
            <a:r>
              <a:rPr lang="en-US" dirty="0" smtClean="0"/>
              <a:t>parties, </a:t>
            </a:r>
            <a:r>
              <a:rPr lang="en-US" dirty="0"/>
              <a:t>who own or control the landlord or tenant with which the State is </a:t>
            </a:r>
            <a:r>
              <a:rPr lang="en-US" dirty="0" smtClean="0"/>
              <a:t>contracting, </a:t>
            </a:r>
            <a:r>
              <a:rPr lang="en-US" dirty="0"/>
              <a:t>and other parties with a financial interest in the lease</a:t>
            </a:r>
          </a:p>
          <a:p>
            <a:r>
              <a:rPr lang="en-US" dirty="0"/>
              <a:t>If a form 1295 is required, the state agency lacks power to sign the lease until it has evidence that the form has been </a:t>
            </a:r>
            <a:r>
              <a:rPr lang="en-US" dirty="0" smtClean="0"/>
              <a:t>filed</a:t>
            </a:r>
            <a:endParaRPr lang="en-US" dirty="0"/>
          </a:p>
        </p:txBody>
      </p:sp>
    </p:spTree>
    <p:extLst>
      <p:ext uri="{BB962C8B-B14F-4D97-AF65-F5344CB8AC3E}">
        <p14:creationId xmlns:p14="http://schemas.microsoft.com/office/powerpoint/2010/main" val="10136315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F1EC0-01AF-4E1C-BEF6-EE61EB7F3A5F}"/>
              </a:ext>
            </a:extLst>
          </p:cNvPr>
          <p:cNvSpPr>
            <a:spLocks noGrp="1"/>
          </p:cNvSpPr>
          <p:nvPr>
            <p:ph type="title"/>
          </p:nvPr>
        </p:nvSpPr>
        <p:spPr/>
        <p:txBody>
          <a:bodyPr>
            <a:normAutofit/>
          </a:bodyPr>
          <a:lstStyle/>
          <a:p>
            <a:pPr algn="ctr"/>
            <a:r>
              <a:rPr lang="en-US" sz="3600" cap="all" dirty="0">
                <a:cs typeface="Times New Roman" panose="02020603050405020304" pitchFamily="18" charset="0"/>
              </a:rPr>
              <a:t>Never forget, when you’re leasing, sometimes things go wrong</a:t>
            </a:r>
          </a:p>
        </p:txBody>
      </p:sp>
      <p:pic>
        <p:nvPicPr>
          <p:cNvPr id="4" name="Content Placeholder 3">
            <a:extLst>
              <a:ext uri="{FF2B5EF4-FFF2-40B4-BE49-F238E27FC236}">
                <a16:creationId xmlns:a16="http://schemas.microsoft.com/office/drawing/2014/main" id="{ECD86F30-80A6-460C-AC96-BCB94EFCA3C3}"/>
              </a:ext>
            </a:extLst>
          </p:cNvPr>
          <p:cNvPicPr>
            <a:picLocks noGrp="1" noChangeAspect="1"/>
          </p:cNvPicPr>
          <p:nvPr>
            <p:ph idx="1"/>
          </p:nvPr>
        </p:nvPicPr>
        <p:blipFill>
          <a:blip r:embed="rId2"/>
          <a:stretch>
            <a:fillRect/>
          </a:stretch>
        </p:blipFill>
        <p:spPr>
          <a:xfrm>
            <a:off x="2041236" y="2290619"/>
            <a:ext cx="5732950" cy="4430678"/>
          </a:xfrm>
          <a:prstGeom prst="rect">
            <a:avLst/>
          </a:prstGeom>
        </p:spPr>
      </p:pic>
    </p:spTree>
    <p:extLst>
      <p:ext uri="{BB962C8B-B14F-4D97-AF65-F5344CB8AC3E}">
        <p14:creationId xmlns:p14="http://schemas.microsoft.com/office/powerpoint/2010/main" val="39387352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238A1-D578-4ECC-9566-32E6585A704E}"/>
              </a:ext>
            </a:extLst>
          </p:cNvPr>
          <p:cNvSpPr>
            <a:spLocks noGrp="1"/>
          </p:cNvSpPr>
          <p:nvPr>
            <p:ph type="title"/>
          </p:nvPr>
        </p:nvSpPr>
        <p:spPr/>
        <p:txBody>
          <a:bodyPr/>
          <a:lstStyle/>
          <a:p>
            <a:pPr algn="ctr"/>
            <a:r>
              <a:rPr lang="en-US" dirty="0"/>
              <a:t>SUMMARY</a:t>
            </a:r>
          </a:p>
        </p:txBody>
      </p:sp>
      <p:sp>
        <p:nvSpPr>
          <p:cNvPr id="3" name="Content Placeholder 2">
            <a:extLst>
              <a:ext uri="{FF2B5EF4-FFF2-40B4-BE49-F238E27FC236}">
                <a16:creationId xmlns:a16="http://schemas.microsoft.com/office/drawing/2014/main" id="{400D1E81-80DB-4147-95B6-05E74E89C160}"/>
              </a:ext>
            </a:extLst>
          </p:cNvPr>
          <p:cNvSpPr>
            <a:spLocks noGrp="1"/>
          </p:cNvSpPr>
          <p:nvPr>
            <p:ph idx="1"/>
          </p:nvPr>
        </p:nvSpPr>
        <p:spPr>
          <a:xfrm>
            <a:off x="680321" y="2336873"/>
            <a:ext cx="10874370" cy="3599316"/>
          </a:xfrm>
        </p:spPr>
        <p:txBody>
          <a:bodyPr>
            <a:noAutofit/>
          </a:bodyPr>
          <a:lstStyle/>
          <a:p>
            <a:r>
              <a:rPr lang="en-US" dirty="0"/>
              <a:t>As a practical matter, the State can do most things that private sector parties can do; </a:t>
            </a:r>
            <a:r>
              <a:rPr lang="en-US" dirty="0" smtClean="0"/>
              <a:t>but there </a:t>
            </a:r>
            <a:r>
              <a:rPr lang="en-US" dirty="0"/>
              <a:t>can be some special hoops to jump through</a:t>
            </a:r>
          </a:p>
          <a:p>
            <a:r>
              <a:rPr lang="en-US" dirty="0"/>
              <a:t>Indemnities get more attention than I think they generally deserve</a:t>
            </a:r>
          </a:p>
          <a:p>
            <a:r>
              <a:rPr lang="en-US" dirty="0"/>
              <a:t>The way the State approaches insurance differs somewhat from the private sector</a:t>
            </a:r>
          </a:p>
          <a:p>
            <a:r>
              <a:rPr lang="en-US" dirty="0"/>
              <a:t>Authority to sign leases is generally reserved at a fairly high level and the private sector is deemed to know the authority of the governmental persons with whom they deal</a:t>
            </a:r>
          </a:p>
          <a:p>
            <a:r>
              <a:rPr lang="en-US" dirty="0"/>
              <a:t>At The University of Texas System, we deal with a lot of this through our State Law Addendum, which we can attach to, or refer </a:t>
            </a:r>
            <a:r>
              <a:rPr lang="en-US" dirty="0" smtClean="0"/>
              <a:t>to, in </a:t>
            </a:r>
            <a:r>
              <a:rPr lang="en-US" dirty="0"/>
              <a:t>leases</a:t>
            </a:r>
          </a:p>
          <a:p>
            <a:r>
              <a:rPr lang="en-US" dirty="0"/>
              <a:t>There’s more, but that’s all the time I’ve got and I thank you for your </a:t>
            </a:r>
            <a:r>
              <a:rPr lang="en-US" dirty="0" smtClean="0"/>
              <a:t>time</a:t>
            </a:r>
            <a:endParaRPr lang="en-US" dirty="0"/>
          </a:p>
          <a:p>
            <a:endParaRPr lang="en-US" dirty="0"/>
          </a:p>
        </p:txBody>
      </p:sp>
    </p:spTree>
    <p:extLst>
      <p:ext uri="{BB962C8B-B14F-4D97-AF65-F5344CB8AC3E}">
        <p14:creationId xmlns:p14="http://schemas.microsoft.com/office/powerpoint/2010/main" val="3604181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7B618-9DB3-467E-849F-C468DDEFA405}"/>
              </a:ext>
            </a:extLst>
          </p:cNvPr>
          <p:cNvSpPr>
            <a:spLocks noGrp="1"/>
          </p:cNvSpPr>
          <p:nvPr>
            <p:ph type="title"/>
          </p:nvPr>
        </p:nvSpPr>
        <p:spPr/>
        <p:txBody>
          <a:bodyPr>
            <a:noAutofit/>
          </a:bodyPr>
          <a:lstStyle/>
          <a:p>
            <a:pPr algn="ctr"/>
            <a:r>
              <a:rPr lang="en-US" cap="all" dirty="0"/>
              <a:t>So, how do these events from the late 19</a:t>
            </a:r>
            <a:r>
              <a:rPr lang="en-US" cap="all" baseline="30000" dirty="0"/>
              <a:t>th</a:t>
            </a:r>
            <a:r>
              <a:rPr lang="en-US" cap="all" dirty="0"/>
              <a:t> century affect leases with the State of Texas today?</a:t>
            </a:r>
          </a:p>
        </p:txBody>
      </p:sp>
      <p:sp>
        <p:nvSpPr>
          <p:cNvPr id="3" name="Content Placeholder 2">
            <a:extLst>
              <a:ext uri="{FF2B5EF4-FFF2-40B4-BE49-F238E27FC236}">
                <a16:creationId xmlns:a16="http://schemas.microsoft.com/office/drawing/2014/main" id="{3C3755F6-8942-489B-BC8C-1230184E9223}"/>
              </a:ext>
            </a:extLst>
          </p:cNvPr>
          <p:cNvSpPr>
            <a:spLocks noGrp="1"/>
          </p:cNvSpPr>
          <p:nvPr>
            <p:ph idx="1"/>
          </p:nvPr>
        </p:nvSpPr>
        <p:spPr/>
        <p:txBody>
          <a:bodyPr/>
          <a:lstStyle/>
          <a:p>
            <a:r>
              <a:rPr lang="en-US" dirty="0" smtClean="0"/>
              <a:t>Numerous - </a:t>
            </a:r>
            <a:r>
              <a:rPr lang="en-US" dirty="0"/>
              <a:t>what we would now call entrepreneurs, but were then called speculators, wheeler-dealers, and other less favorable names, had come to Texas, promised the construction of railroads in return for state money, land and </a:t>
            </a:r>
            <a:r>
              <a:rPr lang="en-US" dirty="0" smtClean="0"/>
              <a:t>debt</a:t>
            </a:r>
            <a:endParaRPr lang="en-US" dirty="0"/>
          </a:p>
          <a:p>
            <a:r>
              <a:rPr lang="en-US" dirty="0"/>
              <a:t>In many instances state leaders </a:t>
            </a:r>
            <a:r>
              <a:rPr lang="en-US" dirty="0" smtClean="0"/>
              <a:t>handed </a:t>
            </a:r>
            <a:r>
              <a:rPr lang="en-US" dirty="0"/>
              <a:t>over money, land and assumed debt for the to-be-built railroads, which railroads, in many instances, had not appeared by </a:t>
            </a:r>
            <a:r>
              <a:rPr lang="en-US" dirty="0" smtClean="0"/>
              <a:t>1875-76</a:t>
            </a:r>
            <a:endParaRPr lang="en-US" dirty="0"/>
          </a:p>
          <a:p>
            <a:r>
              <a:rPr lang="en-US" dirty="0"/>
              <a:t>The drafters of the Texas Constitution of 1876 had a strong desire for state government not to repeat this </a:t>
            </a:r>
            <a:r>
              <a:rPr lang="en-US" dirty="0" smtClean="0"/>
              <a:t>process</a:t>
            </a:r>
            <a:endParaRPr lang="en-US" dirty="0"/>
          </a:p>
          <a:p>
            <a:endParaRPr lang="en-US" dirty="0"/>
          </a:p>
        </p:txBody>
      </p:sp>
    </p:spTree>
    <p:extLst>
      <p:ext uri="{BB962C8B-B14F-4D97-AF65-F5344CB8AC3E}">
        <p14:creationId xmlns:p14="http://schemas.microsoft.com/office/powerpoint/2010/main" val="2458309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BA2DC-792F-493B-9D68-ACF5EC0A6422}"/>
              </a:ext>
            </a:extLst>
          </p:cNvPr>
          <p:cNvSpPr>
            <a:spLocks noGrp="1"/>
          </p:cNvSpPr>
          <p:nvPr>
            <p:ph type="title"/>
          </p:nvPr>
        </p:nvSpPr>
        <p:spPr/>
        <p:txBody>
          <a:bodyPr>
            <a:normAutofit/>
          </a:bodyPr>
          <a:lstStyle/>
          <a:p>
            <a:pPr algn="ctr"/>
            <a:r>
              <a:rPr lang="en-US" dirty="0"/>
              <a:t>HENCE, THE TEXAS CONSTITUTION HAS  ARTICLE III - SECTIONS 49, 50, 51 AND 55</a:t>
            </a:r>
          </a:p>
        </p:txBody>
      </p:sp>
      <p:sp>
        <p:nvSpPr>
          <p:cNvPr id="3" name="Content Placeholder 2">
            <a:extLst>
              <a:ext uri="{FF2B5EF4-FFF2-40B4-BE49-F238E27FC236}">
                <a16:creationId xmlns:a16="http://schemas.microsoft.com/office/drawing/2014/main" id="{3F25E433-B15A-4153-9014-8D7126677360}"/>
              </a:ext>
            </a:extLst>
          </p:cNvPr>
          <p:cNvSpPr>
            <a:spLocks noGrp="1"/>
          </p:cNvSpPr>
          <p:nvPr>
            <p:ph idx="1"/>
          </p:nvPr>
        </p:nvSpPr>
        <p:spPr>
          <a:xfrm>
            <a:off x="680321" y="2336873"/>
            <a:ext cx="9950734" cy="3599316"/>
          </a:xfrm>
        </p:spPr>
        <p:txBody>
          <a:bodyPr>
            <a:noAutofit/>
          </a:bodyPr>
          <a:lstStyle/>
          <a:p>
            <a:r>
              <a:rPr lang="en-US" dirty="0"/>
              <a:t>Sec. 49.  STATE DEBTS.  </a:t>
            </a:r>
            <a:r>
              <a:rPr lang="en-US" dirty="0" smtClean="0"/>
              <a:t>No </a:t>
            </a:r>
            <a:r>
              <a:rPr lang="en-US" dirty="0"/>
              <a:t>debt shall be created by or on behalf of the State, except: </a:t>
            </a:r>
            <a:r>
              <a:rPr lang="en-US" dirty="0" smtClean="0"/>
              <a:t>There </a:t>
            </a:r>
            <a:r>
              <a:rPr lang="en-US" dirty="0"/>
              <a:t>is a lengthy list of exceptions, but this establishes the “pay as you go” </a:t>
            </a:r>
            <a:r>
              <a:rPr lang="en-US" dirty="0" smtClean="0"/>
              <a:t>system</a:t>
            </a:r>
            <a:endParaRPr lang="en-US" dirty="0"/>
          </a:p>
          <a:p>
            <a:r>
              <a:rPr lang="en-US" dirty="0"/>
              <a:t>Sec. 50.  LOAN OR PLEDGE OF CREDIT OF THE STATE.  The Legislature shall have no power to give or to lend, or to authorize the giving or lending, of the credit of the State in aid of, or to any person, association or corporation, whether municipal or other, or to pledge the credit of the State in any manner whatsoever, for the payment of the liabilities, present or prospective, of any individual, association of individuals, municipal or other corporation whatsoever. (This section now has a large number of exceptions)</a:t>
            </a:r>
          </a:p>
        </p:txBody>
      </p:sp>
    </p:spTree>
    <p:extLst>
      <p:ext uri="{BB962C8B-B14F-4D97-AF65-F5344CB8AC3E}">
        <p14:creationId xmlns:p14="http://schemas.microsoft.com/office/powerpoint/2010/main" val="671671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E49B6-C178-432A-922B-4FC68949942D}"/>
              </a:ext>
            </a:extLst>
          </p:cNvPr>
          <p:cNvSpPr>
            <a:spLocks noGrp="1"/>
          </p:cNvSpPr>
          <p:nvPr>
            <p:ph type="title"/>
          </p:nvPr>
        </p:nvSpPr>
        <p:spPr/>
        <p:txBody>
          <a:bodyPr/>
          <a:lstStyle/>
          <a:p>
            <a:pPr algn="ctr"/>
            <a:r>
              <a:rPr lang="en-US" dirty="0"/>
              <a:t>TEXAS CONSTITUTION (CONTINUED)</a:t>
            </a:r>
          </a:p>
        </p:txBody>
      </p:sp>
      <p:sp>
        <p:nvSpPr>
          <p:cNvPr id="3" name="Content Placeholder 2">
            <a:extLst>
              <a:ext uri="{FF2B5EF4-FFF2-40B4-BE49-F238E27FC236}">
                <a16:creationId xmlns:a16="http://schemas.microsoft.com/office/drawing/2014/main" id="{652E6498-A852-4353-B68D-E773A45C8E17}"/>
              </a:ext>
            </a:extLst>
          </p:cNvPr>
          <p:cNvSpPr>
            <a:spLocks noGrp="1"/>
          </p:cNvSpPr>
          <p:nvPr>
            <p:ph idx="1"/>
          </p:nvPr>
        </p:nvSpPr>
        <p:spPr>
          <a:xfrm>
            <a:off x="680320" y="2336873"/>
            <a:ext cx="10763535" cy="3599316"/>
          </a:xfrm>
        </p:spPr>
        <p:txBody>
          <a:bodyPr>
            <a:noAutofit/>
          </a:bodyPr>
          <a:lstStyle/>
          <a:p>
            <a:r>
              <a:rPr lang="en-US" dirty="0"/>
              <a:t>Sec. 51</a:t>
            </a:r>
            <a:r>
              <a:rPr lang="en-US" dirty="0" smtClean="0"/>
              <a:t>. </a:t>
            </a:r>
            <a:r>
              <a:rPr lang="en-US" dirty="0"/>
              <a:t>GRANTS OF PUBLIC MONEY PROHIBITED. </a:t>
            </a:r>
            <a:r>
              <a:rPr lang="en-US" dirty="0" smtClean="0"/>
              <a:t>The </a:t>
            </a:r>
            <a:r>
              <a:rPr lang="en-US" dirty="0"/>
              <a:t>Legislature shall </a:t>
            </a:r>
            <a:r>
              <a:rPr lang="en-US" dirty="0" smtClean="0"/>
              <a:t>have </a:t>
            </a:r>
            <a:r>
              <a:rPr lang="en-US" dirty="0"/>
              <a:t>no power to make any grant or authorize the making of any grant of public moneys to any individual, association of individuals, municipal or other corporations whatsoever; </a:t>
            </a:r>
            <a:r>
              <a:rPr lang="en-US" dirty="0" smtClean="0"/>
              <a:t>provided </a:t>
            </a:r>
            <a:r>
              <a:rPr lang="en-US" dirty="0"/>
              <a:t>that the provisions of this Section shall not be construed so as to prevent the grant of aid in cases of public calamity. </a:t>
            </a:r>
          </a:p>
          <a:p>
            <a:r>
              <a:rPr lang="en-US" dirty="0"/>
              <a:t>Sec. 55. </a:t>
            </a:r>
            <a:r>
              <a:rPr lang="en-US" dirty="0" smtClean="0"/>
              <a:t>RELEASE </a:t>
            </a:r>
            <a:r>
              <a:rPr lang="en-US" dirty="0"/>
              <a:t>OR EXTINGUISHMENT OF INDEBTEDNESS TO </a:t>
            </a:r>
            <a:r>
              <a:rPr lang="en-US" dirty="0" smtClean="0"/>
              <a:t>STATE, COUNTY</a:t>
            </a:r>
            <a:r>
              <a:rPr lang="en-US" dirty="0"/>
              <a:t>, SUBDIVISION, OR MUNICIPAL CORPORATION. </a:t>
            </a:r>
            <a:r>
              <a:rPr lang="en-US" dirty="0" smtClean="0"/>
              <a:t>The </a:t>
            </a:r>
            <a:r>
              <a:rPr lang="en-US" dirty="0"/>
              <a:t>Legislature shall have no power to release or extinguish, or to authorize the releasing or extinguishing, in whole or in part, the indebtedness, liability or obligation of any corporation or individual, to this State or to any county or defined subdivision thereof, or other municipal corporation therein, except delinquent taxes which have been due for a period of at least ten years.</a:t>
            </a:r>
          </a:p>
          <a:p>
            <a:endParaRPr lang="en-US" dirty="0"/>
          </a:p>
          <a:p>
            <a:endParaRPr lang="en-US" dirty="0"/>
          </a:p>
        </p:txBody>
      </p:sp>
    </p:spTree>
    <p:extLst>
      <p:ext uri="{BB962C8B-B14F-4D97-AF65-F5344CB8AC3E}">
        <p14:creationId xmlns:p14="http://schemas.microsoft.com/office/powerpoint/2010/main" val="1295638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ECC1A-4283-4B0E-89B8-588291CBD897}"/>
              </a:ext>
            </a:extLst>
          </p:cNvPr>
          <p:cNvSpPr>
            <a:spLocks noGrp="1"/>
          </p:cNvSpPr>
          <p:nvPr>
            <p:ph type="title"/>
          </p:nvPr>
        </p:nvSpPr>
        <p:spPr/>
        <p:txBody>
          <a:bodyPr>
            <a:normAutofit/>
          </a:bodyPr>
          <a:lstStyle/>
          <a:p>
            <a:pPr algn="ctr"/>
            <a:r>
              <a:rPr lang="en-US" sz="3600" cap="all" dirty="0">
                <a:cs typeface="Times New Roman" panose="02020603050405020304" pitchFamily="18" charset="0"/>
              </a:rPr>
              <a:t>What does </a:t>
            </a:r>
            <a:r>
              <a:rPr lang="en-US" sz="3600" cap="all" dirty="0" smtClean="0">
                <a:cs typeface="Times New Roman" panose="02020603050405020304" pitchFamily="18" charset="0"/>
              </a:rPr>
              <a:t>this DO </a:t>
            </a:r>
            <a:r>
              <a:rPr lang="en-US" sz="3600" cap="all" dirty="0">
                <a:cs typeface="Times New Roman" panose="02020603050405020304" pitchFamily="18" charset="0"/>
              </a:rPr>
              <a:t>to a State </a:t>
            </a:r>
            <a:r>
              <a:rPr lang="en-US" sz="3600" cap="all" dirty="0" smtClean="0">
                <a:cs typeface="Times New Roman" panose="02020603050405020304" pitchFamily="18" charset="0"/>
              </a:rPr>
              <a:t/>
            </a:r>
            <a:br>
              <a:rPr lang="en-US" sz="3600" cap="all" dirty="0" smtClean="0">
                <a:cs typeface="Times New Roman" panose="02020603050405020304" pitchFamily="18" charset="0"/>
              </a:rPr>
            </a:br>
            <a:r>
              <a:rPr lang="en-US" sz="3600" cap="all" dirty="0" smtClean="0">
                <a:cs typeface="Times New Roman" panose="02020603050405020304" pitchFamily="18" charset="0"/>
              </a:rPr>
              <a:t>Real </a:t>
            </a:r>
            <a:r>
              <a:rPr lang="en-US" sz="3600" cap="all" dirty="0">
                <a:cs typeface="Times New Roman" panose="02020603050405020304" pitchFamily="18" charset="0"/>
              </a:rPr>
              <a:t>Estate Manager?</a:t>
            </a:r>
          </a:p>
        </p:txBody>
      </p:sp>
      <p:sp>
        <p:nvSpPr>
          <p:cNvPr id="3" name="Content Placeholder 2">
            <a:extLst>
              <a:ext uri="{FF2B5EF4-FFF2-40B4-BE49-F238E27FC236}">
                <a16:creationId xmlns:a16="http://schemas.microsoft.com/office/drawing/2014/main" id="{72AE73BD-BB90-44C7-80AD-1213F57BBBAA}"/>
              </a:ext>
            </a:extLst>
          </p:cNvPr>
          <p:cNvSpPr>
            <a:spLocks noGrp="1"/>
          </p:cNvSpPr>
          <p:nvPr>
            <p:ph idx="1"/>
          </p:nvPr>
        </p:nvSpPr>
        <p:spPr>
          <a:xfrm>
            <a:off x="680321" y="2336873"/>
            <a:ext cx="9793715" cy="3599316"/>
          </a:xfrm>
        </p:spPr>
        <p:txBody>
          <a:bodyPr>
            <a:noAutofit/>
          </a:bodyPr>
          <a:lstStyle/>
          <a:p>
            <a:r>
              <a:rPr lang="en-US" dirty="0"/>
              <a:t>Virtually all leases contain indemnities – the indemnities come in two </a:t>
            </a:r>
            <a:r>
              <a:rPr lang="en-US" dirty="0" smtClean="0"/>
              <a:t>forms - Ordinary </a:t>
            </a:r>
            <a:r>
              <a:rPr lang="en-US" dirty="0"/>
              <a:t>and Express Negligence</a:t>
            </a:r>
          </a:p>
          <a:p>
            <a:r>
              <a:rPr lang="en-US" dirty="0"/>
              <a:t>Ordinary -  a party agrees to be responsible for its actions or inactions; no real expansion of liability here since the law generally will make a party bear some responsibility for its actions (“harmless surplusage” as characterized in State Attorney General opinions)</a:t>
            </a:r>
          </a:p>
          <a:p>
            <a:r>
              <a:rPr lang="en-US" dirty="0"/>
              <a:t>Express – a party agrees to be responsible for another party’s actions or inactions, generally in this context a Landlord; essentially you agree to become an insurance company. The State can’t do </a:t>
            </a:r>
            <a:r>
              <a:rPr lang="en-US" dirty="0" smtClean="0"/>
              <a:t>that</a:t>
            </a:r>
            <a:endParaRPr lang="en-US" dirty="0"/>
          </a:p>
        </p:txBody>
      </p:sp>
    </p:spTree>
    <p:extLst>
      <p:ext uri="{BB962C8B-B14F-4D97-AF65-F5344CB8AC3E}">
        <p14:creationId xmlns:p14="http://schemas.microsoft.com/office/powerpoint/2010/main" val="446892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267A1-D3B3-4A35-9EE6-4E0B5C6124A4}"/>
              </a:ext>
            </a:extLst>
          </p:cNvPr>
          <p:cNvSpPr>
            <a:spLocks noGrp="1"/>
          </p:cNvSpPr>
          <p:nvPr>
            <p:ph type="title"/>
          </p:nvPr>
        </p:nvSpPr>
        <p:spPr/>
        <p:txBody>
          <a:bodyPr/>
          <a:lstStyle/>
          <a:p>
            <a:pPr algn="ctr"/>
            <a:r>
              <a:rPr lang="en-US" dirty="0"/>
              <a:t>INDEMNITIES IN LEASES</a:t>
            </a:r>
          </a:p>
        </p:txBody>
      </p:sp>
      <p:sp>
        <p:nvSpPr>
          <p:cNvPr id="3" name="Content Placeholder 2">
            <a:extLst>
              <a:ext uri="{FF2B5EF4-FFF2-40B4-BE49-F238E27FC236}">
                <a16:creationId xmlns:a16="http://schemas.microsoft.com/office/drawing/2014/main" id="{0355EF31-6777-4A41-95B3-4002C5FB2191}"/>
              </a:ext>
            </a:extLst>
          </p:cNvPr>
          <p:cNvSpPr>
            <a:spLocks noGrp="1"/>
          </p:cNvSpPr>
          <p:nvPr>
            <p:ph idx="1"/>
          </p:nvPr>
        </p:nvSpPr>
        <p:spPr>
          <a:xfrm>
            <a:off x="0" y="2087418"/>
            <a:ext cx="12099636" cy="3848771"/>
          </a:xfrm>
        </p:spPr>
        <p:txBody>
          <a:bodyPr>
            <a:noAutofit/>
          </a:bodyPr>
          <a:lstStyle/>
          <a:p>
            <a:pPr algn="just"/>
            <a:r>
              <a:rPr lang="en-US" sz="2050" dirty="0"/>
              <a:t>Texas Attorney General Opinion MW-475 (1982): “To the extent that such [an indemnity] clause merely reinforces obligations the university has legally undertaken elsewhere, and does not expand or increases the school’s liability or the scope of its liability, it is harmless surplusage. </a:t>
            </a:r>
            <a:r>
              <a:rPr lang="en-US" sz="2050" dirty="0" smtClean="0"/>
              <a:t>But </a:t>
            </a:r>
            <a:r>
              <a:rPr lang="en-US" sz="2050" dirty="0"/>
              <a:t>to the extent that it purports to create liability or potential liability on the part of the university beyond its statutory or constitutional powers to incur liability, it is invalid. The governing bodies of state universities are creatures of statute and may constitutionally exercise only powers properly delegated to them by the legislature. See Foley v. Benedict, 55 S.W.2d 805 (Tex. 1932</a:t>
            </a:r>
            <a:r>
              <a:rPr lang="en-US" sz="2050" dirty="0" smtClean="0"/>
              <a:t>). A </a:t>
            </a:r>
            <a:r>
              <a:rPr lang="en-US" sz="2050" dirty="0"/>
              <a:t>contractually imposed obligation of indemnity creates a "debt" in the constitutional sense unless at the time of the agreement it is within the lawful and reasonable contemplation of the parties that it will be satisfied out of current revenues or some currently available fund. Tex. Const. art. III, §49. art. XI, §§5, 7; T &amp; N.O.R.R. Company v. Galveston County, 169 S.W.2d 713~ (Tex. 1943</a:t>
            </a:r>
            <a:r>
              <a:rPr lang="en-US" sz="2050" dirty="0" smtClean="0"/>
              <a:t>)… </a:t>
            </a:r>
            <a:r>
              <a:rPr lang="en-US" sz="2050" dirty="0"/>
              <a:t>We think it continues to be the law in this state that the State of Texas cannot be held liable for a contractual obligation concluded by an agent of the state in excess of his authority, and that no state agent can be given authority to incur or create a debt on behalf of the state in contravention of the constitution. See City of Wichita Palls v. Kemp Public Library Board of Trustees, 593 S.W.2d 834 (Tex. Civ. App. - Fort Worth 1980, writ ref'd </a:t>
            </a:r>
            <a:r>
              <a:rPr lang="en-US" sz="2050" dirty="0" err="1"/>
              <a:t>n.r.e</a:t>
            </a:r>
            <a:r>
              <a:rPr lang="en-US" sz="2050" dirty="0"/>
              <a:t>.).”</a:t>
            </a:r>
          </a:p>
        </p:txBody>
      </p:sp>
    </p:spTree>
    <p:extLst>
      <p:ext uri="{BB962C8B-B14F-4D97-AF65-F5344CB8AC3E}">
        <p14:creationId xmlns:p14="http://schemas.microsoft.com/office/powerpoint/2010/main" val="526310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64C80-5C44-4438-97D2-B0543CEF2226}"/>
              </a:ext>
            </a:extLst>
          </p:cNvPr>
          <p:cNvSpPr>
            <a:spLocks noGrp="1"/>
          </p:cNvSpPr>
          <p:nvPr>
            <p:ph type="title"/>
          </p:nvPr>
        </p:nvSpPr>
        <p:spPr>
          <a:xfrm>
            <a:off x="1" y="628073"/>
            <a:ext cx="10880436" cy="1326562"/>
          </a:xfrm>
        </p:spPr>
        <p:txBody>
          <a:bodyPr>
            <a:noAutofit/>
          </a:bodyPr>
          <a:lstStyle/>
          <a:p>
            <a:pPr algn="ctr"/>
            <a:r>
              <a:rPr lang="en-US" dirty="0"/>
              <a:t>SO, HOW DO WE RESPOND TO THESE </a:t>
            </a:r>
            <a:r>
              <a:rPr lang="en-US" dirty="0" smtClean="0"/>
              <a:t>PROVISIONS </a:t>
            </a:r>
            <a:br>
              <a:rPr lang="en-US" dirty="0" smtClean="0"/>
            </a:br>
            <a:r>
              <a:rPr lang="en-US" dirty="0" smtClean="0"/>
              <a:t>IN </a:t>
            </a:r>
            <a:r>
              <a:rPr lang="en-US" dirty="0"/>
              <a:t>A MANNER CONSISTENT WITH </a:t>
            </a:r>
            <a:r>
              <a:rPr lang="en-US" dirty="0" smtClean="0"/>
              <a:t/>
            </a:r>
            <a:br>
              <a:rPr lang="en-US" dirty="0" smtClean="0"/>
            </a:br>
            <a:r>
              <a:rPr lang="en-US" dirty="0" smtClean="0"/>
              <a:t>THE </a:t>
            </a:r>
            <a:r>
              <a:rPr lang="en-US" dirty="0"/>
              <a:t>STATE </a:t>
            </a:r>
            <a:r>
              <a:rPr lang="en-US" dirty="0" smtClean="0"/>
              <a:t>CONSTITUTION IN LEASES?</a:t>
            </a:r>
            <a:endParaRPr lang="en-US" dirty="0"/>
          </a:p>
        </p:txBody>
      </p:sp>
      <p:sp>
        <p:nvSpPr>
          <p:cNvPr id="3" name="Content Placeholder 2">
            <a:extLst>
              <a:ext uri="{FF2B5EF4-FFF2-40B4-BE49-F238E27FC236}">
                <a16:creationId xmlns:a16="http://schemas.microsoft.com/office/drawing/2014/main" id="{103A7C15-F07F-4EBC-8EFB-8E102C37F98A}"/>
              </a:ext>
            </a:extLst>
          </p:cNvPr>
          <p:cNvSpPr>
            <a:spLocks noGrp="1"/>
          </p:cNvSpPr>
          <p:nvPr>
            <p:ph idx="1"/>
          </p:nvPr>
        </p:nvSpPr>
        <p:spPr>
          <a:xfrm>
            <a:off x="704675" y="2172749"/>
            <a:ext cx="10649125" cy="4004214"/>
          </a:xfrm>
        </p:spPr>
        <p:txBody>
          <a:bodyPr/>
          <a:lstStyle/>
          <a:p>
            <a:r>
              <a:rPr lang="en-US" dirty="0"/>
              <a:t>Waivers, releases and indemnities will receive special scrutiny</a:t>
            </a:r>
          </a:p>
          <a:p>
            <a:r>
              <a:rPr lang="en-US" dirty="0"/>
              <a:t>As the Attorney General opinion MW-475 says, if there is no expansion of liability it may “be harmless surplusage”, but if it is more, it’s probably unenforceable</a:t>
            </a:r>
          </a:p>
          <a:p>
            <a:r>
              <a:rPr lang="en-US" dirty="0"/>
              <a:t>“To the extent authorized by the Constitution and laws of the State of Texas…” is a common addition to these types of provisions</a:t>
            </a:r>
          </a:p>
          <a:p>
            <a:r>
              <a:rPr lang="en-US" dirty="0"/>
              <a:t>Individual circumstances are fact driven and difficult to predict, but attempted risk shifting to the State, if challenged in court, may well be unsuccessful </a:t>
            </a:r>
          </a:p>
        </p:txBody>
      </p:sp>
    </p:spTree>
    <p:extLst>
      <p:ext uri="{BB962C8B-B14F-4D97-AF65-F5344CB8AC3E}">
        <p14:creationId xmlns:p14="http://schemas.microsoft.com/office/powerpoint/2010/main" val="154272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E3C01-C446-4CE4-BA49-45D534551FCB}"/>
              </a:ext>
            </a:extLst>
          </p:cNvPr>
          <p:cNvSpPr>
            <a:spLocks noGrp="1"/>
          </p:cNvSpPr>
          <p:nvPr>
            <p:ph type="title"/>
          </p:nvPr>
        </p:nvSpPr>
        <p:spPr/>
        <p:txBody>
          <a:bodyPr>
            <a:normAutofit/>
          </a:bodyPr>
          <a:lstStyle/>
          <a:p>
            <a:pPr algn="ctr"/>
            <a:r>
              <a:rPr lang="en-US" sz="3600" cap="all" dirty="0">
                <a:cs typeface="Times New Roman" panose="02020603050405020304" pitchFamily="18" charset="0"/>
              </a:rPr>
              <a:t>So, what’s an indemnity good for?</a:t>
            </a:r>
          </a:p>
        </p:txBody>
      </p:sp>
      <p:sp>
        <p:nvSpPr>
          <p:cNvPr id="3" name="Content Placeholder 2">
            <a:extLst>
              <a:ext uri="{FF2B5EF4-FFF2-40B4-BE49-F238E27FC236}">
                <a16:creationId xmlns:a16="http://schemas.microsoft.com/office/drawing/2014/main" id="{7194E84F-C359-4A10-B40A-B5E69337C310}"/>
              </a:ext>
            </a:extLst>
          </p:cNvPr>
          <p:cNvSpPr>
            <a:spLocks noGrp="1"/>
          </p:cNvSpPr>
          <p:nvPr>
            <p:ph idx="1"/>
          </p:nvPr>
        </p:nvSpPr>
        <p:spPr/>
        <p:txBody>
          <a:bodyPr/>
          <a:lstStyle/>
          <a:p>
            <a:r>
              <a:rPr lang="en-US" dirty="0">
                <a:cs typeface="Times New Roman" panose="02020603050405020304" pitchFamily="18" charset="0"/>
              </a:rPr>
              <a:t>In my trial experience, an indemnity (written or common law) allowed me to file cross-actions against my co-defendants alleging that they bore all or at least part of the responsibility for whatever had allegedly gone wrong</a:t>
            </a:r>
          </a:p>
          <a:p>
            <a:r>
              <a:rPr lang="en-US" dirty="0">
                <a:cs typeface="Times New Roman" panose="02020603050405020304" pitchFamily="18" charset="0"/>
              </a:rPr>
              <a:t>Then, when settlement time came, all of the defendants would get the opportunity to contribute to the settlement (the Sears case in the early 1980s, which in this case was good for a great story)</a:t>
            </a:r>
          </a:p>
        </p:txBody>
      </p:sp>
    </p:spTree>
    <p:extLst>
      <p:ext uri="{BB962C8B-B14F-4D97-AF65-F5344CB8AC3E}">
        <p14:creationId xmlns:p14="http://schemas.microsoft.com/office/powerpoint/2010/main" val="1282306431"/>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441</TotalTime>
  <Words>3247</Words>
  <Application>Microsoft Office PowerPoint</Application>
  <PresentationFormat>Widescreen</PresentationFormat>
  <Paragraphs>118</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Times New Roman</vt:lpstr>
      <vt:lpstr>Trebuchet MS</vt:lpstr>
      <vt:lpstr>Berlin</vt:lpstr>
      <vt:lpstr>PowerPoint Presentation</vt:lpstr>
      <vt:lpstr>RAILROADS –  THE HOT NEW TECHNOLOGY AND THE FINANCIAL PANIC OF 1873</vt:lpstr>
      <vt:lpstr>So, how do these events from the late 19th century affect leases with the State of Texas today?</vt:lpstr>
      <vt:lpstr>HENCE, THE TEXAS CONSTITUTION HAS  ARTICLE III - SECTIONS 49, 50, 51 AND 55</vt:lpstr>
      <vt:lpstr>TEXAS CONSTITUTION (CONTINUED)</vt:lpstr>
      <vt:lpstr>What does this DO to a State  Real Estate Manager?</vt:lpstr>
      <vt:lpstr>INDEMNITIES IN LEASES</vt:lpstr>
      <vt:lpstr>SO, HOW DO WE RESPOND TO THESE PROVISIONS  IN A MANNER CONSISTENT WITH  THE STATE CONSTITUTION IN LEASES?</vt:lpstr>
      <vt:lpstr>So, what’s an indemnity good for?</vt:lpstr>
      <vt:lpstr>So, what does the State Law Addendum say?</vt:lpstr>
      <vt:lpstr>WHAT ABOUT ATTORNEY’S FEES?</vt:lpstr>
      <vt:lpstr>Attorney’s fees may or may not be an issue with your Institution –  a lot of time your legal services are free</vt:lpstr>
      <vt:lpstr>WHAT ABOUT A LEASE FROM THE STATE AT A BELOW MARKET RATE?</vt:lpstr>
      <vt:lpstr>CONSTITUTIONALLY THE STATE NEEDS TO GET “FAIR MARKET VALUE” OR SATISFY THE 3 PRONGS OF AG OPINION MW-373</vt:lpstr>
      <vt:lpstr>Why is the Real Estate Office always harping on appraisals and evidence  of Fair Market Value?</vt:lpstr>
      <vt:lpstr>TEXAS GOVERNMENT CODE SECTION 2167</vt:lpstr>
      <vt:lpstr>So, what has the Real Estate Office  done to try to help you and  your institutions with your leasing?</vt:lpstr>
      <vt:lpstr>ARBITRATION</vt:lpstr>
      <vt:lpstr>INSURANCE</vt:lpstr>
      <vt:lpstr>MORE INSURANCE</vt:lpstr>
      <vt:lpstr>Practically speaking, how does System’s approach to insurance affect you?</vt:lpstr>
      <vt:lpstr>This is how the State Law Addendum handles insurance</vt:lpstr>
      <vt:lpstr>CONFIDENTIAL INFORMATION</vt:lpstr>
      <vt:lpstr>This is how the State Law Addendum handles confidentiality</vt:lpstr>
      <vt:lpstr>ACCESSIBILITY</vt:lpstr>
      <vt:lpstr>The TAS requirement is fundamentally absolute, so your institution must comply</vt:lpstr>
      <vt:lpstr>1295 CERTIFICATES</vt:lpstr>
      <vt:lpstr>Never forget, when you’re leasing, sometimes things go wrong</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RAILROADS – THE HOT NEW TECHNOLOGY AND THE FINANCIAL PANIC OF 1873</dc:title>
  <dc:creator>Walts, Ed</dc:creator>
  <cp:lastModifiedBy>Crystal Tibuni</cp:lastModifiedBy>
  <cp:revision>47</cp:revision>
  <cp:lastPrinted>2019-11-09T17:17:01Z</cp:lastPrinted>
  <dcterms:created xsi:type="dcterms:W3CDTF">2019-10-12T15:01:28Z</dcterms:created>
  <dcterms:modified xsi:type="dcterms:W3CDTF">2020-01-23T14:07:33Z</dcterms:modified>
</cp:coreProperties>
</file>