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3"/>
  </p:notesMasterIdLst>
  <p:sldIdLst>
    <p:sldId id="256" r:id="rId5"/>
    <p:sldId id="257" r:id="rId6"/>
    <p:sldId id="262" r:id="rId7"/>
    <p:sldId id="263" r:id="rId8"/>
    <p:sldId id="259" r:id="rId9"/>
    <p:sldId id="261" r:id="rId10"/>
    <p:sldId id="260" r:id="rId11"/>
    <p:sldId id="264" r:id="rId12"/>
  </p:sldIdLst>
  <p:sldSz cx="9144000" cy="5143500" type="screen16x9"/>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ighard, Frank" initials="RF" lastIdx="1" clrIdx="0">
    <p:extLst>
      <p:ext uri="{19B8F6BF-5375-455C-9EA6-DF929625EA0E}">
        <p15:presenceInfo xmlns:p15="http://schemas.microsoft.com/office/powerpoint/2012/main" userId="S::freighard@utsystem.edu::2a1c5107-1c25-482c-8feb-9cfc6f1fb8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FB3A66-DAA1-40DD-8981-64951157A688}" v="43" dt="2020-01-17T18:23:18.625"/>
    <p1510:client id="{E48EB43A-AF29-4BEB-8721-A29D80EAA2D9}" v="7" dt="2020-01-17T18:54:35.538"/>
    <p1510:client id="{ED96702D-01AE-40DB-A0F4-9C9889B18BD2}" v="13" dt="2020-01-17T18:36:49.8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630"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074F0418-B49E-470D-8779-F6319EB481E2}" type="datetimeFigureOut">
              <a:rPr lang="en-US" smtClean="0"/>
              <a:t>1/23/2020</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EE0ED436-C3B7-45BC-9377-FF0C25C591A7}" type="slidenum">
              <a:rPr lang="en-US" smtClean="0"/>
              <a:t>‹#›</a:t>
            </a:fld>
            <a:endParaRPr lang="en-US"/>
          </a:p>
        </p:txBody>
      </p:sp>
    </p:spTree>
    <p:extLst>
      <p:ext uri="{BB962C8B-B14F-4D97-AF65-F5344CB8AC3E}">
        <p14:creationId xmlns:p14="http://schemas.microsoft.com/office/powerpoint/2010/main" val="781205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47750"/>
            <a:ext cx="7772400" cy="1371601"/>
          </a:xfrm>
        </p:spPr>
        <p:txBody>
          <a:bodyPr>
            <a:normAutofit/>
          </a:bodyPr>
          <a:lstStyle>
            <a:lvl1pPr algn="l">
              <a:defRPr sz="3600"/>
            </a:lvl1pPr>
          </a:lstStyle>
          <a:p>
            <a:r>
              <a:rPr lang="en-US"/>
              <a:t>Click to edit Master title style</a:t>
            </a:r>
          </a:p>
        </p:txBody>
      </p:sp>
      <p:sp>
        <p:nvSpPr>
          <p:cNvPr id="3" name="Subtitle 2"/>
          <p:cNvSpPr>
            <a:spLocks noGrp="1"/>
          </p:cNvSpPr>
          <p:nvPr>
            <p:ph type="subTitle" idx="1" hasCustomPrompt="1"/>
          </p:nvPr>
        </p:nvSpPr>
        <p:spPr>
          <a:xfrm>
            <a:off x="685800" y="3181350"/>
            <a:ext cx="7772400" cy="990600"/>
          </a:xfrm>
        </p:spPr>
        <p:txBody>
          <a:bodyPr>
            <a:normAutofit/>
          </a:bodyPr>
          <a:lstStyle>
            <a:lvl1pPr marL="0" indent="0" algn="l">
              <a:buNone/>
              <a:defRPr sz="1600">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U. T. System Board of Regents’ Meeting</a:t>
            </a:r>
          </a:p>
          <a:p>
            <a:r>
              <a:rPr lang="en-US"/>
              <a:t>Committee (if committee meeting)</a:t>
            </a:r>
          </a:p>
          <a:p>
            <a:r>
              <a:rPr lang="en-US"/>
              <a:t>Month Year</a:t>
            </a:r>
          </a:p>
        </p:txBody>
      </p:sp>
      <p:sp>
        <p:nvSpPr>
          <p:cNvPr id="4" name="Slide Number Placeholder 5"/>
          <p:cNvSpPr>
            <a:spLocks noGrp="1"/>
          </p:cNvSpPr>
          <p:nvPr>
            <p:ph type="sldNum" sz="quarter" idx="4"/>
          </p:nvPr>
        </p:nvSpPr>
        <p:spPr>
          <a:xfrm>
            <a:off x="6553200" y="4552950"/>
            <a:ext cx="2133600" cy="273844"/>
          </a:xfrm>
          <a:prstGeom prst="rect">
            <a:avLst/>
          </a:prstGeom>
        </p:spPr>
        <p:txBody>
          <a:bodyPr/>
          <a:lstStyle>
            <a:lvl1pPr algn="r">
              <a:defRPr>
                <a:solidFill>
                  <a:schemeClr val="bg1"/>
                </a:solidFill>
              </a:defRPr>
            </a:lvl1pPr>
          </a:lstStyle>
          <a:p>
            <a:fld id="{A7EE2453-3BC3-4CDC-BBD4-144194DC3BDD}" type="slidenum">
              <a:rPr lang="en-US" smtClean="0"/>
              <a:pPr/>
              <a:t>‹#›</a:t>
            </a:fld>
            <a:endParaRPr lang="en-US"/>
          </a:p>
        </p:txBody>
      </p:sp>
      <p:sp>
        <p:nvSpPr>
          <p:cNvPr id="6" name="Text Placeholder 5"/>
          <p:cNvSpPr>
            <a:spLocks noGrp="1"/>
          </p:cNvSpPr>
          <p:nvPr>
            <p:ph type="body" sz="quarter" idx="10" hasCustomPrompt="1"/>
          </p:nvPr>
        </p:nvSpPr>
        <p:spPr>
          <a:xfrm>
            <a:off x="685800" y="2419350"/>
            <a:ext cx="7772400" cy="609600"/>
          </a:xfrm>
        </p:spPr>
        <p:txBody>
          <a:bodyPr>
            <a:normAutofit/>
          </a:bodyPr>
          <a:lstStyle>
            <a:lvl1pPr marL="0" indent="0">
              <a:buNone/>
              <a:defRPr sz="2400">
                <a:solidFill>
                  <a:schemeClr val="accent6">
                    <a:lumMod val="60000"/>
                    <a:lumOff val="40000"/>
                  </a:schemeClr>
                </a:solidFill>
              </a:defRPr>
            </a:lvl1pPr>
          </a:lstStyle>
          <a:p>
            <a:pPr lvl="0"/>
            <a:r>
              <a:rPr lang="en-US"/>
              <a:t>Presenter, Job Title</a:t>
            </a:r>
          </a:p>
        </p:txBody>
      </p:sp>
    </p:spTree>
    <p:extLst>
      <p:ext uri="{BB962C8B-B14F-4D97-AF65-F5344CB8AC3E}">
        <p14:creationId xmlns:p14="http://schemas.microsoft.com/office/powerpoint/2010/main" val="2004255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4"/>
          </p:nvPr>
        </p:nvSpPr>
        <p:spPr>
          <a:xfrm>
            <a:off x="6553200" y="4552950"/>
            <a:ext cx="2133600" cy="273844"/>
          </a:xfrm>
          <a:prstGeom prst="rect">
            <a:avLst/>
          </a:prstGeom>
        </p:spPr>
        <p:txBody>
          <a:bodyPr/>
          <a:lstStyle>
            <a:lvl1pPr algn="r">
              <a:defRPr>
                <a:solidFill>
                  <a:schemeClr val="tx1"/>
                </a:solidFill>
              </a:defRPr>
            </a:lvl1pPr>
          </a:lstStyle>
          <a:p>
            <a:fld id="{A7EE2453-3BC3-4CDC-BBD4-144194DC3BDD}" type="slidenum">
              <a:rPr lang="en-US" smtClean="0"/>
              <a:pPr/>
              <a:t>‹#›</a:t>
            </a:fld>
            <a:endParaRPr lang="en-US"/>
          </a:p>
        </p:txBody>
      </p:sp>
    </p:spTree>
    <p:extLst>
      <p:ext uri="{BB962C8B-B14F-4D97-AF65-F5344CB8AC3E}">
        <p14:creationId xmlns:p14="http://schemas.microsoft.com/office/powerpoint/2010/main" val="3655088449"/>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571750"/>
            <a:ext cx="7772400" cy="1021556"/>
          </a:xfrm>
        </p:spPr>
        <p:txBody>
          <a:bodyPr anchor="t">
            <a:noAutofit/>
          </a:bodyPr>
          <a:lstStyle>
            <a:lvl1pPr algn="l">
              <a:defRPr sz="2800" b="1" cap="all"/>
            </a:lvl1pPr>
          </a:lstStyle>
          <a:p>
            <a:r>
              <a:rPr lang="en-US"/>
              <a:t>Click to edit Master title style</a:t>
            </a:r>
          </a:p>
        </p:txBody>
      </p:sp>
      <p:sp>
        <p:nvSpPr>
          <p:cNvPr id="3" name="Text Placeholder 2"/>
          <p:cNvSpPr>
            <a:spLocks noGrp="1"/>
          </p:cNvSpPr>
          <p:nvPr>
            <p:ph type="body" idx="1"/>
          </p:nvPr>
        </p:nvSpPr>
        <p:spPr>
          <a:xfrm>
            <a:off x="722313" y="1446610"/>
            <a:ext cx="7772400" cy="1125140"/>
          </a:xfrm>
        </p:spPr>
        <p:txBody>
          <a:bodyPr anchor="b"/>
          <a:lstStyle>
            <a:lvl1pPr marL="0" indent="0">
              <a:buNone/>
              <a:defRPr sz="2000">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4"/>
          </p:nvPr>
        </p:nvSpPr>
        <p:spPr>
          <a:xfrm>
            <a:off x="6553200" y="4552950"/>
            <a:ext cx="2133600" cy="273844"/>
          </a:xfrm>
          <a:prstGeom prst="rect">
            <a:avLst/>
          </a:prstGeom>
        </p:spPr>
        <p:txBody>
          <a:bodyPr/>
          <a:lstStyle>
            <a:lvl1pPr algn="r">
              <a:defRPr>
                <a:solidFill>
                  <a:schemeClr val="bg1"/>
                </a:solidFill>
              </a:defRPr>
            </a:lvl1pPr>
          </a:lstStyle>
          <a:p>
            <a:fld id="{A7EE2453-3BC3-4CDC-BBD4-144194DC3BDD}" type="slidenum">
              <a:rPr lang="en-US" smtClean="0"/>
              <a:pPr/>
              <a:t>‹#›</a:t>
            </a:fld>
            <a:endParaRPr lang="en-US"/>
          </a:p>
        </p:txBody>
      </p:sp>
    </p:spTree>
    <p:extLst>
      <p:ext uri="{BB962C8B-B14F-4D97-AF65-F5344CB8AC3E}">
        <p14:creationId xmlns:p14="http://schemas.microsoft.com/office/powerpoint/2010/main" val="3422405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486150"/>
            <a:ext cx="80772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457200" y="285750"/>
            <a:ext cx="8077199" cy="3086100"/>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57200" y="3911203"/>
            <a:ext cx="80772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txBox="1">
            <a:spLocks/>
          </p:cNvSpPr>
          <p:nvPr userDrawn="1"/>
        </p:nvSpPr>
        <p:spPr>
          <a:xfrm>
            <a:off x="6553200" y="4552950"/>
            <a:ext cx="2133600" cy="273844"/>
          </a:xfrm>
          <a:prstGeom prst="rect">
            <a:avLst/>
          </a:prstGeom>
        </p:spPr>
        <p:txBody>
          <a:bodyPr/>
          <a:lstStyle>
            <a:defPPr>
              <a:defRPr lang="en-US"/>
            </a:defPPr>
            <a:lvl1pPr marL="0" algn="r"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7EE2453-3BC3-4CDC-BBD4-144194DC3BDD}" type="slidenum">
              <a:rPr lang="en-US" smtClean="0"/>
              <a:pPr/>
              <a:t>‹#›</a:t>
            </a:fld>
            <a:endParaRPr lang="en-US"/>
          </a:p>
        </p:txBody>
      </p:sp>
    </p:spTree>
    <p:extLst>
      <p:ext uri="{BB962C8B-B14F-4D97-AF65-F5344CB8AC3E}">
        <p14:creationId xmlns:p14="http://schemas.microsoft.com/office/powerpoint/2010/main" val="3003022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2003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2003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4"/>
          </p:nvPr>
        </p:nvSpPr>
        <p:spPr>
          <a:xfrm>
            <a:off x="6553200" y="4552950"/>
            <a:ext cx="2133600" cy="273844"/>
          </a:xfrm>
          <a:prstGeom prst="rect">
            <a:avLst/>
          </a:prstGeom>
        </p:spPr>
        <p:txBody>
          <a:bodyPr/>
          <a:lstStyle>
            <a:lvl1pPr algn="r">
              <a:defRPr>
                <a:solidFill>
                  <a:schemeClr val="bg1"/>
                </a:solidFill>
              </a:defRPr>
            </a:lvl1pPr>
          </a:lstStyle>
          <a:p>
            <a:fld id="{A7EE2453-3BC3-4CDC-BBD4-144194DC3BDD}" type="slidenum">
              <a:rPr lang="en-US" smtClean="0"/>
              <a:pPr/>
              <a:t>‹#›</a:t>
            </a:fld>
            <a:endParaRPr lang="en-US"/>
          </a:p>
        </p:txBody>
      </p:sp>
    </p:spTree>
    <p:extLst>
      <p:ext uri="{BB962C8B-B14F-4D97-AF65-F5344CB8AC3E}">
        <p14:creationId xmlns:p14="http://schemas.microsoft.com/office/powerpoint/2010/main" val="918910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Slide Number Placeholder 5"/>
          <p:cNvSpPr>
            <a:spLocks noGrp="1"/>
          </p:cNvSpPr>
          <p:nvPr>
            <p:ph type="sldNum" sz="quarter" idx="12"/>
          </p:nvPr>
        </p:nvSpPr>
        <p:spPr>
          <a:xfrm>
            <a:off x="6553200" y="4552950"/>
            <a:ext cx="2133600" cy="273844"/>
          </a:xfrm>
          <a:prstGeom prst="rect">
            <a:avLst/>
          </a:prstGeom>
        </p:spPr>
        <p:txBody>
          <a:bodyPr/>
          <a:lstStyle>
            <a:lvl1pPr algn="r">
              <a:defRPr>
                <a:solidFill>
                  <a:schemeClr val="bg1"/>
                </a:solidFill>
              </a:defRPr>
            </a:lvl1pPr>
          </a:lstStyle>
          <a:p>
            <a:fld id="{A7EE2453-3BC3-4CDC-BBD4-144194DC3BDD}" type="slidenum">
              <a:rPr lang="en-US" smtClean="0"/>
              <a:pPr/>
              <a:t>‹#›</a:t>
            </a:fld>
            <a:endParaRPr lang="en-US"/>
          </a:p>
        </p:txBody>
      </p:sp>
    </p:spTree>
    <p:extLst>
      <p:ext uri="{BB962C8B-B14F-4D97-AF65-F5344CB8AC3E}">
        <p14:creationId xmlns:p14="http://schemas.microsoft.com/office/powerpoint/2010/main" val="3866743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6553200" y="4552950"/>
            <a:ext cx="2133600" cy="273844"/>
          </a:xfrm>
          <a:prstGeom prst="rect">
            <a:avLst/>
          </a:prstGeom>
        </p:spPr>
        <p:txBody>
          <a:bodyPr/>
          <a:lstStyle>
            <a:lvl1pPr algn="r">
              <a:defRPr>
                <a:solidFill>
                  <a:schemeClr val="bg1"/>
                </a:solidFill>
              </a:defRPr>
            </a:lvl1pPr>
          </a:lstStyle>
          <a:p>
            <a:fld id="{A7EE2453-3BC3-4CDC-BBD4-144194DC3BDD}" type="slidenum">
              <a:rPr lang="en-US" smtClean="0"/>
              <a:pPr/>
              <a:t>‹#›</a:t>
            </a:fld>
            <a:endParaRPr lang="en-US"/>
          </a:p>
        </p:txBody>
      </p:sp>
    </p:spTree>
    <p:extLst>
      <p:ext uri="{BB962C8B-B14F-4D97-AF65-F5344CB8AC3E}">
        <p14:creationId xmlns:p14="http://schemas.microsoft.com/office/powerpoint/2010/main" val="847152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lnSpc>
                <a:spcPct val="100000"/>
              </a:lnSpc>
              <a:defRPr sz="2000" b="1"/>
            </a:lvl1pPr>
          </a:lstStyle>
          <a:p>
            <a:r>
              <a:rPr lang="en-US"/>
              <a:t>Click to edit Master title style</a:t>
            </a:r>
          </a:p>
        </p:txBody>
      </p:sp>
      <p:sp>
        <p:nvSpPr>
          <p:cNvPr id="3" name="Content Placeholder 2"/>
          <p:cNvSpPr>
            <a:spLocks noGrp="1"/>
          </p:cNvSpPr>
          <p:nvPr>
            <p:ph idx="1"/>
          </p:nvPr>
        </p:nvSpPr>
        <p:spPr>
          <a:xfrm>
            <a:off x="3575050" y="204789"/>
            <a:ext cx="5111750" cy="41957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7"/>
            <a:ext cx="3008313" cy="332422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txBox="1">
            <a:spLocks/>
          </p:cNvSpPr>
          <p:nvPr userDrawn="1"/>
        </p:nvSpPr>
        <p:spPr>
          <a:xfrm>
            <a:off x="6553200" y="4552950"/>
            <a:ext cx="2133600" cy="273844"/>
          </a:xfrm>
          <a:prstGeom prst="rect">
            <a:avLst/>
          </a:prstGeom>
        </p:spPr>
        <p:txBody>
          <a:bodyPr/>
          <a:lstStyle>
            <a:defPPr>
              <a:defRPr lang="en-US"/>
            </a:defPPr>
            <a:lvl1pPr marL="0" algn="r"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7EE2453-3BC3-4CDC-BBD4-144194DC3BDD}" type="slidenum">
              <a:rPr lang="en-US" smtClean="0"/>
              <a:pPr/>
              <a:t>‹#›</a:t>
            </a:fld>
            <a:endParaRPr lang="en-US"/>
          </a:p>
        </p:txBody>
      </p:sp>
    </p:spTree>
    <p:extLst>
      <p:ext uri="{BB962C8B-B14F-4D97-AF65-F5344CB8AC3E}">
        <p14:creationId xmlns:p14="http://schemas.microsoft.com/office/powerpoint/2010/main" val="3210269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Placeholder 1"/>
          <p:cNvSpPr>
            <a:spLocks noGrp="1"/>
          </p:cNvSpPr>
          <p:nvPr>
            <p:ph type="title"/>
          </p:nvPr>
        </p:nvSpPr>
        <p:spPr>
          <a:xfrm>
            <a:off x="457200" y="209550"/>
            <a:ext cx="8229600" cy="9144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457200" y="1200150"/>
            <a:ext cx="8229600" cy="3276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4552950"/>
            <a:ext cx="2133600" cy="273844"/>
          </a:xfrm>
          <a:prstGeom prst="rect">
            <a:avLst/>
          </a:prstGeom>
        </p:spPr>
        <p:txBody>
          <a:bodyPr/>
          <a:lstStyle>
            <a:lvl1pPr algn="r">
              <a:defRPr sz="1400">
                <a:solidFill>
                  <a:schemeClr val="bg1"/>
                </a:solidFill>
                <a:latin typeface="Arial" pitchFamily="34" charset="0"/>
                <a:cs typeface="Arial" pitchFamily="34" charset="0"/>
              </a:defRPr>
            </a:lvl1pPr>
          </a:lstStyle>
          <a:p>
            <a:fld id="{A7EE2453-3BC3-4CDC-BBD4-144194DC3BDD}" type="slidenum">
              <a:rPr lang="en-US" smtClean="0"/>
              <a:pPr/>
              <a:t>‹#›</a:t>
            </a:fld>
            <a:endParaRPr lang="en-US"/>
          </a:p>
        </p:txBody>
      </p:sp>
    </p:spTree>
    <p:extLst>
      <p:ext uri="{BB962C8B-B14F-4D97-AF65-F5344CB8AC3E}">
        <p14:creationId xmlns:p14="http://schemas.microsoft.com/office/powerpoint/2010/main" val="2629049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7" r:id="rId4"/>
    <p:sldLayoutId id="2147483652" r:id="rId5"/>
    <p:sldLayoutId id="2147483654" r:id="rId6"/>
    <p:sldLayoutId id="2147483655" r:id="rId7"/>
    <p:sldLayoutId id="2147483656" r:id="rId8"/>
  </p:sldLayoutIdLst>
  <p:hf hdr="0" ftr="0" dt="0"/>
  <p:txStyles>
    <p:titleStyle>
      <a:lvl1pPr algn="l" defTabSz="914400" rtl="0" eaLnBrk="1" latinLnBrk="0" hangingPunct="1">
        <a:lnSpc>
          <a:spcPts val="3200"/>
        </a:lnSpc>
        <a:spcBef>
          <a:spcPct val="0"/>
        </a:spcBef>
        <a:buNone/>
        <a:defRPr sz="2800" kern="1200">
          <a:solidFill>
            <a:srgbClr val="FFCC66"/>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Clr>
          <a:schemeClr val="accent1">
            <a:lumMod val="60000"/>
            <a:lumOff val="40000"/>
          </a:schemeClr>
        </a:buClr>
        <a:buFont typeface="Arial" pitchFamily="34" charset="0"/>
        <a:buChar char="•"/>
        <a:defRPr sz="2800" kern="1200">
          <a:solidFill>
            <a:schemeClr val="bg1"/>
          </a:solidFill>
          <a:latin typeface="Arial" pitchFamily="34" charset="0"/>
          <a:ea typeface="+mn-ea"/>
          <a:cs typeface="Arial" pitchFamily="34" charset="0"/>
        </a:defRPr>
      </a:lvl1pPr>
      <a:lvl2pPr marL="742950" indent="-28575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bg1"/>
          </a:solidFill>
          <a:latin typeface="Arial" pitchFamily="34" charset="0"/>
          <a:ea typeface="+mn-ea"/>
          <a:cs typeface="Arial" pitchFamily="34" charset="0"/>
        </a:defRPr>
      </a:lvl2pPr>
      <a:lvl3pPr marL="1143000" indent="-22860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bg1"/>
          </a:solidFill>
          <a:latin typeface="Arial" pitchFamily="34" charset="0"/>
          <a:ea typeface="+mn-ea"/>
          <a:cs typeface="Arial" pitchFamily="34" charset="0"/>
        </a:defRPr>
      </a:lvl3pPr>
      <a:lvl4pPr marL="1600200" indent="-228600" algn="l" defTabSz="914400" rtl="0" eaLnBrk="1" latinLnBrk="0" hangingPunct="1">
        <a:spcBef>
          <a:spcPct val="20000"/>
        </a:spcBef>
        <a:buClr>
          <a:schemeClr val="accent1">
            <a:lumMod val="60000"/>
            <a:lumOff val="40000"/>
          </a:schemeClr>
        </a:buClr>
        <a:buFont typeface="Arial" pitchFamily="34" charset="0"/>
        <a:buChar char="–"/>
        <a:defRPr sz="1800" kern="1200">
          <a:solidFill>
            <a:schemeClr val="bg1"/>
          </a:solidFill>
          <a:latin typeface="Arial" pitchFamily="34" charset="0"/>
          <a:ea typeface="+mn-ea"/>
          <a:cs typeface="Arial" pitchFamily="34" charset="0"/>
        </a:defRPr>
      </a:lvl4pPr>
      <a:lvl5pPr marL="2057400" indent="-228600" algn="l" defTabSz="914400" rtl="0" eaLnBrk="1" latinLnBrk="0" hangingPunct="1">
        <a:spcBef>
          <a:spcPct val="20000"/>
        </a:spcBef>
        <a:buClr>
          <a:schemeClr val="accent1">
            <a:lumMod val="60000"/>
            <a:lumOff val="40000"/>
          </a:schemeClr>
        </a:buClr>
        <a:buFont typeface="Arial" pitchFamily="34" charset="0"/>
        <a:buChar char="»"/>
        <a:defRPr sz="1800" kern="1200">
          <a:solidFill>
            <a:schemeClr val="bg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utsystem.edu/documents/docs/general-counsel-documents/2016/delegation-of-authority-charts"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047749"/>
            <a:ext cx="7919113" cy="1371601"/>
          </a:xfrm>
        </p:spPr>
        <p:txBody>
          <a:bodyPr>
            <a:normAutofit/>
          </a:bodyPr>
          <a:lstStyle/>
          <a:p>
            <a:r>
              <a:rPr lang="en-US" sz="3200" dirty="0"/>
              <a:t>Best Practices for a Successful Contract Management of Systemwide Agreements</a:t>
            </a:r>
          </a:p>
        </p:txBody>
      </p:sp>
      <p:sp>
        <p:nvSpPr>
          <p:cNvPr id="8" name="Subtitle 7"/>
          <p:cNvSpPr>
            <a:spLocks noGrp="1"/>
          </p:cNvSpPr>
          <p:nvPr>
            <p:ph type="subTitle" idx="1"/>
          </p:nvPr>
        </p:nvSpPr>
        <p:spPr>
          <a:xfrm>
            <a:off x="685800" y="3432412"/>
            <a:ext cx="7772400" cy="739538"/>
          </a:xfrm>
        </p:spPr>
        <p:txBody>
          <a:bodyPr/>
          <a:lstStyle/>
          <a:p>
            <a:pPr>
              <a:spcBef>
                <a:spcPts val="0"/>
              </a:spcBef>
            </a:pPr>
            <a:r>
              <a:rPr lang="en-US" sz="2000" dirty="0"/>
              <a:t>January 2020</a:t>
            </a:r>
          </a:p>
          <a:p>
            <a:endParaRPr lang="en-US" dirty="0"/>
          </a:p>
        </p:txBody>
      </p:sp>
      <p:sp>
        <p:nvSpPr>
          <p:cNvPr id="9" name="Text Placeholder 8"/>
          <p:cNvSpPr>
            <a:spLocks noGrp="1"/>
          </p:cNvSpPr>
          <p:nvPr>
            <p:ph type="body" sz="quarter" idx="10"/>
          </p:nvPr>
        </p:nvSpPr>
        <p:spPr>
          <a:xfrm>
            <a:off x="685800" y="2269224"/>
            <a:ext cx="7772400" cy="787874"/>
          </a:xfrm>
        </p:spPr>
        <p:txBody>
          <a:bodyPr>
            <a:normAutofit fontScale="55000" lnSpcReduction="20000"/>
          </a:bodyPr>
          <a:lstStyle/>
          <a:p>
            <a:pPr>
              <a:lnSpc>
                <a:spcPct val="120000"/>
              </a:lnSpc>
              <a:spcBef>
                <a:spcPts val="0"/>
              </a:spcBef>
            </a:pPr>
            <a:endParaRPr lang="en-US" dirty="0"/>
          </a:p>
          <a:p>
            <a:pPr>
              <a:lnSpc>
                <a:spcPct val="120000"/>
              </a:lnSpc>
              <a:spcBef>
                <a:spcPts val="0"/>
              </a:spcBef>
            </a:pPr>
            <a:r>
              <a:rPr lang="en-US" sz="2900" dirty="0"/>
              <a:t>Frank Reighard, Director, Contracts &amp; Procurement </a:t>
            </a:r>
          </a:p>
          <a:p>
            <a:pPr>
              <a:lnSpc>
                <a:spcPct val="120000"/>
              </a:lnSpc>
              <a:spcBef>
                <a:spcPts val="0"/>
              </a:spcBef>
            </a:pPr>
            <a:r>
              <a:rPr lang="en-US" sz="2900" dirty="0"/>
              <a:t>Darya Vienne, Assistant Director, Contracts &amp; Procurement</a:t>
            </a:r>
          </a:p>
        </p:txBody>
      </p:sp>
    </p:spTree>
    <p:extLst>
      <p:ext uri="{BB962C8B-B14F-4D97-AF65-F5344CB8AC3E}">
        <p14:creationId xmlns:p14="http://schemas.microsoft.com/office/powerpoint/2010/main" val="3584935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UT System Contracts &amp; Procurement (</a:t>
            </a:r>
            <a:r>
              <a:rPr lang="en-US" sz="3200" dirty="0" err="1"/>
              <a:t>CnP</a:t>
            </a:r>
            <a:r>
              <a:rPr lang="en-US" sz="3200" dirty="0"/>
              <a:t>)</a:t>
            </a:r>
          </a:p>
        </p:txBody>
      </p:sp>
      <p:sp>
        <p:nvSpPr>
          <p:cNvPr id="3" name="Content Placeholder 2"/>
          <p:cNvSpPr>
            <a:spLocks noGrp="1"/>
          </p:cNvSpPr>
          <p:nvPr>
            <p:ph idx="1"/>
          </p:nvPr>
        </p:nvSpPr>
        <p:spPr>
          <a:xfrm>
            <a:off x="457200" y="1047750"/>
            <a:ext cx="8229600" cy="3048000"/>
          </a:xfrm>
        </p:spPr>
        <p:txBody>
          <a:bodyPr>
            <a:normAutofit/>
          </a:bodyPr>
          <a:lstStyle/>
          <a:p>
            <a:pPr marL="0" indent="0">
              <a:buNone/>
            </a:pPr>
            <a:r>
              <a:rPr lang="en-US" dirty="0"/>
              <a:t>Mission</a:t>
            </a:r>
          </a:p>
          <a:p>
            <a:pPr marL="0" indent="0">
              <a:buNone/>
            </a:pPr>
            <a:endParaRPr lang="en-US" dirty="0"/>
          </a:p>
          <a:p>
            <a:pPr marL="0" indent="0">
              <a:buNone/>
            </a:pPr>
            <a:r>
              <a:rPr lang="en-US" sz="1700" dirty="0"/>
              <a:t>Our mission is to effectively support the procurement and contracting processes for goods and services that sustain, foster and support the educational, research and health care missions of The University of Texas System. We strive to maintain the most efficient operations while adhering to the requirements of university, state, and federal laws, rules and procedures. It is our goal to serve our customers in the most timely, efficient and transparent means possible.</a:t>
            </a:r>
          </a:p>
          <a:p>
            <a:endParaRPr lang="en-US" dirty="0"/>
          </a:p>
        </p:txBody>
      </p:sp>
      <p:sp>
        <p:nvSpPr>
          <p:cNvPr id="4" name="Slide Number Placeholder 3"/>
          <p:cNvSpPr>
            <a:spLocks noGrp="1"/>
          </p:cNvSpPr>
          <p:nvPr>
            <p:ph type="sldNum" sz="quarter" idx="4"/>
          </p:nvPr>
        </p:nvSpPr>
        <p:spPr/>
        <p:txBody>
          <a:bodyPr/>
          <a:lstStyle/>
          <a:p>
            <a:fld id="{A7EE2453-3BC3-4CDC-BBD4-144194DC3BDD}" type="slidenum">
              <a:rPr lang="en-US" smtClean="0"/>
              <a:pPr/>
              <a:t>2</a:t>
            </a:fld>
            <a:endParaRPr lang="en-US"/>
          </a:p>
        </p:txBody>
      </p:sp>
    </p:spTree>
    <p:extLst>
      <p:ext uri="{BB962C8B-B14F-4D97-AF65-F5344CB8AC3E}">
        <p14:creationId xmlns:p14="http://schemas.microsoft.com/office/powerpoint/2010/main" val="3703246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EE24B-3EC7-48E0-98A4-F04E05F001A9}"/>
              </a:ext>
            </a:extLst>
          </p:cNvPr>
          <p:cNvSpPr>
            <a:spLocks noGrp="1"/>
          </p:cNvSpPr>
          <p:nvPr>
            <p:ph type="title"/>
          </p:nvPr>
        </p:nvSpPr>
        <p:spPr>
          <a:xfrm>
            <a:off x="457200" y="167528"/>
            <a:ext cx="8229600" cy="431147"/>
          </a:xfrm>
          <a:prstGeom prst="rect">
            <a:avLst/>
          </a:prstGeom>
        </p:spPr>
        <p:txBody>
          <a:bodyPr anchor="t">
            <a:normAutofit fontScale="90000"/>
          </a:bodyPr>
          <a:lstStyle/>
          <a:p>
            <a:r>
              <a:rPr lang="en-US"/>
              <a:t>UT System Procurement Matrix</a:t>
            </a:r>
          </a:p>
        </p:txBody>
      </p:sp>
      <p:pic>
        <p:nvPicPr>
          <p:cNvPr id="5" name="Picture 5" descr="A screenshot of a social media post&#10;&#10;Description generated with very high confidence">
            <a:extLst>
              <a:ext uri="{FF2B5EF4-FFF2-40B4-BE49-F238E27FC236}">
                <a16:creationId xmlns:a16="http://schemas.microsoft.com/office/drawing/2014/main" id="{204194BB-04E6-4C76-8CCE-D6EA48F5AB82}"/>
              </a:ext>
            </a:extLst>
          </p:cNvPr>
          <p:cNvPicPr>
            <a:picLocks noGrp="1" noChangeAspect="1"/>
          </p:cNvPicPr>
          <p:nvPr>
            <p:ph idx="1"/>
          </p:nvPr>
        </p:nvPicPr>
        <p:blipFill>
          <a:blip r:embed="rId2"/>
          <a:stretch>
            <a:fillRect/>
          </a:stretch>
        </p:blipFill>
        <p:spPr>
          <a:xfrm>
            <a:off x="1056793" y="664936"/>
            <a:ext cx="7159013" cy="3621313"/>
          </a:xfrm>
          <a:prstGeom prst="rect">
            <a:avLst/>
          </a:prstGeom>
          <a:noFill/>
        </p:spPr>
      </p:pic>
      <p:sp>
        <p:nvSpPr>
          <p:cNvPr id="4" name="Slide Number Placeholder 3">
            <a:extLst>
              <a:ext uri="{FF2B5EF4-FFF2-40B4-BE49-F238E27FC236}">
                <a16:creationId xmlns:a16="http://schemas.microsoft.com/office/drawing/2014/main" id="{058AB0A8-37A1-46E5-94A5-FBDA1AD3C2F8}"/>
              </a:ext>
            </a:extLst>
          </p:cNvPr>
          <p:cNvSpPr>
            <a:spLocks noGrp="1"/>
          </p:cNvSpPr>
          <p:nvPr>
            <p:ph type="sldNum" sz="quarter" idx="4"/>
          </p:nvPr>
        </p:nvSpPr>
        <p:spPr>
          <a:xfrm>
            <a:off x="6553200" y="4552950"/>
            <a:ext cx="2133600" cy="273844"/>
          </a:xfrm>
          <a:prstGeom prst="rect">
            <a:avLst/>
          </a:prstGeom>
        </p:spPr>
        <p:txBody>
          <a:bodyPr>
            <a:normAutofit/>
          </a:bodyPr>
          <a:lstStyle/>
          <a:p>
            <a:pPr>
              <a:lnSpc>
                <a:spcPct val="90000"/>
              </a:lnSpc>
              <a:spcAft>
                <a:spcPts val="600"/>
              </a:spcAft>
            </a:pPr>
            <a:fld id="{A7EE2453-3BC3-4CDC-BBD4-144194DC3BDD}" type="slidenum">
              <a:rPr lang="en-US" sz="1300" smtClean="0"/>
              <a:pPr>
                <a:lnSpc>
                  <a:spcPct val="90000"/>
                </a:lnSpc>
                <a:spcAft>
                  <a:spcPts val="600"/>
                </a:spcAft>
              </a:pPr>
              <a:t>3</a:t>
            </a:fld>
            <a:endParaRPr lang="en-US" sz="1300"/>
          </a:p>
        </p:txBody>
      </p:sp>
    </p:spTree>
    <p:extLst>
      <p:ext uri="{BB962C8B-B14F-4D97-AF65-F5344CB8AC3E}">
        <p14:creationId xmlns:p14="http://schemas.microsoft.com/office/powerpoint/2010/main" val="2221790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54716-3941-42E4-BDD0-24E94419031E}"/>
              </a:ext>
            </a:extLst>
          </p:cNvPr>
          <p:cNvSpPr>
            <a:spLocks noGrp="1"/>
          </p:cNvSpPr>
          <p:nvPr>
            <p:ph type="title"/>
          </p:nvPr>
        </p:nvSpPr>
        <p:spPr>
          <a:xfrm>
            <a:off x="457200" y="116006"/>
            <a:ext cx="8229600" cy="352400"/>
          </a:xfrm>
        </p:spPr>
        <p:txBody>
          <a:bodyPr>
            <a:normAutofit fontScale="90000"/>
          </a:bodyPr>
          <a:lstStyle/>
          <a:p>
            <a:r>
              <a:rPr lang="en-US" dirty="0"/>
              <a:t>List of State Contracts and Accredited GPOs</a:t>
            </a:r>
          </a:p>
        </p:txBody>
      </p:sp>
      <p:sp>
        <p:nvSpPr>
          <p:cNvPr id="3" name="Content Placeholder 2">
            <a:extLst>
              <a:ext uri="{FF2B5EF4-FFF2-40B4-BE49-F238E27FC236}">
                <a16:creationId xmlns:a16="http://schemas.microsoft.com/office/drawing/2014/main" id="{94B55575-8893-493F-BAFD-23B403476CCE}"/>
              </a:ext>
            </a:extLst>
          </p:cNvPr>
          <p:cNvSpPr>
            <a:spLocks noGrp="1"/>
          </p:cNvSpPr>
          <p:nvPr>
            <p:ph idx="1"/>
          </p:nvPr>
        </p:nvSpPr>
        <p:spPr>
          <a:xfrm>
            <a:off x="457200" y="599235"/>
            <a:ext cx="8229600" cy="3877515"/>
          </a:xfrm>
        </p:spPr>
        <p:txBody>
          <a:bodyPr>
            <a:normAutofit fontScale="47500" lnSpcReduction="20000"/>
          </a:bodyPr>
          <a:lstStyle/>
          <a:p>
            <a:pPr marL="0" indent="0">
              <a:buNone/>
            </a:pPr>
            <a:endParaRPr lang="en-US" u="sng" dirty="0"/>
          </a:p>
          <a:p>
            <a:pPr marL="0" indent="0">
              <a:buNone/>
            </a:pPr>
            <a:r>
              <a:rPr lang="en-US" sz="3400" u="sng" dirty="0"/>
              <a:t>Certified State Contracts:</a:t>
            </a:r>
            <a:endParaRPr lang="en-US" sz="3400" dirty="0"/>
          </a:p>
          <a:p>
            <a:pPr lvl="0"/>
            <a:r>
              <a:rPr lang="en-US" dirty="0"/>
              <a:t>Texas Comptroller of Public Accounts (Statewide Procurement Division) </a:t>
            </a:r>
          </a:p>
          <a:p>
            <a:pPr marL="0" lvl="0" indent="0">
              <a:buNone/>
            </a:pPr>
            <a:r>
              <a:rPr lang="en-US" dirty="0"/>
              <a:t>	Texas Multiple Award Schedule (TXMASS)</a:t>
            </a:r>
          </a:p>
          <a:p>
            <a:pPr marL="0" lvl="0" indent="0">
              <a:buNone/>
            </a:pPr>
            <a:r>
              <a:rPr lang="en-US" dirty="0"/>
              <a:t>	Texas Procurement and Support Services (TPASS)</a:t>
            </a:r>
          </a:p>
          <a:p>
            <a:pPr lvl="0"/>
            <a:r>
              <a:rPr lang="en-US" dirty="0"/>
              <a:t>Texas Department of Information Resources (DIR)</a:t>
            </a:r>
          </a:p>
          <a:p>
            <a:endParaRPr lang="en-US" dirty="0"/>
          </a:p>
          <a:p>
            <a:pPr marL="0" indent="0">
              <a:buNone/>
            </a:pPr>
            <a:r>
              <a:rPr lang="en-US" sz="3400" u="sng" dirty="0"/>
              <a:t>Accredited GPOs</a:t>
            </a:r>
            <a:r>
              <a:rPr lang="en-US" sz="3400" dirty="0"/>
              <a:t>:</a:t>
            </a:r>
            <a:r>
              <a:rPr lang="en-US" dirty="0"/>
              <a:t> </a:t>
            </a:r>
          </a:p>
          <a:p>
            <a:pPr lvl="0"/>
            <a:r>
              <a:rPr lang="en-US" dirty="0"/>
              <a:t>E&amp;I Cooperative Services, Inc.</a:t>
            </a:r>
          </a:p>
          <a:p>
            <a:pPr lvl="0"/>
            <a:r>
              <a:rPr lang="en-US" dirty="0"/>
              <a:t>Education Service Center - Region 19 (Allied States Cooperative)</a:t>
            </a:r>
          </a:p>
          <a:p>
            <a:pPr lvl="0"/>
            <a:r>
              <a:rPr lang="en-US" dirty="0"/>
              <a:t>The Local Government Purchasing Cooperative d/b/a </a:t>
            </a:r>
            <a:r>
              <a:rPr lang="en-US" dirty="0" err="1"/>
              <a:t>BuyBoard</a:t>
            </a:r>
            <a:endParaRPr lang="en-US" dirty="0"/>
          </a:p>
          <a:p>
            <a:pPr lvl="0"/>
            <a:r>
              <a:rPr lang="en-US" dirty="0"/>
              <a:t>National Cooperative Purchasing Alliance (NCPA) </a:t>
            </a:r>
          </a:p>
          <a:p>
            <a:pPr lvl="0"/>
            <a:r>
              <a:rPr lang="en-US" dirty="0" err="1"/>
              <a:t>Sourcewell</a:t>
            </a:r>
            <a:r>
              <a:rPr lang="en-US" dirty="0"/>
              <a:t>, formerly National Joint Powers Alliance (NJPA)</a:t>
            </a:r>
          </a:p>
          <a:p>
            <a:pPr lvl="0"/>
            <a:r>
              <a:rPr lang="en-US" dirty="0"/>
              <a:t>Premier Health Alliance, LP</a:t>
            </a:r>
          </a:p>
          <a:p>
            <a:pPr lvl="0"/>
            <a:r>
              <a:rPr lang="en-US" dirty="0"/>
              <a:t>The University of Texas Supply Chain Alliance (UTSSCA)</a:t>
            </a:r>
          </a:p>
          <a:p>
            <a:endParaRPr lang="en-US" dirty="0"/>
          </a:p>
          <a:p>
            <a:pPr marL="0" indent="0">
              <a:buNone/>
            </a:pPr>
            <a:r>
              <a:rPr lang="en-US" dirty="0"/>
              <a:t>The UT System utilizes an Accreditation Committee that includes a variety of UT Institutions to review and accredit GPOs each year.  All current accreditations will expire August 31, 2021, unless terminated earlier under UT System procedures.</a:t>
            </a:r>
          </a:p>
          <a:p>
            <a:endParaRPr lang="en-US" dirty="0"/>
          </a:p>
        </p:txBody>
      </p:sp>
      <p:sp>
        <p:nvSpPr>
          <p:cNvPr id="4" name="Slide Number Placeholder 3">
            <a:extLst>
              <a:ext uri="{FF2B5EF4-FFF2-40B4-BE49-F238E27FC236}">
                <a16:creationId xmlns:a16="http://schemas.microsoft.com/office/drawing/2014/main" id="{30B0F29F-1C97-4B11-8767-5C9E9772CADE}"/>
              </a:ext>
            </a:extLst>
          </p:cNvPr>
          <p:cNvSpPr>
            <a:spLocks noGrp="1"/>
          </p:cNvSpPr>
          <p:nvPr>
            <p:ph type="sldNum" sz="quarter" idx="4"/>
          </p:nvPr>
        </p:nvSpPr>
        <p:spPr/>
        <p:txBody>
          <a:bodyPr/>
          <a:lstStyle/>
          <a:p>
            <a:fld id="{A7EE2453-3BC3-4CDC-BBD4-144194DC3BDD}" type="slidenum">
              <a:rPr lang="en-US" smtClean="0"/>
              <a:pPr/>
              <a:t>4</a:t>
            </a:fld>
            <a:endParaRPr lang="en-US"/>
          </a:p>
        </p:txBody>
      </p:sp>
    </p:spTree>
    <p:extLst>
      <p:ext uri="{BB962C8B-B14F-4D97-AF65-F5344CB8AC3E}">
        <p14:creationId xmlns:p14="http://schemas.microsoft.com/office/powerpoint/2010/main" val="2964251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7EE2453-3BC3-4CDC-BBD4-144194DC3BDD}" type="slidenum">
              <a:rPr lang="en-US" smtClean="0"/>
              <a:t>5</a:t>
            </a:fld>
            <a:endParaRPr lang="en-US"/>
          </a:p>
        </p:txBody>
      </p:sp>
      <p:sp>
        <p:nvSpPr>
          <p:cNvPr id="3" name="Rectangle 2">
            <a:extLst>
              <a:ext uri="{FF2B5EF4-FFF2-40B4-BE49-F238E27FC236}">
                <a16:creationId xmlns:a16="http://schemas.microsoft.com/office/drawing/2014/main" id="{B79519F2-10AC-499A-98FD-7961B16B6423}"/>
              </a:ext>
            </a:extLst>
          </p:cNvPr>
          <p:cNvSpPr/>
          <p:nvPr/>
        </p:nvSpPr>
        <p:spPr>
          <a:xfrm>
            <a:off x="304800" y="285751"/>
            <a:ext cx="8534400" cy="4001095"/>
          </a:xfrm>
          <a:prstGeom prst="rect">
            <a:avLst/>
          </a:prstGeom>
        </p:spPr>
        <p:txBody>
          <a:bodyPr wrap="square">
            <a:spAutoFit/>
          </a:bodyPr>
          <a:lstStyle/>
          <a:p>
            <a:r>
              <a:rPr lang="en-US" sz="2400" dirty="0">
                <a:solidFill>
                  <a:srgbClr val="FFCC66"/>
                </a:solidFill>
                <a:latin typeface="Montserrat"/>
              </a:rPr>
              <a:t>Master Agreements for Use by Other UT Institutions</a:t>
            </a:r>
          </a:p>
          <a:p>
            <a:endParaRPr lang="en-US" sz="1600" dirty="0">
              <a:solidFill>
                <a:srgbClr val="FFCC66"/>
              </a:solidFill>
              <a:latin typeface="Montserrat"/>
            </a:endParaRPr>
          </a:p>
          <a:p>
            <a:r>
              <a:rPr lang="en-US" sz="1400" dirty="0">
                <a:solidFill>
                  <a:schemeClr val="bg1"/>
                </a:solidFill>
                <a:latin typeface="Montserrat"/>
              </a:rPr>
              <a:t>UT System Administration departments, through the Office of Contracts and Procurement, may initiate contracts that are intended for use by UT institutions. The contracts result from a Request for Proposal (RFP) process that typically includes subject matter experts from the institutions in developing the Scope of Work, evaluating proposals and recommending contract awards. The contracts include a “Project Addendum/Order Form” intended for execution by the contracting/procurement office at the institution. Many of these contracts are awarded to multiple contractor providing the institutions with a variety of options for provision of the services.</a:t>
            </a:r>
          </a:p>
          <a:p>
            <a:endParaRPr lang="en-US" sz="1000" dirty="0">
              <a:solidFill>
                <a:schemeClr val="bg1"/>
              </a:solidFill>
              <a:latin typeface="Montserrat"/>
            </a:endParaRPr>
          </a:p>
          <a:p>
            <a:r>
              <a:rPr lang="en-US" sz="1400" u="sng" dirty="0">
                <a:solidFill>
                  <a:schemeClr val="bg1"/>
                </a:solidFill>
                <a:latin typeface="Montserrat"/>
              </a:rPr>
              <a:t>Current System-wide agreements include:</a:t>
            </a:r>
          </a:p>
          <a:p>
            <a:pPr marL="228600" indent="-228600">
              <a:buFont typeface="+mj-lt"/>
              <a:buAutoNum type="arabicPeriod"/>
            </a:pPr>
            <a:r>
              <a:rPr lang="en-US" sz="1400" dirty="0">
                <a:solidFill>
                  <a:schemeClr val="bg1"/>
                </a:solidFill>
                <a:latin typeface="Montserrat"/>
              </a:rPr>
              <a:t>Executive Search Firms</a:t>
            </a:r>
          </a:p>
          <a:p>
            <a:pPr marL="228600" indent="-228600">
              <a:buFont typeface="+mj-lt"/>
              <a:buAutoNum type="arabicPeriod"/>
            </a:pPr>
            <a:r>
              <a:rPr lang="en-US" sz="1400" dirty="0">
                <a:solidFill>
                  <a:schemeClr val="bg1"/>
                </a:solidFill>
                <a:latin typeface="Montserrat"/>
              </a:rPr>
              <a:t>Athletic Position Recruiting</a:t>
            </a:r>
          </a:p>
          <a:p>
            <a:pPr marL="228600" indent="-228600">
              <a:buFont typeface="+mj-lt"/>
              <a:buAutoNum type="arabicPeriod"/>
            </a:pPr>
            <a:r>
              <a:rPr lang="en-US" sz="1400" dirty="0">
                <a:solidFill>
                  <a:schemeClr val="bg1"/>
                </a:solidFill>
                <a:latin typeface="Montserrat"/>
              </a:rPr>
              <a:t>Audit Services</a:t>
            </a:r>
          </a:p>
          <a:p>
            <a:pPr marL="228600" indent="-228600">
              <a:buFont typeface="+mj-lt"/>
              <a:buAutoNum type="arabicPeriod"/>
            </a:pPr>
            <a:r>
              <a:rPr lang="en-US" sz="1400" dirty="0">
                <a:solidFill>
                  <a:schemeClr val="bg1"/>
                </a:solidFill>
                <a:latin typeface="Montserrat"/>
              </a:rPr>
              <a:t>Healthcare Consulting Services</a:t>
            </a:r>
          </a:p>
          <a:p>
            <a:pPr marL="228600" indent="-228600">
              <a:buFont typeface="+mj-lt"/>
              <a:buAutoNum type="arabicPeriod"/>
            </a:pPr>
            <a:r>
              <a:rPr lang="en-US" sz="1400" dirty="0">
                <a:solidFill>
                  <a:schemeClr val="bg1"/>
                </a:solidFill>
                <a:latin typeface="Montserrat"/>
              </a:rPr>
              <a:t>Environmental Services</a:t>
            </a:r>
          </a:p>
          <a:p>
            <a:pPr marL="228600" indent="-228600">
              <a:buFont typeface="+mj-lt"/>
              <a:buAutoNum type="arabicPeriod"/>
            </a:pPr>
            <a:r>
              <a:rPr lang="en-US" sz="1400" dirty="0">
                <a:solidFill>
                  <a:schemeClr val="bg1"/>
                </a:solidFill>
                <a:latin typeface="Montserrat"/>
              </a:rPr>
              <a:t>Media Monitoring Services	</a:t>
            </a:r>
          </a:p>
          <a:p>
            <a:pPr marL="228600" indent="-228600">
              <a:buFont typeface="+mj-lt"/>
              <a:buAutoNum type="arabicPeriod"/>
            </a:pPr>
            <a:r>
              <a:rPr lang="en-US" sz="1400" dirty="0">
                <a:solidFill>
                  <a:schemeClr val="bg1"/>
                </a:solidFill>
                <a:latin typeface="Montserrat"/>
              </a:rPr>
              <a:t>Real Estate Brokerage Services</a:t>
            </a:r>
          </a:p>
        </p:txBody>
      </p:sp>
    </p:spTree>
    <p:extLst>
      <p:ext uri="{BB962C8B-B14F-4D97-AF65-F5344CB8AC3E}">
        <p14:creationId xmlns:p14="http://schemas.microsoft.com/office/powerpoint/2010/main" val="308288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AE07FE2-C830-41D2-8D21-E5DA74612637}"/>
              </a:ext>
            </a:extLst>
          </p:cNvPr>
          <p:cNvSpPr>
            <a:spLocks noGrp="1"/>
          </p:cNvSpPr>
          <p:nvPr>
            <p:ph type="sldNum" sz="quarter" idx="12"/>
          </p:nvPr>
        </p:nvSpPr>
        <p:spPr>
          <a:xfrm>
            <a:off x="6573672" y="4535299"/>
            <a:ext cx="2133600" cy="273844"/>
          </a:xfrm>
        </p:spPr>
        <p:txBody>
          <a:bodyPr/>
          <a:lstStyle/>
          <a:p>
            <a:fld id="{A7EE2453-3BC3-4CDC-BBD4-144194DC3BDD}" type="slidenum">
              <a:rPr lang="en-US" smtClean="0"/>
              <a:pPr/>
              <a:t>6</a:t>
            </a:fld>
            <a:endParaRPr lang="en-US"/>
          </a:p>
        </p:txBody>
      </p:sp>
      <p:sp>
        <p:nvSpPr>
          <p:cNvPr id="4" name="Rectangle 3">
            <a:extLst>
              <a:ext uri="{FF2B5EF4-FFF2-40B4-BE49-F238E27FC236}">
                <a16:creationId xmlns:a16="http://schemas.microsoft.com/office/drawing/2014/main" id="{11D6FFF6-4522-4D5F-A3AB-B5CB9923D419}"/>
              </a:ext>
            </a:extLst>
          </p:cNvPr>
          <p:cNvSpPr/>
          <p:nvPr/>
        </p:nvSpPr>
        <p:spPr>
          <a:xfrm>
            <a:off x="685800" y="57150"/>
            <a:ext cx="8305800" cy="4678204"/>
          </a:xfrm>
          <a:prstGeom prst="rect">
            <a:avLst/>
          </a:prstGeom>
        </p:spPr>
        <p:txBody>
          <a:bodyPr wrap="square">
            <a:spAutoFit/>
          </a:bodyPr>
          <a:lstStyle/>
          <a:p>
            <a:r>
              <a:rPr lang="en-US" b="1" u="sng" dirty="0">
                <a:solidFill>
                  <a:srgbClr val="FFCC66"/>
                </a:solidFill>
                <a:latin typeface="Montserrat"/>
              </a:rPr>
              <a:t>Access to Contract Information</a:t>
            </a:r>
          </a:p>
          <a:p>
            <a:r>
              <a:rPr lang="en-US" sz="1300" dirty="0">
                <a:solidFill>
                  <a:schemeClr val="bg1"/>
                </a:solidFill>
                <a:latin typeface="Montserrat"/>
              </a:rPr>
              <a:t>UT staff can access contracts, contract launch briefs and contractor contact information at:  https://department.utsystem.edu/bus/contracts/default.aspx</a:t>
            </a:r>
          </a:p>
          <a:p>
            <a:r>
              <a:rPr lang="en-US" b="1" u="sng" dirty="0">
                <a:solidFill>
                  <a:srgbClr val="FFCC66"/>
                </a:solidFill>
                <a:latin typeface="Montserrat"/>
              </a:rPr>
              <a:t>Sponsoring Department Responsibilities (UT System)</a:t>
            </a:r>
          </a:p>
          <a:p>
            <a:pPr marL="285750" indent="-285750">
              <a:buFont typeface="Arial" panose="020B0604020202020204" pitchFamily="34" charset="0"/>
              <a:buChar char="•"/>
            </a:pPr>
            <a:r>
              <a:rPr lang="en-US" sz="1300" dirty="0">
                <a:solidFill>
                  <a:schemeClr val="bg1"/>
                </a:solidFill>
                <a:latin typeface="Montserrat"/>
              </a:rPr>
              <a:t>Provide a Contract Manager as a primary point of contact with the contractor</a:t>
            </a:r>
          </a:p>
          <a:p>
            <a:pPr marL="285750" indent="-285750">
              <a:buFont typeface="Arial" panose="020B0604020202020204" pitchFamily="34" charset="0"/>
              <a:buChar char="•"/>
            </a:pPr>
            <a:r>
              <a:rPr lang="en-US" sz="1300" dirty="0">
                <a:solidFill>
                  <a:schemeClr val="bg1"/>
                </a:solidFill>
                <a:latin typeface="Montserrat"/>
              </a:rPr>
              <a:t>Communicate and promote the contract with the staff at the UT institutions</a:t>
            </a:r>
          </a:p>
          <a:p>
            <a:pPr marL="285750" indent="-285750">
              <a:buFont typeface="Arial" panose="020B0604020202020204" pitchFamily="34" charset="0"/>
              <a:buChar char="•"/>
            </a:pPr>
            <a:r>
              <a:rPr lang="en-US" sz="1300" dirty="0">
                <a:solidFill>
                  <a:schemeClr val="bg1"/>
                </a:solidFill>
                <a:latin typeface="Montserrat"/>
              </a:rPr>
              <a:t>Coordinate a contract kick-off meeting with CNP to include key functional staff and procurement staff at the UT institutions</a:t>
            </a:r>
          </a:p>
          <a:p>
            <a:pPr marL="285750" indent="-285750">
              <a:buFont typeface="Arial" panose="020B0604020202020204" pitchFamily="34" charset="0"/>
              <a:buChar char="•"/>
            </a:pPr>
            <a:r>
              <a:rPr lang="en-US" sz="1300" dirty="0">
                <a:solidFill>
                  <a:schemeClr val="bg1"/>
                </a:solidFill>
                <a:latin typeface="Montserrat"/>
              </a:rPr>
              <a:t>Develop a contract monitoring plan which includes periodic written status reports, including dollars spent by institution, to CNP</a:t>
            </a:r>
          </a:p>
          <a:p>
            <a:pPr marL="285750" indent="-285750">
              <a:buFont typeface="Arial" panose="020B0604020202020204" pitchFamily="34" charset="0"/>
              <a:buChar char="•"/>
            </a:pPr>
            <a:r>
              <a:rPr lang="en-US" sz="1300" dirty="0">
                <a:solidFill>
                  <a:schemeClr val="bg1"/>
                </a:solidFill>
                <a:latin typeface="Montserrat"/>
              </a:rPr>
              <a:t>Contact CNP to report any significant issues that would require notification of executive management</a:t>
            </a:r>
          </a:p>
          <a:p>
            <a:r>
              <a:rPr lang="en-US" b="1" u="sng" dirty="0">
                <a:solidFill>
                  <a:srgbClr val="FFCC66"/>
                </a:solidFill>
                <a:latin typeface="Montserrat"/>
              </a:rPr>
              <a:t>UT Institution Responsibilities</a:t>
            </a:r>
          </a:p>
          <a:p>
            <a:pPr marL="285750" indent="-285750">
              <a:buFont typeface="Arial" panose="020B0604020202020204" pitchFamily="34" charset="0"/>
              <a:buChar char="•"/>
            </a:pPr>
            <a:r>
              <a:rPr lang="en-US" sz="1300" dirty="0">
                <a:solidFill>
                  <a:schemeClr val="bg1"/>
                </a:solidFill>
                <a:latin typeface="Montserrat"/>
              </a:rPr>
              <a:t>Obtain proposals from a minimum of three of the awarded contractors if no specific costs for services are outlined in the contract</a:t>
            </a:r>
          </a:p>
          <a:p>
            <a:pPr marL="285750" indent="-285750">
              <a:buFont typeface="Arial" panose="020B0604020202020204" pitchFamily="34" charset="0"/>
              <a:buChar char="•"/>
            </a:pPr>
            <a:r>
              <a:rPr lang="en-US" sz="1300" dirty="0">
                <a:solidFill>
                  <a:schemeClr val="bg1"/>
                </a:solidFill>
                <a:latin typeface="Montserrat"/>
              </a:rPr>
              <a:t>If only two or one contract exists, all awarded contractors must be asked to submit proposals</a:t>
            </a:r>
          </a:p>
          <a:p>
            <a:pPr marL="285750" indent="-285750">
              <a:buFont typeface="Arial" panose="020B0604020202020204" pitchFamily="34" charset="0"/>
              <a:buChar char="•"/>
            </a:pPr>
            <a:r>
              <a:rPr lang="en-US" sz="1300" dirty="0">
                <a:solidFill>
                  <a:schemeClr val="bg1"/>
                </a:solidFill>
                <a:latin typeface="Montserrat"/>
              </a:rPr>
              <a:t>Selection should be based upon use of best value criteria</a:t>
            </a:r>
          </a:p>
          <a:p>
            <a:pPr marL="285750" indent="-285750">
              <a:buFont typeface="Arial" panose="020B0604020202020204" pitchFamily="34" charset="0"/>
              <a:buChar char="•"/>
            </a:pPr>
            <a:r>
              <a:rPr lang="en-US" sz="1300" dirty="0">
                <a:solidFill>
                  <a:schemeClr val="bg1"/>
                </a:solidFill>
                <a:latin typeface="Montserrat"/>
              </a:rPr>
              <a:t>Execute the Project Addendum/Order Form with signature by authorized signor with delegated authority to sign contracts</a:t>
            </a:r>
          </a:p>
          <a:p>
            <a:pPr marL="285750" indent="-285750">
              <a:buFont typeface="Arial" panose="020B0604020202020204" pitchFamily="34" charset="0"/>
              <a:buChar char="•"/>
            </a:pPr>
            <a:r>
              <a:rPr lang="en-US" sz="1300" dirty="0">
                <a:solidFill>
                  <a:schemeClr val="bg1"/>
                </a:solidFill>
                <a:latin typeface="Montserrat"/>
              </a:rPr>
              <a:t>UT institutions should not change any language in the Project Addendum or Order Form</a:t>
            </a:r>
          </a:p>
          <a:p>
            <a:pPr marL="285750" indent="-285750">
              <a:buFont typeface="Arial" panose="020B0604020202020204" pitchFamily="34" charset="0"/>
              <a:buChar char="•"/>
            </a:pPr>
            <a:r>
              <a:rPr lang="en-US" sz="1300" dirty="0">
                <a:solidFill>
                  <a:schemeClr val="bg1"/>
                </a:solidFill>
                <a:latin typeface="Montserrat"/>
              </a:rPr>
              <a:t>Include detailed Exhibits to address Scope of Work, Project Schedule and Project Cost</a:t>
            </a:r>
          </a:p>
          <a:p>
            <a:pPr marL="285750" indent="-285750">
              <a:buFont typeface="Arial" panose="020B0604020202020204" pitchFamily="34" charset="0"/>
              <a:buChar char="•"/>
            </a:pPr>
            <a:r>
              <a:rPr lang="en-US" sz="1300" dirty="0">
                <a:solidFill>
                  <a:schemeClr val="bg1"/>
                </a:solidFill>
                <a:latin typeface="Montserrat"/>
              </a:rPr>
              <a:t>Execute any Exhibits as may be required to comply with FERPA and HIPPA requirements if required</a:t>
            </a:r>
          </a:p>
          <a:p>
            <a:endParaRPr lang="en-US" sz="1000" dirty="0">
              <a:solidFill>
                <a:schemeClr val="bg1"/>
              </a:solidFill>
              <a:latin typeface="Montserrat"/>
            </a:endParaRPr>
          </a:p>
        </p:txBody>
      </p:sp>
    </p:spTree>
    <p:extLst>
      <p:ext uri="{BB962C8B-B14F-4D97-AF65-F5344CB8AC3E}">
        <p14:creationId xmlns:p14="http://schemas.microsoft.com/office/powerpoint/2010/main" val="4010438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00F3B2C-C5D3-4C4B-8907-147CBBB74399}"/>
              </a:ext>
            </a:extLst>
          </p:cNvPr>
          <p:cNvSpPr>
            <a:spLocks noGrp="1"/>
          </p:cNvSpPr>
          <p:nvPr>
            <p:ph type="sldNum" sz="quarter" idx="12"/>
          </p:nvPr>
        </p:nvSpPr>
        <p:spPr/>
        <p:txBody>
          <a:bodyPr/>
          <a:lstStyle/>
          <a:p>
            <a:fld id="{A7EE2453-3BC3-4CDC-BBD4-144194DC3BDD}" type="slidenum">
              <a:rPr lang="en-US" smtClean="0"/>
              <a:pPr/>
              <a:t>7</a:t>
            </a:fld>
            <a:endParaRPr lang="en-US"/>
          </a:p>
        </p:txBody>
      </p:sp>
      <p:sp>
        <p:nvSpPr>
          <p:cNvPr id="4" name="Rectangle 3">
            <a:extLst>
              <a:ext uri="{FF2B5EF4-FFF2-40B4-BE49-F238E27FC236}">
                <a16:creationId xmlns:a16="http://schemas.microsoft.com/office/drawing/2014/main" id="{E88E52B3-F462-4F23-9B8F-B5CFC43628F7}"/>
              </a:ext>
            </a:extLst>
          </p:cNvPr>
          <p:cNvSpPr/>
          <p:nvPr/>
        </p:nvSpPr>
        <p:spPr>
          <a:xfrm>
            <a:off x="533400" y="316706"/>
            <a:ext cx="8458200" cy="3554819"/>
          </a:xfrm>
          <a:prstGeom prst="rect">
            <a:avLst/>
          </a:prstGeom>
        </p:spPr>
        <p:txBody>
          <a:bodyPr wrap="square">
            <a:spAutoFit/>
          </a:bodyPr>
          <a:lstStyle/>
          <a:p>
            <a:endParaRPr lang="en-US" dirty="0">
              <a:solidFill>
                <a:schemeClr val="bg1"/>
              </a:solidFill>
              <a:latin typeface="Montserrat"/>
            </a:endParaRPr>
          </a:p>
          <a:p>
            <a:r>
              <a:rPr lang="en-US" b="1" u="sng" dirty="0">
                <a:solidFill>
                  <a:srgbClr val="FFCC66"/>
                </a:solidFill>
                <a:latin typeface="Montserrat"/>
              </a:rPr>
              <a:t>Office of Contracts and Procurement Responsibilities (UT System </a:t>
            </a:r>
            <a:r>
              <a:rPr lang="en-US" b="1" u="sng" dirty="0" err="1">
                <a:solidFill>
                  <a:srgbClr val="FFCC66"/>
                </a:solidFill>
                <a:latin typeface="Montserrat"/>
              </a:rPr>
              <a:t>CnP</a:t>
            </a:r>
            <a:r>
              <a:rPr lang="en-US" b="1" u="sng" dirty="0">
                <a:solidFill>
                  <a:srgbClr val="FFCC66"/>
                </a:solidFill>
                <a:latin typeface="Montserrat"/>
              </a:rPr>
              <a:t>)</a:t>
            </a:r>
            <a:endParaRPr lang="en-US" sz="1000" u="sng" dirty="0">
              <a:solidFill>
                <a:schemeClr val="bg1"/>
              </a:solidFill>
              <a:latin typeface="Montserrat"/>
            </a:endParaRPr>
          </a:p>
          <a:p>
            <a:pPr marL="285750" indent="-285750">
              <a:buFont typeface="Arial" panose="020B0604020202020204" pitchFamily="34" charset="0"/>
              <a:buChar char="•"/>
            </a:pPr>
            <a:r>
              <a:rPr lang="en-US" sz="1300" dirty="0">
                <a:solidFill>
                  <a:schemeClr val="bg1"/>
                </a:solidFill>
                <a:latin typeface="Montserrat"/>
              </a:rPr>
              <a:t>Manage the RFP process and approve the contract award</a:t>
            </a:r>
          </a:p>
          <a:p>
            <a:pPr marL="285750" indent="-285750">
              <a:buFont typeface="Arial" panose="020B0604020202020204" pitchFamily="34" charset="0"/>
              <a:buChar char="•"/>
            </a:pPr>
            <a:r>
              <a:rPr lang="en-US" sz="1300" dirty="0">
                <a:solidFill>
                  <a:schemeClr val="bg1"/>
                </a:solidFill>
                <a:latin typeface="Montserrat"/>
              </a:rPr>
              <a:t>Assist the department in negotiating agreements with each of the awarded contractors</a:t>
            </a:r>
          </a:p>
          <a:p>
            <a:pPr marL="285750" indent="-285750">
              <a:buFont typeface="Arial" panose="020B0604020202020204" pitchFamily="34" charset="0"/>
              <a:buChar char="•"/>
            </a:pPr>
            <a:r>
              <a:rPr lang="en-US" sz="1300" dirty="0">
                <a:solidFill>
                  <a:schemeClr val="bg1"/>
                </a:solidFill>
                <a:latin typeface="Montserrat"/>
              </a:rPr>
              <a:t>Obtain assistance from the Office of General Counsel as required</a:t>
            </a:r>
          </a:p>
          <a:p>
            <a:pPr marL="285750" indent="-285750">
              <a:buFont typeface="Arial" panose="020B0604020202020204" pitchFamily="34" charset="0"/>
              <a:buChar char="•"/>
            </a:pPr>
            <a:r>
              <a:rPr lang="en-US" sz="1300" dirty="0">
                <a:solidFill>
                  <a:schemeClr val="bg1"/>
                </a:solidFill>
                <a:latin typeface="Montserrat"/>
              </a:rPr>
              <a:t>Participate in contract award conferences and periodic contract reviews</a:t>
            </a:r>
          </a:p>
          <a:p>
            <a:pPr marL="285750" indent="-285750">
              <a:buFont typeface="Arial" panose="020B0604020202020204" pitchFamily="34" charset="0"/>
              <a:buChar char="•"/>
            </a:pPr>
            <a:r>
              <a:rPr lang="en-US" sz="1300" dirty="0">
                <a:solidFill>
                  <a:schemeClr val="bg1"/>
                </a:solidFill>
                <a:latin typeface="Montserrat"/>
              </a:rPr>
              <a:t>Provide UT institution contracting offices with access to contract documents and advice on how to execute project addenda</a:t>
            </a:r>
          </a:p>
          <a:p>
            <a:pPr marL="285750" indent="-285750">
              <a:buFont typeface="Arial" panose="020B0604020202020204" pitchFamily="34" charset="0"/>
              <a:buChar char="•"/>
            </a:pPr>
            <a:r>
              <a:rPr lang="en-US" sz="1300" dirty="0">
                <a:solidFill>
                  <a:schemeClr val="bg1"/>
                </a:solidFill>
                <a:latin typeface="Montserrat"/>
              </a:rPr>
              <a:t>Report any significant contract disputes or issues to the Executive Vice Chancellor for Business Affairs</a:t>
            </a:r>
          </a:p>
          <a:p>
            <a:pPr marL="285750" indent="-285750">
              <a:buFont typeface="Arial" panose="020B0604020202020204" pitchFamily="34" charset="0"/>
              <a:buChar char="•"/>
            </a:pPr>
            <a:endParaRPr lang="en-US" sz="1300" dirty="0">
              <a:solidFill>
                <a:schemeClr val="bg1"/>
              </a:solidFill>
              <a:latin typeface="Montserrat"/>
            </a:endParaRPr>
          </a:p>
          <a:p>
            <a:pPr marL="285750" indent="-285750">
              <a:buFont typeface="Arial" panose="020B0604020202020204" pitchFamily="34" charset="0"/>
              <a:buChar char="•"/>
            </a:pPr>
            <a:endParaRPr lang="en-US" sz="1300" dirty="0">
              <a:solidFill>
                <a:schemeClr val="bg1"/>
              </a:solidFill>
              <a:latin typeface="Montserrat"/>
            </a:endParaRPr>
          </a:p>
          <a:p>
            <a:r>
              <a:rPr lang="en-US" b="1" u="sng" dirty="0">
                <a:solidFill>
                  <a:srgbClr val="FFCC66"/>
                </a:solidFill>
                <a:latin typeface="Montserrat"/>
              </a:rPr>
              <a:t>Link to Delegations for UT Institutions</a:t>
            </a:r>
          </a:p>
          <a:p>
            <a:r>
              <a:rPr lang="en-US" u="sng" dirty="0">
                <a:hlinkClick r:id="rId2"/>
              </a:rPr>
              <a:t>https://www.utsystem.edu/documents/docs/general-counsel-documents/2016/delegation-of-authority-charts</a:t>
            </a:r>
            <a:endParaRPr lang="en-US" dirty="0"/>
          </a:p>
          <a:p>
            <a:endParaRPr lang="en-US" dirty="0">
              <a:solidFill>
                <a:schemeClr val="bg1"/>
              </a:solidFill>
              <a:latin typeface="Montserrat"/>
            </a:endParaRPr>
          </a:p>
        </p:txBody>
      </p:sp>
    </p:spTree>
    <p:extLst>
      <p:ext uri="{BB962C8B-B14F-4D97-AF65-F5344CB8AC3E}">
        <p14:creationId xmlns:p14="http://schemas.microsoft.com/office/powerpoint/2010/main" val="3403162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272E3F8-9442-4366-B700-5F49D6167261}"/>
              </a:ext>
            </a:extLst>
          </p:cNvPr>
          <p:cNvSpPr>
            <a:spLocks noGrp="1"/>
          </p:cNvSpPr>
          <p:nvPr>
            <p:ph type="sldNum" sz="quarter" idx="12"/>
          </p:nvPr>
        </p:nvSpPr>
        <p:spPr/>
        <p:txBody>
          <a:bodyPr/>
          <a:lstStyle/>
          <a:p>
            <a:fld id="{A7EE2453-3BC3-4CDC-BBD4-144194DC3BDD}" type="slidenum">
              <a:rPr lang="en-US" smtClean="0"/>
              <a:pPr/>
              <a:t>8</a:t>
            </a:fld>
            <a:endParaRPr lang="en-US"/>
          </a:p>
        </p:txBody>
      </p:sp>
      <p:sp>
        <p:nvSpPr>
          <p:cNvPr id="4" name="TextBox 3">
            <a:extLst>
              <a:ext uri="{FF2B5EF4-FFF2-40B4-BE49-F238E27FC236}">
                <a16:creationId xmlns:a16="http://schemas.microsoft.com/office/drawing/2014/main" id="{6147EC12-C970-425E-B126-82832BE6ADB1}"/>
              </a:ext>
            </a:extLst>
          </p:cNvPr>
          <p:cNvSpPr txBox="1"/>
          <p:nvPr/>
        </p:nvSpPr>
        <p:spPr>
          <a:xfrm>
            <a:off x="1361129" y="1151724"/>
            <a:ext cx="6596245" cy="1754326"/>
          </a:xfrm>
          <a:prstGeom prst="rect">
            <a:avLst/>
          </a:prstGeom>
          <a:noFill/>
        </p:spPr>
        <p:txBody>
          <a:bodyPr wrap="square" rtlCol="0">
            <a:spAutoFit/>
          </a:bodyPr>
          <a:lstStyle/>
          <a:p>
            <a:pPr algn="ctr"/>
            <a:r>
              <a:rPr lang="en-US" sz="5400" dirty="0">
                <a:solidFill>
                  <a:srgbClr val="FFCC66"/>
                </a:solidFill>
              </a:rPr>
              <a:t>Open Discussion </a:t>
            </a:r>
          </a:p>
          <a:p>
            <a:pPr algn="ctr"/>
            <a:r>
              <a:rPr lang="en-US" sz="5400" dirty="0">
                <a:solidFill>
                  <a:srgbClr val="FFCC66"/>
                </a:solidFill>
              </a:rPr>
              <a:t>and/or Questions</a:t>
            </a:r>
          </a:p>
        </p:txBody>
      </p:sp>
    </p:spTree>
    <p:extLst>
      <p:ext uri="{BB962C8B-B14F-4D97-AF65-F5344CB8AC3E}">
        <p14:creationId xmlns:p14="http://schemas.microsoft.com/office/powerpoint/2010/main" val="26581696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Owner xmlns="381569f0-c0cf-448e-bae9-9ab2a1a94365">
      <UserInfo>
        <DisplayName/>
        <AccountId xsi:nil="true"/>
        <AccountType/>
      </UserInfo>
    </Owner>
    <Has_Leaders_Only_SectionGroup xmlns="381569f0-c0cf-448e-bae9-9ab2a1a94365" xsi:nil="true"/>
    <Math_Settings xmlns="381569f0-c0cf-448e-bae9-9ab2a1a94365" xsi:nil="true"/>
    <DefaultSectionNames xmlns="381569f0-c0cf-448e-bae9-9ab2a1a94365" xsi:nil="true"/>
    <AppVersion xmlns="381569f0-c0cf-448e-bae9-9ab2a1a94365" xsi:nil="true"/>
    <Invited_Leaders xmlns="381569f0-c0cf-448e-bae9-9ab2a1a94365" xsi:nil="true"/>
    <Distribution_Groups xmlns="381569f0-c0cf-448e-bae9-9ab2a1a94365" xsi:nil="true"/>
    <Self_Registration_Enabled xmlns="381569f0-c0cf-448e-bae9-9ab2a1a94365" xsi:nil="true"/>
    <Invited_Members xmlns="381569f0-c0cf-448e-bae9-9ab2a1a94365" xsi:nil="true"/>
    <TeamsChannelId xmlns="381569f0-c0cf-448e-bae9-9ab2a1a94365" xsi:nil="true"/>
    <Is_Collaboration_Space_Locked xmlns="381569f0-c0cf-448e-bae9-9ab2a1a94365" xsi:nil="true"/>
    <LMS_Mappings xmlns="381569f0-c0cf-448e-bae9-9ab2a1a94365" xsi:nil="true"/>
    <IsNotebookLocked xmlns="381569f0-c0cf-448e-bae9-9ab2a1a94365" xsi:nil="true"/>
    <NotebookType xmlns="381569f0-c0cf-448e-bae9-9ab2a1a94365" xsi:nil="true"/>
    <FolderType xmlns="381569f0-c0cf-448e-bae9-9ab2a1a94365" xsi:nil="true"/>
    <CultureName xmlns="381569f0-c0cf-448e-bae9-9ab2a1a94365" xsi:nil="true"/>
    <Leaders xmlns="381569f0-c0cf-448e-bae9-9ab2a1a94365">
      <UserInfo>
        <DisplayName/>
        <AccountId xsi:nil="true"/>
        <AccountType/>
      </UserInfo>
    </Leaders>
    <Templates xmlns="381569f0-c0cf-448e-bae9-9ab2a1a94365" xsi:nil="true"/>
    <Members xmlns="381569f0-c0cf-448e-bae9-9ab2a1a94365">
      <UserInfo>
        <DisplayName/>
        <AccountId xsi:nil="true"/>
        <AccountType/>
      </UserInfo>
    </Members>
    <Member_Groups xmlns="381569f0-c0cf-448e-bae9-9ab2a1a94365">
      <UserInfo>
        <DisplayName/>
        <AccountId xsi:nil="true"/>
        <AccountType/>
      </UserInfo>
    </Member_Group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3E7484B8A3EA44A8D024911BE2E64C1" ma:contentTypeVersion="22" ma:contentTypeDescription="Create a new document." ma:contentTypeScope="" ma:versionID="de54ad0450a1d7941f6baeb199c20169">
  <xsd:schema xmlns:xsd="http://www.w3.org/2001/XMLSchema" xmlns:xs="http://www.w3.org/2001/XMLSchema" xmlns:p="http://schemas.microsoft.com/office/2006/metadata/properties" xmlns:ns2="381569f0-c0cf-448e-bae9-9ab2a1a94365" targetNamespace="http://schemas.microsoft.com/office/2006/metadata/properties" ma:root="true" ma:fieldsID="287a12ae59faa8cb633e233958a3e39d" ns2:_="">
    <xsd:import namespace="381569f0-c0cf-448e-bae9-9ab2a1a94365"/>
    <xsd:element name="properties">
      <xsd:complexType>
        <xsd:sequence>
          <xsd:element name="documentManagement">
            <xsd:complexType>
              <xsd:all>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1569f0-c0cf-448e-bae9-9ab2a1a94365"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CultureName" ma:index="10" nillable="true" ma:displayName="Culture Name" ma:internalName="CultureName">
      <xsd:simpleType>
        <xsd:restriction base="dms:Text"/>
      </xsd:simpleType>
    </xsd:element>
    <xsd:element name="AppVersion" ma:index="11" nillable="true" ma:displayName="App Version" ma:internalName="AppVersion">
      <xsd:simpleType>
        <xsd:restriction base="dms:Text"/>
      </xsd:simpleType>
    </xsd:element>
    <xsd:element name="TeamsChannelId" ma:index="12" nillable="true" ma:displayName="Teams Channel Id" ma:internalName="TeamsChannelId">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4" nillable="true" ma:displayName="Math Settings" ma:internalName="Math_Settings">
      <xsd:simpleType>
        <xsd:restriction base="dms:Text"/>
      </xsd:simpleType>
    </xsd:element>
    <xsd:element name="DefaultSectionNames" ma:index="15" nillable="true" ma:displayName="Default Section Names" ma:internalName="DefaultSectionNames">
      <xsd:simpleType>
        <xsd:restriction base="dms:Note">
          <xsd:maxLength value="255"/>
        </xsd:restriction>
      </xsd:simpleType>
    </xsd:element>
    <xsd:element name="Templates" ma:index="16" nillable="true" ma:displayName="Templates" ma:internalName="Templates">
      <xsd:simpleType>
        <xsd:restriction base="dms:Note">
          <xsd:maxLength value="255"/>
        </xsd:restriction>
      </xsd:simpleType>
    </xsd:element>
    <xsd:element name="Leaders" ma:index="17"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8"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9"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0" nillable="true" ma:displayName="Distribution Groups" ma:internalName="Distribution_Groups">
      <xsd:simpleType>
        <xsd:restriction base="dms:Note">
          <xsd:maxLength value="255"/>
        </xsd:restriction>
      </xsd:simpleType>
    </xsd:element>
    <xsd:element name="LMS_Mappings" ma:index="21" nillable="true" ma:displayName="LMS Mappings" ma:internalName="LMS_Mappings">
      <xsd:simpleType>
        <xsd:restriction base="dms:Note">
          <xsd:maxLength value="255"/>
        </xsd:restriction>
      </xsd:simpleType>
    </xsd:element>
    <xsd:element name="Invited_Leaders" ma:index="22" nillable="true" ma:displayName="Invited Leaders" ma:internalName="Invited_Leaders">
      <xsd:simpleType>
        <xsd:restriction base="dms:Note">
          <xsd:maxLength value="255"/>
        </xsd:restriction>
      </xsd:simpleType>
    </xsd:element>
    <xsd:element name="Invited_Members" ma:index="23" nillable="true" ma:displayName="Invited Members" ma:internalName="Invited_Members">
      <xsd:simpleType>
        <xsd:restriction base="dms:Note">
          <xsd:maxLength value="255"/>
        </xsd:restriction>
      </xsd:simpleType>
    </xsd:element>
    <xsd:element name="Self_Registration_Enabled" ma:index="24" nillable="true" ma:displayName="Self Registration Enabled" ma:internalName="Self_Registration_Enabled">
      <xsd:simpleType>
        <xsd:restriction base="dms:Boolean"/>
      </xsd:simpleType>
    </xsd:element>
    <xsd:element name="Has_Leaders_Only_SectionGroup" ma:index="25" nillable="true" ma:displayName="Has Leaders Only SectionGroup" ma:internalName="Has_Leaders_Only_SectionGroup">
      <xsd:simpleType>
        <xsd:restriction base="dms:Boolean"/>
      </xsd:simpleType>
    </xsd:element>
    <xsd:element name="Is_Collaboration_Space_Locked" ma:index="26" nillable="true" ma:displayName="Is Collaboration Space Locked" ma:internalName="Is_Collaboration_Space_Locked">
      <xsd:simpleType>
        <xsd:restriction base="dms:Boolean"/>
      </xsd:simpleType>
    </xsd:element>
    <xsd:element name="IsNotebookLocked" ma:index="27" nillable="true" ma:displayName="Is Notebook Locked" ma:internalName="IsNotebookLocked">
      <xsd:simpleType>
        <xsd:restriction base="dms:Boolean"/>
      </xsd:simpleType>
    </xsd:element>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A466C68-E1FB-4CA2-9D21-DEB0134A31D7}">
  <ds:schemaRefs>
    <ds:schemaRef ds:uri="http://schemas.microsoft.com/sharepoint/v3/contenttype/forms"/>
  </ds:schemaRefs>
</ds:datastoreItem>
</file>

<file path=customXml/itemProps2.xml><?xml version="1.0" encoding="utf-8"?>
<ds:datastoreItem xmlns:ds="http://schemas.openxmlformats.org/officeDocument/2006/customXml" ds:itemID="{FB9E3E19-5C74-4B76-B170-5DE5B9D898FB}">
  <ds:schemaRefs>
    <ds:schemaRef ds:uri="http://purl.org/dc/dcmitype/"/>
    <ds:schemaRef ds:uri="http://www.w3.org/XML/1998/namespace"/>
    <ds:schemaRef ds:uri="http://purl.org/dc/elements/1.1/"/>
    <ds:schemaRef ds:uri="http://schemas.microsoft.com/office/infopath/2007/PartnerControls"/>
    <ds:schemaRef ds:uri="http://schemas.microsoft.com/office/2006/documentManagement/types"/>
    <ds:schemaRef ds:uri="http://purl.org/dc/terms/"/>
    <ds:schemaRef ds:uri="http://schemas.openxmlformats.org/package/2006/metadata/core-properties"/>
    <ds:schemaRef ds:uri="381569f0-c0cf-448e-bae9-9ab2a1a94365"/>
    <ds:schemaRef ds:uri="http://schemas.microsoft.com/office/2006/metadata/properties"/>
  </ds:schemaRefs>
</ds:datastoreItem>
</file>

<file path=customXml/itemProps3.xml><?xml version="1.0" encoding="utf-8"?>
<ds:datastoreItem xmlns:ds="http://schemas.openxmlformats.org/officeDocument/2006/customXml" ds:itemID="{C93BCDD0-BCDC-4A32-903F-FB7909493B05}">
  <ds:schemaRefs>
    <ds:schemaRef ds:uri="381569f0-c0cf-448e-bae9-9ab2a1a9436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44</TotalTime>
  <Words>599</Words>
  <Application>Microsoft Office PowerPoint</Application>
  <PresentationFormat>On-screen Show (16:9)</PresentationFormat>
  <Paragraphs>77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Montserrat</vt:lpstr>
      <vt:lpstr>Office Theme</vt:lpstr>
      <vt:lpstr>Best Practices for a Successful Contract Management of Systemwide Agreements</vt:lpstr>
      <vt:lpstr>UT System Contracts &amp; Procurement (CnP)</vt:lpstr>
      <vt:lpstr>UT System Procurement Matrix</vt:lpstr>
      <vt:lpstr>List of State Contracts and Accredited GPOs</vt:lpstr>
      <vt:lpstr>PowerPoint Presentation</vt:lpstr>
      <vt:lpstr>PowerPoint Presentation</vt:lpstr>
      <vt:lpstr>PowerPoint Presentation</vt:lpstr>
      <vt:lpstr>PowerPoint Presentation</vt:lpstr>
    </vt:vector>
  </TitlesOfParts>
  <Company>UTSYSTEM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mtrevino</dc:creator>
  <cp:lastModifiedBy>Crystal Tibuni</cp:lastModifiedBy>
  <cp:revision>16</cp:revision>
  <dcterms:created xsi:type="dcterms:W3CDTF">2012-07-24T16:25:50Z</dcterms:created>
  <dcterms:modified xsi:type="dcterms:W3CDTF">2020-01-23T14:08:21Z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0x01010093E7484B8A3EA44A8D024911BE2E64C1</vt:lpwstr>
  </property>
</Properties>
</file>