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4" r:id="rId2"/>
    <p:sldId id="265" r:id="rId3"/>
    <p:sldId id="295" r:id="rId4"/>
    <p:sldId id="286" r:id="rId5"/>
    <p:sldId id="301" r:id="rId6"/>
    <p:sldId id="296" r:id="rId7"/>
    <p:sldId id="297" r:id="rId8"/>
    <p:sldId id="300" r:id="rId9"/>
    <p:sldId id="299" r:id="rId10"/>
    <p:sldId id="298" r:id="rId11"/>
    <p:sldId id="306" r:id="rId12"/>
    <p:sldId id="302" r:id="rId13"/>
    <p:sldId id="303" r:id="rId14"/>
    <p:sldId id="304" r:id="rId15"/>
    <p:sldId id="305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333399"/>
    <a:srgbClr val="EF8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660"/>
  </p:normalViewPr>
  <p:slideViewPr>
    <p:cSldViewPr snapToGrid="0">
      <p:cViewPr varScale="1">
        <p:scale>
          <a:sx n="77" d="100"/>
          <a:sy n="77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rgbClr val="002060"/>
                </a:solidFill>
              </a:rPr>
              <a:t>Life-Cycle Cost Analysis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825787401574794E-2"/>
          <c:y val="0.17958752586198784"/>
          <c:w val="0.87863521161417324"/>
          <c:h val="0.70248273237680037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Traditional O&amp;M</c:v>
                </c:pt>
              </c:strCache>
            </c:strRef>
          </c:tx>
          <c:spPr>
            <a:pattFill prst="ltUpDiag">
              <a:fgClr>
                <a:schemeClr val="accent2">
                  <a:shade val="76000"/>
                </a:schemeClr>
              </a:fgClr>
              <a:bgClr>
                <a:schemeClr val="accent2">
                  <a:shade val="76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shade val="76000"/>
                </a:schemeClr>
              </a:innerShdw>
            </a:effectLst>
          </c:spP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95</c:v>
                </c:pt>
                <c:pt idx="1">
                  <c:v>80</c:v>
                </c:pt>
                <c:pt idx="2">
                  <c:v>70</c:v>
                </c:pt>
                <c:pt idx="3">
                  <c:v>50</c:v>
                </c:pt>
                <c:pt idx="4">
                  <c:v>30</c:v>
                </c:pt>
                <c:pt idx="5">
                  <c:v>15</c:v>
                </c:pt>
                <c:pt idx="6">
                  <c:v>10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0B-4E31-9596-0062E88FEE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DBFOM</c:v>
                </c:pt>
              </c:strCache>
            </c:strRef>
          </c:tx>
          <c:spPr>
            <a:pattFill prst="ltUpDiag">
              <a:fgClr>
                <a:schemeClr val="accent2">
                  <a:tint val="77000"/>
                </a:schemeClr>
              </a:fgClr>
              <a:bgClr>
                <a:schemeClr val="accent2">
                  <a:tint val="77000"/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>
                  <a:tint val="77000"/>
                </a:schemeClr>
              </a:innerShdw>
            </a:effectLst>
          </c:spPr>
          <c:cat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</c:numCache>
            </c:numRef>
          </c:cat>
          <c:val>
            <c:numRef>
              <c:f>Sheet1!$C$2:$C$10</c:f>
              <c:numCache>
                <c:formatCode>General</c:formatCode>
                <c:ptCount val="9"/>
                <c:pt idx="0">
                  <c:v>5</c:v>
                </c:pt>
                <c:pt idx="1">
                  <c:v>10</c:v>
                </c:pt>
                <c:pt idx="2">
                  <c:v>10</c:v>
                </c:pt>
                <c:pt idx="3">
                  <c:v>25</c:v>
                </c:pt>
                <c:pt idx="4">
                  <c:v>30</c:v>
                </c:pt>
                <c:pt idx="5">
                  <c:v>25</c:v>
                </c:pt>
                <c:pt idx="6">
                  <c:v>25</c:v>
                </c:pt>
                <c:pt idx="7">
                  <c:v>15</c:v>
                </c:pt>
                <c:pt idx="8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0B-4E31-9596-0062E88FE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04576192"/>
        <c:axId val="2104576608"/>
      </c:areaChart>
      <c:catAx>
        <c:axId val="21045761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Time 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76608"/>
        <c:crosses val="autoZero"/>
        <c:auto val="1"/>
        <c:lblAlgn val="ctr"/>
        <c:lblOffset val="100"/>
        <c:noMultiLvlLbl val="0"/>
      </c:catAx>
      <c:valAx>
        <c:axId val="21045766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Value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04576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9.0274606299212592E-2"/>
          <c:y val="8.4035243354131192E-2"/>
          <c:w val="0.23941289370078739"/>
          <c:h val="9.35809489677073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7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b="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>
      <cs:styleClr val="auto"/>
    </cs:effectRef>
    <cs:fontRef idx="minor">
      <a:schemeClr val="tx1"/>
    </cs:fontRef>
    <cs:spPr>
      <a:pattFill prst="ltUpDiag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tx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lt1"/>
      </a:solidFill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olidFill>
        <a:schemeClr val="lt1"/>
      </a:solidFill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B78A78C-3877-4C41-8C3B-B41D796BF9C6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93ADF9D-62A3-46AF-B506-6597164BD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12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6BD5-C2CA-49A1-B5DD-5DAED2CFA18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49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6BD5-C2CA-49A1-B5DD-5DAED2CFA18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67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6BD5-C2CA-49A1-B5DD-5DAED2CFA1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25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6BD5-C2CA-49A1-B5DD-5DAED2CFA18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9114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6BD5-C2CA-49A1-B5DD-5DAED2CFA18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5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6BD5-C2CA-49A1-B5DD-5DAED2CFA18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79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6BD5-C2CA-49A1-B5DD-5DAED2CFA18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28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6BD5-C2CA-49A1-B5DD-5DAED2CFA18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97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6BD5-C2CA-49A1-B5DD-5DAED2CFA18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103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6BD5-C2CA-49A1-B5DD-5DAED2CFA1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97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6BD5-C2CA-49A1-B5DD-5DAED2CFA18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06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6BD5-C2CA-49A1-B5DD-5DAED2CFA1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090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6BD5-C2CA-49A1-B5DD-5DAED2CFA1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6549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6BD5-C2CA-49A1-B5DD-5DAED2CFA18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203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36BD5-C2CA-49A1-B5DD-5DAED2CFA1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0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5593-8564-43F4-B01B-813494F7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3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5593-8564-43F4-B01B-813494F7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5593-8564-43F4-B01B-813494F7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28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793547" y="6174323"/>
            <a:ext cx="4398453" cy="6836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88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4116" y="3028681"/>
            <a:ext cx="8465857" cy="1720717"/>
          </a:xfrm>
        </p:spPr>
        <p:txBody>
          <a:bodyPr anchor="b">
            <a:noAutofit/>
          </a:bodyPr>
          <a:lstStyle>
            <a:lvl1pPr algn="l">
              <a:defRPr sz="4236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116" y="4843836"/>
            <a:ext cx="8465857" cy="567966"/>
          </a:xfrm>
        </p:spPr>
        <p:txBody>
          <a:bodyPr>
            <a:noAutofit/>
          </a:bodyPr>
          <a:lstStyle>
            <a:lvl1pPr marL="0" indent="0" algn="l">
              <a:buNone/>
              <a:defRPr sz="2330">
                <a:solidFill>
                  <a:schemeClr val="tx2"/>
                </a:solidFill>
              </a:defRPr>
            </a:lvl1pPr>
            <a:lvl2pPr marL="443777" indent="0" algn="ctr">
              <a:buNone/>
              <a:defRPr sz="1941"/>
            </a:lvl2pPr>
            <a:lvl3pPr marL="887553" indent="0" algn="ctr">
              <a:buNone/>
              <a:defRPr sz="1747"/>
            </a:lvl3pPr>
            <a:lvl4pPr marL="1331330" indent="0" algn="ctr">
              <a:buNone/>
              <a:defRPr sz="1553"/>
            </a:lvl4pPr>
            <a:lvl5pPr marL="1775106" indent="0" algn="ctr">
              <a:buNone/>
              <a:defRPr sz="1553"/>
            </a:lvl5pPr>
            <a:lvl6pPr marL="2218883" indent="0" algn="ctr">
              <a:buNone/>
              <a:defRPr sz="1553"/>
            </a:lvl6pPr>
            <a:lvl7pPr marL="2662660" indent="0" algn="ctr">
              <a:buNone/>
              <a:defRPr sz="1553"/>
            </a:lvl7pPr>
            <a:lvl8pPr marL="3106436" indent="0" algn="ctr">
              <a:buNone/>
              <a:defRPr sz="1553"/>
            </a:lvl8pPr>
            <a:lvl9pPr marL="3550213" indent="0" algn="ctr">
              <a:buNone/>
              <a:defRPr sz="1553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584117" y="5641594"/>
            <a:ext cx="8464743" cy="310636"/>
          </a:xfrm>
        </p:spPr>
        <p:txBody>
          <a:bodyPr>
            <a:noAutofit/>
          </a:bodyPr>
          <a:lstStyle>
            <a:lvl1pPr marL="0" indent="0" algn="l">
              <a:buNone/>
              <a:defRPr sz="1588" baseline="0">
                <a:solidFill>
                  <a:schemeClr val="tx2"/>
                </a:solidFill>
              </a:defRPr>
            </a:lvl1pPr>
            <a:lvl2pPr marL="443777" indent="0">
              <a:buNone/>
              <a:defRPr sz="1588">
                <a:solidFill>
                  <a:schemeClr val="tx2"/>
                </a:solidFill>
              </a:defRPr>
            </a:lvl2pPr>
            <a:lvl3pPr marL="887553" indent="0">
              <a:buNone/>
              <a:defRPr sz="1588">
                <a:solidFill>
                  <a:schemeClr val="tx2"/>
                </a:solidFill>
              </a:defRPr>
            </a:lvl3pPr>
            <a:lvl4pPr marL="1331330" indent="0">
              <a:buNone/>
              <a:defRPr sz="1588">
                <a:solidFill>
                  <a:schemeClr val="tx2"/>
                </a:solidFill>
              </a:defRPr>
            </a:lvl4pPr>
            <a:lvl5pPr marL="1775106" indent="0">
              <a:buNone/>
              <a:defRPr sz="1588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October 29, 2018</a:t>
            </a:r>
          </a:p>
        </p:txBody>
      </p:sp>
      <p:pic>
        <p:nvPicPr>
          <p:cNvPr id="9" name="Picture 8" descr="AFCO-primary-2-icon-profile-pic-312.eps"/>
          <p:cNvPicPr>
            <a:picLocks noChangeAspect="1"/>
          </p:cNvPicPr>
          <p:nvPr userDrawn="1"/>
        </p:nvPicPr>
        <p:blipFill>
          <a:blip r:embed="rId2">
            <a:alphaModFix amt="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001" y="7372"/>
            <a:ext cx="10437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14="http://schemas.microsoft.com/office/drawing/2010/main"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013" y="365127"/>
            <a:ext cx="11281977" cy="849356"/>
          </a:xfrm>
        </p:spPr>
        <p:txBody>
          <a:bodyPr anchor="b" anchorCtr="0">
            <a:noAutofit/>
          </a:bodyPr>
          <a:lstStyle>
            <a:lvl1pPr>
              <a:defRPr sz="3177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90682" y="1698576"/>
            <a:ext cx="11281307" cy="4107408"/>
          </a:xfrm>
        </p:spPr>
        <p:txBody>
          <a:bodyPr>
            <a:noAutofit/>
          </a:bodyPr>
          <a:lstStyle>
            <a:lvl1pPr marL="0" indent="0">
              <a:spcBef>
                <a:spcPts val="1059"/>
              </a:spcBef>
              <a:spcAft>
                <a:spcPts val="529"/>
              </a:spcAft>
              <a:buNone/>
              <a:defRPr sz="1412" b="1">
                <a:solidFill>
                  <a:schemeClr val="accent2"/>
                </a:solidFill>
              </a:defRPr>
            </a:lvl1pPr>
            <a:lvl2pPr marL="0" indent="0">
              <a:spcBef>
                <a:spcPts val="529"/>
              </a:spcBef>
              <a:spcAft>
                <a:spcPts val="529"/>
              </a:spcAft>
              <a:buNone/>
              <a:defRPr sz="1235"/>
            </a:lvl2pPr>
            <a:lvl3pPr marL="152689" indent="-152689">
              <a:spcBef>
                <a:spcPts val="265"/>
              </a:spcBef>
              <a:spcAft>
                <a:spcPts val="265"/>
              </a:spcAft>
              <a:buClr>
                <a:schemeClr val="accent2"/>
              </a:buClr>
              <a:defRPr sz="1235"/>
            </a:lvl3pPr>
            <a:lvl4pPr marL="407636" indent="-130276">
              <a:spcBef>
                <a:spcPts val="265"/>
              </a:spcBef>
              <a:spcAft>
                <a:spcPts val="265"/>
              </a:spcAft>
              <a:buFont typeface="Arial" panose="020B0604020202020204" pitchFamily="34" charset="0"/>
              <a:buChar char="‒"/>
              <a:defRPr sz="971"/>
            </a:lvl4pPr>
            <a:lvl5pPr marL="654179" indent="-93855">
              <a:spcBef>
                <a:spcPts val="265"/>
              </a:spcBef>
              <a:spcAft>
                <a:spcPts val="265"/>
              </a:spcAft>
              <a:defRPr sz="97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90682" y="1214482"/>
            <a:ext cx="11281307" cy="280000"/>
          </a:xfrm>
        </p:spPr>
        <p:txBody>
          <a:bodyPr>
            <a:noAutofit/>
          </a:bodyPr>
          <a:lstStyle>
            <a:lvl1pPr marL="0" indent="0">
              <a:buNone/>
              <a:defRPr sz="1235" b="0" cap="all" baseline="0">
                <a:solidFill>
                  <a:schemeClr val="accent2"/>
                </a:solidFill>
              </a:defRPr>
            </a:lvl1pPr>
            <a:lvl2pPr marL="443777" indent="0">
              <a:buNone/>
              <a:defRPr sz="1412" b="1">
                <a:solidFill>
                  <a:schemeClr val="accent2"/>
                </a:solidFill>
              </a:defRPr>
            </a:lvl2pPr>
            <a:lvl3pPr marL="887553" indent="0">
              <a:buNone/>
              <a:defRPr sz="1412" b="1">
                <a:solidFill>
                  <a:schemeClr val="accent2"/>
                </a:solidFill>
              </a:defRPr>
            </a:lvl3pPr>
            <a:lvl4pPr marL="1331330" indent="0">
              <a:buNone/>
              <a:defRPr sz="1412" b="1">
                <a:solidFill>
                  <a:schemeClr val="accent2"/>
                </a:solidFill>
              </a:defRPr>
            </a:lvl4pPr>
            <a:lvl5pPr marL="1775106" indent="0">
              <a:buNone/>
              <a:defRPr sz="1412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400141" y="6557774"/>
            <a:ext cx="491836" cy="200151"/>
          </a:xfrm>
        </p:spPr>
        <p:txBody>
          <a:bodyPr/>
          <a:lstStyle/>
          <a:p>
            <a:fld id="{D23F5295-7C7C-4EF6-8030-9D506DE4EA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38200" y="6557774"/>
            <a:ext cx="5032116" cy="200151"/>
          </a:xfrm>
          <a:prstGeom prst="rect">
            <a:avLst/>
          </a:prstGeom>
        </p:spPr>
        <p:txBody>
          <a:bodyPr/>
          <a:lstStyle>
            <a:lvl1pPr algn="l">
              <a:defRPr sz="794" spc="265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0018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5593-8564-43F4-B01B-813494F7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32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5593-8564-43F4-B01B-813494F7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21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5593-8564-43F4-B01B-813494F7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6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5593-8564-43F4-B01B-813494F7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8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5593-8564-43F4-B01B-813494F7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17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5593-8564-43F4-B01B-813494F7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98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5593-8564-43F4-B01B-813494F7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37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55593-8564-43F4-B01B-813494F7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1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PRESENTATION TITLE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55593-8564-43F4-B01B-813494F7D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3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mailto:jnydegger@winstead.com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hyperlink" Target="mailto:jnydegger@winstead.com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aiai-infra.info/resource-center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2.jp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85"/>
          <a:stretch/>
        </p:blipFill>
        <p:spPr>
          <a:xfrm>
            <a:off x="55418" y="0"/>
            <a:ext cx="1209224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217" y="4037128"/>
            <a:ext cx="8465857" cy="567966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University of Texas System Real Estate Conference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January 22, 2020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0408" y="1617140"/>
            <a:ext cx="112221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Evaluating Public-Private Partnerships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For Texas Universities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1968" r="9450" b="15566"/>
          <a:stretch/>
        </p:blipFill>
        <p:spPr bwMode="auto">
          <a:xfrm>
            <a:off x="10042497" y="6034789"/>
            <a:ext cx="1781092" cy="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07106" y="4834460"/>
            <a:ext cx="2816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  <a:latin typeface="Calibri"/>
              </a:rPr>
              <a:t>Jeff Nydegger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r"/>
            <a:r>
              <a:rPr lang="en-US" dirty="0" smtClean="0">
                <a:solidFill>
                  <a:prstClr val="black"/>
                </a:solidFill>
                <a:latin typeface="Calibri"/>
              </a:rPr>
              <a:t>Winstead PC</a:t>
            </a:r>
          </a:p>
          <a:p>
            <a:pPr algn="r"/>
            <a:r>
              <a:rPr lang="en-US" dirty="0" smtClean="0">
                <a:solidFill>
                  <a:prstClr val="black"/>
                </a:solidFill>
                <a:latin typeface="Calibri"/>
                <a:hlinkClick r:id="rId5"/>
              </a:rPr>
              <a:t>jnydegger@winstead.com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r"/>
            <a:r>
              <a:rPr lang="en-US" dirty="0" smtClean="0">
                <a:solidFill>
                  <a:prstClr val="black"/>
                </a:solidFill>
                <a:latin typeface="Calibri"/>
              </a:rPr>
              <a:t>512.370.2836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516" y="3978072"/>
            <a:ext cx="736446" cy="8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590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85"/>
          <a:stretch/>
        </p:blipFill>
        <p:spPr>
          <a:xfrm>
            <a:off x="55417" y="9525"/>
            <a:ext cx="1209224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F5295-7C7C-4EF6-8030-9D506DE4EA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154" y="167687"/>
            <a:ext cx="84007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Evaluation, Selection &amp; Negotiation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1968" r="9450" b="15566"/>
          <a:stretch/>
        </p:blipFill>
        <p:spPr bwMode="auto">
          <a:xfrm>
            <a:off x="10042497" y="6034789"/>
            <a:ext cx="1781092" cy="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91977" y="1095290"/>
            <a:ext cx="2397211" cy="979675"/>
            <a:chOff x="518984" y="1454606"/>
            <a:chExt cx="1873012" cy="729667"/>
          </a:xfrm>
        </p:grpSpPr>
        <p:sp>
          <p:nvSpPr>
            <p:cNvPr id="11" name="Chevron 10"/>
            <p:cNvSpPr/>
            <p:nvPr/>
          </p:nvSpPr>
          <p:spPr>
            <a:xfrm>
              <a:off x="518984" y="1620088"/>
              <a:ext cx="1873012" cy="398705"/>
            </a:xfrm>
            <a:prstGeom prst="chevron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32873" y="1454606"/>
              <a:ext cx="775936" cy="729667"/>
            </a:xfrm>
            <a:prstGeom prst="ellipse">
              <a:avLst/>
            </a:prstGeom>
            <a:solidFill>
              <a:sysClr val="window" lastClr="FFFFFF"/>
            </a:solidFill>
            <a:ln w="4445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530331" y="1292739"/>
            <a:ext cx="67752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Transparency and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Best value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Recognize your partner’s 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Be mindful of key milestones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Don’t lose sight of objectives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215" y="1263986"/>
            <a:ext cx="423305" cy="6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626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85"/>
          <a:stretch/>
        </p:blipFill>
        <p:spPr>
          <a:xfrm>
            <a:off x="32170" y="9525"/>
            <a:ext cx="1209224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F5295-7C7C-4EF6-8030-9D506DE4EA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153" y="174917"/>
            <a:ext cx="74193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The P3 Landscape in Texas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1968" r="9450" b="15566"/>
          <a:stretch/>
        </p:blipFill>
        <p:spPr bwMode="auto">
          <a:xfrm>
            <a:off x="10042497" y="6034789"/>
            <a:ext cx="1781092" cy="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00141" y="1109751"/>
            <a:ext cx="11423448" cy="5959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i="1" cap="none" dirty="0" smtClean="0"/>
              <a:t>State Procurement Laws applicable to Universities</a:t>
            </a:r>
            <a:endParaRPr lang="en-US" sz="2400" cap="none" dirty="0" smtClean="0"/>
          </a:p>
          <a:p>
            <a:pPr>
              <a:lnSpc>
                <a:spcPct val="120000"/>
              </a:lnSpc>
            </a:pPr>
            <a:endParaRPr lang="en-US" sz="2400" i="1" cap="none" dirty="0"/>
          </a:p>
        </p:txBody>
      </p:sp>
      <p:sp>
        <p:nvSpPr>
          <p:cNvPr id="11" name="Rectangle 10"/>
          <p:cNvSpPr/>
          <p:nvPr/>
        </p:nvSpPr>
        <p:spPr>
          <a:xfrm>
            <a:off x="1253124" y="1831625"/>
            <a:ext cx="97284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Chapter 2269 – Design-Build, CMR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Chapter 2254 – Professional  &amp; Consulting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Chapter 2267, 2268 – Pub. &amp; Priv. Facilities &amp; Infrastructure Act</a:t>
            </a:r>
          </a:p>
        </p:txBody>
      </p:sp>
    </p:spTree>
    <p:extLst>
      <p:ext uri="{BB962C8B-B14F-4D97-AF65-F5344CB8AC3E}">
        <p14:creationId xmlns:p14="http://schemas.microsoft.com/office/powerpoint/2010/main" val="1627727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85"/>
          <a:stretch/>
        </p:blipFill>
        <p:spPr>
          <a:xfrm>
            <a:off x="0" y="0"/>
            <a:ext cx="1209224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F5295-7C7C-4EF6-8030-9D506DE4EA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153" y="174917"/>
            <a:ext cx="74193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The P3 Landscape in Texas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1968" r="9450" b="15566"/>
          <a:stretch/>
        </p:blipFill>
        <p:spPr bwMode="auto">
          <a:xfrm>
            <a:off x="10042497" y="6034789"/>
            <a:ext cx="1781092" cy="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00141" y="1109751"/>
            <a:ext cx="11423448" cy="5959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i="1" cap="none" dirty="0" smtClean="0"/>
              <a:t>Public &amp; Private Facilities &amp; Infrastructure Act (2267, 2268)</a:t>
            </a:r>
            <a:endParaRPr lang="en-US" sz="2400" cap="none" dirty="0" smtClean="0"/>
          </a:p>
          <a:p>
            <a:pPr>
              <a:lnSpc>
                <a:spcPct val="120000"/>
              </a:lnSpc>
            </a:pPr>
            <a:endParaRPr lang="en-US" sz="2400" i="1" cap="none" dirty="0"/>
          </a:p>
        </p:txBody>
      </p:sp>
      <p:sp>
        <p:nvSpPr>
          <p:cNvPr id="11" name="Rectangle 10"/>
          <p:cNvSpPr/>
          <p:nvPr/>
        </p:nvSpPr>
        <p:spPr>
          <a:xfrm>
            <a:off x="1253124" y="1831625"/>
            <a:ext cx="97284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No unsolicited proposals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Requires public hearings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Must adopt guidelines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Cumbersome “comprehensive agreement” requirements</a:t>
            </a:r>
          </a:p>
        </p:txBody>
      </p:sp>
    </p:spTree>
    <p:extLst>
      <p:ext uri="{BB962C8B-B14F-4D97-AF65-F5344CB8AC3E}">
        <p14:creationId xmlns:p14="http://schemas.microsoft.com/office/powerpoint/2010/main" val="12715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85"/>
          <a:stretch/>
        </p:blipFill>
        <p:spPr>
          <a:xfrm>
            <a:off x="0" y="0"/>
            <a:ext cx="1209224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F5295-7C7C-4EF6-8030-9D506DE4EAD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153" y="174917"/>
            <a:ext cx="74193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The P3 Landscape in Texas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1968" r="9450" b="15566"/>
          <a:stretch/>
        </p:blipFill>
        <p:spPr bwMode="auto">
          <a:xfrm>
            <a:off x="10042497" y="6034789"/>
            <a:ext cx="1781092" cy="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00141" y="1109751"/>
            <a:ext cx="11423448" cy="5959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i="1" cap="none" dirty="0" smtClean="0"/>
              <a:t>Constitutional Limitations: Art. 3, Sec. 52(a)</a:t>
            </a:r>
          </a:p>
          <a:p>
            <a:pPr>
              <a:lnSpc>
                <a:spcPct val="120000"/>
              </a:lnSpc>
            </a:pPr>
            <a:r>
              <a:rPr lang="en-US" sz="2400" i="1" cap="none" dirty="0"/>
              <a:t>No political subdivision of the State may lend its credit or grant public money or give any thing of value to any individual, association, or corporation whatsoever.</a:t>
            </a:r>
          </a:p>
          <a:p>
            <a:pPr>
              <a:lnSpc>
                <a:spcPct val="120000"/>
              </a:lnSpc>
            </a:pPr>
            <a:endParaRPr lang="en-US" sz="2400" i="1" cap="none" dirty="0" smtClean="0"/>
          </a:p>
          <a:p>
            <a:pPr>
              <a:lnSpc>
                <a:spcPct val="120000"/>
              </a:lnSpc>
            </a:pPr>
            <a:endParaRPr lang="en-US" sz="2400" cap="none" dirty="0" smtClean="0"/>
          </a:p>
          <a:p>
            <a:pPr>
              <a:lnSpc>
                <a:spcPct val="120000"/>
              </a:lnSpc>
            </a:pPr>
            <a:endParaRPr lang="en-US" sz="2400" i="1" cap="none" dirty="0"/>
          </a:p>
        </p:txBody>
      </p:sp>
      <p:sp>
        <p:nvSpPr>
          <p:cNvPr id="11" name="Rectangle 10"/>
          <p:cNvSpPr/>
          <p:nvPr/>
        </p:nvSpPr>
        <p:spPr>
          <a:xfrm>
            <a:off x="633046" y="2792913"/>
            <a:ext cx="110519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2"/>
                </a:solidFill>
                <a:latin typeface="+mj-lt"/>
              </a:rPr>
              <a:t>The action must be within the agency’s powers, not merely to benefit the public in general.  Tex. </a:t>
            </a:r>
            <a:r>
              <a:rPr lang="en-US" sz="2400" b="1" i="1" dirty="0" err="1">
                <a:solidFill>
                  <a:schemeClr val="tx2"/>
                </a:solidFill>
                <a:latin typeface="+mj-lt"/>
              </a:rPr>
              <a:t>Att’y</a:t>
            </a:r>
            <a:r>
              <a:rPr lang="en-US" sz="2400" b="1" i="1" dirty="0">
                <a:solidFill>
                  <a:schemeClr val="tx2"/>
                </a:solidFill>
                <a:latin typeface="+mj-lt"/>
              </a:rPr>
              <a:t> Gen. Op. No. KP-0035 (2015).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 smtClean="0">
                <a:solidFill>
                  <a:schemeClr val="tx2"/>
                </a:solidFill>
                <a:latin typeface="+mj-lt"/>
              </a:rPr>
              <a:t>An </a:t>
            </a:r>
            <a:r>
              <a:rPr lang="en-US" sz="2400" b="1" i="1" dirty="0">
                <a:solidFill>
                  <a:schemeClr val="tx2"/>
                </a:solidFill>
                <a:latin typeface="+mj-lt"/>
              </a:rPr>
              <a:t>action may incidentally benefit a private interest and also serve a constitutional public purpose.  Edgewood </a:t>
            </a:r>
            <a:r>
              <a:rPr lang="en-US" sz="2400" b="1" i="1" dirty="0" err="1">
                <a:solidFill>
                  <a:schemeClr val="tx2"/>
                </a:solidFill>
                <a:latin typeface="+mj-lt"/>
              </a:rPr>
              <a:t>Indep</a:t>
            </a:r>
            <a:r>
              <a:rPr lang="en-US" sz="2400" b="1" i="1" dirty="0">
                <a:solidFill>
                  <a:schemeClr val="tx2"/>
                </a:solidFill>
                <a:latin typeface="+mj-lt"/>
              </a:rPr>
              <a:t>. Sch. Dist. v. </a:t>
            </a:r>
            <a:r>
              <a:rPr lang="en-US" sz="2400" b="1" i="1" dirty="0" err="1">
                <a:solidFill>
                  <a:schemeClr val="tx2"/>
                </a:solidFill>
                <a:latin typeface="+mj-lt"/>
              </a:rPr>
              <a:t>Meno</a:t>
            </a:r>
            <a:r>
              <a:rPr lang="en-US" sz="2400" b="1" i="1" dirty="0">
                <a:solidFill>
                  <a:schemeClr val="tx2"/>
                </a:solidFill>
                <a:latin typeface="+mj-lt"/>
              </a:rPr>
              <a:t>, 917 S.W.2d 717, 750 (Tex. 1995).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b="1" i="1" dirty="0">
              <a:solidFill>
                <a:schemeClr val="tx2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chemeClr val="tx2"/>
                </a:solidFill>
                <a:latin typeface="+mj-lt"/>
              </a:rPr>
              <a:t>Whether an action serves a public purpose is for the governing body </a:t>
            </a:r>
            <a:r>
              <a:rPr lang="en-US" sz="2400" b="1" i="1" dirty="0" smtClean="0">
                <a:solidFill>
                  <a:schemeClr val="tx2"/>
                </a:solidFill>
                <a:latin typeface="+mj-lt"/>
              </a:rPr>
              <a:t>to </a:t>
            </a:r>
            <a:r>
              <a:rPr lang="en-US" sz="2400" b="1" i="1" dirty="0">
                <a:solidFill>
                  <a:schemeClr val="tx2"/>
                </a:solidFill>
                <a:latin typeface="+mj-lt"/>
              </a:rPr>
              <a:t>decide, subject to judicial review for abuse of discretion (very low standard).</a:t>
            </a:r>
          </a:p>
        </p:txBody>
      </p:sp>
    </p:spTree>
    <p:extLst>
      <p:ext uri="{BB962C8B-B14F-4D97-AF65-F5344CB8AC3E}">
        <p14:creationId xmlns:p14="http://schemas.microsoft.com/office/powerpoint/2010/main" val="4048260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85"/>
          <a:stretch/>
        </p:blipFill>
        <p:spPr>
          <a:xfrm>
            <a:off x="0" y="0"/>
            <a:ext cx="1209224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F5295-7C7C-4EF6-8030-9D506DE4EAD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153" y="174917"/>
            <a:ext cx="741933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The P3 Landscape in Texas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1968" r="9450" b="15566"/>
          <a:stretch/>
        </p:blipFill>
        <p:spPr bwMode="auto">
          <a:xfrm>
            <a:off x="10042497" y="6034789"/>
            <a:ext cx="1781092" cy="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00141" y="1109751"/>
            <a:ext cx="11423448" cy="595958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i="1" cap="none" dirty="0" smtClean="0"/>
              <a:t>Ground lease model considerations</a:t>
            </a:r>
            <a:endParaRPr lang="en-US" sz="2400" cap="none" dirty="0" smtClean="0"/>
          </a:p>
          <a:p>
            <a:pPr>
              <a:lnSpc>
                <a:spcPct val="120000"/>
              </a:lnSpc>
            </a:pPr>
            <a:endParaRPr lang="en-US" sz="2400" i="1" cap="none" dirty="0"/>
          </a:p>
        </p:txBody>
      </p:sp>
      <p:sp>
        <p:nvSpPr>
          <p:cNvPr id="11" name="Rectangle 10"/>
          <p:cNvSpPr/>
          <p:nvPr/>
        </p:nvSpPr>
        <p:spPr>
          <a:xfrm>
            <a:off x="1253124" y="1831625"/>
            <a:ext cx="97284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Procurement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i="1" dirty="0" smtClean="0">
                <a:solidFill>
                  <a:schemeClr val="tx2"/>
                </a:solidFill>
                <a:latin typeface="+mj-lt"/>
              </a:rPr>
              <a:t>Ad valorem </a:t>
            </a: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taxation – public ownership &amp; public benefit</a:t>
            </a:r>
            <a:endParaRPr lang="en-US" sz="2800" b="1" i="1" dirty="0" smtClean="0">
              <a:solidFill>
                <a:schemeClr val="tx2"/>
              </a:solidFill>
              <a:latin typeface="+mj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Sales and use tax – primary use &amp; benefit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“Public works” contracts</a:t>
            </a:r>
          </a:p>
        </p:txBody>
      </p:sp>
    </p:spTree>
    <p:extLst>
      <p:ext uri="{BB962C8B-B14F-4D97-AF65-F5344CB8AC3E}">
        <p14:creationId xmlns:p14="http://schemas.microsoft.com/office/powerpoint/2010/main" val="2655253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85"/>
          <a:stretch/>
        </p:blipFill>
        <p:spPr>
          <a:xfrm>
            <a:off x="55418" y="0"/>
            <a:ext cx="12092247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217" y="4037128"/>
            <a:ext cx="8465857" cy="567966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University of Texas System Real Estate Conference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January 22, 2020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80408" y="1617140"/>
            <a:ext cx="112221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i="1" dirty="0" smtClean="0">
                <a:solidFill>
                  <a:schemeClr val="tx2"/>
                </a:solidFill>
                <a:latin typeface="+mj-lt"/>
              </a:rPr>
              <a:t>Discussion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1968" r="9450" b="15566"/>
          <a:stretch/>
        </p:blipFill>
        <p:spPr bwMode="auto">
          <a:xfrm>
            <a:off x="10042497" y="6034789"/>
            <a:ext cx="1781092" cy="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07106" y="4834460"/>
            <a:ext cx="2816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prstClr val="black"/>
                </a:solidFill>
                <a:latin typeface="Calibri"/>
              </a:rPr>
              <a:t>Jeff Nydegger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r"/>
            <a:r>
              <a:rPr lang="en-US" dirty="0" smtClean="0">
                <a:solidFill>
                  <a:prstClr val="black"/>
                </a:solidFill>
                <a:latin typeface="Calibri"/>
              </a:rPr>
              <a:t>Winstead PC</a:t>
            </a:r>
          </a:p>
          <a:p>
            <a:pPr algn="r"/>
            <a:r>
              <a:rPr lang="en-US" dirty="0" smtClean="0">
                <a:solidFill>
                  <a:prstClr val="black"/>
                </a:solidFill>
                <a:latin typeface="Calibri"/>
                <a:hlinkClick r:id="rId5"/>
              </a:rPr>
              <a:t>jnydegger@winstead.com</a:t>
            </a:r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r"/>
            <a:r>
              <a:rPr lang="en-US" dirty="0" smtClean="0">
                <a:solidFill>
                  <a:prstClr val="black"/>
                </a:solidFill>
                <a:latin typeface="Calibri"/>
              </a:rPr>
              <a:t>512.370.2836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6516" y="3978072"/>
            <a:ext cx="736446" cy="85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51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9" name="Group 2068"/>
          <p:cNvGrpSpPr/>
          <p:nvPr/>
        </p:nvGrpSpPr>
        <p:grpSpPr>
          <a:xfrm>
            <a:off x="55418" y="9525"/>
            <a:ext cx="12092247" cy="6858000"/>
            <a:chOff x="55418" y="9525"/>
            <a:chExt cx="12092247" cy="6858000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" r="6885"/>
            <a:stretch/>
          </p:blipFill>
          <p:spPr>
            <a:xfrm>
              <a:off x="55418" y="9525"/>
              <a:ext cx="12092247" cy="6858000"/>
            </a:xfrm>
            <a:prstGeom prst="rect">
              <a:avLst/>
            </a:prstGeom>
          </p:spPr>
        </p:pic>
        <p:sp>
          <p:nvSpPr>
            <p:cNvPr id="2067" name="TextBox 2066"/>
            <p:cNvSpPr txBox="1"/>
            <p:nvPr/>
          </p:nvSpPr>
          <p:spPr>
            <a:xfrm>
              <a:off x="5774143" y="1152876"/>
              <a:ext cx="1076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chemeClr val="bg1"/>
                  </a:solidFill>
                </a:rPr>
                <a:t>DESIGN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9183256" y="1243067"/>
              <a:ext cx="1076325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i="1" dirty="0" smtClean="0">
                  <a:solidFill>
                    <a:schemeClr val="bg1"/>
                  </a:solidFill>
                </a:rPr>
                <a:t>CONSTRUCTION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0042499" y="3835248"/>
              <a:ext cx="1076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chemeClr val="bg1"/>
                  </a:solidFill>
                </a:rPr>
                <a:t>FINANCING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432271" y="5498115"/>
              <a:ext cx="10763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 smtClean="0">
                  <a:solidFill>
                    <a:schemeClr val="bg1"/>
                  </a:solidFill>
                </a:rPr>
                <a:t>OPERATION</a:t>
              </a:r>
              <a:endParaRPr lang="en-US" sz="1400" b="1" i="1" dirty="0">
                <a:solidFill>
                  <a:schemeClr val="bg1"/>
                </a:solidFill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4975600" y="3989137"/>
              <a:ext cx="1076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i="1" dirty="0" smtClean="0">
                  <a:solidFill>
                    <a:schemeClr val="bg1"/>
                  </a:solidFill>
                </a:rPr>
                <a:t>MAINTENANCE</a:t>
              </a:r>
              <a:endParaRPr lang="en-US" sz="11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F5295-7C7C-4EF6-8030-9D506DE4EA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155" y="167687"/>
            <a:ext cx="106620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Understanding Public-Private Partnerships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1968" r="9450" b="15566"/>
          <a:stretch/>
        </p:blipFill>
        <p:spPr bwMode="auto">
          <a:xfrm>
            <a:off x="10042497" y="6034789"/>
            <a:ext cx="1781092" cy="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89817" y="2086088"/>
            <a:ext cx="11423448" cy="341202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cap="none" dirty="0" smtClean="0"/>
              <a:t>“A public-private partnership is a procurement model that uses an integrated approach to deliver infrastructure, incorporating design, construction, financing, operations and maintenance functions into the contract.</a:t>
            </a:r>
            <a:r>
              <a:rPr lang="en-US" sz="2400" i="1" cap="none" dirty="0" smtClean="0"/>
              <a:t>”</a:t>
            </a:r>
          </a:p>
          <a:p>
            <a:pPr>
              <a:lnSpc>
                <a:spcPct val="120000"/>
              </a:lnSpc>
            </a:pPr>
            <a:endParaRPr lang="en-US" sz="2400" i="1" cap="none" dirty="0" smtClean="0"/>
          </a:p>
          <a:p>
            <a:r>
              <a:rPr lang="en-US" sz="2400" i="1" cap="none" dirty="0" smtClean="0"/>
              <a:t>	- The Association for the </a:t>
            </a:r>
            <a:r>
              <a:rPr lang="en-US" sz="2400" i="1" cap="none" dirty="0"/>
              <a:t>I</a:t>
            </a:r>
            <a:r>
              <a:rPr lang="en-US" sz="2400" i="1" cap="none" dirty="0" smtClean="0"/>
              <a:t>mprovement of American Infrastructure </a:t>
            </a:r>
            <a:r>
              <a:rPr lang="en-US" sz="2400" cap="none" dirty="0" smtClean="0"/>
              <a:t>(AIAI)</a:t>
            </a:r>
          </a:p>
          <a:p>
            <a:r>
              <a:rPr lang="en-US" sz="2400" cap="none" dirty="0" smtClean="0"/>
              <a:t>	   (</a:t>
            </a:r>
            <a:r>
              <a:rPr lang="en-US" sz="2400" cap="none" dirty="0" smtClean="0">
                <a:hlinkClick r:id="rId5"/>
              </a:rPr>
              <a:t>https://aiai-infra.Info/resource-center</a:t>
            </a:r>
            <a:r>
              <a:rPr lang="en-US" sz="2400" cap="none" dirty="0" smtClean="0"/>
              <a:t>)</a:t>
            </a:r>
          </a:p>
          <a:p>
            <a:pPr>
              <a:lnSpc>
                <a:spcPct val="120000"/>
              </a:lnSpc>
            </a:pPr>
            <a:endParaRPr lang="en-US" sz="2400" i="1" cap="none" dirty="0"/>
          </a:p>
        </p:txBody>
      </p:sp>
    </p:spTree>
    <p:extLst>
      <p:ext uri="{BB962C8B-B14F-4D97-AF65-F5344CB8AC3E}">
        <p14:creationId xmlns:p14="http://schemas.microsoft.com/office/powerpoint/2010/main" val="85897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9" name="Group 2068"/>
          <p:cNvGrpSpPr/>
          <p:nvPr/>
        </p:nvGrpSpPr>
        <p:grpSpPr>
          <a:xfrm>
            <a:off x="55418" y="9525"/>
            <a:ext cx="12092247" cy="6858000"/>
            <a:chOff x="55418" y="9525"/>
            <a:chExt cx="12092247" cy="6858000"/>
          </a:xfrm>
        </p:grpSpPr>
        <p:pic>
          <p:nvPicPr>
            <p:cNvPr id="117" name="Picture 116"/>
            <p:cNvPicPr>
              <a:picLocks noChangeAspect="1"/>
            </p:cNvPicPr>
            <p:nvPr/>
          </p:nvPicPr>
          <p:blipFill rotWithShape="1"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2" r="6885"/>
            <a:stretch/>
          </p:blipFill>
          <p:spPr>
            <a:xfrm>
              <a:off x="55418" y="9525"/>
              <a:ext cx="12092247" cy="6858000"/>
            </a:xfrm>
            <a:prstGeom prst="rect">
              <a:avLst/>
            </a:prstGeom>
          </p:spPr>
        </p:pic>
        <p:sp>
          <p:nvSpPr>
            <p:cNvPr id="2061" name="Oval 2060"/>
            <p:cNvSpPr/>
            <p:nvPr/>
          </p:nvSpPr>
          <p:spPr>
            <a:xfrm>
              <a:off x="5291916" y="746628"/>
              <a:ext cx="5357034" cy="4905375"/>
            </a:xfrm>
            <a:prstGeom prst="ellipse">
              <a:avLst/>
            </a:prstGeom>
            <a:noFill/>
            <a:ln w="444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68" name="Group 2067"/>
            <p:cNvGrpSpPr/>
            <p:nvPr/>
          </p:nvGrpSpPr>
          <p:grpSpPr>
            <a:xfrm>
              <a:off x="5724525" y="746628"/>
              <a:ext cx="1175559" cy="1120272"/>
              <a:chOff x="5674907" y="860577"/>
              <a:chExt cx="1175559" cy="1120272"/>
            </a:xfrm>
          </p:grpSpPr>
          <p:sp>
            <p:nvSpPr>
              <p:cNvPr id="2066" name="Oval 2065"/>
              <p:cNvSpPr/>
              <p:nvPr/>
            </p:nvSpPr>
            <p:spPr>
              <a:xfrm>
                <a:off x="5674907" y="860577"/>
                <a:ext cx="1175559" cy="1120272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7" name="TextBox 2066"/>
              <p:cNvSpPr txBox="1"/>
              <p:nvPr/>
            </p:nvSpPr>
            <p:spPr>
              <a:xfrm>
                <a:off x="5724525" y="1266825"/>
                <a:ext cx="10763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chemeClr val="bg1"/>
                    </a:solidFill>
                  </a:rPr>
                  <a:t>DESIGN</a:t>
                </a:r>
                <a:endParaRPr lang="en-US" sz="14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1" name="Group 130"/>
            <p:cNvGrpSpPr/>
            <p:nvPr/>
          </p:nvGrpSpPr>
          <p:grpSpPr>
            <a:xfrm>
              <a:off x="9133638" y="836819"/>
              <a:ext cx="1175559" cy="1120272"/>
              <a:chOff x="5674907" y="860577"/>
              <a:chExt cx="1175559" cy="1120272"/>
            </a:xfrm>
          </p:grpSpPr>
          <p:sp>
            <p:nvSpPr>
              <p:cNvPr id="132" name="Oval 131"/>
              <p:cNvSpPr/>
              <p:nvPr/>
            </p:nvSpPr>
            <p:spPr>
              <a:xfrm>
                <a:off x="5674907" y="860577"/>
                <a:ext cx="1175559" cy="1120272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5724525" y="1266825"/>
                <a:ext cx="1076325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b="1" i="1" dirty="0" smtClean="0">
                    <a:solidFill>
                      <a:schemeClr val="bg1"/>
                    </a:solidFill>
                  </a:rPr>
                  <a:t>CONSTRUCTION</a:t>
                </a:r>
                <a:endParaRPr lang="en-US" sz="11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4" name="Group 133"/>
            <p:cNvGrpSpPr/>
            <p:nvPr/>
          </p:nvGrpSpPr>
          <p:grpSpPr>
            <a:xfrm>
              <a:off x="9992881" y="3429000"/>
              <a:ext cx="1175559" cy="1120272"/>
              <a:chOff x="5674907" y="860577"/>
              <a:chExt cx="1175559" cy="1120272"/>
            </a:xfrm>
          </p:grpSpPr>
          <p:sp>
            <p:nvSpPr>
              <p:cNvPr id="135" name="Oval 134"/>
              <p:cNvSpPr/>
              <p:nvPr/>
            </p:nvSpPr>
            <p:spPr>
              <a:xfrm>
                <a:off x="5674907" y="860577"/>
                <a:ext cx="1175559" cy="1120272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TextBox 135"/>
              <p:cNvSpPr txBox="1"/>
              <p:nvPr/>
            </p:nvSpPr>
            <p:spPr>
              <a:xfrm>
                <a:off x="5724525" y="1266825"/>
                <a:ext cx="10763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chemeClr val="bg1"/>
                    </a:solidFill>
                  </a:rPr>
                  <a:t>FINANCING</a:t>
                </a:r>
                <a:endParaRPr lang="en-US" sz="14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7" name="Group 136"/>
            <p:cNvGrpSpPr/>
            <p:nvPr/>
          </p:nvGrpSpPr>
          <p:grpSpPr>
            <a:xfrm>
              <a:off x="7382653" y="5091867"/>
              <a:ext cx="1175559" cy="1120272"/>
              <a:chOff x="5674907" y="860577"/>
              <a:chExt cx="1175559" cy="1120272"/>
            </a:xfrm>
          </p:grpSpPr>
          <p:sp>
            <p:nvSpPr>
              <p:cNvPr id="138" name="Oval 137"/>
              <p:cNvSpPr/>
              <p:nvPr/>
            </p:nvSpPr>
            <p:spPr>
              <a:xfrm>
                <a:off x="5674907" y="860577"/>
                <a:ext cx="1175559" cy="1120272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TextBox 138"/>
              <p:cNvSpPr txBox="1"/>
              <p:nvPr/>
            </p:nvSpPr>
            <p:spPr>
              <a:xfrm>
                <a:off x="5724525" y="1266825"/>
                <a:ext cx="107632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i="1" dirty="0" smtClean="0">
                    <a:solidFill>
                      <a:schemeClr val="bg1"/>
                    </a:solidFill>
                  </a:rPr>
                  <a:t>OPERATION</a:t>
                </a:r>
                <a:endParaRPr lang="en-US" sz="1400" b="1" i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4925982" y="3582889"/>
              <a:ext cx="1175559" cy="1120272"/>
              <a:chOff x="5674907" y="860577"/>
              <a:chExt cx="1175559" cy="1120272"/>
            </a:xfrm>
          </p:grpSpPr>
          <p:sp>
            <p:nvSpPr>
              <p:cNvPr id="141" name="Oval 140"/>
              <p:cNvSpPr/>
              <p:nvPr/>
            </p:nvSpPr>
            <p:spPr>
              <a:xfrm>
                <a:off x="5674907" y="860577"/>
                <a:ext cx="1175559" cy="1120272"/>
              </a:xfrm>
              <a:prstGeom prst="ellipse">
                <a:avLst/>
              </a:prstGeom>
              <a:solidFill>
                <a:schemeClr val="accent2"/>
              </a:solidFill>
              <a:ln w="254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2" name="TextBox 141"/>
              <p:cNvSpPr txBox="1"/>
              <p:nvPr/>
            </p:nvSpPr>
            <p:spPr>
              <a:xfrm>
                <a:off x="5724525" y="1266825"/>
                <a:ext cx="107632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b="1" i="1" dirty="0" smtClean="0">
                    <a:solidFill>
                      <a:schemeClr val="bg1"/>
                    </a:solidFill>
                  </a:rPr>
                  <a:t>MAINTENANCE</a:t>
                </a:r>
                <a:endParaRPr lang="en-US" sz="1100" b="1" i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F5295-7C7C-4EF6-8030-9D506DE4EA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155" y="167687"/>
            <a:ext cx="4853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The Theory of P3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1968" r="9450" b="15566"/>
          <a:stretch/>
        </p:blipFill>
        <p:spPr bwMode="auto">
          <a:xfrm>
            <a:off x="10042497" y="6034789"/>
            <a:ext cx="1781092" cy="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00141" y="2197941"/>
            <a:ext cx="4271612" cy="236453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sz="2400" i="1" cap="none" dirty="0" smtClean="0"/>
              <a:t>A P3 is an alternative </a:t>
            </a:r>
            <a:r>
              <a:rPr lang="en-US" sz="2400" b="1" i="1" cap="none" dirty="0" smtClean="0"/>
              <a:t>procurement</a:t>
            </a:r>
            <a:r>
              <a:rPr lang="en-US" sz="2400" i="1" cap="none" dirty="0" smtClean="0"/>
              <a:t> model designed </a:t>
            </a:r>
            <a:br>
              <a:rPr lang="en-US" sz="2400" i="1" cap="none" dirty="0" smtClean="0"/>
            </a:br>
            <a:r>
              <a:rPr lang="en-US" sz="2400" i="1" cap="none" dirty="0" smtClean="0"/>
              <a:t>to effectively manage risk, promote innovation, reduce costs, and accelerate delivery.</a:t>
            </a:r>
            <a:endParaRPr lang="en-US" sz="2400" i="1" cap="none" dirty="0"/>
          </a:p>
        </p:txBody>
      </p:sp>
    </p:spTree>
    <p:extLst>
      <p:ext uri="{BB962C8B-B14F-4D97-AF65-F5344CB8AC3E}">
        <p14:creationId xmlns:p14="http://schemas.microsoft.com/office/powerpoint/2010/main" val="2695846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85"/>
          <a:stretch/>
        </p:blipFill>
        <p:spPr>
          <a:xfrm>
            <a:off x="55417" y="9525"/>
            <a:ext cx="1209224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F5295-7C7C-4EF6-8030-9D506DE4EA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155" y="167687"/>
            <a:ext cx="5778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The Theory of P3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1968" r="9450" b="15566"/>
          <a:stretch/>
        </p:blipFill>
        <p:spPr bwMode="auto">
          <a:xfrm>
            <a:off x="10042497" y="6034789"/>
            <a:ext cx="1781092" cy="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532" y="2263213"/>
            <a:ext cx="10134015" cy="215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5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85"/>
          <a:stretch/>
        </p:blipFill>
        <p:spPr>
          <a:xfrm>
            <a:off x="55417" y="9525"/>
            <a:ext cx="1209224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F5295-7C7C-4EF6-8030-9D506DE4EA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155" y="167687"/>
            <a:ext cx="5778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The Theory of P3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1968" r="9450" b="15566"/>
          <a:stretch/>
        </p:blipFill>
        <p:spPr bwMode="auto">
          <a:xfrm>
            <a:off x="10042497" y="6034789"/>
            <a:ext cx="1781092" cy="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2" name="Chart 31"/>
          <p:cNvGraphicFramePr/>
          <p:nvPr>
            <p:extLst>
              <p:ext uri="{D42A27DB-BD31-4B8C-83A1-F6EECF244321}">
                <p14:modId xmlns:p14="http://schemas.microsoft.com/office/powerpoint/2010/main" val="1496410311"/>
              </p:ext>
            </p:extLst>
          </p:nvPr>
        </p:nvGraphicFramePr>
        <p:xfrm>
          <a:off x="2037540" y="72919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8067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85"/>
          <a:stretch/>
        </p:blipFill>
        <p:spPr>
          <a:xfrm>
            <a:off x="99753" y="-20804"/>
            <a:ext cx="1209224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F5295-7C7C-4EF6-8030-9D506DE4EA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155" y="167687"/>
            <a:ext cx="5778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The P3 Roadmap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1968" r="9450" b="15566"/>
          <a:stretch/>
        </p:blipFill>
        <p:spPr bwMode="auto">
          <a:xfrm>
            <a:off x="10042497" y="6034789"/>
            <a:ext cx="1781092" cy="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 88"/>
          <p:cNvGrpSpPr/>
          <p:nvPr/>
        </p:nvGrpSpPr>
        <p:grpSpPr>
          <a:xfrm>
            <a:off x="1256335" y="888018"/>
            <a:ext cx="10187796" cy="5571685"/>
            <a:chOff x="1256335" y="888018"/>
            <a:chExt cx="10187796" cy="5571685"/>
          </a:xfrm>
        </p:grpSpPr>
        <p:grpSp>
          <p:nvGrpSpPr>
            <p:cNvPr id="7" name="Group 6"/>
            <p:cNvGrpSpPr/>
            <p:nvPr/>
          </p:nvGrpSpPr>
          <p:grpSpPr>
            <a:xfrm>
              <a:off x="1256335" y="888018"/>
              <a:ext cx="10187796" cy="5571685"/>
              <a:chOff x="1973030" y="801519"/>
              <a:chExt cx="10187796" cy="5571685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1973030" y="801519"/>
                <a:ext cx="10187796" cy="5571685"/>
                <a:chOff x="1997743" y="801519"/>
                <a:chExt cx="10187796" cy="5571685"/>
              </a:xfrm>
            </p:grpSpPr>
            <p:grpSp>
              <p:nvGrpSpPr>
                <p:cNvPr id="9" name="Group 8"/>
                <p:cNvGrpSpPr/>
                <p:nvPr/>
              </p:nvGrpSpPr>
              <p:grpSpPr>
                <a:xfrm>
                  <a:off x="1997743" y="801519"/>
                  <a:ext cx="10187796" cy="5571685"/>
                  <a:chOff x="880255" y="1090290"/>
                  <a:chExt cx="10187796" cy="5571685"/>
                </a:xfrm>
              </p:grpSpPr>
              <p:grpSp>
                <p:nvGrpSpPr>
                  <p:cNvPr id="11" name="Group 10"/>
                  <p:cNvGrpSpPr/>
                  <p:nvPr/>
                </p:nvGrpSpPr>
                <p:grpSpPr>
                  <a:xfrm>
                    <a:off x="6512635" y="6123810"/>
                    <a:ext cx="1942679" cy="538165"/>
                    <a:chOff x="2546320" y="2166572"/>
                    <a:chExt cx="1677552" cy="538165"/>
                  </a:xfrm>
                </p:grpSpPr>
                <p:sp>
                  <p:nvSpPr>
                    <p:cNvPr id="79" name="Rounded Rectangular Callout 78"/>
                    <p:cNvSpPr/>
                    <p:nvPr/>
                  </p:nvSpPr>
                  <p:spPr>
                    <a:xfrm>
                      <a:off x="2566772" y="2166572"/>
                      <a:ext cx="1597493" cy="358918"/>
                    </a:xfrm>
                    <a:prstGeom prst="wedgeRoundRectCallout">
                      <a:avLst>
                        <a:gd name="adj1" fmla="val -20345"/>
                        <a:gd name="adj2" fmla="val -78122"/>
                        <a:gd name="adj3" fmla="val 16667"/>
                      </a:avLst>
                    </a:prstGeom>
                    <a:solidFill>
                      <a:schemeClr val="bg2">
                        <a:lumMod val="75000"/>
                      </a:schemeClr>
                    </a:solidFill>
                    <a:ln w="2540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2546320" y="2181517"/>
                      <a:ext cx="1677552" cy="52322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400" b="1" dirty="0" smtClean="0">
                          <a:solidFill>
                            <a:schemeClr val="bg1"/>
                          </a:solidFill>
                        </a:rPr>
                        <a:t>Exclusive Negotiations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2" name="Group 11"/>
                  <p:cNvGrpSpPr/>
                  <p:nvPr/>
                </p:nvGrpSpPr>
                <p:grpSpPr>
                  <a:xfrm>
                    <a:off x="880255" y="1090290"/>
                    <a:ext cx="10187796" cy="5364964"/>
                    <a:chOff x="899305" y="1071240"/>
                    <a:chExt cx="10187796" cy="5364964"/>
                  </a:xfrm>
                </p:grpSpPr>
                <p:grpSp>
                  <p:nvGrpSpPr>
                    <p:cNvPr id="13" name="Group 12"/>
                    <p:cNvGrpSpPr/>
                    <p:nvPr/>
                  </p:nvGrpSpPr>
                  <p:grpSpPr>
                    <a:xfrm>
                      <a:off x="899305" y="1091114"/>
                      <a:ext cx="9161474" cy="4889418"/>
                      <a:chOff x="875451" y="1029233"/>
                      <a:chExt cx="9161474" cy="4889418"/>
                    </a:xfrm>
                  </p:grpSpPr>
                  <p:grpSp>
                    <p:nvGrpSpPr>
                      <p:cNvPr id="70" name="Group 69"/>
                      <p:cNvGrpSpPr/>
                      <p:nvPr/>
                    </p:nvGrpSpPr>
                    <p:grpSpPr>
                      <a:xfrm>
                        <a:off x="875451" y="1372889"/>
                        <a:ext cx="9161474" cy="4194672"/>
                        <a:chOff x="525607" y="1523958"/>
                        <a:chExt cx="9161474" cy="4194672"/>
                      </a:xfrm>
                    </p:grpSpPr>
                    <p:grpSp>
                      <p:nvGrpSpPr>
                        <p:cNvPr id="73" name="Group 72"/>
                        <p:cNvGrpSpPr/>
                        <p:nvPr/>
                      </p:nvGrpSpPr>
                      <p:grpSpPr>
                        <a:xfrm>
                          <a:off x="1333403" y="1523958"/>
                          <a:ext cx="8353678" cy="4052784"/>
                          <a:chOff x="1218596" y="1506034"/>
                          <a:chExt cx="7492564" cy="2933369"/>
                        </a:xfrm>
                      </p:grpSpPr>
                      <p:cxnSp>
                        <p:nvCxnSpPr>
                          <p:cNvPr id="75" name="Straight Connector 74"/>
                          <p:cNvCxnSpPr/>
                          <p:nvPr/>
                        </p:nvCxnSpPr>
                        <p:spPr>
                          <a:xfrm>
                            <a:off x="1240403" y="1614115"/>
                            <a:ext cx="6718853" cy="0"/>
                          </a:xfrm>
                          <a:prstGeom prst="line">
                            <a:avLst/>
                          </a:prstGeom>
                          <a:ln w="3048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76" name="Block Arc 75"/>
                          <p:cNvSpPr/>
                          <p:nvPr/>
                        </p:nvSpPr>
                        <p:spPr>
                          <a:xfrm rot="5400000">
                            <a:off x="7151807" y="1572723"/>
                            <a:ext cx="1626041" cy="1492664"/>
                          </a:xfrm>
                          <a:prstGeom prst="blockArc">
                            <a:avLst>
                              <a:gd name="adj1" fmla="val 10753448"/>
                              <a:gd name="adj2" fmla="val 110708"/>
                              <a:gd name="adj3" fmla="val 17876"/>
                            </a:avLst>
                          </a:prstGeom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n w="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>
                              <a:solidFill>
                                <a:schemeClr val="tx1"/>
                              </a:solidFill>
                            </a:endParaRPr>
                          </a:p>
                        </p:txBody>
                      </p:sp>
                      <p:cxnSp>
                        <p:nvCxnSpPr>
                          <p:cNvPr id="77" name="Straight Connector 76"/>
                          <p:cNvCxnSpPr/>
                          <p:nvPr/>
                        </p:nvCxnSpPr>
                        <p:spPr>
                          <a:xfrm>
                            <a:off x="1240402" y="3029632"/>
                            <a:ext cx="6718853" cy="0"/>
                          </a:xfrm>
                          <a:prstGeom prst="line">
                            <a:avLst/>
                          </a:prstGeom>
                          <a:ln w="3048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78" name="Straight Connector 77"/>
                          <p:cNvCxnSpPr/>
                          <p:nvPr/>
                        </p:nvCxnSpPr>
                        <p:spPr>
                          <a:xfrm>
                            <a:off x="1218596" y="4439403"/>
                            <a:ext cx="6718853" cy="0"/>
                          </a:xfrm>
                          <a:prstGeom prst="line">
                            <a:avLst/>
                          </a:prstGeom>
                          <a:ln w="304800">
                            <a:solidFill>
                              <a:schemeClr val="tx1">
                                <a:lumMod val="50000"/>
                                <a:lumOff val="50000"/>
                              </a:schemeClr>
                            </a:solidFill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74" name="Block Arc 73"/>
                        <p:cNvSpPr/>
                        <p:nvPr/>
                      </p:nvSpPr>
                      <p:spPr>
                        <a:xfrm rot="16200000">
                          <a:off x="234434" y="3763242"/>
                          <a:ext cx="2246561" cy="1664215"/>
                        </a:xfrm>
                        <a:prstGeom prst="blockArc">
                          <a:avLst>
                            <a:gd name="adj1" fmla="val 10753448"/>
                            <a:gd name="adj2" fmla="val 110708"/>
                            <a:gd name="adj3" fmla="val 17876"/>
                          </a:avLst>
                        </a:prstGeom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n w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>
                            <a:solidFill>
                              <a:schemeClr val="tx1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71" name="Oval 70"/>
                      <p:cNvSpPr/>
                      <p:nvPr/>
                    </p:nvSpPr>
                    <p:spPr>
                      <a:xfrm>
                        <a:off x="1186749" y="1029233"/>
                        <a:ext cx="1041621" cy="985962"/>
                      </a:xfrm>
                      <a:prstGeom prst="ellipse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 w="44450"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2" name="Oval 71"/>
                      <p:cNvSpPr/>
                      <p:nvPr/>
                    </p:nvSpPr>
                    <p:spPr>
                      <a:xfrm>
                        <a:off x="8684006" y="4932689"/>
                        <a:ext cx="1041621" cy="985962"/>
                      </a:xfrm>
                      <a:prstGeom prst="ellipse">
                        <a:avLst/>
                      </a:prstGeom>
                      <a:solidFill>
                        <a:schemeClr val="bg1"/>
                      </a:solidFill>
                      <a:ln w="44450"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sp>
                  <p:nvSpPr>
                    <p:cNvPr id="14" name="TextBox 13"/>
                    <p:cNvSpPr txBox="1"/>
                    <p:nvPr/>
                  </p:nvSpPr>
                  <p:spPr>
                    <a:xfrm>
                      <a:off x="1277184" y="1379555"/>
                      <a:ext cx="90845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5" name="Oval 14"/>
                    <p:cNvSpPr/>
                    <p:nvPr/>
                  </p:nvSpPr>
                  <p:spPr>
                    <a:xfrm>
                      <a:off x="2961229" y="1071240"/>
                      <a:ext cx="1041621" cy="98596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6" name="Oval 15"/>
                    <p:cNvSpPr/>
                    <p:nvPr/>
                  </p:nvSpPr>
                  <p:spPr>
                    <a:xfrm>
                      <a:off x="5210989" y="1076939"/>
                      <a:ext cx="1041621" cy="98596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" name="Oval 16"/>
                    <p:cNvSpPr/>
                    <p:nvPr/>
                  </p:nvSpPr>
                  <p:spPr>
                    <a:xfrm>
                      <a:off x="7460749" y="1082638"/>
                      <a:ext cx="1041621" cy="98596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" name="Oval 17"/>
                    <p:cNvSpPr/>
                    <p:nvPr/>
                  </p:nvSpPr>
                  <p:spPr>
                    <a:xfrm>
                      <a:off x="1714252" y="3043490"/>
                      <a:ext cx="1041621" cy="98596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" name="Oval 18"/>
                    <p:cNvSpPr/>
                    <p:nvPr/>
                  </p:nvSpPr>
                  <p:spPr>
                    <a:xfrm>
                      <a:off x="6234772" y="3049189"/>
                      <a:ext cx="1041621" cy="98596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0" name="Oval 19"/>
                    <p:cNvSpPr/>
                    <p:nvPr/>
                  </p:nvSpPr>
                  <p:spPr>
                    <a:xfrm>
                      <a:off x="8246168" y="3049189"/>
                      <a:ext cx="1041621" cy="98596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1" name="Oval 20"/>
                    <p:cNvSpPr/>
                    <p:nvPr/>
                  </p:nvSpPr>
                  <p:spPr>
                    <a:xfrm>
                      <a:off x="2446911" y="4955154"/>
                      <a:ext cx="1041621" cy="98596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" name="Oval 21"/>
                    <p:cNvSpPr/>
                    <p:nvPr/>
                  </p:nvSpPr>
                  <p:spPr>
                    <a:xfrm>
                      <a:off x="4646223" y="4975322"/>
                      <a:ext cx="1041621" cy="98596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4" name="Oval 23"/>
                    <p:cNvSpPr/>
                    <p:nvPr/>
                  </p:nvSpPr>
                  <p:spPr>
                    <a:xfrm>
                      <a:off x="6762633" y="4994570"/>
                      <a:ext cx="1041621" cy="985962"/>
                    </a:xfrm>
                    <a:prstGeom prst="ellipse">
                      <a:avLst/>
                    </a:prstGeom>
                    <a:solidFill>
                      <a:schemeClr val="bg1"/>
                    </a:solidFill>
                    <a:ln w="44450">
                      <a:solidFill>
                        <a:schemeClr val="accent2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28" name="Picture 5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8437802" y="3277669"/>
                      <a:ext cx="652106" cy="50060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29" name="Picture 8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-458" t="1" r="458" b="648"/>
                    <a:stretch/>
                  </p:blipFill>
                  <p:spPr bwMode="auto">
                    <a:xfrm>
                      <a:off x="3283783" y="1303582"/>
                      <a:ext cx="453382" cy="49732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2723047" y="2137997"/>
                      <a:ext cx="1597493" cy="358918"/>
                      <a:chOff x="2723047" y="2137997"/>
                      <a:chExt cx="1597493" cy="358918"/>
                    </a:xfrm>
                  </p:grpSpPr>
                  <p:sp>
                    <p:nvSpPr>
                      <p:cNvPr id="68" name="Rounded Rectangular Callout 67"/>
                      <p:cNvSpPr/>
                      <p:nvPr/>
                    </p:nvSpPr>
                    <p:spPr>
                      <a:xfrm>
                        <a:off x="2723047" y="2137997"/>
                        <a:ext cx="1597493" cy="358918"/>
                      </a:xfrm>
                      <a:prstGeom prst="wedgeRoundRectCallout">
                        <a:avLst>
                          <a:gd name="adj1" fmla="val -20345"/>
                          <a:gd name="adj2" fmla="val -78122"/>
                          <a:gd name="adj3" fmla="val 16667"/>
                        </a:avLst>
                      </a:prstGeom>
                      <a:solidFill>
                        <a:schemeClr val="bg2">
                          <a:lumMod val="75000"/>
                        </a:schemeClr>
                      </a:solidFill>
                      <a:ln w="25400"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9" name="TextBox 68"/>
                      <p:cNvSpPr txBox="1"/>
                      <p:nvPr/>
                    </p:nvSpPr>
                    <p:spPr>
                      <a:xfrm>
                        <a:off x="2727995" y="2181517"/>
                        <a:ext cx="159254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Identify Objectives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1" name="Group 30"/>
                    <p:cNvGrpSpPr/>
                    <p:nvPr/>
                  </p:nvGrpSpPr>
                  <p:grpSpPr>
                    <a:xfrm>
                      <a:off x="4906689" y="2137997"/>
                      <a:ext cx="1875966" cy="358918"/>
                      <a:chOff x="2723047" y="2137997"/>
                      <a:chExt cx="1753191" cy="358918"/>
                    </a:xfrm>
                  </p:grpSpPr>
                  <p:sp>
                    <p:nvSpPr>
                      <p:cNvPr id="66" name="Rounded Rectangular Callout 65"/>
                      <p:cNvSpPr/>
                      <p:nvPr/>
                    </p:nvSpPr>
                    <p:spPr>
                      <a:xfrm>
                        <a:off x="2723047" y="2137997"/>
                        <a:ext cx="1597493" cy="358918"/>
                      </a:xfrm>
                      <a:prstGeom prst="wedgeRoundRectCallout">
                        <a:avLst>
                          <a:gd name="adj1" fmla="val -20345"/>
                          <a:gd name="adj2" fmla="val -78122"/>
                          <a:gd name="adj3" fmla="val 16667"/>
                        </a:avLst>
                      </a:prstGeom>
                      <a:solidFill>
                        <a:schemeClr val="bg2">
                          <a:lumMod val="75000"/>
                        </a:schemeClr>
                      </a:solidFill>
                      <a:ln w="25400"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7" name="TextBox 66"/>
                      <p:cNvSpPr txBox="1"/>
                      <p:nvPr/>
                    </p:nvSpPr>
                    <p:spPr>
                      <a:xfrm>
                        <a:off x="2727995" y="2181517"/>
                        <a:ext cx="17482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Engage Advisors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7215057" y="2155946"/>
                      <a:ext cx="1643987" cy="358918"/>
                      <a:chOff x="2723047" y="2137997"/>
                      <a:chExt cx="1643987" cy="358918"/>
                    </a:xfrm>
                  </p:grpSpPr>
                  <p:sp>
                    <p:nvSpPr>
                      <p:cNvPr id="56" name="Rounded Rectangular Callout 55"/>
                      <p:cNvSpPr/>
                      <p:nvPr/>
                    </p:nvSpPr>
                    <p:spPr>
                      <a:xfrm>
                        <a:off x="2723047" y="2137997"/>
                        <a:ext cx="1597493" cy="358918"/>
                      </a:xfrm>
                      <a:prstGeom prst="wedgeRoundRectCallout">
                        <a:avLst>
                          <a:gd name="adj1" fmla="val -20345"/>
                          <a:gd name="adj2" fmla="val -78122"/>
                          <a:gd name="adj3" fmla="val 16667"/>
                        </a:avLst>
                      </a:prstGeom>
                      <a:solidFill>
                        <a:schemeClr val="bg2">
                          <a:lumMod val="75000"/>
                        </a:schemeClr>
                      </a:solidFill>
                      <a:ln w="25400"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7" name="TextBox 56"/>
                      <p:cNvSpPr txBox="1"/>
                      <p:nvPr/>
                    </p:nvSpPr>
                    <p:spPr>
                      <a:xfrm>
                        <a:off x="2774489" y="2166019"/>
                        <a:ext cx="159254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Develop Concept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2208648" y="6077286"/>
                      <a:ext cx="1755364" cy="358918"/>
                      <a:chOff x="2702595" y="2137997"/>
                      <a:chExt cx="1755364" cy="358918"/>
                    </a:xfrm>
                  </p:grpSpPr>
                  <p:sp>
                    <p:nvSpPr>
                      <p:cNvPr id="54" name="Rounded Rectangular Callout 53"/>
                      <p:cNvSpPr/>
                      <p:nvPr/>
                    </p:nvSpPr>
                    <p:spPr>
                      <a:xfrm>
                        <a:off x="2723047" y="2137997"/>
                        <a:ext cx="1734912" cy="358918"/>
                      </a:xfrm>
                      <a:prstGeom prst="wedgeRoundRectCallout">
                        <a:avLst>
                          <a:gd name="adj1" fmla="val -20345"/>
                          <a:gd name="adj2" fmla="val -78122"/>
                          <a:gd name="adj3" fmla="val 16667"/>
                        </a:avLst>
                      </a:prstGeom>
                      <a:solidFill>
                        <a:schemeClr val="bg2">
                          <a:lumMod val="75000"/>
                        </a:schemeClr>
                      </a:solidFill>
                      <a:ln w="25400"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5" name="TextBox 54"/>
                      <p:cNvSpPr txBox="1"/>
                      <p:nvPr/>
                    </p:nvSpPr>
                    <p:spPr>
                      <a:xfrm>
                        <a:off x="2702595" y="2181517"/>
                        <a:ext cx="167755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Evaluate Responses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5" name="Group 34"/>
                    <p:cNvGrpSpPr/>
                    <p:nvPr/>
                  </p:nvGrpSpPr>
                  <p:grpSpPr>
                    <a:xfrm>
                      <a:off x="4440372" y="6077286"/>
                      <a:ext cx="1896928" cy="358918"/>
                      <a:chOff x="2661169" y="2137997"/>
                      <a:chExt cx="1767788" cy="358918"/>
                    </a:xfrm>
                  </p:grpSpPr>
                  <p:sp>
                    <p:nvSpPr>
                      <p:cNvPr id="52" name="Rounded Rectangular Callout 51"/>
                      <p:cNvSpPr/>
                      <p:nvPr/>
                    </p:nvSpPr>
                    <p:spPr>
                      <a:xfrm>
                        <a:off x="2669786" y="2137997"/>
                        <a:ext cx="1597493" cy="358918"/>
                      </a:xfrm>
                      <a:prstGeom prst="wedgeRoundRectCallout">
                        <a:avLst>
                          <a:gd name="adj1" fmla="val -20345"/>
                          <a:gd name="adj2" fmla="val -78122"/>
                          <a:gd name="adj3" fmla="val 16667"/>
                        </a:avLst>
                      </a:prstGeom>
                      <a:solidFill>
                        <a:schemeClr val="bg2">
                          <a:lumMod val="75000"/>
                        </a:schemeClr>
                      </a:solidFill>
                      <a:ln w="25400"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3" name="TextBox 52"/>
                      <p:cNvSpPr txBox="1"/>
                      <p:nvPr/>
                    </p:nvSpPr>
                    <p:spPr>
                      <a:xfrm>
                        <a:off x="2661169" y="2181517"/>
                        <a:ext cx="1767788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Shortlist &amp; Selection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36" name="Group 35"/>
                    <p:cNvGrpSpPr/>
                    <p:nvPr/>
                  </p:nvGrpSpPr>
                  <p:grpSpPr>
                    <a:xfrm>
                      <a:off x="9371365" y="4655386"/>
                      <a:ext cx="1715736" cy="358918"/>
                      <a:chOff x="3056489" y="2299922"/>
                      <a:chExt cx="1677552" cy="358918"/>
                    </a:xfrm>
                  </p:grpSpPr>
                  <p:sp>
                    <p:nvSpPr>
                      <p:cNvPr id="50" name="Rounded Rectangular Callout 49"/>
                      <p:cNvSpPr/>
                      <p:nvPr/>
                    </p:nvSpPr>
                    <p:spPr>
                      <a:xfrm>
                        <a:off x="3076941" y="2299922"/>
                        <a:ext cx="1597493" cy="358918"/>
                      </a:xfrm>
                      <a:prstGeom prst="wedgeRoundRectCallout">
                        <a:avLst>
                          <a:gd name="adj1" fmla="val -27210"/>
                          <a:gd name="adj2" fmla="val 84645"/>
                          <a:gd name="adj3" fmla="val 16667"/>
                        </a:avLst>
                      </a:prstGeom>
                      <a:solidFill>
                        <a:schemeClr val="bg2">
                          <a:lumMod val="75000"/>
                        </a:schemeClr>
                      </a:solidFill>
                      <a:ln w="25400"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51" name="TextBox 50"/>
                      <p:cNvSpPr txBox="1"/>
                      <p:nvPr/>
                    </p:nvSpPr>
                    <p:spPr>
                      <a:xfrm>
                        <a:off x="3056489" y="2324392"/>
                        <a:ext cx="167755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Binding Agreement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pic>
                  <p:nvPicPr>
                    <p:cNvPr id="37" name="Picture 11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7945" t="1759" r="6996"/>
                    <a:stretch/>
                  </p:blipFill>
                  <p:spPr bwMode="auto">
                    <a:xfrm>
                      <a:off x="9006840" y="5145929"/>
                      <a:ext cx="465672" cy="70683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8" name="Picture 12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3966" r="1448" b="3272"/>
                    <a:stretch/>
                  </p:blipFill>
                  <p:spPr bwMode="auto">
                    <a:xfrm>
                      <a:off x="6939396" y="5147264"/>
                      <a:ext cx="682429" cy="67490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39" name="Picture 15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6739" t="9022" r="1866"/>
                    <a:stretch/>
                  </p:blipFill>
                  <p:spPr bwMode="auto">
                    <a:xfrm>
                      <a:off x="6490262" y="3295474"/>
                      <a:ext cx="530639" cy="47282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pic>
                  <p:nvPicPr>
                    <p:cNvPr id="40" name="Picture 16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5559252" y="1255912"/>
                      <a:ext cx="345095" cy="7050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1973142" y="4150157"/>
                      <a:ext cx="1752339" cy="358918"/>
                      <a:chOff x="2704128" y="2137997"/>
                      <a:chExt cx="1752339" cy="358918"/>
                    </a:xfrm>
                  </p:grpSpPr>
                  <p:sp>
                    <p:nvSpPr>
                      <p:cNvPr id="48" name="Rounded Rectangular Callout 47"/>
                      <p:cNvSpPr/>
                      <p:nvPr/>
                    </p:nvSpPr>
                    <p:spPr>
                      <a:xfrm>
                        <a:off x="2723047" y="2137997"/>
                        <a:ext cx="1597493" cy="358918"/>
                      </a:xfrm>
                      <a:prstGeom prst="wedgeRoundRectCallout">
                        <a:avLst>
                          <a:gd name="adj1" fmla="val -20345"/>
                          <a:gd name="adj2" fmla="val -78122"/>
                          <a:gd name="adj3" fmla="val 16667"/>
                        </a:avLst>
                      </a:prstGeom>
                      <a:solidFill>
                        <a:schemeClr val="bg2">
                          <a:lumMod val="75000"/>
                        </a:schemeClr>
                      </a:solidFill>
                      <a:ln w="25400"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9" name="TextBox 48"/>
                      <p:cNvSpPr txBox="1"/>
                      <p:nvPr/>
                    </p:nvSpPr>
                    <p:spPr>
                      <a:xfrm>
                        <a:off x="2704128" y="2169160"/>
                        <a:ext cx="1752339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Solicitation (RFQ/P)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6446461" y="4150157"/>
                      <a:ext cx="1875974" cy="358918"/>
                      <a:chOff x="4845195" y="2137997"/>
                      <a:chExt cx="1753197" cy="358918"/>
                    </a:xfrm>
                  </p:grpSpPr>
                  <p:sp>
                    <p:nvSpPr>
                      <p:cNvPr id="46" name="Rounded Rectangular Callout 45"/>
                      <p:cNvSpPr/>
                      <p:nvPr/>
                    </p:nvSpPr>
                    <p:spPr>
                      <a:xfrm>
                        <a:off x="4845195" y="2137997"/>
                        <a:ext cx="1597493" cy="358918"/>
                      </a:xfrm>
                      <a:prstGeom prst="wedgeRoundRectCallout">
                        <a:avLst>
                          <a:gd name="adj1" fmla="val -20345"/>
                          <a:gd name="adj2" fmla="val -78122"/>
                          <a:gd name="adj3" fmla="val 16667"/>
                        </a:avLst>
                      </a:prstGeom>
                      <a:solidFill>
                        <a:schemeClr val="bg2">
                          <a:lumMod val="75000"/>
                        </a:schemeClr>
                      </a:solidFill>
                      <a:ln w="25400"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7" name="TextBox 46"/>
                      <p:cNvSpPr txBox="1"/>
                      <p:nvPr/>
                    </p:nvSpPr>
                    <p:spPr>
                      <a:xfrm>
                        <a:off x="4850150" y="2156803"/>
                        <a:ext cx="1748242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  Refine and Clarify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43" name="Group 42"/>
                    <p:cNvGrpSpPr/>
                    <p:nvPr/>
                  </p:nvGrpSpPr>
                  <p:grpSpPr>
                    <a:xfrm>
                      <a:off x="8477629" y="4168106"/>
                      <a:ext cx="1643987" cy="358918"/>
                      <a:chOff x="4716605" y="2137997"/>
                      <a:chExt cx="1643987" cy="358918"/>
                    </a:xfrm>
                  </p:grpSpPr>
                  <p:sp>
                    <p:nvSpPr>
                      <p:cNvPr id="44" name="Rounded Rectangular Callout 43"/>
                      <p:cNvSpPr/>
                      <p:nvPr/>
                    </p:nvSpPr>
                    <p:spPr>
                      <a:xfrm>
                        <a:off x="4716605" y="2137997"/>
                        <a:ext cx="1597493" cy="358918"/>
                      </a:xfrm>
                      <a:prstGeom prst="wedgeRoundRectCallout">
                        <a:avLst>
                          <a:gd name="adj1" fmla="val -20345"/>
                          <a:gd name="adj2" fmla="val -78122"/>
                          <a:gd name="adj3" fmla="val 16667"/>
                        </a:avLst>
                      </a:prstGeom>
                      <a:solidFill>
                        <a:schemeClr val="bg2">
                          <a:lumMod val="75000"/>
                        </a:schemeClr>
                      </a:solidFill>
                      <a:ln w="25400">
                        <a:solidFill>
                          <a:schemeClr val="accent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5" name="TextBox 44"/>
                      <p:cNvSpPr txBox="1"/>
                      <p:nvPr/>
                    </p:nvSpPr>
                    <p:spPr>
                      <a:xfrm>
                        <a:off x="4768047" y="2166019"/>
                        <a:ext cx="159254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n-US" sz="1400" b="1" dirty="0" smtClean="0">
                            <a:solidFill>
                              <a:schemeClr val="bg1"/>
                            </a:solidFill>
                          </a:rPr>
                          <a:t>       Feasibility</a:t>
                        </a:r>
                        <a:endParaRPr lang="en-US" sz="1400" b="1" dirty="0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  <p:pic>
              <p:nvPicPr>
                <p:cNvPr id="82" name="Picture 81"/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23047" y="1014856"/>
                  <a:ext cx="535069" cy="630370"/>
                </a:xfrm>
                <a:prstGeom prst="rect">
                  <a:avLst/>
                </a:prstGeom>
              </p:spPr>
            </p:pic>
            <p:pic>
              <p:nvPicPr>
                <p:cNvPr id="84" name="Picture 3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93987" y="4959700"/>
                  <a:ext cx="539416" cy="44288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85" name="Picture 2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2133" y="4872930"/>
                <a:ext cx="423305" cy="6422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3" name="Picture 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73101">
              <a:off x="2246542" y="3119431"/>
              <a:ext cx="672300" cy="4687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" name="Oval 91"/>
          <p:cNvSpPr/>
          <p:nvPr/>
        </p:nvSpPr>
        <p:spPr>
          <a:xfrm>
            <a:off x="4404862" y="2873587"/>
            <a:ext cx="1041621" cy="985962"/>
          </a:xfrm>
          <a:prstGeom prst="ellipse">
            <a:avLst/>
          </a:prstGeom>
          <a:solidFill>
            <a:schemeClr val="bg1"/>
          </a:solidFill>
          <a:ln w="444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ounded Rectangular Callout 93"/>
          <p:cNvSpPr/>
          <p:nvPr/>
        </p:nvSpPr>
        <p:spPr>
          <a:xfrm>
            <a:off x="4616551" y="3974555"/>
            <a:ext cx="1709366" cy="358918"/>
          </a:xfrm>
          <a:prstGeom prst="wedgeRoundRectCallout">
            <a:avLst>
              <a:gd name="adj1" fmla="val -20345"/>
              <a:gd name="adj2" fmla="val -78122"/>
              <a:gd name="adj3" fmla="val 16667"/>
            </a:avLst>
          </a:prstGeom>
          <a:solidFill>
            <a:schemeClr val="bg2">
              <a:lumMod val="75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4637093" y="4000981"/>
            <a:ext cx="1870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Finalize Scope</a:t>
            </a:r>
            <a:endParaRPr lang="en-US" sz="1400" b="1" dirty="0">
              <a:solidFill>
                <a:schemeClr val="bg1"/>
              </a:solidFill>
            </a:endParaRPr>
          </a:p>
        </p:txBody>
      </p:sp>
      <p:pic>
        <p:nvPicPr>
          <p:cNvPr id="96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655" y="3095318"/>
            <a:ext cx="584045" cy="53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901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59" y="937128"/>
            <a:ext cx="2882001" cy="1681361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85"/>
          <a:stretch/>
        </p:blipFill>
        <p:spPr>
          <a:xfrm>
            <a:off x="2792" y="-100075"/>
            <a:ext cx="1209224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F5295-7C7C-4EF6-8030-9D506DE4EA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155" y="167687"/>
            <a:ext cx="5778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The P3 Roadmap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1968" r="9450" b="15566"/>
          <a:stretch/>
        </p:blipFill>
        <p:spPr bwMode="auto">
          <a:xfrm>
            <a:off x="10042497" y="6034789"/>
            <a:ext cx="1781092" cy="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610467" y="2791166"/>
            <a:ext cx="8301444" cy="2702643"/>
            <a:chOff x="3573396" y="2704667"/>
            <a:chExt cx="8301444" cy="2702643"/>
          </a:xfrm>
        </p:grpSpPr>
        <p:grpSp>
          <p:nvGrpSpPr>
            <p:cNvPr id="6" name="Group 5"/>
            <p:cNvGrpSpPr/>
            <p:nvPr/>
          </p:nvGrpSpPr>
          <p:grpSpPr>
            <a:xfrm>
              <a:off x="3573396" y="2704667"/>
              <a:ext cx="6274942" cy="979675"/>
              <a:chOff x="891977" y="1095290"/>
              <a:chExt cx="6274942" cy="979675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891977" y="1095290"/>
                <a:ext cx="2397211" cy="979675"/>
                <a:chOff x="518984" y="1454606"/>
                <a:chExt cx="1873012" cy="729667"/>
              </a:xfrm>
            </p:grpSpPr>
            <p:sp>
              <p:nvSpPr>
                <p:cNvPr id="11" name="Chevron 10"/>
                <p:cNvSpPr/>
                <p:nvPr/>
              </p:nvSpPr>
              <p:spPr>
                <a:xfrm>
                  <a:off x="518984" y="1620088"/>
                  <a:ext cx="1873012" cy="398705"/>
                </a:xfrm>
                <a:prstGeom prst="chevron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5400" cap="flat" cmpd="sng" algn="ctr">
                  <a:solidFill>
                    <a:srgbClr val="F79646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" name="Group 15"/>
                <p:cNvGrpSpPr/>
                <p:nvPr/>
              </p:nvGrpSpPr>
              <p:grpSpPr>
                <a:xfrm>
                  <a:off x="1032873" y="1454606"/>
                  <a:ext cx="775936" cy="729667"/>
                  <a:chOff x="3761330" y="842640"/>
                  <a:chExt cx="775936" cy="729665"/>
                </a:xfrm>
              </p:grpSpPr>
              <p:sp>
                <p:nvSpPr>
                  <p:cNvPr id="17" name="Oval 16"/>
                  <p:cNvSpPr/>
                  <p:nvPr/>
                </p:nvSpPr>
                <p:spPr>
                  <a:xfrm>
                    <a:off x="3761330" y="842640"/>
                    <a:ext cx="775936" cy="729665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 w="44450" cap="flat" cmpd="sng" algn="ctr">
                    <a:solidFill>
                      <a:srgbClr val="F79646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pic>
                <p:nvPicPr>
                  <p:cNvPr id="18" name="Picture 8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-458" t="1" r="458" b="648"/>
                  <a:stretch/>
                </p:blipFill>
                <p:spPr bwMode="auto">
                  <a:xfrm>
                    <a:off x="3949742" y="947352"/>
                    <a:ext cx="453382" cy="4973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9" name="Rectangle 18"/>
              <p:cNvSpPr/>
              <p:nvPr/>
            </p:nvSpPr>
            <p:spPr>
              <a:xfrm>
                <a:off x="3530331" y="1292739"/>
                <a:ext cx="363658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2"/>
                    </a:solidFill>
                    <a:latin typeface="+mj-lt"/>
                  </a:rPr>
                  <a:t>Identify Objectives</a:t>
                </a:r>
                <a:endParaRPr lang="en-US" sz="32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4361037" y="3571769"/>
              <a:ext cx="6908324" cy="979675"/>
              <a:chOff x="891977" y="1095290"/>
              <a:chExt cx="6908324" cy="979675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891977" y="1095290"/>
                <a:ext cx="2397211" cy="979675"/>
                <a:chOff x="518984" y="1454606"/>
                <a:chExt cx="1873012" cy="729667"/>
              </a:xfrm>
            </p:grpSpPr>
            <p:sp>
              <p:nvSpPr>
                <p:cNvPr id="26" name="Chevron 25"/>
                <p:cNvSpPr/>
                <p:nvPr/>
              </p:nvSpPr>
              <p:spPr>
                <a:xfrm>
                  <a:off x="518984" y="1620088"/>
                  <a:ext cx="1873012" cy="398705"/>
                </a:xfrm>
                <a:prstGeom prst="chevron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5400" cap="flat" cmpd="sng" algn="ctr">
                  <a:solidFill>
                    <a:srgbClr val="F79646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>
                  <a:off x="1032873" y="1454606"/>
                  <a:ext cx="775936" cy="729667"/>
                </a:xfrm>
                <a:prstGeom prst="ellipse">
                  <a:avLst/>
                </a:prstGeom>
                <a:solidFill>
                  <a:sysClr val="window" lastClr="FFFFFF"/>
                </a:solidFill>
                <a:ln w="44450" cap="flat" cmpd="sng" algn="ctr">
                  <a:solidFill>
                    <a:srgbClr val="F79646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Rectangle 24"/>
              <p:cNvSpPr/>
              <p:nvPr/>
            </p:nvSpPr>
            <p:spPr>
              <a:xfrm>
                <a:off x="3530330" y="1292739"/>
                <a:ext cx="426997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2"/>
                    </a:solidFill>
                    <a:latin typeface="+mj-lt"/>
                  </a:rPr>
                  <a:t>Preparing the Solicitation</a:t>
                </a:r>
                <a:endParaRPr lang="en-US" sz="32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148678" y="4427635"/>
              <a:ext cx="6726162" cy="979675"/>
              <a:chOff x="891977" y="1095290"/>
              <a:chExt cx="6726162" cy="979675"/>
            </a:xfrm>
          </p:grpSpPr>
          <p:grpSp>
            <p:nvGrpSpPr>
              <p:cNvPr id="31" name="Group 30"/>
              <p:cNvGrpSpPr/>
              <p:nvPr/>
            </p:nvGrpSpPr>
            <p:grpSpPr>
              <a:xfrm>
                <a:off x="891977" y="1095290"/>
                <a:ext cx="2397211" cy="979675"/>
                <a:chOff x="518984" y="1454606"/>
                <a:chExt cx="1873012" cy="729667"/>
              </a:xfrm>
            </p:grpSpPr>
            <p:sp>
              <p:nvSpPr>
                <p:cNvPr id="33" name="Chevron 32"/>
                <p:cNvSpPr/>
                <p:nvPr/>
              </p:nvSpPr>
              <p:spPr>
                <a:xfrm>
                  <a:off x="518984" y="1620088"/>
                  <a:ext cx="1873012" cy="398705"/>
                </a:xfrm>
                <a:prstGeom prst="chevron">
                  <a:avLst/>
                </a:prstGeom>
                <a:solidFill>
                  <a:sysClr val="windowText" lastClr="000000">
                    <a:lumMod val="50000"/>
                    <a:lumOff val="50000"/>
                  </a:sysClr>
                </a:solidFill>
                <a:ln w="25400" cap="flat" cmpd="sng" algn="ctr">
                  <a:solidFill>
                    <a:srgbClr val="F79646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1032873" y="1454606"/>
                  <a:ext cx="775936" cy="729667"/>
                </a:xfrm>
                <a:prstGeom prst="ellipse">
                  <a:avLst/>
                </a:prstGeom>
                <a:solidFill>
                  <a:sysClr val="window" lastClr="FFFFFF"/>
                </a:solidFill>
                <a:ln w="44450" cap="flat" cmpd="sng" algn="ctr">
                  <a:solidFill>
                    <a:srgbClr val="F79646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530330" y="1292739"/>
                <a:ext cx="408780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chemeClr val="tx2"/>
                    </a:solidFill>
                    <a:latin typeface="+mj-lt"/>
                  </a:rPr>
                  <a:t>Selection &amp; Negotiation</a:t>
                </a:r>
                <a:endParaRPr lang="en-US" sz="3200" b="1" dirty="0">
                  <a:solidFill>
                    <a:schemeClr val="tx2"/>
                  </a:solidFill>
                  <a:latin typeface="+mj-lt"/>
                </a:endParaRPr>
              </a:p>
            </p:txBody>
          </p:sp>
        </p:grpSp>
      </p:grp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16" y="4693052"/>
            <a:ext cx="423305" cy="6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3101">
            <a:off x="5189568" y="3936585"/>
            <a:ext cx="672300" cy="46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7" name="Bent Arrow 236"/>
          <p:cNvSpPr/>
          <p:nvPr/>
        </p:nvSpPr>
        <p:spPr>
          <a:xfrm rot="5400000">
            <a:off x="3775340" y="1346376"/>
            <a:ext cx="1245535" cy="1246966"/>
          </a:xfrm>
          <a:prstGeom prst="bentArrow">
            <a:avLst/>
          </a:prstGeom>
          <a:solidFill>
            <a:schemeClr val="bg2">
              <a:lumMod val="50000"/>
              <a:alpha val="68000"/>
            </a:schemeClr>
          </a:solidFill>
          <a:ln w="22225">
            <a:solidFill>
              <a:srgbClr val="EF8B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6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85"/>
          <a:stretch/>
        </p:blipFill>
        <p:spPr>
          <a:xfrm>
            <a:off x="55417" y="9525"/>
            <a:ext cx="1209224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F5295-7C7C-4EF6-8030-9D506DE4EA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155" y="167687"/>
            <a:ext cx="5778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Identify Objectives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1968" r="9450" b="15566"/>
          <a:stretch/>
        </p:blipFill>
        <p:spPr bwMode="auto">
          <a:xfrm>
            <a:off x="10042497" y="6034789"/>
            <a:ext cx="1781092" cy="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91977" y="1095290"/>
            <a:ext cx="2397211" cy="979675"/>
            <a:chOff x="518984" y="1454606"/>
            <a:chExt cx="1873012" cy="729667"/>
          </a:xfrm>
        </p:grpSpPr>
        <p:sp>
          <p:nvSpPr>
            <p:cNvPr id="11" name="Chevron 10"/>
            <p:cNvSpPr/>
            <p:nvPr/>
          </p:nvSpPr>
          <p:spPr>
            <a:xfrm>
              <a:off x="518984" y="1620088"/>
              <a:ext cx="1873012" cy="398705"/>
            </a:xfrm>
            <a:prstGeom prst="chevron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032873" y="1454606"/>
              <a:ext cx="775936" cy="729667"/>
              <a:chOff x="3761330" y="842640"/>
              <a:chExt cx="775936" cy="729665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3761330" y="842640"/>
                <a:ext cx="775936" cy="729665"/>
              </a:xfrm>
              <a:prstGeom prst="ellipse">
                <a:avLst/>
              </a:prstGeom>
              <a:solidFill>
                <a:sysClr val="window" lastClr="FFFFFF"/>
              </a:solidFill>
              <a:ln w="44450" cap="flat" cmpd="sng" algn="ctr">
                <a:solidFill>
                  <a:srgbClr val="F79646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18" name="Picture 8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458" t="1" r="458" b="648"/>
              <a:stretch/>
            </p:blipFill>
            <p:spPr bwMode="auto">
              <a:xfrm>
                <a:off x="3949742" y="947352"/>
                <a:ext cx="453382" cy="497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9" name="Rectangle 18"/>
          <p:cNvSpPr/>
          <p:nvPr/>
        </p:nvSpPr>
        <p:spPr>
          <a:xfrm>
            <a:off x="3530331" y="1292739"/>
            <a:ext cx="67752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Private funding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Expedited delivery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Risk allocation &amp; cost certainty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Efficiency &amp; life-cycle management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Mixed use; revenue generation</a:t>
            </a:r>
            <a:endParaRPr lang="en-US" sz="320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87379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6"/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2" r="6885"/>
          <a:stretch/>
        </p:blipFill>
        <p:spPr>
          <a:xfrm>
            <a:off x="55417" y="9525"/>
            <a:ext cx="12092247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3F5295-7C7C-4EF6-8030-9D506DE4EAD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23155" y="167687"/>
            <a:ext cx="577838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chemeClr val="tx2"/>
                </a:solidFill>
                <a:latin typeface="+mj-lt"/>
              </a:rPr>
              <a:t>Preparing the Solicitation</a:t>
            </a:r>
            <a:endParaRPr lang="en-US" sz="4400" b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8" t="21968" r="9450" b="15566"/>
          <a:stretch/>
        </p:blipFill>
        <p:spPr bwMode="auto">
          <a:xfrm>
            <a:off x="10042497" y="6034789"/>
            <a:ext cx="1781092" cy="51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91977" y="1095290"/>
            <a:ext cx="2397211" cy="979675"/>
            <a:chOff x="518984" y="1454606"/>
            <a:chExt cx="1873012" cy="729667"/>
          </a:xfrm>
        </p:grpSpPr>
        <p:sp>
          <p:nvSpPr>
            <p:cNvPr id="11" name="Chevron 10"/>
            <p:cNvSpPr/>
            <p:nvPr/>
          </p:nvSpPr>
          <p:spPr>
            <a:xfrm>
              <a:off x="518984" y="1620088"/>
              <a:ext cx="1873012" cy="398705"/>
            </a:xfrm>
            <a:prstGeom prst="chevron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32873" y="1454606"/>
              <a:ext cx="775936" cy="729667"/>
            </a:xfrm>
            <a:prstGeom prst="ellipse">
              <a:avLst/>
            </a:prstGeom>
            <a:solidFill>
              <a:sysClr val="window" lastClr="FFFFFF"/>
            </a:solidFill>
            <a:ln w="4445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530331" y="1292739"/>
            <a:ext cx="67752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Preliminary feasibility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Engage with private sector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Refined scope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Realistic timelines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Objective evaluation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Allow for creativity and innovation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3101">
            <a:off x="1710086" y="1350755"/>
            <a:ext cx="672300" cy="46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449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496</Words>
  <Application>Microsoft Office PowerPoint</Application>
  <PresentationFormat>Widescreen</PresentationFormat>
  <Paragraphs>126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Clabes, Crystal</dc:creator>
  <cp:lastModifiedBy>Crystal Tibuni</cp:lastModifiedBy>
  <cp:revision>1</cp:revision>
  <cp:lastPrinted>1900-01-01T06:00:00Z</cp:lastPrinted>
  <dcterms:created xsi:type="dcterms:W3CDTF">1900-01-01T06:00:00Z</dcterms:created>
  <dcterms:modified xsi:type="dcterms:W3CDTF">2020-01-23T14:10:46Z</dcterms:modified>
</cp:coreProperties>
</file>