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3" r:id="rId4"/>
    <p:sldId id="264" r:id="rId5"/>
    <p:sldId id="265" r:id="rId6"/>
    <p:sldId id="266" r:id="rId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Regents’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8FE2C9F0-2781-4527-9FA3-1AB988DA1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Regents’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138952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946EE417-AA2B-457F-A54B-06FA6764F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A5EFF1B-591F-4919-BF3C-7C1717C46EB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9" r:id="rId5"/>
    <p:sldLayoutId id="2147483657" r:id="rId6"/>
    <p:sldLayoutId id="2147483652" r:id="rId7"/>
    <p:sldLayoutId id="2147483654" r:id="rId8"/>
    <p:sldLayoutId id="2147483655" r:id="rId9"/>
    <p:sldLayoutId id="2147483656" r:id="rId10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this template for</a:t>
            </a:r>
            <a:br>
              <a:rPr lang="en-US" dirty="0"/>
            </a:br>
            <a:r>
              <a:rPr lang="en-US" dirty="0"/>
              <a:t>President’s Presentations for Addition to the CIP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4618"/>
            <a:ext cx="7735824" cy="33421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General Style Requirements (Required by Board Office):</a:t>
            </a:r>
          </a:p>
          <a:p>
            <a:pPr lvl="1"/>
            <a:r>
              <a:rPr lang="en-US" dirty="0"/>
              <a:t>Use simple outline format with bulleted phrases only</a:t>
            </a:r>
          </a:p>
          <a:p>
            <a:pPr lvl="1"/>
            <a:r>
              <a:rPr lang="en-US" dirty="0"/>
              <a:t>No complete sentences or paragraphs</a:t>
            </a:r>
          </a:p>
          <a:p>
            <a:pPr lvl="1"/>
            <a:r>
              <a:rPr lang="en-US" dirty="0"/>
              <a:t>Use Arial font only, sizes and spacing are set in the template – please do not change</a:t>
            </a:r>
          </a:p>
          <a:p>
            <a:pPr lvl="1"/>
            <a:r>
              <a:rPr lang="en-US" dirty="0"/>
              <a:t>Avoid using </a:t>
            </a:r>
            <a:r>
              <a:rPr lang="en-US" i="1" dirty="0"/>
              <a:t>italics</a:t>
            </a:r>
            <a:r>
              <a:rPr lang="en-US" dirty="0"/>
              <a:t>, ALL CAPS, and </a:t>
            </a:r>
            <a:r>
              <a:rPr lang="en-US" u="sng" dirty="0"/>
              <a:t>underlines</a:t>
            </a:r>
          </a:p>
          <a:p>
            <a:pPr lvl="1"/>
            <a:r>
              <a:rPr lang="en-US" dirty="0"/>
              <a:t>Presentation should be less than 5 minutes</a:t>
            </a:r>
          </a:p>
          <a:p>
            <a:pPr lvl="1"/>
            <a:r>
              <a:rPr lang="en-US" dirty="0"/>
              <a:t>Slides will be inserted into FPCC presentation and ready for  President at the FPCC meeting</a:t>
            </a:r>
          </a:p>
          <a:p>
            <a:pPr lvl="1"/>
            <a:r>
              <a:rPr lang="en-US" dirty="0"/>
              <a:t>Delete this slide before forwarding to OCP</a:t>
            </a:r>
          </a:p>
        </p:txBody>
      </p:sp>
    </p:spTree>
    <p:extLst>
      <p:ext uri="{BB962C8B-B14F-4D97-AF65-F5344CB8AC3E}">
        <p14:creationId xmlns:p14="http://schemas.microsoft.com/office/powerpoint/2010/main" val="22449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2031"/>
            <a:ext cx="8305800" cy="1407319"/>
          </a:xfrm>
        </p:spPr>
        <p:txBody>
          <a:bodyPr>
            <a:normAutofit/>
          </a:bodyPr>
          <a:lstStyle/>
          <a:p>
            <a:r>
              <a:rPr lang="en-US" dirty="0"/>
              <a:t>U. T. (Insert Institution - Arial 36 font)</a:t>
            </a:r>
            <a:br>
              <a:rPr lang="en-US" dirty="0"/>
            </a:br>
            <a:r>
              <a:rPr lang="en-US" dirty="0"/>
              <a:t>(Insert Project Name)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81350"/>
            <a:ext cx="70866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U. T. </a:t>
            </a:r>
            <a:r>
              <a:rPr lang="en-US" sz="1700" dirty="0"/>
              <a:t>System</a:t>
            </a:r>
            <a:r>
              <a:rPr lang="en-US" dirty="0"/>
              <a:t> Board of Regents Meeting (Arial 16 font)</a:t>
            </a:r>
          </a:p>
          <a:p>
            <a:r>
              <a:rPr lang="en-US" dirty="0"/>
              <a:t>Facilities Planning and Construction Committee</a:t>
            </a:r>
          </a:p>
          <a:p>
            <a:r>
              <a:rPr lang="en-US" dirty="0"/>
              <a:t>Month Year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419350"/>
            <a:ext cx="7086600" cy="609600"/>
          </a:xfrm>
        </p:spPr>
        <p:txBody>
          <a:bodyPr/>
          <a:lstStyle/>
          <a:p>
            <a:r>
              <a:rPr lang="en-US" dirty="0"/>
              <a:t>(President’s Name), President (Arial 24 font)</a:t>
            </a:r>
          </a:p>
        </p:txBody>
      </p:sp>
    </p:spTree>
    <p:extLst>
      <p:ext uri="{BB962C8B-B14F-4D97-AF65-F5344CB8AC3E}">
        <p14:creationId xmlns:p14="http://schemas.microsoft.com/office/powerpoint/2010/main" val="358493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U. T. (Insert Institution Name) (Arial 28 font)</a:t>
            </a:r>
            <a:br>
              <a:rPr lang="en-US" dirty="0"/>
            </a:br>
            <a:r>
              <a:rPr lang="en-US" dirty="0"/>
              <a:t>(Insert Project Name)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Bullet Point - Brief Project Description (Arial 24)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Bullet Point - Importance to overall Strategic Plan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Bullet Point - Outputs from Definition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891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U. T. (Insert Institution Name)</a:t>
            </a:r>
            <a:br>
              <a:rPr lang="en-US" dirty="0"/>
            </a:br>
            <a:r>
              <a:rPr lang="en-US" dirty="0"/>
              <a:t>Insert Project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Campus Plan showing project location and include a North indicator on slide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4512629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Campus Plan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B74D49-4682-4806-908A-63419BC04C6C}"/>
              </a:ext>
            </a:extLst>
          </p:cNvPr>
          <p:cNvGrpSpPr/>
          <p:nvPr/>
        </p:nvGrpSpPr>
        <p:grpSpPr>
          <a:xfrm>
            <a:off x="6781800" y="3547431"/>
            <a:ext cx="338074" cy="677061"/>
            <a:chOff x="7609713" y="3578233"/>
            <a:chExt cx="338074" cy="677061"/>
          </a:xfrm>
        </p:grpSpPr>
        <p:sp>
          <p:nvSpPr>
            <p:cNvPr id="5" name="Arrow: Up 4">
              <a:extLst>
                <a:ext uri="{FF2B5EF4-FFF2-40B4-BE49-F238E27FC236}">
                  <a16:creationId xmlns:a16="http://schemas.microsoft.com/office/drawing/2014/main" id="{E95C6B7C-0DB2-4AED-B10D-FB5CF86DDA3C}"/>
                </a:ext>
              </a:extLst>
            </p:cNvPr>
            <p:cNvSpPr/>
            <p:nvPr/>
          </p:nvSpPr>
          <p:spPr>
            <a:xfrm>
              <a:off x="7667402" y="3578233"/>
              <a:ext cx="235966" cy="262885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C2B14C-2270-4735-8106-1578B1E75653}"/>
                </a:ext>
              </a:extLst>
            </p:cNvPr>
            <p:cNvSpPr/>
            <p:nvPr/>
          </p:nvSpPr>
          <p:spPr>
            <a:xfrm>
              <a:off x="7609713" y="3793629"/>
              <a:ext cx="33807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972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9550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>
                <a:solidFill>
                  <a:srgbClr val="FFCC66"/>
                </a:solidFill>
              </a:rPr>
              <a:t>U. T. (Insert Institution Name)</a:t>
            </a:r>
            <a:br>
              <a:rPr lang="en-US" sz="2800" dirty="0">
                <a:solidFill>
                  <a:srgbClr val="FFCC66"/>
                </a:solidFill>
              </a:rPr>
            </a:br>
            <a:r>
              <a:rPr lang="en-US" sz="2800" dirty="0">
                <a:solidFill>
                  <a:srgbClr val="FFCC66"/>
                </a:solidFill>
              </a:rPr>
              <a:t>(Insert Project Name)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00150"/>
            <a:ext cx="8229600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»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401888" algn="l"/>
              </a:tabLst>
            </a:pPr>
            <a:r>
              <a:rPr lang="en-US" sz="2400" dirty="0">
                <a:solidFill>
                  <a:schemeClr val="bg1"/>
                </a:solidFill>
              </a:rPr>
              <a:t>$</a:t>
            </a:r>
            <a:r>
              <a:rPr lang="en-US" sz="2400" dirty="0" err="1">
                <a:solidFill>
                  <a:schemeClr val="bg1"/>
                </a:solidFill>
              </a:rPr>
              <a:t>xxx,xxx,xxx</a:t>
            </a:r>
            <a:r>
              <a:rPr lang="en-US" sz="2400" dirty="0">
                <a:solidFill>
                  <a:schemeClr val="bg1"/>
                </a:solidFill>
              </a:rPr>
              <a:t>	Total Project Cost</a:t>
            </a:r>
          </a:p>
          <a:p>
            <a:pPr lvl="1">
              <a:tabLst>
                <a:tab pos="2401888" algn="l"/>
              </a:tabLst>
            </a:pPr>
            <a:r>
              <a:rPr lang="en-US" sz="2000" dirty="0">
                <a:solidFill>
                  <a:schemeClr val="bg1"/>
                </a:solidFill>
              </a:rPr>
              <a:t>$</a:t>
            </a:r>
            <a:r>
              <a:rPr lang="en-US" sz="2000" dirty="0" err="1">
                <a:solidFill>
                  <a:schemeClr val="bg1"/>
                </a:solidFill>
              </a:rPr>
              <a:t>xx,xxx,xxx</a:t>
            </a:r>
            <a:r>
              <a:rPr lang="en-US" sz="2000" dirty="0">
                <a:solidFill>
                  <a:schemeClr val="bg1"/>
                </a:solidFill>
              </a:rPr>
              <a:t> 	(Funding Source)</a:t>
            </a:r>
          </a:p>
          <a:p>
            <a:pPr lvl="1">
              <a:tabLst>
                <a:tab pos="2401888" algn="l"/>
              </a:tabLst>
            </a:pPr>
            <a:r>
              <a:rPr lang="en-US" sz="2000" dirty="0">
                <a:solidFill>
                  <a:schemeClr val="bg1"/>
                </a:solidFill>
              </a:rPr>
              <a:t>$</a:t>
            </a:r>
            <a:r>
              <a:rPr lang="en-US" sz="2000" dirty="0" err="1">
                <a:solidFill>
                  <a:schemeClr val="bg1"/>
                </a:solidFill>
              </a:rPr>
              <a:t>xx,xxx,xxx</a:t>
            </a:r>
            <a:r>
              <a:rPr lang="en-US" sz="2000" dirty="0">
                <a:solidFill>
                  <a:schemeClr val="bg1"/>
                </a:solidFill>
              </a:rPr>
              <a:t>	(Funding Source)</a:t>
            </a:r>
          </a:p>
          <a:p>
            <a:r>
              <a:rPr lang="en-US" sz="1400" dirty="0">
                <a:solidFill>
                  <a:schemeClr val="bg1"/>
                </a:solidFill>
              </a:rPr>
              <a:t>Insert Building Cost information in chart below and delete this bullet (Building Cost should equal the Building Cost included on your Project Cost Detail)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67202"/>
              </p:ext>
            </p:extLst>
          </p:nvPr>
        </p:nvGraphicFramePr>
        <p:xfrm>
          <a:off x="195262" y="2952750"/>
          <a:ext cx="8753475" cy="1234440"/>
        </p:xfrm>
        <a:graphic>
          <a:graphicData uri="http://schemas.openxmlformats.org/drawingml/2006/table">
            <a:tbl>
              <a:tblPr firstRow="1" bandRow="1"/>
              <a:tblGrid>
                <a:gridCol w="2917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Building Cost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Cost/GSF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(Project Name)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"/>
                          <a:cs typeface="Arial" panose="020B0604020202020204" pitchFamily="34" charset="0"/>
                        </a:rPr>
                        <a:t>$_______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$___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4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9550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For reference only re: Building Cost</a:t>
            </a:r>
          </a:p>
          <a:p>
            <a:r>
              <a:rPr lang="en-US" sz="1600" dirty="0">
                <a:solidFill>
                  <a:schemeClr val="bg1"/>
                </a:solidFill>
              </a:rPr>
              <a:t>(Should equal Building Cost submitted on Project Cost Detail)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00150"/>
            <a:ext cx="8229600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»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Building Cost </a:t>
            </a:r>
            <a:r>
              <a:rPr lang="en-US" sz="2000" dirty="0">
                <a:solidFill>
                  <a:schemeClr val="bg1"/>
                </a:solidFill>
              </a:rPr>
              <a:t>= Cost of building construction within five feet of the building line. It should include all items normally found in a building, regardless of type.  Should not include soft costs, site development, fixed specialty equipment, or furniture and moveable equipment.  Should include Contractor’s and Owner’s construction contingency.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Parking should be shown as cost per parking space.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Housing should be shown as cost per bed.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(Delete slide before forwarding PPT to OCP)</a:t>
            </a:r>
          </a:p>
        </p:txBody>
      </p:sp>
    </p:spTree>
    <p:extLst>
      <p:ext uri="{BB962C8B-B14F-4D97-AF65-F5344CB8AC3E}">
        <p14:creationId xmlns:p14="http://schemas.microsoft.com/office/powerpoint/2010/main" val="105988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327</Words>
  <Application>Microsoft Office PowerPoint</Application>
  <PresentationFormat>On-screen Show (16:9)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Use this template for President’s Presentations for Addition to the CIP</vt:lpstr>
      <vt:lpstr>U. T. (Insert Institution - Arial 36 font) (Insert Project Name)</vt:lpstr>
      <vt:lpstr>U. T. (Insert Institution Name) (Arial 28 font) (Insert Project Name)</vt:lpstr>
      <vt:lpstr>U. T. (Insert Institution Name) Insert Project Name</vt:lpstr>
      <vt:lpstr>PowerPoint Presentation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Ajinkya, Yashambari</cp:lastModifiedBy>
  <cp:revision>46</cp:revision>
  <dcterms:created xsi:type="dcterms:W3CDTF">2012-07-24T16:25:50Z</dcterms:created>
  <dcterms:modified xsi:type="dcterms:W3CDTF">2021-06-10T18:37:57Z</dcterms:modified>
</cp:coreProperties>
</file>