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60" r:id="rId2"/>
    <p:sldId id="271" r:id="rId3"/>
    <p:sldId id="272" r:id="rId4"/>
    <p:sldId id="266" r:id="rId5"/>
    <p:sldId id="267" r:id="rId6"/>
    <p:sldId id="268" r:id="rId7"/>
    <p:sldId id="269" r:id="rId8"/>
    <p:sldId id="270" r:id="rId9"/>
  </p:sldIdLst>
  <p:sldSz cx="9144000" cy="51435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F0418-B49E-470D-8779-F6319EB481E2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ED436-C3B7-45BC-9377-FF0C25C59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05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047750"/>
            <a:ext cx="7086600" cy="1371601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90600" y="3181350"/>
            <a:ext cx="7086600" cy="8382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U. T. System Board of Regents Meeting</a:t>
            </a:r>
          </a:p>
          <a:p>
            <a:r>
              <a:rPr lang="en-US" dirty="0"/>
              <a:t>Committee (if committee meeting)</a:t>
            </a:r>
          </a:p>
          <a:p>
            <a:r>
              <a:rPr lang="en-US" dirty="0"/>
              <a:t>Month Year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990600" y="2419350"/>
            <a:ext cx="7086600" cy="6096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Presenter, Job Title</a:t>
            </a:r>
          </a:p>
        </p:txBody>
      </p:sp>
    </p:spTree>
    <p:extLst>
      <p:ext uri="{BB962C8B-B14F-4D97-AF65-F5344CB8AC3E}">
        <p14:creationId xmlns:p14="http://schemas.microsoft.com/office/powerpoint/2010/main" val="2004255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lnSpc>
                <a:spcPct val="100000"/>
              </a:lnSpc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1957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3242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269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omputer screen with a blue background&#10;&#10;Description automatically generated with low confidence">
            <a:extLst>
              <a:ext uri="{FF2B5EF4-FFF2-40B4-BE49-F238E27FC236}">
                <a16:creationId xmlns:a16="http://schemas.microsoft.com/office/drawing/2014/main" id="{8FE2C9F0-2781-4527-9FA3-1AB988DA15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047750"/>
            <a:ext cx="7086600" cy="1371601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90600" y="3181350"/>
            <a:ext cx="7086600" cy="8382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U. T. System Board of Regents Meeting</a:t>
            </a:r>
          </a:p>
          <a:p>
            <a:r>
              <a:rPr lang="en-US" dirty="0"/>
              <a:t>Committee (if committee meeting)</a:t>
            </a:r>
          </a:p>
          <a:p>
            <a:r>
              <a:rPr lang="en-US" dirty="0"/>
              <a:t>Month Year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990600" y="2419350"/>
            <a:ext cx="7086600" cy="6096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Presenter, Job Title</a:t>
            </a:r>
          </a:p>
        </p:txBody>
      </p:sp>
    </p:spTree>
    <p:extLst>
      <p:ext uri="{BB962C8B-B14F-4D97-AF65-F5344CB8AC3E}">
        <p14:creationId xmlns:p14="http://schemas.microsoft.com/office/powerpoint/2010/main" val="138952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38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0884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1428750"/>
            <a:ext cx="6934201" cy="1338262"/>
          </a:xfrm>
        </p:spPr>
        <p:txBody>
          <a:bodyPr anchor="b">
            <a:noAutofit/>
          </a:bodyPr>
          <a:lstStyle>
            <a:lvl1pPr algn="l">
              <a:defRPr sz="28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2767012"/>
            <a:ext cx="6934200" cy="80843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40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mputer screen with a blue background&#10;&#10;Description automatically generated with low confidence">
            <a:extLst>
              <a:ext uri="{FF2B5EF4-FFF2-40B4-BE49-F238E27FC236}">
                <a16:creationId xmlns:a16="http://schemas.microsoft.com/office/drawing/2014/main" id="{946EE417-AA2B-457F-A54B-06FA6764F6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1428750"/>
            <a:ext cx="6934201" cy="1338262"/>
          </a:xfrm>
        </p:spPr>
        <p:txBody>
          <a:bodyPr anchor="b">
            <a:noAutofit/>
          </a:bodyPr>
          <a:lstStyle>
            <a:lvl1pPr algn="l">
              <a:defRPr sz="28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2767012"/>
            <a:ext cx="6934200" cy="80843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973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86150"/>
            <a:ext cx="80772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85750"/>
            <a:ext cx="8077199" cy="30861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11203"/>
            <a:ext cx="80772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02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200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200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1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74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152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A5EFF1B-591F-4919-BF3C-7C1717C46EB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27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04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9" r:id="rId5"/>
    <p:sldLayoutId id="2147483657" r:id="rId6"/>
    <p:sldLayoutId id="2147483652" r:id="rId7"/>
    <p:sldLayoutId id="2147483654" r:id="rId8"/>
    <p:sldLayoutId id="2147483655" r:id="rId9"/>
    <p:sldLayoutId id="2147483656" r:id="rId10"/>
  </p:sldLayoutIdLst>
  <p:hf hdr="0" ftr="0" dt="0"/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2800" kern="1200">
          <a:solidFill>
            <a:srgbClr val="FFCC6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–"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–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»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78761"/>
            <a:ext cx="8610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FPCC DD Presentation Guidelines</a:t>
            </a:r>
            <a:b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b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 Leave all fonts and formatting as they are on this template.</a:t>
            </a:r>
            <a:b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 Campus names should be shown as “U. T. ____” on the first line of the header block.  The exact project name should be on the second line of the header.</a:t>
            </a:r>
            <a:b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 Provide one slide for a Campus Plan and one slide for a Site Plan and include a North indicator on these slides.</a:t>
            </a:r>
            <a:b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 Provide renderings with “View from _______” indicated in footer block.  At least one rendering is required, two is better.</a:t>
            </a:r>
            <a:b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  Additional slides are acceptable for dry run presentations.  AVCFPC may delete slides prior to the BOR presentation.</a:t>
            </a:r>
          </a:p>
          <a:p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6. Delete this slide before forwarding presentation to OCP.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991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12031"/>
            <a:ext cx="8305800" cy="1407319"/>
          </a:xfrm>
        </p:spPr>
        <p:txBody>
          <a:bodyPr>
            <a:normAutofit/>
          </a:bodyPr>
          <a:lstStyle/>
          <a:p>
            <a:r>
              <a:rPr lang="en-US" dirty="0"/>
              <a:t>U. T. (Insert Institution (Arial 36 font)</a:t>
            </a:r>
            <a:br>
              <a:rPr lang="en-US" dirty="0"/>
            </a:br>
            <a:r>
              <a:rPr lang="en-US" dirty="0"/>
              <a:t>(Insert Project Name)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81350"/>
            <a:ext cx="70866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sz="1700" dirty="0"/>
              <a:t>U. T. System Board of Regents Meeting (Arial 16 font)</a:t>
            </a:r>
          </a:p>
          <a:p>
            <a:r>
              <a:rPr lang="en-US" sz="1700" dirty="0"/>
              <a:t>Facilities Planning and Construction Committee</a:t>
            </a:r>
          </a:p>
          <a:p>
            <a:r>
              <a:rPr lang="en-US" sz="1700" dirty="0"/>
              <a:t>Month Year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5800" y="2419350"/>
            <a:ext cx="7086600" cy="609600"/>
          </a:xfrm>
        </p:spPr>
        <p:txBody>
          <a:bodyPr/>
          <a:lstStyle/>
          <a:p>
            <a:r>
              <a:rPr lang="en-US" dirty="0"/>
              <a:t>(President’s Name), President (Arial 24 font)</a:t>
            </a:r>
          </a:p>
        </p:txBody>
      </p:sp>
    </p:spTree>
    <p:extLst>
      <p:ext uri="{BB962C8B-B14F-4D97-AF65-F5344CB8AC3E}">
        <p14:creationId xmlns:p14="http://schemas.microsoft.com/office/powerpoint/2010/main" val="2573631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/>
              <a:t>U. T. Institution Name (Arial 28)</a:t>
            </a:r>
            <a:br>
              <a:rPr lang="en-US" sz="3100" dirty="0"/>
            </a:br>
            <a:r>
              <a:rPr lang="en-US" sz="3100" dirty="0"/>
              <a:t>Project Name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457200" y="120015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Insert Campus Plan showing project location and include a North indicator on slide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72200" y="4513710"/>
            <a:ext cx="2387600" cy="335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Campus Plan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7F46282-BD6D-432E-B06B-8F6F23CF3242}"/>
              </a:ext>
            </a:extLst>
          </p:cNvPr>
          <p:cNvGrpSpPr/>
          <p:nvPr/>
        </p:nvGrpSpPr>
        <p:grpSpPr>
          <a:xfrm>
            <a:off x="6781800" y="3416361"/>
            <a:ext cx="338074" cy="677061"/>
            <a:chOff x="7609713" y="3578233"/>
            <a:chExt cx="338074" cy="677061"/>
          </a:xfrm>
        </p:grpSpPr>
        <p:sp>
          <p:nvSpPr>
            <p:cNvPr id="9" name="Arrow: Up 8">
              <a:extLst>
                <a:ext uri="{FF2B5EF4-FFF2-40B4-BE49-F238E27FC236}">
                  <a16:creationId xmlns:a16="http://schemas.microsoft.com/office/drawing/2014/main" id="{096E5BB8-380E-4BFE-A587-C7F2CEC74480}"/>
                </a:ext>
              </a:extLst>
            </p:cNvPr>
            <p:cNvSpPr/>
            <p:nvPr/>
          </p:nvSpPr>
          <p:spPr>
            <a:xfrm>
              <a:off x="7667402" y="3578233"/>
              <a:ext cx="235966" cy="262885"/>
            </a:xfrm>
            <a:prstGeom prst="up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DF8F879-8391-46E1-93B8-E7CB52E52C76}"/>
                </a:ext>
              </a:extLst>
            </p:cNvPr>
            <p:cNvSpPr/>
            <p:nvPr/>
          </p:nvSpPr>
          <p:spPr>
            <a:xfrm>
              <a:off x="7609713" y="3793629"/>
              <a:ext cx="338074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9399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/>
              <a:t>U. T. Institution Name</a:t>
            </a:r>
            <a:br>
              <a:rPr lang="en-US" sz="3100" dirty="0"/>
            </a:br>
            <a:r>
              <a:rPr lang="en-US" sz="3100" dirty="0"/>
              <a:t>Project Name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457200" y="120015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Insert Site Plan with North Indicator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80200" y="4517094"/>
            <a:ext cx="238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Site Plan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81D13F7-FCA3-4F48-862E-6D8CA256755F}"/>
              </a:ext>
            </a:extLst>
          </p:cNvPr>
          <p:cNvGrpSpPr/>
          <p:nvPr/>
        </p:nvGrpSpPr>
        <p:grpSpPr>
          <a:xfrm>
            <a:off x="7086600" y="3497026"/>
            <a:ext cx="338074" cy="677061"/>
            <a:chOff x="7609713" y="3578233"/>
            <a:chExt cx="338074" cy="677061"/>
          </a:xfrm>
        </p:grpSpPr>
        <p:sp>
          <p:nvSpPr>
            <p:cNvPr id="9" name="Arrow: Up 8">
              <a:extLst>
                <a:ext uri="{FF2B5EF4-FFF2-40B4-BE49-F238E27FC236}">
                  <a16:creationId xmlns:a16="http://schemas.microsoft.com/office/drawing/2014/main" id="{CC9C41B8-71AB-4531-A07D-5061A579F014}"/>
                </a:ext>
              </a:extLst>
            </p:cNvPr>
            <p:cNvSpPr/>
            <p:nvPr/>
          </p:nvSpPr>
          <p:spPr>
            <a:xfrm>
              <a:off x="7667402" y="3578233"/>
              <a:ext cx="235966" cy="262885"/>
            </a:xfrm>
            <a:prstGeom prst="up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30FC86E-C3ED-4312-B1F2-BF30DF293C3F}"/>
                </a:ext>
              </a:extLst>
            </p:cNvPr>
            <p:cNvSpPr/>
            <p:nvPr/>
          </p:nvSpPr>
          <p:spPr>
            <a:xfrm>
              <a:off x="7609713" y="3793629"/>
              <a:ext cx="338074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8143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/>
              <a:t>U. T. Institution Name</a:t>
            </a:r>
            <a:br>
              <a:rPr lang="en-US" sz="3100" dirty="0"/>
            </a:br>
            <a:r>
              <a:rPr lang="en-US" sz="3100" dirty="0"/>
              <a:t>Project Name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457200" y="120015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Insert Rendering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0" y="4505905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View from (direction)</a:t>
            </a:r>
          </a:p>
        </p:txBody>
      </p:sp>
    </p:spTree>
    <p:extLst>
      <p:ext uri="{BB962C8B-B14F-4D97-AF65-F5344CB8AC3E}">
        <p14:creationId xmlns:p14="http://schemas.microsoft.com/office/powerpoint/2010/main" val="3504354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/>
              <a:t>U. T. Institution Name</a:t>
            </a:r>
            <a:br>
              <a:rPr lang="en-US" sz="3100" dirty="0"/>
            </a:br>
            <a:r>
              <a:rPr lang="en-US" sz="3100" dirty="0"/>
              <a:t>Project Name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457200" y="120015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Insert Rendering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0" y="4505905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View from (direction)</a:t>
            </a:r>
          </a:p>
        </p:txBody>
      </p:sp>
    </p:spTree>
    <p:extLst>
      <p:ext uri="{BB962C8B-B14F-4D97-AF65-F5344CB8AC3E}">
        <p14:creationId xmlns:p14="http://schemas.microsoft.com/office/powerpoint/2010/main" val="4154931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t>7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09550"/>
            <a:ext cx="82296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kern="12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2800" dirty="0">
                <a:solidFill>
                  <a:srgbClr val="FFCC66"/>
                </a:solidFill>
              </a:rPr>
              <a:t>U. T. (Insert Institution Name)</a:t>
            </a:r>
            <a:br>
              <a:rPr lang="en-US" sz="2800" dirty="0">
                <a:solidFill>
                  <a:srgbClr val="FFCC66"/>
                </a:solidFill>
              </a:rPr>
            </a:br>
            <a:r>
              <a:rPr lang="en-US" sz="2800" dirty="0">
                <a:solidFill>
                  <a:srgbClr val="FFCC66"/>
                </a:solidFill>
              </a:rPr>
              <a:t>(Insert Project Name)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123950"/>
            <a:ext cx="8229600" cy="3200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–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–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»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</a:rPr>
              <a:t>Insert Total Project Cost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$_______ (Funding Source)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$_______ (Funding Source)</a:t>
            </a:r>
          </a:p>
          <a:p>
            <a:r>
              <a:rPr lang="en-US" sz="1600" dirty="0">
                <a:solidFill>
                  <a:schemeClr val="bg1"/>
                </a:solidFill>
              </a:rPr>
              <a:t>Insert Building Cost information in chart below (see Building Cost definition on template Slide 6)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5262" y="2952750"/>
          <a:ext cx="8753475" cy="1295400"/>
        </p:xfrm>
        <a:graphic>
          <a:graphicData uri="http://schemas.openxmlformats.org/drawingml/2006/table">
            <a:tbl>
              <a:tblPr firstRow="1" bandRow="1"/>
              <a:tblGrid>
                <a:gridCol w="2917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2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6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Building Cost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GSF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 Cost/GSF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3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(Project Name)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"/>
                          <a:cs typeface="Arial" panose="020B0604020202020204" pitchFamily="34" charset="0"/>
                        </a:rPr>
                        <a:t>$_______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$___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0573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t>8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09550"/>
            <a:ext cx="82296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kern="12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</a:rPr>
              <a:t>For reference only re: Building Cost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00150"/>
            <a:ext cx="8229600" cy="3200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–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–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»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bg1"/>
                </a:solidFill>
              </a:rPr>
              <a:t>Building Cost </a:t>
            </a:r>
            <a:r>
              <a:rPr lang="en-US" sz="2000" dirty="0">
                <a:solidFill>
                  <a:schemeClr val="bg1"/>
                </a:solidFill>
              </a:rPr>
              <a:t>= Cost of building construction within five feet of the building line. It should include all items normally found in a building, regardless of type.  Should not include soft costs, site development, fixed specialty equipment, or furniture and moveable equipment.  Should include Contractor’s and Owner’s construction contingency.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Parking should be shown as cost per parking space.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Housing should be shown as cost per bed.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(Delete slide before forwarding presentation to OCP.)</a:t>
            </a:r>
          </a:p>
        </p:txBody>
      </p:sp>
    </p:spTree>
    <p:extLst>
      <p:ext uri="{BB962C8B-B14F-4D97-AF65-F5344CB8AC3E}">
        <p14:creationId xmlns:p14="http://schemas.microsoft.com/office/powerpoint/2010/main" val="3606191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436</Words>
  <Application>Microsoft Office PowerPoint</Application>
  <PresentationFormat>On-screen Show (16:9)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U. T. (Insert Institution (Arial 36 font) (Insert Project Name)</vt:lpstr>
      <vt:lpstr>U. T. Institution Name (Arial 28) Project Name </vt:lpstr>
      <vt:lpstr>U. T. Institution Name Project Name </vt:lpstr>
      <vt:lpstr>U. T. Institution Name Project Name </vt:lpstr>
      <vt:lpstr>U. T. Institution Name Project Name </vt:lpstr>
      <vt:lpstr>PowerPoint Presentation</vt:lpstr>
      <vt:lpstr>PowerPoint Presentation</vt:lpstr>
    </vt:vector>
  </TitlesOfParts>
  <Company>UTSYSTEM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mtrevino</dc:creator>
  <cp:lastModifiedBy>Hall, Teresa</cp:lastModifiedBy>
  <cp:revision>39</cp:revision>
  <dcterms:created xsi:type="dcterms:W3CDTF">2012-07-24T16:25:50Z</dcterms:created>
  <dcterms:modified xsi:type="dcterms:W3CDTF">2021-06-08T18:38:46Z</dcterms:modified>
</cp:coreProperties>
</file>