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handoutMasterIdLst>
    <p:handoutMasterId r:id="rId57"/>
  </p:handoutMasterIdLst>
  <p:sldIdLst>
    <p:sldId id="256" r:id="rId2"/>
    <p:sldId id="310" r:id="rId3"/>
    <p:sldId id="319" r:id="rId4"/>
    <p:sldId id="257" r:id="rId5"/>
    <p:sldId id="261" r:id="rId6"/>
    <p:sldId id="282" r:id="rId7"/>
    <p:sldId id="258" r:id="rId8"/>
    <p:sldId id="262" r:id="rId9"/>
    <p:sldId id="307" r:id="rId10"/>
    <p:sldId id="309" r:id="rId11"/>
    <p:sldId id="320" r:id="rId12"/>
    <p:sldId id="280" r:id="rId13"/>
    <p:sldId id="325" r:id="rId14"/>
    <p:sldId id="301" r:id="rId15"/>
    <p:sldId id="259" r:id="rId16"/>
    <p:sldId id="321" r:id="rId17"/>
    <p:sldId id="263" r:id="rId18"/>
    <p:sldId id="264" r:id="rId19"/>
    <p:sldId id="316" r:id="rId20"/>
    <p:sldId id="271" r:id="rId21"/>
    <p:sldId id="272" r:id="rId22"/>
    <p:sldId id="270" r:id="rId23"/>
    <p:sldId id="285" r:id="rId24"/>
    <p:sldId id="315" r:id="rId25"/>
    <p:sldId id="283" r:id="rId26"/>
    <p:sldId id="287" r:id="rId27"/>
    <p:sldId id="289" r:id="rId28"/>
    <p:sldId id="290" r:id="rId29"/>
    <p:sldId id="291" r:id="rId30"/>
    <p:sldId id="288" r:id="rId31"/>
    <p:sldId id="322" r:id="rId32"/>
    <p:sldId id="275" r:id="rId33"/>
    <p:sldId id="293" r:id="rId34"/>
    <p:sldId id="294" r:id="rId35"/>
    <p:sldId id="295" r:id="rId36"/>
    <p:sldId id="277" r:id="rId37"/>
    <p:sldId id="296" r:id="rId38"/>
    <p:sldId id="298" r:id="rId39"/>
    <p:sldId id="299" r:id="rId40"/>
    <p:sldId id="328" r:id="rId41"/>
    <p:sldId id="329" r:id="rId42"/>
    <p:sldId id="330" r:id="rId43"/>
    <p:sldId id="323" r:id="rId44"/>
    <p:sldId id="281" r:id="rId45"/>
    <p:sldId id="278" r:id="rId46"/>
    <p:sldId id="279" r:id="rId47"/>
    <p:sldId id="300" r:id="rId48"/>
    <p:sldId id="306" r:id="rId49"/>
    <p:sldId id="326" r:id="rId50"/>
    <p:sldId id="317" r:id="rId51"/>
    <p:sldId id="318" r:id="rId52"/>
    <p:sldId id="327" r:id="rId53"/>
    <p:sldId id="303" r:id="rId54"/>
    <p:sldId id="305" r:id="rId55"/>
    <p:sldId id="33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clrMru>
    <a:srgbClr val="7C6A5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96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Office_Excel_Worksheet11.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Office_Excel_Worksheet14.xlsx"/><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Office_Excel_Worksheet15.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9.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autoTitleDeleted val="1"/>
    <c:view3D>
      <c:rotX val="30"/>
      <c:perspective val="30"/>
    </c:view3D>
    <c:plotArea>
      <c:layout/>
      <c:pie3DChart>
        <c:varyColors val="1"/>
        <c:ser>
          <c:idx val="0"/>
          <c:order val="0"/>
          <c:tx>
            <c:strRef>
              <c:f>Sheet1!$B$1</c:f>
              <c:strCache>
                <c:ptCount val="1"/>
                <c:pt idx="0">
                  <c:v>Sales</c:v>
                </c:pt>
              </c:strCache>
            </c:strRef>
          </c:tx>
          <c:dPt>
            <c:idx val="2"/>
            <c:spPr>
              <a:solidFill>
                <a:schemeClr val="accent4"/>
              </a:solidFill>
            </c:spPr>
          </c:dPt>
          <c:dLbls>
            <c:dLbl>
              <c:idx val="0"/>
              <c:layout>
                <c:manualLayout>
                  <c:x val="-0.21542005617293805"/>
                  <c:y val="-0.18061835629921302"/>
                </c:manualLayout>
              </c:layout>
              <c:showPercent val="1"/>
            </c:dLbl>
            <c:dLbl>
              <c:idx val="1"/>
              <c:layout>
                <c:manualLayout>
                  <c:x val="0.17344987507844903"/>
                  <c:y val="4.1938976377952726E-3"/>
                </c:manualLayout>
              </c:layout>
              <c:showPercent val="1"/>
            </c:dLbl>
            <c:dLbl>
              <c:idx val="2"/>
              <c:layout>
                <c:manualLayout>
                  <c:x val="8.0334162166547707E-2"/>
                  <c:y val="0.12800221456692903"/>
                </c:manualLayout>
              </c:layout>
              <c:showPercent val="1"/>
            </c:dLbl>
            <c:txPr>
              <a:bodyPr/>
              <a:lstStyle/>
              <a:p>
                <a:pPr>
                  <a:defRPr>
                    <a:solidFill>
                      <a:schemeClr val="bg1"/>
                    </a:solidFill>
                  </a:defRPr>
                </a:pPr>
                <a:endParaRPr lang="en-US"/>
              </a:p>
            </c:txPr>
            <c:showPercent val="1"/>
            <c:showLeaderLines val="1"/>
          </c:dLbls>
          <c:cat>
            <c:strRef>
              <c:f>Sheet1!$A$2:$A$4</c:f>
              <c:strCache>
                <c:ptCount val="3"/>
                <c:pt idx="0">
                  <c:v>Supply Sensitive</c:v>
                </c:pt>
                <c:pt idx="1">
                  <c:v>Preference Sensitive</c:v>
                </c:pt>
                <c:pt idx="2">
                  <c:v>Effective Care</c:v>
                </c:pt>
              </c:strCache>
            </c:strRef>
          </c:cat>
          <c:val>
            <c:numRef>
              <c:f>Sheet1!$B$2:$B$4</c:f>
              <c:numCache>
                <c:formatCode>General</c:formatCode>
                <c:ptCount val="3"/>
                <c:pt idx="0">
                  <c:v>63</c:v>
                </c:pt>
                <c:pt idx="1">
                  <c:v>25</c:v>
                </c:pt>
                <c:pt idx="2">
                  <c:v>12</c:v>
                </c:pt>
              </c:numCache>
            </c:numRef>
          </c:val>
        </c:ser>
        <c:dLbls>
          <c:showPercent val="1"/>
        </c:dLbls>
      </c:pie3DChart>
    </c:plotArea>
    <c:plotVisOnly val="1"/>
    <c:dispBlanksAs val="zero"/>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26"/>
  <c:chart>
    <c:autoTitleDeleted val="1"/>
    <c:plotArea>
      <c:layout/>
      <c:pieChart>
        <c:varyColors val="1"/>
        <c:ser>
          <c:idx val="0"/>
          <c:order val="0"/>
          <c:tx>
            <c:strRef>
              <c:f>Sheet1!$B$1</c:f>
              <c:strCache>
                <c:ptCount val="1"/>
                <c:pt idx="0">
                  <c:v>Sales</c:v>
                </c:pt>
              </c:strCache>
            </c:strRef>
          </c:tx>
          <c:spPr>
            <a:ln>
              <a:solidFill>
                <a:srgbClr val="AD0101"/>
              </a:solidFill>
            </a:ln>
          </c:spPr>
          <c:dPt>
            <c:idx val="0"/>
            <c:spPr>
              <a:solidFill>
                <a:schemeClr val="tx2">
                  <a:lumMod val="40000"/>
                  <a:lumOff val="60000"/>
                </a:schemeClr>
              </a:solidFill>
              <a:ln>
                <a:solidFill>
                  <a:srgbClr val="AD0101"/>
                </a:solidFill>
              </a:ln>
            </c:spPr>
          </c:dPt>
          <c:dPt>
            <c:idx val="1"/>
            <c:spPr>
              <a:solidFill>
                <a:schemeClr val="bg2">
                  <a:lumMod val="60000"/>
                  <a:lumOff val="40000"/>
                </a:schemeClr>
              </a:solidFill>
              <a:ln>
                <a:solidFill>
                  <a:srgbClr val="AD0101"/>
                </a:solidFill>
              </a:ln>
            </c:spPr>
          </c:dPt>
          <c:dPt>
            <c:idx val="2"/>
            <c:spPr>
              <a:solidFill>
                <a:schemeClr val="tx2"/>
              </a:solidFill>
              <a:ln>
                <a:solidFill>
                  <a:srgbClr val="AD0101"/>
                </a:solidFill>
              </a:ln>
            </c:spPr>
          </c:dPt>
          <c:dLbls>
            <c:dLbl>
              <c:idx val="0"/>
              <c:layout>
                <c:manualLayout>
                  <c:x val="-0.25168931089496205"/>
                  <c:y val="-0.16785350360616699"/>
                </c:manualLayout>
              </c:layout>
              <c:tx>
                <c:rich>
                  <a:bodyPr/>
                  <a:lstStyle/>
                  <a:p>
                    <a:pPr>
                      <a:defRPr sz="1600">
                        <a:latin typeface="Calibri" pitchFamily="34" charset="0"/>
                      </a:defRPr>
                    </a:pPr>
                    <a:r>
                      <a:rPr lang="en-US" dirty="0" smtClean="0"/>
                      <a:t>Chronic62</a:t>
                    </a:r>
                    <a:r>
                      <a:rPr lang="en-US" dirty="0"/>
                      <a:t>%</a:t>
                    </a:r>
                  </a:p>
                </c:rich>
              </c:tx>
              <c:spPr/>
              <c:showVal val="1"/>
              <c:showCatName val="1"/>
            </c:dLbl>
            <c:dLbl>
              <c:idx val="1"/>
              <c:spPr/>
              <c:txPr>
                <a:bodyPr/>
                <a:lstStyle/>
                <a:p>
                  <a:pPr>
                    <a:defRPr sz="1600">
                      <a:latin typeface="Calibri" pitchFamily="34" charset="0"/>
                    </a:defRPr>
                  </a:pPr>
                  <a:endParaRPr lang="en-US"/>
                </a:p>
              </c:txPr>
            </c:dLbl>
            <c:dLbl>
              <c:idx val="2"/>
              <c:spPr/>
              <c:txPr>
                <a:bodyPr/>
                <a:lstStyle/>
                <a:p>
                  <a:pPr>
                    <a:defRPr sz="1600">
                      <a:latin typeface="Calibri" pitchFamily="34" charset="0"/>
                    </a:defRPr>
                  </a:pPr>
                  <a:endParaRPr lang="en-US"/>
                </a:p>
              </c:txPr>
            </c:dLbl>
            <c:showVal val="1"/>
            <c:showCatName val="1"/>
            <c:showLeaderLines val="1"/>
          </c:dLbls>
          <c:cat>
            <c:strRef>
              <c:f>Sheet1!$A$2:$A$4</c:f>
              <c:strCache>
                <c:ptCount val="3"/>
                <c:pt idx="0">
                  <c:v>Chroni</c:v>
                </c:pt>
                <c:pt idx="1">
                  <c:v>PSC</c:v>
                </c:pt>
                <c:pt idx="2">
                  <c:v>Other</c:v>
                </c:pt>
              </c:strCache>
            </c:strRef>
          </c:cat>
          <c:val>
            <c:numRef>
              <c:f>Sheet1!$B$2:$B$4</c:f>
              <c:numCache>
                <c:formatCode>0%</c:formatCode>
                <c:ptCount val="3"/>
                <c:pt idx="0">
                  <c:v>0.62000000000000111</c:v>
                </c:pt>
                <c:pt idx="1">
                  <c:v>0.21000000000000002</c:v>
                </c:pt>
                <c:pt idx="2">
                  <c:v>0.17</c:v>
                </c:pt>
              </c:numCache>
            </c:numRef>
          </c:val>
        </c:ser>
        <c:dLbls>
          <c:showVal val="1"/>
        </c:dLbls>
        <c:firstSliceAng val="0"/>
      </c:pieChart>
    </c:plotArea>
    <c:plotVisOnly val="1"/>
    <c:dispBlanksAs val="zero"/>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72810532068002"/>
          <c:y val="7.9374753937007922E-2"/>
          <c:w val="0.82205790060205697"/>
          <c:h val="0.7295218996062991"/>
        </c:manualLayout>
      </c:layout>
      <c:barChart>
        <c:barDir val="col"/>
        <c:grouping val="clustered"/>
        <c:ser>
          <c:idx val="0"/>
          <c:order val="0"/>
          <c:tx>
            <c:strRef>
              <c:f>Sheet1!$B$1</c:f>
              <c:strCache>
                <c:ptCount val="1"/>
                <c:pt idx="0">
                  <c:v>Series 1</c:v>
                </c:pt>
              </c:strCache>
            </c:strRef>
          </c:tx>
          <c:dLbls>
            <c:txPr>
              <a:bodyPr/>
              <a:lstStyle/>
              <a:p>
                <a:pPr>
                  <a:defRPr sz="1200"/>
                </a:pPr>
                <a:endParaRPr lang="en-US"/>
              </a:p>
            </c:txPr>
            <c:showVal val="1"/>
          </c:dLbls>
          <c:cat>
            <c:strRef>
              <c:f>Sheet1!$A$2:$A$6</c:f>
              <c:strCache>
                <c:ptCount val="5"/>
                <c:pt idx="0">
                  <c:v>Inpatient Hospital</c:v>
                </c:pt>
                <c:pt idx="1">
                  <c:v>Emergency Room</c:v>
                </c:pt>
                <c:pt idx="2">
                  <c:v>Outpatient Hospital</c:v>
                </c:pt>
                <c:pt idx="3">
                  <c:v>Outpatient Office</c:v>
                </c:pt>
                <c:pt idx="4">
                  <c:v>Pharmacy</c:v>
                </c:pt>
              </c:strCache>
            </c:strRef>
          </c:cat>
          <c:val>
            <c:numRef>
              <c:f>Sheet1!$B$2:$B$6</c:f>
              <c:numCache>
                <c:formatCode>"$"#,##0.00</c:formatCode>
                <c:ptCount val="5"/>
                <c:pt idx="0">
                  <c:v>-6.04</c:v>
                </c:pt>
                <c:pt idx="1">
                  <c:v>-0.05</c:v>
                </c:pt>
                <c:pt idx="2">
                  <c:v>-1.61</c:v>
                </c:pt>
                <c:pt idx="3">
                  <c:v>-0.78</c:v>
                </c:pt>
                <c:pt idx="4">
                  <c:v>0.52</c:v>
                </c:pt>
              </c:numCache>
            </c:numRef>
          </c:val>
        </c:ser>
        <c:dLbls>
          <c:showVal val="1"/>
        </c:dLbls>
        <c:axId val="70878336"/>
        <c:axId val="70880256"/>
      </c:barChart>
      <c:catAx>
        <c:axId val="70878336"/>
        <c:scaling>
          <c:orientation val="minMax"/>
        </c:scaling>
        <c:axPos val="b"/>
        <c:title>
          <c:tx>
            <c:rich>
              <a:bodyPr/>
              <a:lstStyle/>
              <a:p>
                <a:pPr>
                  <a:defRPr sz="1400"/>
                </a:pPr>
                <a:r>
                  <a:rPr lang="en-US" sz="1400" dirty="0" smtClean="0"/>
                  <a:t>Service Category</a:t>
                </a:r>
                <a:endParaRPr lang="en-US" sz="1400" dirty="0"/>
              </a:p>
            </c:rich>
          </c:tx>
          <c:layout>
            <c:manualLayout>
              <c:xMode val="edge"/>
              <c:yMode val="edge"/>
              <c:x val="0.45050219179455109"/>
              <c:y val="0.93812524606299208"/>
            </c:manualLayout>
          </c:layout>
        </c:title>
        <c:numFmt formatCode="General" sourceLinked="1"/>
        <c:tickLblPos val="low"/>
        <c:txPr>
          <a:bodyPr anchor="b" anchorCtr="1"/>
          <a:lstStyle/>
          <a:p>
            <a:pPr>
              <a:defRPr sz="1200"/>
            </a:pPr>
            <a:endParaRPr lang="en-US"/>
          </a:p>
        </c:txPr>
        <c:crossAx val="70880256"/>
        <c:crosses val="autoZero"/>
        <c:lblAlgn val="ctr"/>
        <c:lblOffset val="100"/>
      </c:catAx>
      <c:valAx>
        <c:axId val="70880256"/>
        <c:scaling>
          <c:orientation val="minMax"/>
        </c:scaling>
        <c:axPos val="l"/>
        <c:majorGridlines/>
        <c:title>
          <c:tx>
            <c:rich>
              <a:bodyPr rot="-5400000" vert="horz" anchor="ctr" anchorCtr="0"/>
              <a:lstStyle/>
              <a:p>
                <a:pPr>
                  <a:defRPr sz="1200"/>
                </a:pPr>
                <a:r>
                  <a:rPr lang="en-US" sz="1200" dirty="0" smtClean="0"/>
                  <a:t>Avg.</a:t>
                </a:r>
                <a:r>
                  <a:rPr lang="en-US" sz="1200" baseline="0" dirty="0" smtClean="0"/>
                  <a:t> Monthly Cost Difference </a:t>
                </a:r>
                <a:br>
                  <a:rPr lang="en-US" sz="1200" baseline="0" dirty="0" smtClean="0"/>
                </a:br>
                <a:r>
                  <a:rPr lang="en-US" sz="1200" baseline="0" dirty="0" smtClean="0"/>
                  <a:t>(Enhanced – Usual Support)</a:t>
                </a:r>
                <a:endParaRPr lang="en-US" sz="1200" dirty="0"/>
              </a:p>
            </c:rich>
          </c:tx>
          <c:layout>
            <c:manualLayout>
              <c:xMode val="edge"/>
              <c:yMode val="edge"/>
              <c:x val="3.0305705824661211E-3"/>
              <c:y val="0.20346186023622004"/>
            </c:manualLayout>
          </c:layout>
        </c:title>
        <c:numFmt formatCode="&quot;$&quot;#,##0.00" sourceLinked="1"/>
        <c:tickLblPos val="nextTo"/>
        <c:txPr>
          <a:bodyPr/>
          <a:lstStyle/>
          <a:p>
            <a:pPr>
              <a:defRPr sz="1400"/>
            </a:pPr>
            <a:endParaRPr lang="en-US"/>
          </a:p>
        </c:txPr>
        <c:crossAx val="70878336"/>
        <c:crosses val="autoZero"/>
        <c:crossBetween val="between"/>
      </c:valAx>
    </c:plotArea>
    <c:plotVisOnly val="1"/>
    <c:dispBlanksAs val="gap"/>
  </c:chart>
  <c:txPr>
    <a:bodyPr/>
    <a:lstStyle/>
    <a:p>
      <a:pPr>
        <a:defRPr sz="1800"/>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18"/>
  <c:chart>
    <c:plotArea>
      <c:layout/>
      <c:barChart>
        <c:barDir val="col"/>
        <c:grouping val="percentStacked"/>
        <c:ser>
          <c:idx val="0"/>
          <c:order val="0"/>
          <c:tx>
            <c:strRef>
              <c:f>Sheet1!$B$1</c:f>
              <c:strCache>
                <c:ptCount val="1"/>
                <c:pt idx="0">
                  <c:v>Control</c:v>
                </c:pt>
              </c:strCache>
            </c:strRef>
          </c:tx>
          <c:spPr>
            <a:ln>
              <a:solidFill>
                <a:schemeClr val="accent1"/>
              </a:solidFill>
            </a:ln>
          </c:spPr>
          <c:cat>
            <c:strRef>
              <c:f>Sheet1!$A$2:$A$3</c:f>
              <c:strCache>
                <c:ptCount val="2"/>
                <c:pt idx="0">
                  <c:v>Hip</c:v>
                </c:pt>
                <c:pt idx="1">
                  <c:v>Knee</c:v>
                </c:pt>
              </c:strCache>
            </c:strRef>
          </c:cat>
          <c:val>
            <c:numRef>
              <c:f>Sheet1!$B$2:$B$3</c:f>
              <c:numCache>
                <c:formatCode>General</c:formatCode>
                <c:ptCount val="2"/>
                <c:pt idx="0">
                  <c:v>1</c:v>
                </c:pt>
                <c:pt idx="1">
                  <c:v>1</c:v>
                </c:pt>
              </c:numCache>
            </c:numRef>
          </c:val>
        </c:ser>
        <c:ser>
          <c:idx val="1"/>
          <c:order val="1"/>
          <c:tx>
            <c:strRef>
              <c:f>Sheet1!$C$1</c:f>
              <c:strCache>
                <c:ptCount val="1"/>
                <c:pt idx="0">
                  <c:v>Intervention</c:v>
                </c:pt>
              </c:strCache>
            </c:strRef>
          </c:tx>
          <c:spPr>
            <a:solidFill>
              <a:schemeClr val="bg2"/>
            </a:solidFill>
            <a:ln>
              <a:solidFill>
                <a:schemeClr val="accent1"/>
              </a:solidFill>
            </a:ln>
          </c:spPr>
          <c:cat>
            <c:strRef>
              <c:f>Sheet1!$A$2:$A$3</c:f>
              <c:strCache>
                <c:ptCount val="2"/>
                <c:pt idx="0">
                  <c:v>Hip</c:v>
                </c:pt>
                <c:pt idx="1">
                  <c:v>Knee</c:v>
                </c:pt>
              </c:strCache>
            </c:strRef>
          </c:cat>
          <c:val>
            <c:numRef>
              <c:f>Sheet1!$C$2:$C$3</c:f>
              <c:numCache>
                <c:formatCode>General</c:formatCode>
                <c:ptCount val="2"/>
                <c:pt idx="0">
                  <c:v>0</c:v>
                </c:pt>
                <c:pt idx="1">
                  <c:v>0</c:v>
                </c:pt>
              </c:numCache>
            </c:numRef>
          </c:val>
        </c:ser>
        <c:dLbls/>
        <c:gapWidth val="50"/>
        <c:overlap val="100"/>
        <c:axId val="70980352"/>
        <c:axId val="70981888"/>
      </c:barChart>
      <c:catAx>
        <c:axId val="70980352"/>
        <c:scaling>
          <c:orientation val="minMax"/>
        </c:scaling>
        <c:axPos val="b"/>
        <c:tickLblPos val="nextTo"/>
        <c:crossAx val="70981888"/>
        <c:crosses val="autoZero"/>
        <c:auto val="1"/>
        <c:lblAlgn val="ctr"/>
        <c:lblOffset val="100"/>
      </c:catAx>
      <c:valAx>
        <c:axId val="70981888"/>
        <c:scaling>
          <c:orientation val="minMax"/>
        </c:scaling>
        <c:delete val="1"/>
        <c:axPos val="l"/>
        <c:majorGridlines/>
        <c:numFmt formatCode="0%" sourceLinked="0"/>
        <c:tickLblPos val="none"/>
        <c:crossAx val="70980352"/>
        <c:crosses val="autoZero"/>
        <c:crossBetween val="between"/>
      </c:valAx>
    </c:plotArea>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style val="18"/>
  <c:chart>
    <c:plotArea>
      <c:layout/>
      <c:barChart>
        <c:barDir val="col"/>
        <c:grouping val="percentStacked"/>
        <c:ser>
          <c:idx val="0"/>
          <c:order val="0"/>
          <c:tx>
            <c:strRef>
              <c:f>Sheet1!$B$1</c:f>
              <c:strCache>
                <c:ptCount val="1"/>
                <c:pt idx="0">
                  <c:v>Control</c:v>
                </c:pt>
              </c:strCache>
            </c:strRef>
          </c:tx>
          <c:spPr>
            <a:ln>
              <a:solidFill>
                <a:schemeClr val="accent1"/>
              </a:solidFill>
            </a:ln>
          </c:spPr>
          <c:cat>
            <c:strRef>
              <c:f>Sheet1!$A$2:$A$3</c:f>
              <c:strCache>
                <c:ptCount val="2"/>
                <c:pt idx="0">
                  <c:v>Hip</c:v>
                </c:pt>
                <c:pt idx="1">
                  <c:v>Knee</c:v>
                </c:pt>
              </c:strCache>
            </c:strRef>
          </c:cat>
          <c:val>
            <c:numRef>
              <c:f>Sheet1!$B$2:$B$3</c:f>
              <c:numCache>
                <c:formatCode>General</c:formatCode>
                <c:ptCount val="2"/>
                <c:pt idx="0">
                  <c:v>0.7400000000000001</c:v>
                </c:pt>
                <c:pt idx="1">
                  <c:v>0.62000000000000011</c:v>
                </c:pt>
              </c:numCache>
            </c:numRef>
          </c:val>
        </c:ser>
        <c:ser>
          <c:idx val="1"/>
          <c:order val="1"/>
          <c:tx>
            <c:strRef>
              <c:f>Sheet1!$C$1</c:f>
              <c:strCache>
                <c:ptCount val="1"/>
                <c:pt idx="0">
                  <c:v>Intervention</c:v>
                </c:pt>
              </c:strCache>
            </c:strRef>
          </c:tx>
          <c:spPr>
            <a:solidFill>
              <a:schemeClr val="bg2"/>
            </a:solidFill>
            <a:ln>
              <a:solidFill>
                <a:schemeClr val="accent1"/>
              </a:solidFill>
            </a:ln>
          </c:spPr>
          <c:cat>
            <c:strRef>
              <c:f>Sheet1!$A$2:$A$3</c:f>
              <c:strCache>
                <c:ptCount val="2"/>
                <c:pt idx="0">
                  <c:v>Hip</c:v>
                </c:pt>
                <c:pt idx="1">
                  <c:v>Knee</c:v>
                </c:pt>
              </c:strCache>
            </c:strRef>
          </c:cat>
          <c:val>
            <c:numRef>
              <c:f>Sheet1!$C$2:$C$3</c:f>
              <c:numCache>
                <c:formatCode>General</c:formatCode>
                <c:ptCount val="2"/>
                <c:pt idx="0">
                  <c:v>0.26</c:v>
                </c:pt>
                <c:pt idx="1">
                  <c:v>0.38000000000000006</c:v>
                </c:pt>
              </c:numCache>
            </c:numRef>
          </c:val>
        </c:ser>
        <c:dLbls/>
        <c:gapWidth val="50"/>
        <c:overlap val="100"/>
        <c:axId val="71166592"/>
        <c:axId val="71172480"/>
      </c:barChart>
      <c:catAx>
        <c:axId val="71166592"/>
        <c:scaling>
          <c:orientation val="minMax"/>
        </c:scaling>
        <c:axPos val="b"/>
        <c:tickLblPos val="nextTo"/>
        <c:crossAx val="71172480"/>
        <c:crosses val="autoZero"/>
        <c:auto val="1"/>
        <c:lblAlgn val="ctr"/>
        <c:lblOffset val="100"/>
      </c:catAx>
      <c:valAx>
        <c:axId val="71172480"/>
        <c:scaling>
          <c:orientation val="minMax"/>
        </c:scaling>
        <c:delete val="1"/>
        <c:axPos val="l"/>
        <c:numFmt formatCode="0%" sourceLinked="0"/>
        <c:tickLblPos val="none"/>
        <c:crossAx val="71166592"/>
        <c:crosses val="autoZero"/>
        <c:crossBetween val="between"/>
      </c:valAx>
    </c:plotArea>
    <c:plotVisOnly val="1"/>
    <c:dispBlanksAs val="gap"/>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plotArea>
      <c:layout/>
      <c:barChart>
        <c:barDir val="col"/>
        <c:grouping val="percentStacked"/>
        <c:ser>
          <c:idx val="0"/>
          <c:order val="0"/>
          <c:tx>
            <c:strRef>
              <c:f>Sheet1!$B$1</c:f>
              <c:strCache>
                <c:ptCount val="1"/>
                <c:pt idx="0">
                  <c:v>Control</c:v>
                </c:pt>
              </c:strCache>
            </c:strRef>
          </c:tx>
          <c:spPr>
            <a:ln>
              <a:solidFill>
                <a:schemeClr val="accent1"/>
              </a:solidFill>
            </a:ln>
          </c:spPr>
          <c:cat>
            <c:strRef>
              <c:f>Sheet1!$A$2:$A$3</c:f>
              <c:strCache>
                <c:ptCount val="2"/>
                <c:pt idx="0">
                  <c:v>Hip</c:v>
                </c:pt>
                <c:pt idx="1">
                  <c:v>Knee</c:v>
                </c:pt>
              </c:strCache>
            </c:strRef>
          </c:cat>
          <c:val>
            <c:numRef>
              <c:f>Sheet1!$B$2:$B$3</c:f>
              <c:numCache>
                <c:formatCode>General</c:formatCode>
                <c:ptCount val="2"/>
                <c:pt idx="0">
                  <c:v>1</c:v>
                </c:pt>
                <c:pt idx="1">
                  <c:v>1</c:v>
                </c:pt>
              </c:numCache>
            </c:numRef>
          </c:val>
        </c:ser>
        <c:ser>
          <c:idx val="1"/>
          <c:order val="1"/>
          <c:tx>
            <c:strRef>
              <c:f>Sheet1!$C$1</c:f>
              <c:strCache>
                <c:ptCount val="1"/>
                <c:pt idx="0">
                  <c:v>Intervention</c:v>
                </c:pt>
              </c:strCache>
            </c:strRef>
          </c:tx>
          <c:spPr>
            <a:solidFill>
              <a:schemeClr val="bg2"/>
            </a:solidFill>
            <a:ln>
              <a:solidFill>
                <a:schemeClr val="accent1"/>
              </a:solidFill>
            </a:ln>
          </c:spPr>
          <c:cat>
            <c:strRef>
              <c:f>Sheet1!$A$2:$A$3</c:f>
              <c:strCache>
                <c:ptCount val="2"/>
                <c:pt idx="0">
                  <c:v>Hip</c:v>
                </c:pt>
                <c:pt idx="1">
                  <c:v>Knee</c:v>
                </c:pt>
              </c:strCache>
            </c:strRef>
          </c:cat>
          <c:val>
            <c:numRef>
              <c:f>Sheet1!$C$2:$C$3</c:f>
              <c:numCache>
                <c:formatCode>General</c:formatCode>
                <c:ptCount val="2"/>
                <c:pt idx="0">
                  <c:v>0</c:v>
                </c:pt>
                <c:pt idx="1">
                  <c:v>0</c:v>
                </c:pt>
              </c:numCache>
            </c:numRef>
          </c:val>
        </c:ser>
        <c:dLbls/>
        <c:gapWidth val="50"/>
        <c:overlap val="100"/>
        <c:axId val="71374720"/>
        <c:axId val="71376256"/>
      </c:barChart>
      <c:catAx>
        <c:axId val="71374720"/>
        <c:scaling>
          <c:orientation val="minMax"/>
        </c:scaling>
        <c:axPos val="b"/>
        <c:tickLblPos val="nextTo"/>
        <c:crossAx val="71376256"/>
        <c:crosses val="autoZero"/>
        <c:auto val="1"/>
        <c:lblAlgn val="ctr"/>
        <c:lblOffset val="100"/>
      </c:catAx>
      <c:valAx>
        <c:axId val="71376256"/>
        <c:scaling>
          <c:orientation val="minMax"/>
        </c:scaling>
        <c:delete val="1"/>
        <c:axPos val="l"/>
        <c:majorGridlines/>
        <c:numFmt formatCode="0%" sourceLinked="0"/>
        <c:tickLblPos val="none"/>
        <c:crossAx val="71374720"/>
        <c:crosses val="autoZero"/>
        <c:crossBetween val="between"/>
      </c:valAx>
    </c:plotArea>
    <c:plotVisOnly val="1"/>
    <c:dispBlanksAs val="gap"/>
  </c:chart>
  <c:txPr>
    <a:bodyPr/>
    <a:lstStyle/>
    <a:p>
      <a:pPr>
        <a:defRPr sz="1800"/>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plotArea>
      <c:layout/>
      <c:barChart>
        <c:barDir val="col"/>
        <c:grouping val="percentStacked"/>
        <c:ser>
          <c:idx val="0"/>
          <c:order val="0"/>
          <c:tx>
            <c:strRef>
              <c:f>Sheet1!$B$1</c:f>
              <c:strCache>
                <c:ptCount val="1"/>
                <c:pt idx="0">
                  <c:v>Control</c:v>
                </c:pt>
              </c:strCache>
            </c:strRef>
          </c:tx>
          <c:spPr>
            <a:ln>
              <a:solidFill>
                <a:schemeClr val="accent1"/>
              </a:solidFill>
            </a:ln>
          </c:spPr>
          <c:cat>
            <c:strRef>
              <c:f>Sheet1!$A$2:$A$3</c:f>
              <c:strCache>
                <c:ptCount val="2"/>
                <c:pt idx="0">
                  <c:v>Hip</c:v>
                </c:pt>
                <c:pt idx="1">
                  <c:v>Knee</c:v>
                </c:pt>
              </c:strCache>
            </c:strRef>
          </c:cat>
          <c:val>
            <c:numRef>
              <c:f>Sheet1!$B$2:$B$3</c:f>
              <c:numCache>
                <c:formatCode>General</c:formatCode>
                <c:ptCount val="2"/>
                <c:pt idx="0">
                  <c:v>0.79</c:v>
                </c:pt>
                <c:pt idx="1">
                  <c:v>0.88</c:v>
                </c:pt>
              </c:numCache>
            </c:numRef>
          </c:val>
        </c:ser>
        <c:ser>
          <c:idx val="1"/>
          <c:order val="1"/>
          <c:tx>
            <c:strRef>
              <c:f>Sheet1!$C$1</c:f>
              <c:strCache>
                <c:ptCount val="1"/>
                <c:pt idx="0">
                  <c:v>Intervention</c:v>
                </c:pt>
              </c:strCache>
            </c:strRef>
          </c:tx>
          <c:spPr>
            <a:solidFill>
              <a:schemeClr val="bg2"/>
            </a:solidFill>
            <a:ln>
              <a:solidFill>
                <a:schemeClr val="accent1"/>
              </a:solidFill>
            </a:ln>
          </c:spPr>
          <c:cat>
            <c:strRef>
              <c:f>Sheet1!$A$2:$A$3</c:f>
              <c:strCache>
                <c:ptCount val="2"/>
                <c:pt idx="0">
                  <c:v>Hip</c:v>
                </c:pt>
                <c:pt idx="1">
                  <c:v>Knee</c:v>
                </c:pt>
              </c:strCache>
            </c:strRef>
          </c:cat>
          <c:val>
            <c:numRef>
              <c:f>Sheet1!$C$2:$C$3</c:f>
              <c:numCache>
                <c:formatCode>General</c:formatCode>
                <c:ptCount val="2"/>
                <c:pt idx="0">
                  <c:v>0.21000000000000002</c:v>
                </c:pt>
                <c:pt idx="1">
                  <c:v>0.12000000000000001</c:v>
                </c:pt>
              </c:numCache>
            </c:numRef>
          </c:val>
        </c:ser>
        <c:dLbls/>
        <c:gapWidth val="50"/>
        <c:overlap val="100"/>
        <c:axId val="71450624"/>
        <c:axId val="71452160"/>
      </c:barChart>
      <c:catAx>
        <c:axId val="71450624"/>
        <c:scaling>
          <c:orientation val="minMax"/>
        </c:scaling>
        <c:axPos val="b"/>
        <c:tickLblPos val="nextTo"/>
        <c:crossAx val="71452160"/>
        <c:crosses val="autoZero"/>
        <c:auto val="1"/>
        <c:lblAlgn val="ctr"/>
        <c:lblOffset val="100"/>
      </c:catAx>
      <c:valAx>
        <c:axId val="71452160"/>
        <c:scaling>
          <c:orientation val="minMax"/>
        </c:scaling>
        <c:delete val="1"/>
        <c:axPos val="l"/>
        <c:numFmt formatCode="0%" sourceLinked="0"/>
        <c:tickLblPos val="none"/>
        <c:crossAx val="71450624"/>
        <c:crosses val="autoZero"/>
        <c:crossBetween val="between"/>
      </c:valAx>
    </c:plotArea>
    <c:plotVisOnly val="1"/>
    <c:dispBlanksAs val="gap"/>
  </c:chart>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75426129245501"/>
          <c:y val="7.9374753937007922E-2"/>
          <c:w val="0.8690317446302821"/>
          <c:h val="0.64514689960629912"/>
        </c:manualLayout>
      </c:layout>
      <c:barChart>
        <c:barDir val="col"/>
        <c:grouping val="clustered"/>
        <c:ser>
          <c:idx val="0"/>
          <c:order val="0"/>
          <c:tx>
            <c:strRef>
              <c:f>Sheet1!$B$1</c:f>
              <c:strCache>
                <c:ptCount val="1"/>
                <c:pt idx="0">
                  <c:v>Series 1</c:v>
                </c:pt>
              </c:strCache>
            </c:strRef>
          </c:tx>
          <c:dLbls>
            <c:txPr>
              <a:bodyPr/>
              <a:lstStyle/>
              <a:p>
                <a:pPr>
                  <a:defRPr sz="1200"/>
                </a:pPr>
                <a:endParaRPr lang="en-US"/>
              </a:p>
            </c:txPr>
            <c:showVal val="1"/>
          </c:dLbls>
          <c:cat>
            <c:strRef>
              <c:f>Sheet1!$A$2:$A$10</c:f>
              <c:strCache>
                <c:ptCount val="9"/>
                <c:pt idx="0">
                  <c:v>High Blood Pressure</c:v>
                </c:pt>
                <c:pt idx="1">
                  <c:v>High Cholesterol</c:v>
                </c:pt>
                <c:pt idx="2">
                  <c:v>Depression</c:v>
                </c:pt>
                <c:pt idx="3">
                  <c:v>Colon Cancer</c:v>
                </c:pt>
                <c:pt idx="4">
                  <c:v>Breast Cancer (F)</c:v>
                </c:pt>
                <c:pt idx="5">
                  <c:v>Prostate Cancer (M)</c:v>
                </c:pt>
                <c:pt idx="6">
                  <c:v>Cataract</c:v>
                </c:pt>
                <c:pt idx="7">
                  <c:v>Knee/Hip Replacement</c:v>
                </c:pt>
                <c:pt idx="8">
                  <c:v>Lower Back Pain</c:v>
                </c:pt>
              </c:strCache>
            </c:strRef>
          </c:cat>
          <c:val>
            <c:numRef>
              <c:f>Sheet1!$B$2:$B$10</c:f>
              <c:numCache>
                <c:formatCode>0%</c:formatCode>
                <c:ptCount val="9"/>
                <c:pt idx="0">
                  <c:v>0.21000000000000002</c:v>
                </c:pt>
                <c:pt idx="1">
                  <c:v>0.26</c:v>
                </c:pt>
                <c:pt idx="2">
                  <c:v>0.12000000000000001</c:v>
                </c:pt>
                <c:pt idx="3">
                  <c:v>0.41000000000000003</c:v>
                </c:pt>
                <c:pt idx="4">
                  <c:v>0.83000000000000007</c:v>
                </c:pt>
                <c:pt idx="5">
                  <c:v>0.49000000000000005</c:v>
                </c:pt>
                <c:pt idx="6">
                  <c:v>8.0000000000000016E-2</c:v>
                </c:pt>
                <c:pt idx="7">
                  <c:v>0.05</c:v>
                </c:pt>
                <c:pt idx="8">
                  <c:v>0.05</c:v>
                </c:pt>
              </c:numCache>
            </c:numRef>
          </c:val>
        </c:ser>
        <c:dLbls>
          <c:showVal val="1"/>
        </c:dLbls>
        <c:axId val="67746048"/>
        <c:axId val="67760512"/>
      </c:barChart>
      <c:catAx>
        <c:axId val="67746048"/>
        <c:scaling>
          <c:orientation val="minMax"/>
        </c:scaling>
        <c:axPos val="b"/>
        <c:title>
          <c:tx>
            <c:rich>
              <a:bodyPr/>
              <a:lstStyle/>
              <a:p>
                <a:pPr>
                  <a:defRPr sz="1400"/>
                </a:pPr>
                <a:r>
                  <a:rPr lang="en-US" sz="1400" dirty="0" smtClean="0"/>
                  <a:t>Type of Decisions</a:t>
                </a:r>
                <a:endParaRPr lang="en-US" sz="1400" dirty="0"/>
              </a:p>
            </c:rich>
          </c:tx>
          <c:layout>
            <c:manualLayout>
              <c:xMode val="edge"/>
              <c:yMode val="edge"/>
              <c:x val="0.45050219179455109"/>
              <c:y val="0.91937524606299204"/>
            </c:manualLayout>
          </c:layout>
        </c:title>
        <c:numFmt formatCode="General" sourceLinked="1"/>
        <c:tickLblPos val="nextTo"/>
        <c:txPr>
          <a:bodyPr rot="0" vert="horz" anchor="b" anchorCtr="1"/>
          <a:lstStyle/>
          <a:p>
            <a:pPr>
              <a:defRPr sz="1100" baseline="0"/>
            </a:pPr>
            <a:endParaRPr lang="en-US"/>
          </a:p>
        </c:txPr>
        <c:crossAx val="67760512"/>
        <c:crosses val="autoZero"/>
        <c:lblAlgn val="ctr"/>
        <c:lblOffset val="100"/>
      </c:catAx>
      <c:valAx>
        <c:axId val="67760512"/>
        <c:scaling>
          <c:orientation val="minMax"/>
        </c:scaling>
        <c:axPos val="l"/>
        <c:majorGridlines/>
        <c:title>
          <c:tx>
            <c:rich>
              <a:bodyPr rot="-5400000" vert="horz"/>
              <a:lstStyle/>
              <a:p>
                <a:pPr>
                  <a:defRPr sz="1400"/>
                </a:pPr>
                <a:r>
                  <a:rPr lang="en-US" sz="1400" dirty="0" smtClean="0"/>
                  <a:t>Proportion</a:t>
                </a:r>
                <a:r>
                  <a:rPr lang="en-US" sz="1400" baseline="0" dirty="0" smtClean="0"/>
                  <a:t> of Population</a:t>
                </a:r>
                <a:endParaRPr lang="en-US" sz="1400" dirty="0"/>
              </a:p>
            </c:rich>
          </c:tx>
          <c:layout>
            <c:manualLayout>
              <c:xMode val="edge"/>
              <c:yMode val="edge"/>
              <c:x val="7.5764264561653015E-3"/>
              <c:y val="0.19096186023622003"/>
            </c:manualLayout>
          </c:layout>
        </c:title>
        <c:numFmt formatCode="0%" sourceLinked="1"/>
        <c:tickLblPos val="nextTo"/>
        <c:txPr>
          <a:bodyPr/>
          <a:lstStyle/>
          <a:p>
            <a:pPr>
              <a:defRPr sz="1400"/>
            </a:pPr>
            <a:endParaRPr lang="en-US"/>
          </a:p>
        </c:txPr>
        <c:crossAx val="67746048"/>
        <c:crosses val="autoZero"/>
        <c:crossBetween val="between"/>
      </c:valAx>
    </c:plotArea>
    <c:plotVisOnly val="1"/>
    <c:dispBlanksAs val="gap"/>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75426129245501"/>
          <c:y val="7.9374753937007922E-2"/>
          <c:w val="0.8690317446302821"/>
          <c:h val="0.64514689960629912"/>
        </c:manualLayout>
      </c:layout>
      <c:barChart>
        <c:barDir val="col"/>
        <c:grouping val="clustered"/>
        <c:ser>
          <c:idx val="0"/>
          <c:order val="0"/>
          <c:tx>
            <c:strRef>
              <c:f>Sheet1!$B$1</c:f>
              <c:strCache>
                <c:ptCount val="1"/>
                <c:pt idx="0">
                  <c:v>Pros</c:v>
                </c:pt>
              </c:strCache>
            </c:strRef>
          </c:tx>
          <c:dLbls>
            <c:txPr>
              <a:bodyPr/>
              <a:lstStyle/>
              <a:p>
                <a:pPr>
                  <a:defRPr sz="1200"/>
                </a:pPr>
                <a:endParaRPr lang="en-US"/>
              </a:p>
            </c:txPr>
            <c:showVal val="1"/>
          </c:dLbls>
          <c:cat>
            <c:strRef>
              <c:f>Sheet1!$A$2:$A$10</c:f>
              <c:strCache>
                <c:ptCount val="9"/>
                <c:pt idx="0">
                  <c:v>High Blood Pressure</c:v>
                </c:pt>
                <c:pt idx="1">
                  <c:v>High Cholesterol</c:v>
                </c:pt>
                <c:pt idx="2">
                  <c:v>Depression</c:v>
                </c:pt>
                <c:pt idx="3">
                  <c:v>Colon Cancer</c:v>
                </c:pt>
                <c:pt idx="4">
                  <c:v>Breast Cancer (F)</c:v>
                </c:pt>
                <c:pt idx="5">
                  <c:v>Prostate Cancer (M)</c:v>
                </c:pt>
                <c:pt idx="6">
                  <c:v>Cataract</c:v>
                </c:pt>
                <c:pt idx="7">
                  <c:v>Knee/Hip Replacement</c:v>
                </c:pt>
                <c:pt idx="8">
                  <c:v>Lower Back Pain</c:v>
                </c:pt>
              </c:strCache>
            </c:strRef>
          </c:cat>
          <c:val>
            <c:numRef>
              <c:f>Sheet1!$B$2:$B$10</c:f>
              <c:numCache>
                <c:formatCode>0%</c:formatCode>
                <c:ptCount val="9"/>
                <c:pt idx="0">
                  <c:v>0.82000000000000006</c:v>
                </c:pt>
                <c:pt idx="1">
                  <c:v>0.83000000000000007</c:v>
                </c:pt>
                <c:pt idx="2">
                  <c:v>0.79</c:v>
                </c:pt>
                <c:pt idx="3">
                  <c:v>0.73000000000000009</c:v>
                </c:pt>
                <c:pt idx="4">
                  <c:v>0.75000000000000011</c:v>
                </c:pt>
                <c:pt idx="5">
                  <c:v>0.69000000000000006</c:v>
                </c:pt>
                <c:pt idx="6">
                  <c:v>0.9</c:v>
                </c:pt>
                <c:pt idx="7">
                  <c:v>0.76000000000000012</c:v>
                </c:pt>
                <c:pt idx="8">
                  <c:v>0.72000000000000008</c:v>
                </c:pt>
              </c:numCache>
            </c:numRef>
          </c:val>
        </c:ser>
        <c:ser>
          <c:idx val="1"/>
          <c:order val="1"/>
          <c:tx>
            <c:strRef>
              <c:f>Sheet1!$C$1</c:f>
              <c:strCache>
                <c:ptCount val="1"/>
                <c:pt idx="0">
                  <c:v>Cons</c:v>
                </c:pt>
              </c:strCache>
            </c:strRef>
          </c:tx>
          <c:spPr>
            <a:solidFill>
              <a:srgbClr val="7C6A55"/>
            </a:solidFill>
          </c:spPr>
          <c:dLbls>
            <c:txPr>
              <a:bodyPr/>
              <a:lstStyle/>
              <a:p>
                <a:pPr>
                  <a:defRPr sz="1200"/>
                </a:pPr>
                <a:endParaRPr lang="en-US"/>
              </a:p>
            </c:txPr>
            <c:showVal val="1"/>
          </c:dLbls>
          <c:cat>
            <c:strRef>
              <c:f>Sheet1!$A$2:$A$10</c:f>
              <c:strCache>
                <c:ptCount val="9"/>
                <c:pt idx="0">
                  <c:v>High Blood Pressure</c:v>
                </c:pt>
                <c:pt idx="1">
                  <c:v>High Cholesterol</c:v>
                </c:pt>
                <c:pt idx="2">
                  <c:v>Depression</c:v>
                </c:pt>
                <c:pt idx="3">
                  <c:v>Colon Cancer</c:v>
                </c:pt>
                <c:pt idx="4">
                  <c:v>Breast Cancer (F)</c:v>
                </c:pt>
                <c:pt idx="5">
                  <c:v>Prostate Cancer (M)</c:v>
                </c:pt>
                <c:pt idx="6">
                  <c:v>Cataract</c:v>
                </c:pt>
                <c:pt idx="7">
                  <c:v>Knee/Hip Replacement</c:v>
                </c:pt>
                <c:pt idx="8">
                  <c:v>Lower Back Pain</c:v>
                </c:pt>
              </c:strCache>
            </c:strRef>
          </c:cat>
          <c:val>
            <c:numRef>
              <c:f>Sheet1!$C$2:$C$10</c:f>
              <c:numCache>
                <c:formatCode>0%</c:formatCode>
                <c:ptCount val="9"/>
                <c:pt idx="0">
                  <c:v>0.31000000000000005</c:v>
                </c:pt>
                <c:pt idx="1">
                  <c:v>0.34</c:v>
                </c:pt>
                <c:pt idx="2">
                  <c:v>0.39000000000000007</c:v>
                </c:pt>
                <c:pt idx="3">
                  <c:v>0.14000000000000001</c:v>
                </c:pt>
                <c:pt idx="4">
                  <c:v>0.13</c:v>
                </c:pt>
                <c:pt idx="5">
                  <c:v>0.16</c:v>
                </c:pt>
                <c:pt idx="6">
                  <c:v>0.49000000000000005</c:v>
                </c:pt>
                <c:pt idx="7">
                  <c:v>0.33000000000000007</c:v>
                </c:pt>
                <c:pt idx="8">
                  <c:v>0.62000000000000011</c:v>
                </c:pt>
              </c:numCache>
            </c:numRef>
          </c:val>
        </c:ser>
        <c:dLbls>
          <c:showVal val="1"/>
        </c:dLbls>
        <c:axId val="67868160"/>
        <c:axId val="67870080"/>
      </c:barChart>
      <c:catAx>
        <c:axId val="67868160"/>
        <c:scaling>
          <c:orientation val="minMax"/>
        </c:scaling>
        <c:axPos val="b"/>
        <c:title>
          <c:tx>
            <c:rich>
              <a:bodyPr/>
              <a:lstStyle/>
              <a:p>
                <a:pPr>
                  <a:defRPr sz="1400"/>
                </a:pPr>
                <a:r>
                  <a:rPr lang="en-US" sz="1400" dirty="0" smtClean="0"/>
                  <a:t>Type of Discussion</a:t>
                </a:r>
                <a:endParaRPr lang="en-US" sz="1400" dirty="0"/>
              </a:p>
            </c:rich>
          </c:tx>
          <c:layout>
            <c:manualLayout>
              <c:xMode val="edge"/>
              <c:yMode val="edge"/>
              <c:x val="0.45050219179455109"/>
              <c:y val="0.91937524606299204"/>
            </c:manualLayout>
          </c:layout>
        </c:title>
        <c:numFmt formatCode="General" sourceLinked="1"/>
        <c:tickLblPos val="nextTo"/>
        <c:txPr>
          <a:bodyPr rot="0" vert="horz" anchor="b" anchorCtr="1"/>
          <a:lstStyle/>
          <a:p>
            <a:pPr>
              <a:defRPr sz="1100" baseline="0"/>
            </a:pPr>
            <a:endParaRPr lang="en-US"/>
          </a:p>
        </c:txPr>
        <c:crossAx val="67870080"/>
        <c:crosses val="autoZero"/>
        <c:lblAlgn val="ctr"/>
        <c:lblOffset val="100"/>
      </c:catAx>
      <c:valAx>
        <c:axId val="67870080"/>
        <c:scaling>
          <c:orientation val="minMax"/>
        </c:scaling>
        <c:axPos val="l"/>
        <c:majorGridlines/>
        <c:title>
          <c:tx>
            <c:rich>
              <a:bodyPr rot="-5400000" vert="horz"/>
              <a:lstStyle/>
              <a:p>
                <a:pPr>
                  <a:defRPr sz="1400"/>
                </a:pPr>
                <a:r>
                  <a:rPr lang="en-US" sz="1400" dirty="0" smtClean="0"/>
                  <a:t>Proportion</a:t>
                </a:r>
                <a:r>
                  <a:rPr lang="en-US" sz="1400" baseline="0" dirty="0" smtClean="0"/>
                  <a:t> of Population</a:t>
                </a:r>
                <a:endParaRPr lang="en-US" sz="1400" dirty="0"/>
              </a:p>
            </c:rich>
          </c:tx>
        </c:title>
        <c:numFmt formatCode="0%" sourceLinked="1"/>
        <c:tickLblPos val="nextTo"/>
        <c:txPr>
          <a:bodyPr/>
          <a:lstStyle/>
          <a:p>
            <a:pPr>
              <a:defRPr sz="1400"/>
            </a:pPr>
            <a:endParaRPr lang="en-US"/>
          </a:p>
        </c:txPr>
        <c:crossAx val="67868160"/>
        <c:crosses val="autoZero"/>
        <c:crossBetween val="between"/>
      </c:valAx>
    </c:plotArea>
    <c:legend>
      <c:legendPos val="l"/>
      <c:layout>
        <c:manualLayout>
          <c:xMode val="edge"/>
          <c:yMode val="edge"/>
          <c:x val="0.88038075420640793"/>
          <c:y val="0.50480019685039401"/>
          <c:w val="0.10983109938123903"/>
          <c:h val="0.13414960629921299"/>
        </c:manualLayout>
      </c:layout>
      <c:overlay val="1"/>
      <c:spPr>
        <a:solidFill>
          <a:srgbClr val="808DA9">
            <a:lumMod val="40000"/>
            <a:lumOff val="60000"/>
          </a:srgbClr>
        </a:solidFill>
        <a:ln>
          <a:solidFill>
            <a:srgbClr val="808DA9">
              <a:lumMod val="40000"/>
              <a:lumOff val="60000"/>
            </a:srgbClr>
          </a:solidFill>
        </a:ln>
        <a:effectLst>
          <a:outerShdw blurRad="50800" dist="38100" dir="2700000" algn="tl" rotWithShape="0">
            <a:prstClr val="black">
              <a:alpha val="40000"/>
            </a:prstClr>
          </a:outerShdw>
        </a:effectLst>
      </c:spPr>
      <c:txPr>
        <a:bodyPr/>
        <a:lstStyle/>
        <a:p>
          <a:pPr>
            <a:defRPr sz="1200"/>
          </a:pPr>
          <a:endParaRPr lang="en-US"/>
        </a:p>
      </c:txPr>
    </c:legend>
    <c:plotVisOnly val="1"/>
    <c:dispBlanksAs val="gap"/>
  </c:chart>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75426129245501"/>
          <c:y val="7.9374753937007922E-2"/>
          <c:w val="0.8690317446302821"/>
          <c:h val="0.64514689960629912"/>
        </c:manualLayout>
      </c:layout>
      <c:barChart>
        <c:barDir val="col"/>
        <c:grouping val="clustered"/>
        <c:ser>
          <c:idx val="0"/>
          <c:order val="0"/>
          <c:tx>
            <c:strRef>
              <c:f>Sheet1!$B$1</c:f>
              <c:strCache>
                <c:ptCount val="1"/>
                <c:pt idx="0">
                  <c:v>Offered Opinion</c:v>
                </c:pt>
              </c:strCache>
            </c:strRef>
          </c:tx>
          <c:dLbls>
            <c:txPr>
              <a:bodyPr/>
              <a:lstStyle/>
              <a:p>
                <a:pPr>
                  <a:defRPr sz="1200"/>
                </a:pPr>
                <a:endParaRPr lang="en-US"/>
              </a:p>
            </c:txPr>
            <c:showVal val="1"/>
          </c:dLbls>
          <c:cat>
            <c:strRef>
              <c:f>Sheet1!$A$2:$A$10</c:f>
              <c:strCache>
                <c:ptCount val="9"/>
                <c:pt idx="0">
                  <c:v>High Blood Pressure</c:v>
                </c:pt>
                <c:pt idx="1">
                  <c:v>High Cholesterol</c:v>
                </c:pt>
                <c:pt idx="2">
                  <c:v>Depression</c:v>
                </c:pt>
                <c:pt idx="3">
                  <c:v>Colon Cancer</c:v>
                </c:pt>
                <c:pt idx="4">
                  <c:v>Breast Cancer (F)</c:v>
                </c:pt>
                <c:pt idx="5">
                  <c:v>Prostate Cancer (M)</c:v>
                </c:pt>
                <c:pt idx="6">
                  <c:v>Cataract</c:v>
                </c:pt>
                <c:pt idx="7">
                  <c:v>Knee/Hip Replacement</c:v>
                </c:pt>
                <c:pt idx="8">
                  <c:v>Lower Back Pain</c:v>
                </c:pt>
              </c:strCache>
            </c:strRef>
          </c:cat>
          <c:val>
            <c:numRef>
              <c:f>Sheet1!$B$2:$B$10</c:f>
              <c:numCache>
                <c:formatCode>0%</c:formatCode>
                <c:ptCount val="9"/>
                <c:pt idx="0">
                  <c:v>0.84000000000000008</c:v>
                </c:pt>
                <c:pt idx="1">
                  <c:v>0.85000000000000009</c:v>
                </c:pt>
                <c:pt idx="2">
                  <c:v>0.78</c:v>
                </c:pt>
                <c:pt idx="3">
                  <c:v>0.84000000000000008</c:v>
                </c:pt>
                <c:pt idx="4">
                  <c:v>0.8</c:v>
                </c:pt>
                <c:pt idx="5">
                  <c:v>0.8</c:v>
                </c:pt>
                <c:pt idx="6">
                  <c:v>0.85000000000000009</c:v>
                </c:pt>
                <c:pt idx="7">
                  <c:v>0.78</c:v>
                </c:pt>
                <c:pt idx="8">
                  <c:v>0.82000000000000006</c:v>
                </c:pt>
              </c:numCache>
            </c:numRef>
          </c:val>
        </c:ser>
        <c:ser>
          <c:idx val="1"/>
          <c:order val="1"/>
          <c:tx>
            <c:strRef>
              <c:f>Sheet1!$C$1</c:f>
              <c:strCache>
                <c:ptCount val="1"/>
                <c:pt idx="0">
                  <c:v>Asked Opinion</c:v>
                </c:pt>
              </c:strCache>
            </c:strRef>
          </c:tx>
          <c:dLbls>
            <c:txPr>
              <a:bodyPr/>
              <a:lstStyle/>
              <a:p>
                <a:pPr>
                  <a:defRPr sz="1200"/>
                </a:pPr>
                <a:endParaRPr lang="en-US"/>
              </a:p>
            </c:txPr>
            <c:showVal val="1"/>
          </c:dLbls>
          <c:cat>
            <c:strRef>
              <c:f>Sheet1!$A$2:$A$10</c:f>
              <c:strCache>
                <c:ptCount val="9"/>
                <c:pt idx="0">
                  <c:v>High Blood Pressure</c:v>
                </c:pt>
                <c:pt idx="1">
                  <c:v>High Cholesterol</c:v>
                </c:pt>
                <c:pt idx="2">
                  <c:v>Depression</c:v>
                </c:pt>
                <c:pt idx="3">
                  <c:v>Colon Cancer</c:v>
                </c:pt>
                <c:pt idx="4">
                  <c:v>Breast Cancer (F)</c:v>
                </c:pt>
                <c:pt idx="5">
                  <c:v>Prostate Cancer (M)</c:v>
                </c:pt>
                <c:pt idx="6">
                  <c:v>Cataract</c:v>
                </c:pt>
                <c:pt idx="7">
                  <c:v>Knee/Hip Replacement</c:v>
                </c:pt>
                <c:pt idx="8">
                  <c:v>Lower Back Pain</c:v>
                </c:pt>
              </c:strCache>
            </c:strRef>
          </c:cat>
          <c:val>
            <c:numRef>
              <c:f>Sheet1!$C$2:$C$10</c:f>
              <c:numCache>
                <c:formatCode>0%</c:formatCode>
                <c:ptCount val="9"/>
                <c:pt idx="0">
                  <c:v>0.41000000000000003</c:v>
                </c:pt>
                <c:pt idx="1">
                  <c:v>0.45</c:v>
                </c:pt>
                <c:pt idx="2">
                  <c:v>0.7400000000000001</c:v>
                </c:pt>
                <c:pt idx="3">
                  <c:v>0.34</c:v>
                </c:pt>
                <c:pt idx="4">
                  <c:v>0.38000000000000006</c:v>
                </c:pt>
                <c:pt idx="5">
                  <c:v>0.46</c:v>
                </c:pt>
                <c:pt idx="6">
                  <c:v>0.77000000000000013</c:v>
                </c:pt>
                <c:pt idx="7">
                  <c:v>0.6100000000000001</c:v>
                </c:pt>
                <c:pt idx="8">
                  <c:v>0.76000000000000012</c:v>
                </c:pt>
              </c:numCache>
            </c:numRef>
          </c:val>
        </c:ser>
        <c:dLbls>
          <c:showVal val="1"/>
        </c:dLbls>
        <c:axId val="67945600"/>
        <c:axId val="67947520"/>
      </c:barChart>
      <c:catAx>
        <c:axId val="67945600"/>
        <c:scaling>
          <c:orientation val="minMax"/>
        </c:scaling>
        <c:axPos val="b"/>
        <c:title>
          <c:tx>
            <c:rich>
              <a:bodyPr/>
              <a:lstStyle/>
              <a:p>
                <a:pPr>
                  <a:defRPr sz="1400"/>
                </a:pPr>
                <a:r>
                  <a:rPr lang="en-US" sz="1400" dirty="0" smtClean="0"/>
                  <a:t>Type of Discussion</a:t>
                </a:r>
                <a:endParaRPr lang="en-US" sz="1400" dirty="0"/>
              </a:p>
            </c:rich>
          </c:tx>
          <c:layout>
            <c:manualLayout>
              <c:xMode val="edge"/>
              <c:yMode val="edge"/>
              <c:x val="0.45050219179455109"/>
              <c:y val="0.91937524606299204"/>
            </c:manualLayout>
          </c:layout>
        </c:title>
        <c:numFmt formatCode="General" sourceLinked="1"/>
        <c:tickLblPos val="nextTo"/>
        <c:txPr>
          <a:bodyPr rot="0" vert="horz" anchor="b" anchorCtr="1"/>
          <a:lstStyle/>
          <a:p>
            <a:pPr>
              <a:defRPr sz="1100" baseline="0"/>
            </a:pPr>
            <a:endParaRPr lang="en-US"/>
          </a:p>
        </c:txPr>
        <c:crossAx val="67947520"/>
        <c:crosses val="autoZero"/>
        <c:lblAlgn val="ctr"/>
        <c:lblOffset val="100"/>
      </c:catAx>
      <c:valAx>
        <c:axId val="67947520"/>
        <c:scaling>
          <c:orientation val="minMax"/>
        </c:scaling>
        <c:axPos val="l"/>
        <c:majorGridlines/>
        <c:title>
          <c:tx>
            <c:rich>
              <a:bodyPr rot="-5400000" vert="horz"/>
              <a:lstStyle/>
              <a:p>
                <a:pPr>
                  <a:defRPr sz="1400"/>
                </a:pPr>
                <a:r>
                  <a:rPr lang="en-US" sz="1400" dirty="0" smtClean="0"/>
                  <a:t>Proportion of Population</a:t>
                </a:r>
                <a:endParaRPr lang="en-US" sz="1400" dirty="0"/>
              </a:p>
            </c:rich>
          </c:tx>
        </c:title>
        <c:numFmt formatCode="0%" sourceLinked="1"/>
        <c:tickLblPos val="nextTo"/>
        <c:txPr>
          <a:bodyPr/>
          <a:lstStyle/>
          <a:p>
            <a:pPr>
              <a:defRPr sz="1400"/>
            </a:pPr>
            <a:endParaRPr lang="en-US"/>
          </a:p>
        </c:txPr>
        <c:crossAx val="67945600"/>
        <c:crosses val="autoZero"/>
        <c:crossBetween val="between"/>
      </c:valAx>
    </c:plotArea>
    <c:legend>
      <c:legendPos val="l"/>
      <c:layout>
        <c:manualLayout>
          <c:xMode val="edge"/>
          <c:yMode val="edge"/>
          <c:x val="0.84401390721681502"/>
          <c:y val="0.49542519685039405"/>
          <c:w val="0.15323877316775802"/>
          <c:h val="0.13414960629921299"/>
        </c:manualLayout>
      </c:layout>
      <c:overlay val="1"/>
      <c:spPr>
        <a:solidFill>
          <a:srgbClr val="CCD1DD"/>
        </a:solidFill>
        <a:ln>
          <a:solidFill>
            <a:srgbClr val="CCD1DD"/>
          </a:solidFill>
        </a:ln>
        <a:effectLst>
          <a:outerShdw blurRad="50800" dist="38100" dir="2700000" algn="tl" rotWithShape="0">
            <a:prstClr val="black">
              <a:alpha val="40000"/>
            </a:prstClr>
          </a:outerShdw>
        </a:effectLst>
      </c:spPr>
      <c:txPr>
        <a:bodyPr/>
        <a:lstStyle/>
        <a:p>
          <a:pPr>
            <a:defRPr sz="1200"/>
          </a:pPr>
          <a:endParaRPr lang="en-US"/>
        </a:p>
      </c:txPr>
    </c:legend>
    <c:plotVisOnly val="1"/>
    <c:dispBlanksAs val="gap"/>
  </c:chart>
  <c:txPr>
    <a:bodyPr/>
    <a:lstStyle/>
    <a:p>
      <a:pPr>
        <a:defRPr sz="18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75426129245501"/>
          <c:y val="7.9374753937007922E-2"/>
          <c:w val="0.8690317446302821"/>
          <c:h val="0.64514689960629912"/>
        </c:manualLayout>
      </c:layout>
      <c:barChart>
        <c:barDir val="col"/>
        <c:grouping val="clustered"/>
        <c:ser>
          <c:idx val="0"/>
          <c:order val="0"/>
          <c:tx>
            <c:strRef>
              <c:f>Sheet1!$B$1</c:f>
              <c:strCache>
                <c:ptCount val="1"/>
                <c:pt idx="0">
                  <c:v>Series 1</c:v>
                </c:pt>
              </c:strCache>
            </c:strRef>
          </c:tx>
          <c:dLbls>
            <c:txPr>
              <a:bodyPr/>
              <a:lstStyle/>
              <a:p>
                <a:pPr>
                  <a:defRPr sz="1200"/>
                </a:pPr>
                <a:endParaRPr lang="en-US"/>
              </a:p>
            </c:txPr>
            <c:showVal val="1"/>
          </c:dLbls>
          <c:cat>
            <c:strRef>
              <c:f>Sheet1!$A$2:$A$10</c:f>
              <c:strCache>
                <c:ptCount val="9"/>
                <c:pt idx="0">
                  <c:v>High Blood Pressure</c:v>
                </c:pt>
                <c:pt idx="1">
                  <c:v>High Cholesterol</c:v>
                </c:pt>
                <c:pt idx="2">
                  <c:v>Depression</c:v>
                </c:pt>
                <c:pt idx="3">
                  <c:v>Colon Cancer</c:v>
                </c:pt>
                <c:pt idx="4">
                  <c:v>Breast Cancer (F)</c:v>
                </c:pt>
                <c:pt idx="5">
                  <c:v>Prostate Cancer (M)</c:v>
                </c:pt>
                <c:pt idx="6">
                  <c:v>Cataract</c:v>
                </c:pt>
                <c:pt idx="7">
                  <c:v>Knee/Hip Replacement</c:v>
                </c:pt>
                <c:pt idx="8">
                  <c:v>Lower Back Pain</c:v>
                </c:pt>
              </c:strCache>
            </c:strRef>
          </c:cat>
          <c:val>
            <c:numRef>
              <c:f>Sheet1!$B$2:$B$10</c:f>
              <c:numCache>
                <c:formatCode>_(* #,##0.00_);_(* \(#,##0.00\);_(* "-"??_);_(@_)</c:formatCode>
                <c:ptCount val="9"/>
                <c:pt idx="0">
                  <c:v>0.70000000000000007</c:v>
                </c:pt>
                <c:pt idx="1">
                  <c:v>0.5</c:v>
                </c:pt>
                <c:pt idx="2">
                  <c:v>0.30000000000000004</c:v>
                </c:pt>
                <c:pt idx="3">
                  <c:v>0.4</c:v>
                </c:pt>
                <c:pt idx="4">
                  <c:v>0.4</c:v>
                </c:pt>
                <c:pt idx="5">
                  <c:v>0.2</c:v>
                </c:pt>
                <c:pt idx="6">
                  <c:v>0.30000000000000004</c:v>
                </c:pt>
                <c:pt idx="7">
                  <c:v>0.5</c:v>
                </c:pt>
                <c:pt idx="8">
                  <c:v>0.2</c:v>
                </c:pt>
              </c:numCache>
            </c:numRef>
          </c:val>
        </c:ser>
        <c:dLbls>
          <c:showVal val="1"/>
        </c:dLbls>
        <c:axId val="68156800"/>
        <c:axId val="68294144"/>
      </c:barChart>
      <c:catAx>
        <c:axId val="68156800"/>
        <c:scaling>
          <c:orientation val="minMax"/>
        </c:scaling>
        <c:axPos val="b"/>
        <c:title>
          <c:tx>
            <c:rich>
              <a:bodyPr/>
              <a:lstStyle/>
              <a:p>
                <a:pPr>
                  <a:defRPr sz="1400"/>
                </a:pPr>
                <a:r>
                  <a:rPr lang="en-US" sz="1400" dirty="0" smtClean="0"/>
                  <a:t>Type of Discussion</a:t>
                </a:r>
                <a:endParaRPr lang="en-US" sz="1400" dirty="0"/>
              </a:p>
            </c:rich>
          </c:tx>
          <c:layout>
            <c:manualLayout>
              <c:xMode val="edge"/>
              <c:yMode val="edge"/>
              <c:x val="0.45050219179455109"/>
              <c:y val="0.91937524606299204"/>
            </c:manualLayout>
          </c:layout>
        </c:title>
        <c:numFmt formatCode="General" sourceLinked="1"/>
        <c:tickLblPos val="nextTo"/>
        <c:txPr>
          <a:bodyPr rot="0" vert="horz" anchor="b" anchorCtr="1"/>
          <a:lstStyle/>
          <a:p>
            <a:pPr>
              <a:defRPr sz="1100" baseline="0"/>
            </a:pPr>
            <a:endParaRPr lang="en-US"/>
          </a:p>
        </c:txPr>
        <c:crossAx val="68294144"/>
        <c:crosses val="autoZero"/>
        <c:lblAlgn val="ctr"/>
        <c:lblOffset val="100"/>
      </c:catAx>
      <c:valAx>
        <c:axId val="68294144"/>
        <c:scaling>
          <c:orientation val="minMax"/>
          <c:max val="1"/>
        </c:scaling>
        <c:axPos val="l"/>
        <c:majorGridlines/>
        <c:title>
          <c:tx>
            <c:rich>
              <a:bodyPr rot="-5400000" vert="horz"/>
              <a:lstStyle/>
              <a:p>
                <a:pPr>
                  <a:defRPr sz="1400"/>
                </a:pPr>
                <a:r>
                  <a:rPr lang="en-US" sz="1400" dirty="0" smtClean="0"/>
                  <a:t>Proportion</a:t>
                </a:r>
                <a:endParaRPr lang="en-US" sz="1400" dirty="0"/>
              </a:p>
            </c:rich>
          </c:tx>
          <c:layout>
            <c:manualLayout>
              <c:xMode val="edge"/>
              <c:yMode val="edge"/>
              <c:x val="7.5764264561653015E-3"/>
              <c:y val="0.19096186023622003"/>
            </c:manualLayout>
          </c:layout>
        </c:title>
        <c:numFmt formatCode="_(* #,##0.00_);_(* \(#,##0.00\);_(* &quot;-&quot;??_);_(@_)" sourceLinked="1"/>
        <c:tickLblPos val="nextTo"/>
        <c:txPr>
          <a:bodyPr/>
          <a:lstStyle/>
          <a:p>
            <a:pPr>
              <a:defRPr sz="1400"/>
            </a:pPr>
            <a:endParaRPr lang="en-US"/>
          </a:p>
        </c:txPr>
        <c:crossAx val="68156800"/>
        <c:crosses val="autoZero"/>
        <c:crossBetween val="between"/>
      </c:valAx>
    </c:plotArea>
    <c:plotVisOnly val="1"/>
    <c:dispBlanksAs val="gap"/>
  </c:chart>
  <c:txPr>
    <a:bodyPr/>
    <a:lstStyle/>
    <a:p>
      <a:pPr>
        <a:defRPr sz="180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75426129245501"/>
          <c:y val="0.11999975393700801"/>
          <c:w val="0.8690317446302821"/>
          <c:h val="0.70764689960629912"/>
        </c:manualLayout>
      </c:layout>
      <c:barChart>
        <c:barDir val="col"/>
        <c:grouping val="clustered"/>
        <c:ser>
          <c:idx val="0"/>
          <c:order val="0"/>
          <c:tx>
            <c:strRef>
              <c:f>Sheet1!$B$1</c:f>
              <c:strCache>
                <c:ptCount val="1"/>
                <c:pt idx="0">
                  <c:v>Series 1</c:v>
                </c:pt>
              </c:strCache>
            </c:strRef>
          </c:tx>
          <c:dLbls>
            <c:txPr>
              <a:bodyPr/>
              <a:lstStyle/>
              <a:p>
                <a:pPr>
                  <a:defRPr sz="1200"/>
                </a:pPr>
                <a:endParaRPr lang="en-US"/>
              </a:p>
            </c:txPr>
            <c:showVal val="1"/>
          </c:dLbls>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General</c:formatCode>
                <c:ptCount val="11"/>
                <c:pt idx="0">
                  <c:v>1.28</c:v>
                </c:pt>
                <c:pt idx="1">
                  <c:v>0.72000000000000008</c:v>
                </c:pt>
                <c:pt idx="2">
                  <c:v>1.35</c:v>
                </c:pt>
                <c:pt idx="3">
                  <c:v>2.34</c:v>
                </c:pt>
                <c:pt idx="4">
                  <c:v>1.76</c:v>
                </c:pt>
                <c:pt idx="5">
                  <c:v>9.5299999999999994</c:v>
                </c:pt>
                <c:pt idx="6">
                  <c:v>5.35</c:v>
                </c:pt>
                <c:pt idx="7">
                  <c:v>10.94</c:v>
                </c:pt>
                <c:pt idx="8">
                  <c:v>22.110000000000003</c:v>
                </c:pt>
                <c:pt idx="9">
                  <c:v>8.2799999999999994</c:v>
                </c:pt>
                <c:pt idx="10">
                  <c:v>36.349999999999994</c:v>
                </c:pt>
              </c:numCache>
            </c:numRef>
          </c:val>
        </c:ser>
        <c:dLbls>
          <c:showVal val="1"/>
        </c:dLbls>
        <c:axId val="68307968"/>
        <c:axId val="68510464"/>
      </c:barChart>
      <c:catAx>
        <c:axId val="68307968"/>
        <c:scaling>
          <c:orientation val="minMax"/>
        </c:scaling>
        <c:axPos val="b"/>
        <c:numFmt formatCode="General" sourceLinked="1"/>
        <c:tickLblPos val="nextTo"/>
        <c:txPr>
          <a:bodyPr/>
          <a:lstStyle/>
          <a:p>
            <a:pPr>
              <a:defRPr sz="1400"/>
            </a:pPr>
            <a:endParaRPr lang="en-US"/>
          </a:p>
        </c:txPr>
        <c:crossAx val="68510464"/>
        <c:crosses val="autoZero"/>
        <c:auto val="1"/>
        <c:lblAlgn val="ctr"/>
        <c:lblOffset val="100"/>
      </c:catAx>
      <c:valAx>
        <c:axId val="68510464"/>
        <c:scaling>
          <c:orientation val="minMax"/>
        </c:scaling>
        <c:axPos val="l"/>
        <c:majorGridlines/>
        <c:title>
          <c:tx>
            <c:rich>
              <a:bodyPr rot="-5400000" vert="horz"/>
              <a:lstStyle/>
              <a:p>
                <a:pPr>
                  <a:defRPr sz="1400"/>
                </a:pPr>
                <a:r>
                  <a:rPr lang="en-US" sz="1400" dirty="0" smtClean="0"/>
                  <a:t>Proportion of Population</a:t>
                </a:r>
                <a:endParaRPr lang="en-US" sz="1400" dirty="0"/>
              </a:p>
            </c:rich>
          </c:tx>
          <c:layout>
            <c:manualLayout>
              <c:xMode val="edge"/>
              <c:yMode val="edge"/>
              <c:x val="7.5764264561653015E-3"/>
              <c:y val="0.19096186023622003"/>
            </c:manualLayout>
          </c:layout>
        </c:title>
        <c:numFmt formatCode="General" sourceLinked="1"/>
        <c:tickLblPos val="nextTo"/>
        <c:txPr>
          <a:bodyPr/>
          <a:lstStyle/>
          <a:p>
            <a:pPr>
              <a:defRPr sz="1400"/>
            </a:pPr>
            <a:endParaRPr lang="en-US"/>
          </a:p>
        </c:txPr>
        <c:crossAx val="68307968"/>
        <c:crosses val="autoZero"/>
        <c:crossBetween val="between"/>
      </c:valAx>
    </c:plotArea>
    <c:plotVisOnly val="1"/>
    <c:dispBlanksAs val="gap"/>
  </c:chart>
  <c:txPr>
    <a:bodyPr/>
    <a:lstStyle/>
    <a:p>
      <a:pPr>
        <a:defRPr sz="1800"/>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75426129245501"/>
          <c:y val="7.9374753937007922E-2"/>
          <c:w val="0.8690317446302821"/>
          <c:h val="0.64514689960629912"/>
        </c:manualLayout>
      </c:layout>
      <c:barChart>
        <c:barDir val="col"/>
        <c:grouping val="clustered"/>
        <c:ser>
          <c:idx val="0"/>
          <c:order val="0"/>
          <c:tx>
            <c:strRef>
              <c:f>Sheet1!$B$1</c:f>
              <c:strCache>
                <c:ptCount val="1"/>
                <c:pt idx="0">
                  <c:v>All Patients</c:v>
                </c:pt>
              </c:strCache>
            </c:strRef>
          </c:tx>
          <c:dLbls>
            <c:txPr>
              <a:bodyPr/>
              <a:lstStyle/>
              <a:p>
                <a:pPr>
                  <a:defRPr sz="1200"/>
                </a:pPr>
                <a:endParaRPr lang="en-US"/>
              </a:p>
            </c:txPr>
            <c:showVal val="1"/>
          </c:dLbls>
          <c:cat>
            <c:strRef>
              <c:f>Sheet1!$A$2:$A$5</c:f>
              <c:strCache>
                <c:ptCount val="4"/>
                <c:pt idx="0">
                  <c:v>HCP</c:v>
                </c:pt>
                <c:pt idx="1">
                  <c:v>Internet*</c:v>
                </c:pt>
                <c:pt idx="2">
                  <c:v>Family &amp; Friends</c:v>
                </c:pt>
                <c:pt idx="3">
                  <c:v>Media</c:v>
                </c:pt>
              </c:strCache>
            </c:strRef>
          </c:cat>
          <c:val>
            <c:numRef>
              <c:f>Sheet1!$B$2:$B$5</c:f>
              <c:numCache>
                <c:formatCode>General</c:formatCode>
                <c:ptCount val="4"/>
                <c:pt idx="0">
                  <c:v>8.8000000000000007</c:v>
                </c:pt>
                <c:pt idx="1">
                  <c:v>2.1</c:v>
                </c:pt>
                <c:pt idx="2">
                  <c:v>6.1</c:v>
                </c:pt>
                <c:pt idx="3">
                  <c:v>4.9000000000000004</c:v>
                </c:pt>
              </c:numCache>
            </c:numRef>
          </c:val>
        </c:ser>
        <c:ser>
          <c:idx val="1"/>
          <c:order val="1"/>
          <c:tx>
            <c:strRef>
              <c:f>Sheet1!$C$1</c:f>
              <c:strCache>
                <c:ptCount val="1"/>
                <c:pt idx="0">
                  <c:v>Internet Users Only</c:v>
                </c:pt>
              </c:strCache>
            </c:strRef>
          </c:tx>
          <c:dLbls>
            <c:txPr>
              <a:bodyPr/>
              <a:lstStyle/>
              <a:p>
                <a:pPr>
                  <a:defRPr sz="1200"/>
                </a:pPr>
                <a:endParaRPr lang="en-US"/>
              </a:p>
            </c:txPr>
            <c:showVal val="1"/>
          </c:dLbls>
          <c:cat>
            <c:strRef>
              <c:f>Sheet1!$A$2:$A$5</c:f>
              <c:strCache>
                <c:ptCount val="4"/>
                <c:pt idx="0">
                  <c:v>HCP</c:v>
                </c:pt>
                <c:pt idx="1">
                  <c:v>Internet*</c:v>
                </c:pt>
                <c:pt idx="2">
                  <c:v>Family &amp; Friends</c:v>
                </c:pt>
                <c:pt idx="3">
                  <c:v>Media</c:v>
                </c:pt>
              </c:strCache>
            </c:strRef>
          </c:cat>
          <c:val>
            <c:numRef>
              <c:f>Sheet1!$C$2:$C$5</c:f>
              <c:numCache>
                <c:formatCode>General</c:formatCode>
                <c:ptCount val="4"/>
                <c:pt idx="0">
                  <c:v>8.6999999999999993</c:v>
                </c:pt>
                <c:pt idx="1">
                  <c:v>7.4</c:v>
                </c:pt>
                <c:pt idx="2">
                  <c:v>6.4</c:v>
                </c:pt>
                <c:pt idx="3">
                  <c:v>5</c:v>
                </c:pt>
              </c:numCache>
            </c:numRef>
          </c:val>
        </c:ser>
        <c:dLbls>
          <c:showVal val="1"/>
        </c:dLbls>
        <c:axId val="68621056"/>
        <c:axId val="68622976"/>
      </c:barChart>
      <c:catAx>
        <c:axId val="68621056"/>
        <c:scaling>
          <c:orientation val="minMax"/>
        </c:scaling>
        <c:axPos val="b"/>
        <c:title>
          <c:tx>
            <c:rich>
              <a:bodyPr/>
              <a:lstStyle/>
              <a:p>
                <a:pPr>
                  <a:defRPr sz="1400"/>
                </a:pPr>
                <a:r>
                  <a:rPr lang="en-US" sz="1400" dirty="0" smtClean="0"/>
                  <a:t>Information Source</a:t>
                </a:r>
                <a:endParaRPr lang="en-US" sz="1400" dirty="0"/>
              </a:p>
            </c:rich>
          </c:tx>
          <c:layout>
            <c:manualLayout>
              <c:xMode val="edge"/>
              <c:yMode val="edge"/>
              <c:x val="0.44747162121208506"/>
              <c:y val="0.81937524606299206"/>
            </c:manualLayout>
          </c:layout>
        </c:title>
        <c:numFmt formatCode="General" sourceLinked="1"/>
        <c:tickLblPos val="nextTo"/>
        <c:txPr>
          <a:bodyPr rot="0" vert="horz" anchor="b" anchorCtr="1"/>
          <a:lstStyle/>
          <a:p>
            <a:pPr>
              <a:defRPr sz="1100" baseline="0"/>
            </a:pPr>
            <a:endParaRPr lang="en-US"/>
          </a:p>
        </c:txPr>
        <c:crossAx val="68622976"/>
        <c:crosses val="autoZero"/>
        <c:lblAlgn val="ctr"/>
        <c:lblOffset val="100"/>
      </c:catAx>
      <c:valAx>
        <c:axId val="68622976"/>
        <c:scaling>
          <c:orientation val="minMax"/>
        </c:scaling>
        <c:axPos val="l"/>
        <c:majorGridlines/>
        <c:title>
          <c:tx>
            <c:rich>
              <a:bodyPr rot="-5400000" vert="horz"/>
              <a:lstStyle/>
              <a:p>
                <a:pPr>
                  <a:defRPr sz="1400"/>
                </a:pPr>
                <a:r>
                  <a:rPr lang="en-US" sz="1400" dirty="0" smtClean="0"/>
                  <a:t>Mean Rating</a:t>
                </a:r>
                <a:r>
                  <a:rPr lang="en-US" sz="1400" baseline="0" dirty="0" smtClean="0"/>
                  <a:t> (0-10)</a:t>
                </a:r>
                <a:endParaRPr lang="en-US" sz="1400" dirty="0"/>
              </a:p>
            </c:rich>
          </c:tx>
          <c:layout>
            <c:manualLayout>
              <c:xMode val="edge"/>
              <c:yMode val="edge"/>
              <c:x val="7.5764264561653015E-3"/>
              <c:y val="0.19096186023622003"/>
            </c:manualLayout>
          </c:layout>
        </c:title>
        <c:numFmt formatCode="General" sourceLinked="1"/>
        <c:tickLblPos val="nextTo"/>
        <c:txPr>
          <a:bodyPr/>
          <a:lstStyle/>
          <a:p>
            <a:pPr>
              <a:defRPr sz="1400"/>
            </a:pPr>
            <a:endParaRPr lang="en-US"/>
          </a:p>
        </c:txPr>
        <c:crossAx val="68621056"/>
        <c:crosses val="autoZero"/>
        <c:crossBetween val="between"/>
      </c:valAx>
    </c:plotArea>
    <c:legend>
      <c:legendPos val="r"/>
      <c:layout>
        <c:manualLayout>
          <c:xMode val="edge"/>
          <c:yMode val="edge"/>
          <c:x val="0.73730334102509598"/>
          <c:y val="8.9997293307086612E-2"/>
          <c:w val="0.17916733283539707"/>
          <c:h val="0.13414960629921299"/>
        </c:manualLayout>
      </c:layout>
      <c:overlay val="1"/>
      <c:spPr>
        <a:solidFill>
          <a:srgbClr val="808DA9">
            <a:lumMod val="60000"/>
            <a:lumOff val="40000"/>
          </a:srgbClr>
        </a:solidFill>
        <a:effectLst>
          <a:outerShdw blurRad="50800" dist="38100" dir="2700000" algn="tl" rotWithShape="0">
            <a:prstClr val="black">
              <a:alpha val="40000"/>
            </a:prstClr>
          </a:outerShdw>
        </a:effectLst>
      </c:spPr>
      <c:txPr>
        <a:bodyPr/>
        <a:lstStyle/>
        <a:p>
          <a:pPr>
            <a:defRPr sz="1200"/>
          </a:pPr>
          <a:endParaRPr lang="en-US"/>
        </a:p>
      </c:txPr>
    </c:legend>
    <c:plotVisOnly val="1"/>
    <c:dispBlanksAs val="gap"/>
  </c:chart>
  <c:txPr>
    <a:bodyPr/>
    <a:lstStyle/>
    <a:p>
      <a:pPr>
        <a:defRPr sz="1800"/>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75426129245501"/>
          <c:y val="7.9374753937007922E-2"/>
          <c:w val="0.8690317446302821"/>
          <c:h val="0.64514689960629912"/>
        </c:manualLayout>
      </c:layout>
      <c:barChart>
        <c:barDir val="col"/>
        <c:grouping val="clustered"/>
        <c:ser>
          <c:idx val="0"/>
          <c:order val="0"/>
          <c:tx>
            <c:strRef>
              <c:f>Sheet1!$B$1</c:f>
              <c:strCache>
                <c:ptCount val="1"/>
                <c:pt idx="0">
                  <c:v>Controls</c:v>
                </c:pt>
              </c:strCache>
            </c:strRef>
          </c:tx>
          <c:dLbls>
            <c:txPr>
              <a:bodyPr/>
              <a:lstStyle/>
              <a:p>
                <a:pPr>
                  <a:defRPr sz="1400">
                    <a:solidFill>
                      <a:schemeClr val="tx1"/>
                    </a:solidFill>
                  </a:defRPr>
                </a:pPr>
                <a:endParaRPr lang="en-US"/>
              </a:p>
            </c:txPr>
            <c:dLblPos val="outEnd"/>
            <c:showVal val="1"/>
          </c:dLbls>
          <c:cat>
            <c:numRef>
              <c:f>Sheet1!$A$2</c:f>
              <c:numCache>
                <c:formatCode>General</c:formatCode>
                <c:ptCount val="1"/>
              </c:numCache>
            </c:numRef>
          </c:cat>
          <c:val>
            <c:numRef>
              <c:f>Sheet1!$B$2</c:f>
              <c:numCache>
                <c:formatCode>0%</c:formatCode>
                <c:ptCount val="1"/>
                <c:pt idx="0">
                  <c:v>0.75000000000000011</c:v>
                </c:pt>
              </c:numCache>
            </c:numRef>
          </c:val>
        </c:ser>
        <c:ser>
          <c:idx val="1"/>
          <c:order val="1"/>
          <c:tx>
            <c:strRef>
              <c:f>Sheet1!$C$1</c:f>
              <c:strCache>
                <c:ptCount val="1"/>
                <c:pt idx="0">
                  <c:v>Stable Angina SDM Video</c:v>
                </c:pt>
              </c:strCache>
            </c:strRef>
          </c:tx>
          <c:dLbls>
            <c:txPr>
              <a:bodyPr/>
              <a:lstStyle/>
              <a:p>
                <a:pPr>
                  <a:defRPr sz="1400">
                    <a:solidFill>
                      <a:srgbClr val="000000"/>
                    </a:solidFill>
                  </a:defRPr>
                </a:pPr>
                <a:endParaRPr lang="en-US"/>
              </a:p>
            </c:txPr>
            <c:dLblPos val="outEnd"/>
            <c:showVal val="1"/>
          </c:dLbls>
          <c:cat>
            <c:numRef>
              <c:f>Sheet1!$A$2</c:f>
              <c:numCache>
                <c:formatCode>General</c:formatCode>
                <c:ptCount val="1"/>
              </c:numCache>
            </c:numRef>
          </c:cat>
          <c:val>
            <c:numRef>
              <c:f>Sheet1!$C$2</c:f>
              <c:numCache>
                <c:formatCode>0%</c:formatCode>
                <c:ptCount val="1"/>
                <c:pt idx="0">
                  <c:v>0.57999999999999996</c:v>
                </c:pt>
              </c:numCache>
            </c:numRef>
          </c:val>
        </c:ser>
        <c:dLbls>
          <c:showVal val="1"/>
        </c:dLbls>
        <c:axId val="69784320"/>
        <c:axId val="69785856"/>
      </c:barChart>
      <c:catAx>
        <c:axId val="69784320"/>
        <c:scaling>
          <c:orientation val="minMax"/>
        </c:scaling>
        <c:axPos val="b"/>
        <c:numFmt formatCode="General" sourceLinked="1"/>
        <c:tickLblPos val="nextTo"/>
        <c:txPr>
          <a:bodyPr rot="0" vert="horz" anchor="b" anchorCtr="1"/>
          <a:lstStyle/>
          <a:p>
            <a:pPr>
              <a:defRPr sz="1100" baseline="0"/>
            </a:pPr>
            <a:endParaRPr lang="en-US"/>
          </a:p>
        </c:txPr>
        <c:crossAx val="69785856"/>
        <c:crosses val="autoZero"/>
        <c:lblAlgn val="ctr"/>
        <c:lblOffset val="100"/>
      </c:catAx>
      <c:valAx>
        <c:axId val="69785856"/>
        <c:scaling>
          <c:orientation val="minMax"/>
        </c:scaling>
        <c:axPos val="l"/>
        <c:majorGridlines/>
        <c:title>
          <c:tx>
            <c:rich>
              <a:bodyPr rot="-5400000" vert="horz"/>
              <a:lstStyle/>
              <a:p>
                <a:pPr>
                  <a:defRPr sz="1400"/>
                </a:pPr>
                <a:r>
                  <a:rPr lang="en-US" sz="1400" dirty="0" smtClean="0"/>
                  <a:t>% Choosing</a:t>
                </a:r>
                <a:r>
                  <a:rPr lang="en-US" sz="1400" baseline="0" dirty="0" smtClean="0"/>
                  <a:t> Revascularization</a:t>
                </a:r>
                <a:endParaRPr lang="en-US" sz="1400" dirty="0"/>
              </a:p>
            </c:rich>
          </c:tx>
          <c:layout>
            <c:manualLayout>
              <c:xMode val="edge"/>
              <c:yMode val="edge"/>
              <c:x val="3.0186392022201906E-4"/>
              <c:y val="0.11611220472440902"/>
            </c:manualLayout>
          </c:layout>
        </c:title>
        <c:numFmt formatCode="0%" sourceLinked="1"/>
        <c:tickLblPos val="nextTo"/>
        <c:txPr>
          <a:bodyPr/>
          <a:lstStyle/>
          <a:p>
            <a:pPr>
              <a:defRPr sz="1400"/>
            </a:pPr>
            <a:endParaRPr lang="en-US"/>
          </a:p>
        </c:txPr>
        <c:crossAx val="69784320"/>
        <c:crosses val="autoZero"/>
        <c:crossBetween val="between"/>
      </c:valAx>
    </c:plotArea>
    <c:plotVisOnly val="1"/>
    <c:dispBlanksAs val="gap"/>
  </c:chart>
  <c:txPr>
    <a:bodyPr/>
    <a:lstStyle/>
    <a:p>
      <a:pPr>
        <a:defRPr sz="1800"/>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72810532068002"/>
          <c:y val="7.9374753937007922E-2"/>
          <c:w val="0.82205790060205697"/>
          <c:h val="0.7295218996062991"/>
        </c:manualLayout>
      </c:layout>
      <c:barChart>
        <c:barDir val="col"/>
        <c:grouping val="clustered"/>
        <c:ser>
          <c:idx val="0"/>
          <c:order val="0"/>
          <c:tx>
            <c:strRef>
              <c:f>Sheet1!$B$1</c:f>
              <c:strCache>
                <c:ptCount val="1"/>
                <c:pt idx="0">
                  <c:v>Series 1</c:v>
                </c:pt>
              </c:strCache>
            </c:strRef>
          </c:tx>
          <c:dLbls>
            <c:txPr>
              <a:bodyPr/>
              <a:lstStyle/>
              <a:p>
                <a:pPr>
                  <a:defRPr sz="1200"/>
                </a:pPr>
                <a:endParaRPr lang="en-US"/>
              </a:p>
            </c:txPr>
            <c:showVal val="1"/>
          </c:dLbls>
          <c:cat>
            <c:strRef>
              <c:f>Sheet1!$A$2:$A$6</c:f>
              <c:strCache>
                <c:ptCount val="5"/>
                <c:pt idx="0">
                  <c:v>Total Population</c:v>
                </c:pt>
                <c:pt idx="1">
                  <c:v>Chronic Conditions</c:v>
                </c:pt>
                <c:pt idx="2">
                  <c:v>Preference-Sensitive Condition</c:v>
                </c:pt>
                <c:pt idx="3">
                  <c:v>Other High-Risk Condition</c:v>
                </c:pt>
                <c:pt idx="4">
                  <c:v>All Others</c:v>
                </c:pt>
              </c:strCache>
            </c:strRef>
          </c:cat>
          <c:val>
            <c:numRef>
              <c:f>Sheet1!$B$2:$B$6</c:f>
              <c:numCache>
                <c:formatCode>"$"#,##0.00</c:formatCode>
                <c:ptCount val="5"/>
                <c:pt idx="0">
                  <c:v>-7.96</c:v>
                </c:pt>
                <c:pt idx="1">
                  <c:v>-51.120000000000005</c:v>
                </c:pt>
                <c:pt idx="2">
                  <c:v>-15.96</c:v>
                </c:pt>
                <c:pt idx="3">
                  <c:v>-5.96</c:v>
                </c:pt>
                <c:pt idx="4">
                  <c:v>-2.0000000000000004E-2</c:v>
                </c:pt>
              </c:numCache>
            </c:numRef>
          </c:val>
        </c:ser>
        <c:dLbls>
          <c:showVal val="1"/>
        </c:dLbls>
        <c:axId val="70478464"/>
        <c:axId val="70497024"/>
      </c:barChart>
      <c:catAx>
        <c:axId val="70478464"/>
        <c:scaling>
          <c:orientation val="minMax"/>
        </c:scaling>
        <c:axPos val="b"/>
        <c:title>
          <c:tx>
            <c:rich>
              <a:bodyPr/>
              <a:lstStyle/>
              <a:p>
                <a:pPr>
                  <a:defRPr sz="1400"/>
                </a:pPr>
                <a:r>
                  <a:rPr lang="en-US" sz="1400" dirty="0" smtClean="0"/>
                  <a:t>Service Category</a:t>
                </a:r>
                <a:endParaRPr lang="en-US" sz="1400" dirty="0"/>
              </a:p>
            </c:rich>
          </c:tx>
          <c:layout>
            <c:manualLayout>
              <c:xMode val="edge"/>
              <c:yMode val="edge"/>
              <c:x val="0.45050219179455109"/>
              <c:y val="0.93812524606299208"/>
            </c:manualLayout>
          </c:layout>
        </c:title>
        <c:numFmt formatCode="General" sourceLinked="1"/>
        <c:tickLblPos val="low"/>
        <c:txPr>
          <a:bodyPr anchor="b" anchorCtr="1"/>
          <a:lstStyle/>
          <a:p>
            <a:pPr>
              <a:defRPr sz="1200"/>
            </a:pPr>
            <a:endParaRPr lang="en-US"/>
          </a:p>
        </c:txPr>
        <c:crossAx val="70497024"/>
        <c:crosses val="autoZero"/>
        <c:lblAlgn val="ctr"/>
        <c:lblOffset val="100"/>
      </c:catAx>
      <c:valAx>
        <c:axId val="70497024"/>
        <c:scaling>
          <c:orientation val="minMax"/>
        </c:scaling>
        <c:axPos val="l"/>
        <c:majorGridlines/>
        <c:title>
          <c:tx>
            <c:rich>
              <a:bodyPr rot="-5400000" vert="horz" anchor="ctr" anchorCtr="0"/>
              <a:lstStyle/>
              <a:p>
                <a:pPr>
                  <a:defRPr sz="1200"/>
                </a:pPr>
                <a:r>
                  <a:rPr lang="en-US" sz="1200" dirty="0" smtClean="0"/>
                  <a:t>Avg.</a:t>
                </a:r>
                <a:r>
                  <a:rPr lang="en-US" sz="1200" baseline="0" dirty="0" smtClean="0"/>
                  <a:t> Monthly Cost Difference </a:t>
                </a:r>
                <a:br>
                  <a:rPr lang="en-US" sz="1200" baseline="0" dirty="0" smtClean="0"/>
                </a:br>
                <a:r>
                  <a:rPr lang="en-US" sz="1200" baseline="0" dirty="0" smtClean="0"/>
                  <a:t>(Enhanced – Usual Support)</a:t>
                </a:r>
                <a:endParaRPr lang="en-US" sz="1200" dirty="0"/>
              </a:p>
            </c:rich>
          </c:tx>
          <c:layout>
            <c:manualLayout>
              <c:xMode val="edge"/>
              <c:yMode val="edge"/>
              <c:x val="3.0305705824661211E-3"/>
              <c:y val="0.20346186023622004"/>
            </c:manualLayout>
          </c:layout>
        </c:title>
        <c:numFmt formatCode="&quot;$&quot;#,##0.00" sourceLinked="1"/>
        <c:tickLblPos val="nextTo"/>
        <c:txPr>
          <a:bodyPr/>
          <a:lstStyle/>
          <a:p>
            <a:pPr>
              <a:defRPr sz="1400"/>
            </a:pPr>
            <a:endParaRPr lang="en-US"/>
          </a:p>
        </c:txPr>
        <c:crossAx val="70478464"/>
        <c:crosses val="autoZero"/>
        <c:crossBetween val="between"/>
      </c:valAx>
    </c:plotArea>
    <c:plotVisOnly val="1"/>
    <c:dispBlanksAs val="gap"/>
  </c:chart>
  <c:txPr>
    <a:bodyPr/>
    <a:lstStyle/>
    <a:p>
      <a:pPr>
        <a:defRPr sz="1800"/>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0493C6-D33A-E54C-810C-D90022E4D4BF}" type="datetimeFigureOut">
              <a:rPr lang="en-US" smtClean="0"/>
              <a:pPr/>
              <a:t>3/18/2013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11BC48-4C64-6941-BCB0-FFD2C4409CE3}" type="slidenum">
              <a:rPr lang="en-US" smtClean="0"/>
              <a:pPr/>
              <a:t>‹#›</a:t>
            </a:fld>
            <a:endParaRPr lang="en-US"/>
          </a:p>
        </p:txBody>
      </p:sp>
    </p:spTree>
    <p:extLst>
      <p:ext uri="{BB962C8B-B14F-4D97-AF65-F5344CB8AC3E}">
        <p14:creationId xmlns:p14="http://schemas.microsoft.com/office/powerpoint/2010/main" xmlns="" val="24126985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pPr eaLnBrk="1" latinLnBrk="0" hangingPunct="1"/>
            <a:fld id="{9D21D778-B565-4D7E-94D7-64010A445B68}" type="datetimeFigureOut">
              <a:rPr lang="en-US" smtClean="0"/>
              <a:pPr eaLnBrk="1" latinLnBrk="0" hangingPunct="1"/>
              <a:t>3/18/2013</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kumimoji="0"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3/18/2013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3/18/2013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C6B1FF6-39B9-40F5-8B67-33C6354A3D4F}"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3/18/2013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pPr eaLnBrk="1" latinLnBrk="0" hangingPunct="1"/>
            <a:fld id="{9D21D778-B565-4D7E-94D7-64010A445B68}" type="datetimeFigureOut">
              <a:rPr lang="en-US" smtClean="0"/>
              <a:pPr eaLnBrk="1" latinLnBrk="0" hangingPunct="1"/>
              <a:t>3/18/2013</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kumimoji="0"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3/18/2013</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3/18/2013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3/18/2013</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2C6B1FF6-39B9-40F5-8B67-33C6354A3D4F}" type="slidenum">
              <a:rPr kumimoji="0" lang="en-US" smtClean="0"/>
              <a:pPr/>
              <a:t>‹#›</a:t>
            </a:fld>
            <a:endParaRPr kumimoji="0"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3/18/2013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3/18/2013</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3/18/2013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222656"/>
            <a:ext cx="8381260" cy="1187585"/>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algn="r" eaLnBrk="1" latinLnBrk="0" hangingPunct="1"/>
            <a:fld id="{9D21D778-B565-4D7E-94D7-64010A445B68}" type="datetimeFigureOut">
              <a:rPr lang="en-US" smtClean="0"/>
              <a:pPr algn="r" eaLnBrk="1" latinLnBrk="0" hangingPunct="1"/>
              <a:t>3/18/2013</a:t>
            </a:fld>
            <a:endParaRPr lang="en-US" sz="1400" dirty="0">
              <a:solidFill>
                <a:srgbClr val="FFFFFF"/>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4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0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3255031"/>
            <a:ext cx="1981200" cy="3447005"/>
          </a:xfrm>
        </p:spPr>
        <p:txBody>
          <a:bodyPr>
            <a:normAutofit/>
          </a:bodyPr>
          <a:lstStyle/>
          <a:p>
            <a:endParaRPr lang="en-US" sz="1200" dirty="0" smtClean="0"/>
          </a:p>
          <a:p>
            <a:r>
              <a:rPr lang="en-US" sz="1200" dirty="0"/>
              <a:t>University of Texas System, Clinical Safety and Effectiveness </a:t>
            </a:r>
            <a:r>
              <a:rPr lang="en-US" sz="1200" dirty="0" smtClean="0"/>
              <a:t>Conference</a:t>
            </a:r>
            <a:endParaRPr lang="en-US" sz="1200" dirty="0"/>
          </a:p>
          <a:p>
            <a:endParaRPr lang="en-US" sz="1200" i="1" dirty="0" smtClean="0"/>
          </a:p>
          <a:p>
            <a:r>
              <a:rPr lang="en-US" sz="1200" i="1" dirty="0" smtClean="0"/>
              <a:t>Building </a:t>
            </a:r>
            <a:r>
              <a:rPr lang="en-US" sz="1200" i="1" dirty="0"/>
              <a:t>the Bridge: Maintaining Quality in the Face of Change </a:t>
            </a:r>
            <a:endParaRPr lang="en-US" sz="1200" i="1" dirty="0" smtClean="0"/>
          </a:p>
          <a:p>
            <a:endParaRPr lang="en-US" sz="1200" dirty="0" smtClean="0"/>
          </a:p>
          <a:p>
            <a:r>
              <a:rPr lang="en-US" sz="1100" dirty="0" smtClean="0"/>
              <a:t>September </a:t>
            </a:r>
            <a:r>
              <a:rPr lang="en-US" sz="1100" dirty="0"/>
              <a:t>20-21, </a:t>
            </a:r>
            <a:r>
              <a:rPr lang="en-US" sz="1100" dirty="0" smtClean="0"/>
              <a:t>2012</a:t>
            </a:r>
            <a:br>
              <a:rPr lang="en-US" sz="1100" dirty="0" smtClean="0"/>
            </a:br>
            <a:r>
              <a:rPr lang="en-US" sz="1100" dirty="0" smtClean="0"/>
              <a:t>San </a:t>
            </a:r>
            <a:r>
              <a:rPr lang="en-US" sz="1100" dirty="0"/>
              <a:t>Antonio, </a:t>
            </a:r>
            <a:r>
              <a:rPr lang="en-US" sz="1100" dirty="0" smtClean="0"/>
              <a:t>Texas</a:t>
            </a:r>
            <a:endParaRPr lang="en-US" sz="1100" dirty="0"/>
          </a:p>
        </p:txBody>
      </p:sp>
      <p:sp>
        <p:nvSpPr>
          <p:cNvPr id="3" name="Title 2"/>
          <p:cNvSpPr>
            <a:spLocks noGrp="1"/>
          </p:cNvSpPr>
          <p:nvPr>
            <p:ph type="title"/>
          </p:nvPr>
        </p:nvSpPr>
        <p:spPr/>
        <p:txBody>
          <a:bodyPr/>
          <a:lstStyle/>
          <a:p>
            <a:r>
              <a:rPr lang="en-US" dirty="0" smtClean="0"/>
              <a:t>(Making) Shared Decision Making </a:t>
            </a:r>
            <a:br>
              <a:rPr lang="en-US" dirty="0" smtClean="0"/>
            </a:br>
            <a:r>
              <a:rPr lang="en-US" dirty="0" smtClean="0"/>
              <a:t>Part of “</a:t>
            </a:r>
            <a:r>
              <a:rPr lang="en-US" i="1" dirty="0" smtClean="0"/>
              <a:t>Usual Care</a:t>
            </a:r>
            <a:r>
              <a:rPr lang="en-US" dirty="0" smtClean="0"/>
              <a:t>”</a:t>
            </a:r>
            <a:endParaRPr lang="en-US" dirty="0"/>
          </a:p>
        </p:txBody>
      </p:sp>
      <p:sp>
        <p:nvSpPr>
          <p:cNvPr id="4" name="Rectangle 3"/>
          <p:cNvSpPr/>
          <p:nvPr/>
        </p:nvSpPr>
        <p:spPr>
          <a:xfrm>
            <a:off x="2791122" y="5292899"/>
            <a:ext cx="3682919" cy="461665"/>
          </a:xfrm>
          <a:prstGeom prst="rect">
            <a:avLst/>
          </a:prstGeom>
        </p:spPr>
        <p:txBody>
          <a:bodyPr wrap="none">
            <a:spAutoFit/>
          </a:bodyPr>
          <a:lstStyle/>
          <a:p>
            <a:r>
              <a:rPr lang="en-US" sz="2400" b="1" dirty="0" smtClean="0">
                <a:solidFill>
                  <a:schemeClr val="bg1"/>
                </a:solidFill>
                <a:latin typeface="Franklin Gothic Book"/>
                <a:cs typeface="Franklin Gothic Book"/>
              </a:rPr>
              <a:t>David Wennberg</a:t>
            </a:r>
            <a:r>
              <a:rPr lang="en-US" sz="2400" b="1" dirty="0">
                <a:solidFill>
                  <a:schemeClr val="bg1"/>
                </a:solidFill>
                <a:latin typeface="Franklin Gothic Book"/>
                <a:cs typeface="Franklin Gothic Book"/>
              </a:rPr>
              <a:t>, MD, MPH</a:t>
            </a:r>
          </a:p>
        </p:txBody>
      </p:sp>
    </p:spTree>
    <p:extLst>
      <p:ext uri="{BB962C8B-B14F-4D97-AF65-F5344CB8AC3E}">
        <p14:creationId xmlns:p14="http://schemas.microsoft.com/office/powerpoint/2010/main" xmlns="" val="3389903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540190991"/>
              </p:ext>
            </p:extLst>
          </p:nvPr>
        </p:nvGraphicFramePr>
        <p:xfrm>
          <a:off x="381000" y="1719263"/>
          <a:ext cx="8407400" cy="4114800"/>
        </p:xfrm>
        <a:graphic>
          <a:graphicData uri="http://schemas.openxmlformats.org/drawingml/2006/table">
            <a:tbl>
              <a:tblPr firstRow="1" bandRow="1">
                <a:tableStyleId>{5C22544A-7EE6-4342-B048-85BDC9FD1C3A}</a:tableStyleId>
              </a:tblPr>
              <a:tblGrid>
                <a:gridCol w="6941207"/>
                <a:gridCol w="1466193"/>
              </a:tblGrid>
              <a:tr h="370840">
                <a:tc>
                  <a:txBody>
                    <a:bodyPr/>
                    <a:lstStyle/>
                    <a:p>
                      <a:pPr algn="ctr"/>
                      <a:r>
                        <a:rPr lang="en-US" dirty="0" smtClean="0"/>
                        <a:t>Preferences</a:t>
                      </a:r>
                      <a:endParaRPr lang="en-US" dirty="0"/>
                    </a:p>
                  </a:txBody>
                  <a:tcPr anchor="ctr"/>
                </a:tc>
                <a:tc>
                  <a:txBody>
                    <a:bodyPr/>
                    <a:lstStyle/>
                    <a:p>
                      <a:pPr algn="ctr"/>
                      <a:r>
                        <a:rPr lang="en-US" dirty="0" smtClean="0"/>
                        <a:t>Number</a:t>
                      </a:r>
                      <a:r>
                        <a:rPr lang="en-US" baseline="0" dirty="0" smtClean="0"/>
                        <a:t> of Patients (n=914)</a:t>
                      </a:r>
                      <a:endParaRPr lang="en-US" dirty="0"/>
                    </a:p>
                  </a:txBody>
                  <a:tcPr/>
                </a:tc>
              </a:tr>
              <a:tr h="370840">
                <a:tc>
                  <a:txBody>
                    <a:bodyPr/>
                    <a:lstStyle/>
                    <a:p>
                      <a:r>
                        <a:rPr lang="en-US" dirty="0" smtClean="0"/>
                        <a:t>“I prefer to leave all the decisions regarding</a:t>
                      </a:r>
                      <a:r>
                        <a:rPr lang="en-US" baseline="0" dirty="0" smtClean="0"/>
                        <a:t> my treatment to my doctor.”</a:t>
                      </a:r>
                      <a:endParaRPr lang="en-US" dirty="0"/>
                    </a:p>
                  </a:txBody>
                  <a:tcPr/>
                </a:tc>
                <a:tc>
                  <a:txBody>
                    <a:bodyPr/>
                    <a:lstStyle/>
                    <a:p>
                      <a:pPr algn="r"/>
                      <a:r>
                        <a:rPr lang="en-US" dirty="0" smtClean="0"/>
                        <a:t>102 (11.1%)</a:t>
                      </a:r>
                      <a:endParaRPr lang="en-US" dirty="0"/>
                    </a:p>
                  </a:txBody>
                  <a:tcPr anchor="b"/>
                </a:tc>
              </a:tr>
              <a:tr h="370840">
                <a:tc>
                  <a:txBody>
                    <a:bodyPr/>
                    <a:lstStyle/>
                    <a:p>
                      <a:r>
                        <a:rPr lang="en-US" dirty="0" smtClean="0"/>
                        <a:t>“I prefer that my doctor make the final decision about which treatment will be used, but seriously consider</a:t>
                      </a:r>
                      <a:r>
                        <a:rPr lang="en-US" baseline="0" dirty="0" smtClean="0"/>
                        <a:t> my opinion.”</a:t>
                      </a:r>
                      <a:endParaRPr lang="en-US" dirty="0"/>
                    </a:p>
                  </a:txBody>
                  <a:tcPr/>
                </a:tc>
                <a:tc>
                  <a:txBody>
                    <a:bodyPr/>
                    <a:lstStyle/>
                    <a:p>
                      <a:pPr algn="r"/>
                      <a:r>
                        <a:rPr lang="en-US" dirty="0" smtClean="0"/>
                        <a:t>225 (24.6%)</a:t>
                      </a:r>
                      <a:endParaRPr lang="en-US" dirty="0"/>
                    </a:p>
                  </a:txBody>
                  <a:tcPr anchor="b"/>
                </a:tc>
              </a:tr>
              <a:tr h="370840">
                <a:tc>
                  <a:txBody>
                    <a:bodyPr/>
                    <a:lstStyle/>
                    <a:p>
                      <a:r>
                        <a:rPr lang="en-US" dirty="0" smtClean="0"/>
                        <a:t>“I prefer that my doctor and I share responsibility</a:t>
                      </a:r>
                      <a:r>
                        <a:rPr lang="en-US" baseline="0" dirty="0" smtClean="0"/>
                        <a:t> for deciding which treatment is best for me.”</a:t>
                      </a:r>
                      <a:endParaRPr lang="en-US" dirty="0"/>
                    </a:p>
                  </a:txBody>
                  <a:tcPr/>
                </a:tc>
                <a:tc>
                  <a:txBody>
                    <a:bodyPr/>
                    <a:lstStyle/>
                    <a:p>
                      <a:pPr algn="r"/>
                      <a:r>
                        <a:rPr lang="en-US" dirty="0" smtClean="0"/>
                        <a:t>400 (43.7%)</a:t>
                      </a:r>
                      <a:endParaRPr lang="en-US" dirty="0"/>
                    </a:p>
                  </a:txBody>
                  <a:tcPr anchor="b"/>
                </a:tc>
              </a:tr>
              <a:tr h="370840">
                <a:tc>
                  <a:txBody>
                    <a:bodyPr/>
                    <a:lstStyle/>
                    <a:p>
                      <a:r>
                        <a:rPr lang="en-US" dirty="0" smtClean="0"/>
                        <a:t>“I prefer</a:t>
                      </a:r>
                      <a:r>
                        <a:rPr lang="en-US" baseline="0" dirty="0" smtClean="0"/>
                        <a:t> to make the final selection of my treatments after seriously considering my doctor’s opinion.”</a:t>
                      </a:r>
                      <a:endParaRPr lang="en-US" dirty="0"/>
                    </a:p>
                  </a:txBody>
                  <a:tcPr/>
                </a:tc>
                <a:tc>
                  <a:txBody>
                    <a:bodyPr/>
                    <a:lstStyle/>
                    <a:p>
                      <a:pPr algn="r"/>
                      <a:r>
                        <a:rPr lang="en-US" dirty="0" smtClean="0"/>
                        <a:t>167 (18.2%)</a:t>
                      </a:r>
                      <a:endParaRPr lang="en-US" dirty="0"/>
                    </a:p>
                  </a:txBody>
                  <a:tcPr anchor="b"/>
                </a:tc>
              </a:tr>
              <a:tr h="370840">
                <a:tc>
                  <a:txBody>
                    <a:bodyPr/>
                    <a:lstStyle/>
                    <a:p>
                      <a:r>
                        <a:rPr lang="en-US" dirty="0" smtClean="0"/>
                        <a:t>“I</a:t>
                      </a:r>
                      <a:r>
                        <a:rPr lang="en-US" baseline="0" dirty="0" smtClean="0"/>
                        <a:t> prefer to make the final decision about the treatment I will receive.”</a:t>
                      </a:r>
                      <a:endParaRPr lang="en-US" dirty="0"/>
                    </a:p>
                  </a:txBody>
                  <a:tcPr/>
                </a:tc>
                <a:tc>
                  <a:txBody>
                    <a:bodyPr/>
                    <a:lstStyle/>
                    <a:p>
                      <a:pPr algn="r"/>
                      <a:r>
                        <a:rPr lang="en-US" dirty="0" smtClean="0"/>
                        <a:t>20</a:t>
                      </a:r>
                      <a:r>
                        <a:rPr lang="en-US" baseline="0" dirty="0" smtClean="0"/>
                        <a:t> (2.1%)</a:t>
                      </a:r>
                      <a:endParaRPr lang="en-US" dirty="0"/>
                    </a:p>
                  </a:txBody>
                  <a:tcPr anchor="b"/>
                </a:tc>
              </a:tr>
            </a:tbl>
          </a:graphicData>
        </a:graphic>
      </p:graphicFrame>
      <p:sp>
        <p:nvSpPr>
          <p:cNvPr id="3" name="Title 2"/>
          <p:cNvSpPr>
            <a:spLocks noGrp="1"/>
          </p:cNvSpPr>
          <p:nvPr>
            <p:ph type="title"/>
          </p:nvPr>
        </p:nvSpPr>
        <p:spPr/>
        <p:txBody>
          <a:bodyPr/>
          <a:lstStyle/>
          <a:p>
            <a:r>
              <a:rPr lang="en-US" u="sng" dirty="0" smtClean="0"/>
              <a:t>patient’s</a:t>
            </a:r>
            <a:r>
              <a:rPr lang="en-US" dirty="0" smtClean="0"/>
              <a:t> Decision-Making Role Preferences</a:t>
            </a:r>
            <a:endParaRPr lang="en-US" dirty="0"/>
          </a:p>
        </p:txBody>
      </p:sp>
      <p:sp>
        <p:nvSpPr>
          <p:cNvPr id="5" name="TextBox 4"/>
          <p:cNvSpPr txBox="1"/>
          <p:nvPr/>
        </p:nvSpPr>
        <p:spPr>
          <a:xfrm>
            <a:off x="151725" y="6381315"/>
            <a:ext cx="8783212" cy="400110"/>
          </a:xfrm>
          <a:prstGeom prst="rect">
            <a:avLst/>
          </a:prstGeom>
          <a:noFill/>
        </p:spPr>
        <p:txBody>
          <a:bodyPr wrap="square" rtlCol="0">
            <a:spAutoFit/>
          </a:bodyPr>
          <a:lstStyle>
            <a:defPPr>
              <a:defRPr lang="en-US"/>
            </a:defPPr>
            <a:lvl1pPr algn="r">
              <a:defRPr sz="1000">
                <a:latin typeface="Franklin Gothic Book"/>
                <a:cs typeface="Franklin Gothic Book"/>
              </a:defRPr>
            </a:lvl1pPr>
          </a:lstStyle>
          <a:p>
            <a:r>
              <a:rPr lang="en-US" dirty="0"/>
              <a:t>Source:  </a:t>
            </a:r>
            <a:r>
              <a:rPr lang="en-US" dirty="0" smtClean="0"/>
              <a:t>Shields CG, et al.  </a:t>
            </a:r>
            <a:r>
              <a:rPr lang="en-US" b="1" dirty="0" smtClean="0"/>
              <a:t>Decision-Making Role Preferences of Patients Receiving Adjuvant Cancer Treatment:  A University of Rochester Cancer Center Community Clinical Oncology Program.</a:t>
            </a:r>
            <a:r>
              <a:rPr lang="en-US" dirty="0" smtClean="0"/>
              <a:t>  Supportive Cancer Therapy.  Jan 2004.  </a:t>
            </a:r>
            <a:r>
              <a:rPr lang="en-US" dirty="0" err="1" smtClean="0"/>
              <a:t>Vol</a:t>
            </a:r>
            <a:r>
              <a:rPr lang="en-US" dirty="0" smtClean="0"/>
              <a:t> 1. No 2. 119-126.</a:t>
            </a:r>
            <a:endParaRPr lang="en-US" dirty="0"/>
          </a:p>
        </p:txBody>
      </p:sp>
    </p:spTree>
    <p:extLst>
      <p:ext uri="{BB962C8B-B14F-4D97-AF65-F5344CB8AC3E}">
        <p14:creationId xmlns:p14="http://schemas.microsoft.com/office/powerpoint/2010/main" xmlns="" val="631871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Profile of the issue…</a:t>
            </a:r>
          </a:p>
        </p:txBody>
      </p:sp>
      <p:grpSp>
        <p:nvGrpSpPr>
          <p:cNvPr id="430" name="Group 429"/>
          <p:cNvGrpSpPr/>
          <p:nvPr/>
        </p:nvGrpSpPr>
        <p:grpSpPr>
          <a:xfrm>
            <a:off x="2446801" y="2272334"/>
            <a:ext cx="3914231" cy="3690988"/>
            <a:chOff x="2097062" y="2776640"/>
            <a:chExt cx="3914231" cy="3690988"/>
          </a:xfrm>
        </p:grpSpPr>
        <p:sp>
          <p:nvSpPr>
            <p:cNvPr id="428" name="Rectangle 427"/>
            <p:cNvSpPr/>
            <p:nvPr/>
          </p:nvSpPr>
          <p:spPr>
            <a:xfrm>
              <a:off x="2097062" y="2776642"/>
              <a:ext cx="3914231" cy="3690986"/>
            </a:xfrm>
            <a:prstGeom prst="rect">
              <a:avLst/>
            </a:prstGeom>
            <a:solidFill>
              <a:schemeClr val="bg1"/>
            </a:solidFill>
            <a:ln w="127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356859" y="2940050"/>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56859" y="304023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57413" y="3143250"/>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356859" y="314042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56305" y="3143250"/>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56859" y="3240616"/>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208345" y="351684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308771" y="351684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409197" y="351684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508501" y="351684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08345" y="361166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08771" y="361166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09197" y="361166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508501" y="361166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157967" y="370649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257414" y="370649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356861" y="370649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56308" y="370649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555753" y="370649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09197" y="380131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509623" y="380131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610050" y="380131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107919" y="380131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208345" y="380131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308771" y="380131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511833" y="389614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612695" y="389614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713555" y="389614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209247" y="389614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310109" y="389614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410971" y="389614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007523" y="389614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108385" y="389614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409197" y="399097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314321" y="408579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260749" y="418062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308771"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357611"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341820" y="620332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311139" y="399097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613796" y="408579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713621" y="408579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813443" y="408579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414146" y="408579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513971" y="408579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014846" y="408579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114671" y="408579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214496" y="408579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915021" y="408579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652280" y="418062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750163" y="418062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848046" y="418062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456514" y="418062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554397" y="418062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967103" y="418019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064985" y="418019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162867" y="418019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358631" y="418019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869221" y="418019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798135" y="427262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439703" y="54133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243937" y="54133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341820" y="54133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504489" y="427219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602371" y="427219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700253" y="427219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896017" y="427219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406607" y="427219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113811" y="4275802"/>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211694" y="4275802"/>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309577" y="4275802"/>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918045" y="4275802"/>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015928" y="4275802"/>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820162" y="4275374"/>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801264" y="4371326"/>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5192795" y="4371326"/>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5290678" y="4371326"/>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388561" y="4371326"/>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997029" y="4371326"/>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094912" y="4371326"/>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507618" y="437089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605500" y="437089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703382" y="437089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899146" y="437089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409736" y="437089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621950"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013481"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4111364"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4209247"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817715"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3915598"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328304"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426186"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3524068"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719832"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4160565"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4653180"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5047272"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5145795"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5244318"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4850226"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948749"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5342841"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4456134"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4554657"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4751703"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4259088"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470904"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864996"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3963519"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4062042"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667950"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766473"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372381"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3569427"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205366" y="455992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4697859" y="456097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4893624" y="456097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4991507" y="456097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4404213" y="4560550"/>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4502095" y="4560550"/>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4599977" y="4560550"/>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4795741" y="4560550"/>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4306331" y="4560550"/>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910076" y="455992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4007959" y="455992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105842" y="455992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714310" y="455992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812193" y="455992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457623"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4950116"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5341647"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5439530"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5537413"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5145881"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5243764"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4656470"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4754352"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4852234"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5047998"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558588"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770802"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162333"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260216"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358099"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966567"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4064450"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3672920"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3868684"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3281678"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3477443"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3575326"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3183796"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3379560"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4206285"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698778"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5090309"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5188192"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5286075"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4894543"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4992426"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4405132"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4503014"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4600896"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4796660"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4307250"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3519464"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3910995"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4008878"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4106761"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3715229"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3813112"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3421582"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3617346"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3030340"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3226105"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3323988"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2932458"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3128222"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4354333"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846826"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238357"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5336240"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5434123"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5042591"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5140474"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4553180"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4651062"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4748944"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4944708"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4455298"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3667512"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4059043"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156926"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254809"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3863277"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3961160"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3569630"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3765394"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3178388"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3374153"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3472036"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3080506"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3276270"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4747808"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5240301"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4946655"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5044537"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5142419"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848773"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4060987"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4452518"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550401"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4648284"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4256752"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4354635"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3963105"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4158869"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3571863"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3767628"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3865511"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3473981"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3669745"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5677652"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5775535"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5481886"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5579769"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5384003"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5534049"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5631932"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4304168"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4796661"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5188192"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5286075"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5383958"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4992426"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5090309"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4503015"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4600897"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4698779"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4894543"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4405133"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3617347"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4008878"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4106761"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4204644"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3813112"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3910995"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3519465"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3715229"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3128223"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3323988"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3421871"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3226105"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5483884"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5581767"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4793214"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4992061"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5089943"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4894179"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4106393"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4497924"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4595807"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4693690"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4302158"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4400041"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4008511"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4204275"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3617269"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3813034"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3910917"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3715151"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4840480"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4941445"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4153659"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4545190"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4643073"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4740956"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4349424"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4447307"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4055777"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4251541"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3860300"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3958183"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3762417"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4884103"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4985068"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4197282"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4588813"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4686696"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4784579"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4393047"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4490930"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4099400"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4295164"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3708158"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3903923"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4001806"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3806040"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4191007" y="550818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4386772" y="550818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4484655" y="550818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4288889" y="550818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4433260" y="560301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4237494" y="560301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4335377" y="560301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4341820" y="569782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TextBox 420"/>
            <p:cNvSpPr txBox="1"/>
            <p:nvPr/>
          </p:nvSpPr>
          <p:spPr>
            <a:xfrm>
              <a:off x="2435924" y="2776642"/>
              <a:ext cx="526688" cy="276999"/>
            </a:xfrm>
            <a:prstGeom prst="rect">
              <a:avLst/>
            </a:prstGeom>
            <a:noFill/>
          </p:spPr>
          <p:txBody>
            <a:bodyPr wrap="square" rtlCol="0">
              <a:spAutoFit/>
            </a:bodyPr>
            <a:lstStyle/>
            <a:p>
              <a:pPr algn="r"/>
              <a:r>
                <a:rPr lang="en-US" sz="1200" dirty="0" smtClean="0"/>
                <a:t>21.0</a:t>
              </a:r>
              <a:endParaRPr lang="en-US" sz="1200" dirty="0"/>
            </a:p>
          </p:txBody>
        </p:sp>
        <p:sp>
          <p:nvSpPr>
            <p:cNvPr id="422" name="TextBox 421"/>
            <p:cNvSpPr txBox="1"/>
            <p:nvPr/>
          </p:nvSpPr>
          <p:spPr>
            <a:xfrm>
              <a:off x="2435924" y="3341441"/>
              <a:ext cx="526688" cy="276999"/>
            </a:xfrm>
            <a:prstGeom prst="rect">
              <a:avLst/>
            </a:prstGeom>
            <a:noFill/>
          </p:spPr>
          <p:txBody>
            <a:bodyPr wrap="square" rtlCol="0">
              <a:spAutoFit/>
            </a:bodyPr>
            <a:lstStyle/>
            <a:p>
              <a:pPr algn="r"/>
              <a:r>
                <a:rPr lang="en-US" sz="1200" dirty="0" smtClean="0"/>
                <a:t>18.0</a:t>
              </a:r>
              <a:endParaRPr lang="en-US" sz="1200" dirty="0"/>
            </a:p>
          </p:txBody>
        </p:sp>
        <p:sp>
          <p:nvSpPr>
            <p:cNvPr id="423" name="TextBox 422"/>
            <p:cNvSpPr txBox="1"/>
            <p:nvPr/>
          </p:nvSpPr>
          <p:spPr>
            <a:xfrm>
              <a:off x="2435924" y="3919013"/>
              <a:ext cx="526688" cy="276999"/>
            </a:xfrm>
            <a:prstGeom prst="rect">
              <a:avLst/>
            </a:prstGeom>
            <a:noFill/>
          </p:spPr>
          <p:txBody>
            <a:bodyPr wrap="square" rtlCol="0">
              <a:spAutoFit/>
            </a:bodyPr>
            <a:lstStyle/>
            <a:p>
              <a:pPr algn="r"/>
              <a:r>
                <a:rPr lang="en-US" sz="1200" dirty="0" smtClean="0"/>
                <a:t>15.0</a:t>
              </a:r>
              <a:endParaRPr lang="en-US" sz="1200" dirty="0"/>
            </a:p>
          </p:txBody>
        </p:sp>
        <p:sp>
          <p:nvSpPr>
            <p:cNvPr id="424" name="TextBox 423"/>
            <p:cNvSpPr txBox="1"/>
            <p:nvPr/>
          </p:nvSpPr>
          <p:spPr>
            <a:xfrm>
              <a:off x="2435924" y="4483812"/>
              <a:ext cx="526688" cy="276999"/>
            </a:xfrm>
            <a:prstGeom prst="rect">
              <a:avLst/>
            </a:prstGeom>
            <a:noFill/>
          </p:spPr>
          <p:txBody>
            <a:bodyPr wrap="square" rtlCol="0">
              <a:spAutoFit/>
            </a:bodyPr>
            <a:lstStyle/>
            <a:p>
              <a:pPr algn="r"/>
              <a:r>
                <a:rPr lang="en-US" sz="1200" dirty="0" smtClean="0"/>
                <a:t>12.0</a:t>
              </a:r>
              <a:endParaRPr lang="en-US" sz="1200" dirty="0"/>
            </a:p>
          </p:txBody>
        </p:sp>
        <p:sp>
          <p:nvSpPr>
            <p:cNvPr id="425" name="TextBox 424"/>
            <p:cNvSpPr txBox="1"/>
            <p:nvPr/>
          </p:nvSpPr>
          <p:spPr>
            <a:xfrm>
              <a:off x="2435924" y="5050913"/>
              <a:ext cx="526688" cy="276999"/>
            </a:xfrm>
            <a:prstGeom prst="rect">
              <a:avLst/>
            </a:prstGeom>
            <a:noFill/>
          </p:spPr>
          <p:txBody>
            <a:bodyPr wrap="square" rtlCol="0">
              <a:spAutoFit/>
            </a:bodyPr>
            <a:lstStyle/>
            <a:p>
              <a:pPr algn="r"/>
              <a:r>
                <a:rPr lang="en-US" sz="1200" dirty="0"/>
                <a:t>9</a:t>
              </a:r>
              <a:r>
                <a:rPr lang="en-US" sz="1200" dirty="0" smtClean="0"/>
                <a:t>.0</a:t>
              </a:r>
              <a:endParaRPr lang="en-US" sz="1200" dirty="0"/>
            </a:p>
          </p:txBody>
        </p:sp>
        <p:sp>
          <p:nvSpPr>
            <p:cNvPr id="426" name="TextBox 425"/>
            <p:cNvSpPr txBox="1"/>
            <p:nvPr/>
          </p:nvSpPr>
          <p:spPr>
            <a:xfrm>
              <a:off x="2435924" y="5615712"/>
              <a:ext cx="526688" cy="276999"/>
            </a:xfrm>
            <a:prstGeom prst="rect">
              <a:avLst/>
            </a:prstGeom>
            <a:noFill/>
          </p:spPr>
          <p:txBody>
            <a:bodyPr wrap="square" rtlCol="0">
              <a:spAutoFit/>
            </a:bodyPr>
            <a:lstStyle/>
            <a:p>
              <a:pPr algn="r"/>
              <a:r>
                <a:rPr lang="en-US" sz="1200" dirty="0"/>
                <a:t>6</a:t>
              </a:r>
              <a:r>
                <a:rPr lang="en-US" sz="1200" dirty="0" smtClean="0"/>
                <a:t>.0</a:t>
              </a:r>
              <a:endParaRPr lang="en-US" sz="1200" dirty="0"/>
            </a:p>
          </p:txBody>
        </p:sp>
        <p:sp>
          <p:nvSpPr>
            <p:cNvPr id="427" name="TextBox 426"/>
            <p:cNvSpPr txBox="1"/>
            <p:nvPr/>
          </p:nvSpPr>
          <p:spPr>
            <a:xfrm>
              <a:off x="2435924" y="6190629"/>
              <a:ext cx="526688" cy="276999"/>
            </a:xfrm>
            <a:prstGeom prst="rect">
              <a:avLst/>
            </a:prstGeom>
            <a:noFill/>
          </p:spPr>
          <p:txBody>
            <a:bodyPr wrap="square" rtlCol="0">
              <a:spAutoFit/>
            </a:bodyPr>
            <a:lstStyle/>
            <a:p>
              <a:pPr algn="r"/>
              <a:r>
                <a:rPr lang="en-US" sz="1200" dirty="0"/>
                <a:t>3</a:t>
              </a:r>
              <a:r>
                <a:rPr lang="en-US" sz="1200" dirty="0" smtClean="0"/>
                <a:t>.0</a:t>
              </a:r>
              <a:endParaRPr lang="en-US" sz="1200" dirty="0"/>
            </a:p>
          </p:txBody>
        </p:sp>
        <p:sp>
          <p:nvSpPr>
            <p:cNvPr id="429" name="TextBox 428"/>
            <p:cNvSpPr txBox="1"/>
            <p:nvPr/>
          </p:nvSpPr>
          <p:spPr>
            <a:xfrm rot="16200000">
              <a:off x="434788" y="4483634"/>
              <a:ext cx="3690987" cy="276999"/>
            </a:xfrm>
            <a:prstGeom prst="rect">
              <a:avLst/>
            </a:prstGeom>
            <a:noFill/>
          </p:spPr>
          <p:txBody>
            <a:bodyPr wrap="square" rtlCol="0">
              <a:spAutoFit/>
            </a:bodyPr>
            <a:lstStyle/>
            <a:p>
              <a:pPr algn="ctr"/>
              <a:r>
                <a:rPr lang="en-US" sz="1200" dirty="0" smtClean="0"/>
                <a:t>Cardiac Revascularization </a:t>
              </a:r>
              <a:endParaRPr lang="en-US" sz="1200" dirty="0"/>
            </a:p>
          </p:txBody>
        </p:sp>
      </p:grpSp>
      <p:sp>
        <p:nvSpPr>
          <p:cNvPr id="431" name="TextBox 430"/>
          <p:cNvSpPr txBox="1"/>
          <p:nvPr/>
        </p:nvSpPr>
        <p:spPr>
          <a:xfrm>
            <a:off x="4800386" y="5520239"/>
            <a:ext cx="1499402" cy="276999"/>
          </a:xfrm>
          <a:prstGeom prst="rect">
            <a:avLst/>
          </a:prstGeom>
          <a:noFill/>
        </p:spPr>
        <p:txBody>
          <a:bodyPr wrap="square" rtlCol="0">
            <a:spAutoFit/>
          </a:bodyPr>
          <a:lstStyle/>
          <a:p>
            <a:pPr algn="r"/>
            <a:r>
              <a:rPr lang="en-US" sz="1200" dirty="0" smtClean="0"/>
              <a:t>Ontario Benchmark</a:t>
            </a:r>
            <a:endParaRPr lang="en-US" sz="1200" dirty="0"/>
          </a:p>
        </p:txBody>
      </p:sp>
      <p:cxnSp>
        <p:nvCxnSpPr>
          <p:cNvPr id="433" name="Straight Arrow Connector 432"/>
          <p:cNvCxnSpPr/>
          <p:nvPr/>
        </p:nvCxnSpPr>
        <p:spPr>
          <a:xfrm flipH="1">
            <a:off x="4802948" y="5744410"/>
            <a:ext cx="1434755" cy="1747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09508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a survey of consecutive patients scheduled for an </a:t>
            </a:r>
            <a:r>
              <a:rPr lang="en-US" b="1" u="sng" dirty="0" smtClean="0"/>
              <a:t>elective</a:t>
            </a:r>
            <a:r>
              <a:rPr lang="en-US" dirty="0" smtClean="0"/>
              <a:t> coronary revascularization procedure at Yale New Haven Hospital in 1997-1998</a:t>
            </a:r>
            <a:br>
              <a:rPr lang="en-US" dirty="0" smtClean="0"/>
            </a:br>
            <a:endParaRPr lang="en-US" dirty="0" smtClean="0"/>
          </a:p>
          <a:p>
            <a:pPr lvl="1"/>
            <a:r>
              <a:rPr lang="en-US" dirty="0" smtClean="0">
                <a:solidFill>
                  <a:srgbClr val="AD0101"/>
                </a:solidFill>
              </a:rPr>
              <a:t>75%</a:t>
            </a:r>
            <a:r>
              <a:rPr lang="en-US" dirty="0" smtClean="0"/>
              <a:t> believed PCI would help improve an MI</a:t>
            </a:r>
            <a:br>
              <a:rPr lang="en-US" dirty="0" smtClean="0"/>
            </a:br>
            <a:endParaRPr lang="en-US" dirty="0" smtClean="0"/>
          </a:p>
          <a:p>
            <a:pPr lvl="1"/>
            <a:r>
              <a:rPr lang="en-US" dirty="0">
                <a:solidFill>
                  <a:srgbClr val="AD0101"/>
                </a:solidFill>
              </a:rPr>
              <a:t>71% </a:t>
            </a:r>
            <a:r>
              <a:rPr lang="en-US" dirty="0" smtClean="0"/>
              <a:t>believed PCI would help them live longer</a:t>
            </a:r>
            <a:br>
              <a:rPr lang="en-US" dirty="0" smtClean="0"/>
            </a:br>
            <a:endParaRPr lang="en-US" dirty="0" smtClean="0"/>
          </a:p>
          <a:p>
            <a:pPr lvl="1"/>
            <a:r>
              <a:rPr lang="en-US" dirty="0">
                <a:solidFill>
                  <a:srgbClr val="AD0101"/>
                </a:solidFill>
              </a:rPr>
              <a:t>&lt;50% </a:t>
            </a:r>
            <a:r>
              <a:rPr lang="en-US" dirty="0"/>
              <a:t>could name 1 possible complication of PCI</a:t>
            </a:r>
            <a:br>
              <a:rPr lang="en-US" dirty="0"/>
            </a:br>
            <a:endParaRPr lang="en-US" dirty="0"/>
          </a:p>
          <a:p>
            <a:pPr lvl="1"/>
            <a:r>
              <a:rPr lang="en-US" dirty="0">
                <a:solidFill>
                  <a:srgbClr val="AD0101"/>
                </a:solidFill>
              </a:rPr>
              <a:t>85%</a:t>
            </a:r>
            <a:r>
              <a:rPr lang="en-US" dirty="0" smtClean="0"/>
              <a:t> were “consented” just before the procedure (by a fellow or an NP)</a:t>
            </a:r>
            <a:endParaRPr lang="en-US" dirty="0"/>
          </a:p>
        </p:txBody>
      </p:sp>
      <p:sp>
        <p:nvSpPr>
          <p:cNvPr id="3" name="Title 2"/>
          <p:cNvSpPr>
            <a:spLocks noGrp="1"/>
          </p:cNvSpPr>
          <p:nvPr>
            <p:ph type="title"/>
          </p:nvPr>
        </p:nvSpPr>
        <p:spPr/>
        <p:txBody>
          <a:bodyPr/>
          <a:lstStyle/>
          <a:p>
            <a:r>
              <a:rPr lang="en-US" dirty="0" smtClean="0"/>
              <a:t>“</a:t>
            </a:r>
            <a:r>
              <a:rPr lang="en-US" i="1" dirty="0" smtClean="0"/>
              <a:t>Informed</a:t>
            </a:r>
            <a:r>
              <a:rPr lang="en-US" dirty="0" smtClean="0"/>
              <a:t>” Consent?</a:t>
            </a:r>
            <a:endParaRPr lang="en-US" dirty="0"/>
          </a:p>
        </p:txBody>
      </p:sp>
      <p:sp>
        <p:nvSpPr>
          <p:cNvPr id="4" name="TextBox 3"/>
          <p:cNvSpPr txBox="1"/>
          <p:nvPr/>
        </p:nvSpPr>
        <p:spPr>
          <a:xfrm>
            <a:off x="4887310" y="6420069"/>
            <a:ext cx="4072760" cy="246221"/>
          </a:xfrm>
          <a:prstGeom prst="rect">
            <a:avLst/>
          </a:prstGeom>
          <a:noFill/>
        </p:spPr>
        <p:txBody>
          <a:bodyPr wrap="square" rtlCol="0">
            <a:spAutoFit/>
          </a:bodyPr>
          <a:lstStyle/>
          <a:p>
            <a:pPr algn="r"/>
            <a:r>
              <a:rPr lang="en-US" sz="1000" dirty="0" smtClean="0">
                <a:latin typeface="Franklin Gothic Book"/>
                <a:cs typeface="Franklin Gothic Book"/>
              </a:rPr>
              <a:t>Source:  </a:t>
            </a:r>
            <a:r>
              <a:rPr lang="en-US" sz="1000" dirty="0" err="1" smtClean="0">
                <a:latin typeface="Franklin Gothic Book"/>
                <a:cs typeface="Franklin Gothic Book"/>
              </a:rPr>
              <a:t>Holmboe</a:t>
            </a:r>
            <a:r>
              <a:rPr lang="en-US" sz="1000" dirty="0" smtClean="0">
                <a:latin typeface="Franklin Gothic Book"/>
                <a:cs typeface="Franklin Gothic Book"/>
              </a:rPr>
              <a:t> </a:t>
            </a:r>
            <a:r>
              <a:rPr lang="en-US" sz="1000" dirty="0" err="1" smtClean="0">
                <a:latin typeface="Franklin Gothic Book"/>
                <a:cs typeface="Franklin Gothic Book"/>
              </a:rPr>
              <a:t>ES</a:t>
            </a:r>
            <a:r>
              <a:rPr lang="en-US" sz="1000" dirty="0" smtClean="0">
                <a:latin typeface="Franklin Gothic Book"/>
                <a:cs typeface="Franklin Gothic Book"/>
              </a:rPr>
              <a:t>. </a:t>
            </a:r>
            <a:r>
              <a:rPr lang="en-US" sz="1000" dirty="0" err="1" smtClean="0">
                <a:latin typeface="Franklin Gothic Book"/>
                <a:cs typeface="Franklin Gothic Book"/>
              </a:rPr>
              <a:t>JGIM</a:t>
            </a:r>
            <a:r>
              <a:rPr lang="en-US" sz="1000" dirty="0" smtClean="0">
                <a:latin typeface="Franklin Gothic Book"/>
                <a:cs typeface="Franklin Gothic Book"/>
              </a:rPr>
              <a:t> 2000; 15:632.</a:t>
            </a:r>
            <a:endParaRPr lang="en-US" sz="1000" dirty="0">
              <a:latin typeface="Franklin Gothic Book"/>
              <a:cs typeface="Franklin Gothic Book"/>
            </a:endParaRPr>
          </a:p>
        </p:txBody>
      </p:sp>
    </p:spTree>
    <p:extLst>
      <p:ext uri="{BB962C8B-B14F-4D97-AF65-F5344CB8AC3E}">
        <p14:creationId xmlns:p14="http://schemas.microsoft.com/office/powerpoint/2010/main" xmlns="" val="1356459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Anticipated Benefit</a:t>
            </a:r>
            <a:endParaRPr lang="en-US" dirty="0"/>
          </a:p>
        </p:txBody>
      </p:sp>
      <p:sp>
        <p:nvSpPr>
          <p:cNvPr id="3" name="Title 2"/>
          <p:cNvSpPr>
            <a:spLocks noGrp="1"/>
          </p:cNvSpPr>
          <p:nvPr>
            <p:ph type="title"/>
          </p:nvPr>
        </p:nvSpPr>
        <p:spPr/>
        <p:txBody>
          <a:bodyPr/>
          <a:lstStyle/>
          <a:p>
            <a:r>
              <a:rPr lang="en-US" dirty="0" smtClean="0"/>
              <a:t>Patients’ and Cardiologists’ perceptions of PCI benefits</a:t>
            </a:r>
            <a:endParaRPr lang="en-US" dirty="0"/>
          </a:p>
        </p:txBody>
      </p:sp>
      <p:pic>
        <p:nvPicPr>
          <p:cNvPr id="5" name="Picture 4"/>
          <p:cNvPicPr>
            <a:picLocks noChangeAspect="1"/>
          </p:cNvPicPr>
          <p:nvPr/>
        </p:nvPicPr>
        <p:blipFill>
          <a:blip r:embed="rId2" cstate="print"/>
          <a:stretch>
            <a:fillRect/>
          </a:stretch>
        </p:blipFill>
        <p:spPr>
          <a:xfrm>
            <a:off x="1723260" y="2398341"/>
            <a:ext cx="5697481" cy="3957246"/>
          </a:xfrm>
          <a:prstGeom prst="rect">
            <a:avLst/>
          </a:prstGeom>
        </p:spPr>
      </p:pic>
      <p:sp>
        <p:nvSpPr>
          <p:cNvPr id="10" name="TextBox 9"/>
          <p:cNvSpPr txBox="1"/>
          <p:nvPr/>
        </p:nvSpPr>
        <p:spPr>
          <a:xfrm>
            <a:off x="151725" y="6381315"/>
            <a:ext cx="8783212" cy="400110"/>
          </a:xfrm>
          <a:prstGeom prst="rect">
            <a:avLst/>
          </a:prstGeom>
          <a:noFill/>
        </p:spPr>
        <p:txBody>
          <a:bodyPr wrap="square" rtlCol="0">
            <a:spAutoFit/>
          </a:bodyPr>
          <a:lstStyle/>
          <a:p>
            <a:pPr algn="r"/>
            <a:r>
              <a:rPr lang="en-US" sz="1000" dirty="0" smtClean="0">
                <a:latin typeface="Franklin Gothic Book"/>
                <a:cs typeface="Franklin Gothic Book"/>
              </a:rPr>
              <a:t>Source:  Rothberg MB, et al.   </a:t>
            </a:r>
            <a:r>
              <a:rPr lang="en-US" sz="1000" b="1" dirty="0" smtClean="0">
                <a:latin typeface="Franklin Gothic Book"/>
                <a:cs typeface="Franklin Gothic Book"/>
              </a:rPr>
              <a:t>Patients’ and cardiologists’ perceptions of the benefits of percutaneous coronary intervention for stable coronary disease</a:t>
            </a:r>
            <a:r>
              <a:rPr lang="en-US" sz="1000" dirty="0" smtClean="0">
                <a:latin typeface="Franklin Gothic Book"/>
                <a:cs typeface="Franklin Gothic Book"/>
              </a:rPr>
              <a:t>.</a:t>
            </a:r>
            <a:r>
              <a:rPr lang="en-US" sz="1000" b="1" dirty="0" smtClean="0">
                <a:latin typeface="Franklin Gothic Book"/>
                <a:cs typeface="Franklin Gothic Book"/>
              </a:rPr>
              <a:t>  </a:t>
            </a:r>
            <a:r>
              <a:rPr lang="en-US" sz="1000" dirty="0" smtClean="0">
                <a:latin typeface="Franklin Gothic Book"/>
                <a:cs typeface="Franklin Gothic Book"/>
              </a:rPr>
              <a:t>Ann Intern Med. 2010; 153:307-313.</a:t>
            </a:r>
            <a:endParaRPr lang="en-US" sz="1000" dirty="0">
              <a:latin typeface="Franklin Gothic Book"/>
              <a:cs typeface="Franklin Gothic Book"/>
            </a:endParaRPr>
          </a:p>
        </p:txBody>
      </p:sp>
    </p:spTree>
    <p:extLst>
      <p:ext uri="{BB962C8B-B14F-4D97-AF65-F5344CB8AC3E}">
        <p14:creationId xmlns:p14="http://schemas.microsoft.com/office/powerpoint/2010/main" xmlns="" val="1147742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Reliance on delegated decision making</a:t>
            </a:r>
          </a:p>
          <a:p>
            <a:pPr lvl="1"/>
            <a:r>
              <a:rPr lang="en-US" dirty="0" smtClean="0"/>
              <a:t>Presumes physicians adequately assesses patient’s values and preferences</a:t>
            </a:r>
            <a:br>
              <a:rPr lang="en-US" dirty="0" smtClean="0"/>
            </a:br>
            <a:endParaRPr lang="en-US" dirty="0" smtClean="0"/>
          </a:p>
          <a:p>
            <a:r>
              <a:rPr lang="en-US" dirty="0" smtClean="0"/>
              <a:t>Failure to adequately inform patients of their treatment options</a:t>
            </a:r>
          </a:p>
          <a:p>
            <a:pPr lvl="1"/>
            <a:r>
              <a:rPr lang="en-US" dirty="0" smtClean="0"/>
              <a:t>Options have varied risks and benefits that only the patient can experience</a:t>
            </a:r>
            <a:br>
              <a:rPr lang="en-US" dirty="0" smtClean="0"/>
            </a:br>
            <a:endParaRPr lang="en-US" dirty="0" smtClean="0"/>
          </a:p>
          <a:p>
            <a:r>
              <a:rPr lang="en-US" dirty="0" smtClean="0"/>
              <a:t>Failure to adequately engage patients in informed choice</a:t>
            </a:r>
          </a:p>
          <a:p>
            <a:pPr lvl="1"/>
            <a:r>
              <a:rPr lang="en-US" dirty="0" smtClean="0"/>
              <a:t>Leads to interventions (and costs) that fully informed patients would choose not to have</a:t>
            </a:r>
            <a:endParaRPr lang="en-US" dirty="0"/>
          </a:p>
        </p:txBody>
      </p:sp>
      <p:sp>
        <p:nvSpPr>
          <p:cNvPr id="3" name="Title 2"/>
          <p:cNvSpPr>
            <a:spLocks noGrp="1"/>
          </p:cNvSpPr>
          <p:nvPr>
            <p:ph type="title"/>
          </p:nvPr>
        </p:nvSpPr>
        <p:spPr/>
        <p:txBody>
          <a:bodyPr/>
          <a:lstStyle/>
          <a:p>
            <a:r>
              <a:rPr lang="en-US" dirty="0"/>
              <a:t>Profile of the issue…</a:t>
            </a:r>
          </a:p>
        </p:txBody>
      </p:sp>
    </p:spTree>
    <p:extLst>
      <p:ext uri="{BB962C8B-B14F-4D97-AF65-F5344CB8AC3E}">
        <p14:creationId xmlns:p14="http://schemas.microsoft.com/office/powerpoint/2010/main" xmlns="" val="848823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Estimated proportion of health care spend by category of care</a:t>
            </a:r>
            <a:endParaRPr lang="en-US" dirty="0"/>
          </a:p>
        </p:txBody>
      </p:sp>
      <p:sp>
        <p:nvSpPr>
          <p:cNvPr id="3" name="Title 2"/>
          <p:cNvSpPr>
            <a:spLocks noGrp="1"/>
          </p:cNvSpPr>
          <p:nvPr>
            <p:ph type="title"/>
          </p:nvPr>
        </p:nvSpPr>
        <p:spPr/>
        <p:txBody>
          <a:bodyPr/>
          <a:lstStyle/>
          <a:p>
            <a:r>
              <a:rPr lang="en-US" dirty="0" smtClean="0"/>
              <a:t>Profile of the issue…</a:t>
            </a:r>
            <a:endParaRPr lang="en-US" dirty="0"/>
          </a:p>
        </p:txBody>
      </p:sp>
      <p:graphicFrame>
        <p:nvGraphicFramePr>
          <p:cNvPr id="4" name="Chart 3"/>
          <p:cNvGraphicFramePr/>
          <p:nvPr>
            <p:extLst>
              <p:ext uri="{D42A27DB-BD31-4B8C-83A1-F6EECF244321}">
                <p14:modId xmlns:p14="http://schemas.microsoft.com/office/powerpoint/2010/main" xmlns="" val="374785660"/>
              </p:ext>
            </p:extLst>
          </p:nvPr>
        </p:nvGraphicFramePr>
        <p:xfrm>
          <a:off x="380999" y="2969180"/>
          <a:ext cx="838126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302428" y="3308561"/>
            <a:ext cx="2311300" cy="369332"/>
          </a:xfrm>
          <a:prstGeom prst="rect">
            <a:avLst/>
          </a:prstGeom>
          <a:noFill/>
        </p:spPr>
        <p:txBody>
          <a:bodyPr wrap="none" rtlCol="0">
            <a:spAutoFit/>
          </a:bodyPr>
          <a:lstStyle/>
          <a:p>
            <a:r>
              <a:rPr lang="en-US" dirty="0" smtClean="0">
                <a:latin typeface="Franklin Gothic Book"/>
                <a:cs typeface="Franklin Gothic Book"/>
              </a:rPr>
              <a:t>Supply Sensitive Care</a:t>
            </a:r>
            <a:endParaRPr lang="en-US" dirty="0">
              <a:latin typeface="Franklin Gothic Book"/>
              <a:cs typeface="Franklin Gothic Book"/>
            </a:endParaRPr>
          </a:p>
        </p:txBody>
      </p:sp>
      <p:sp>
        <p:nvSpPr>
          <p:cNvPr id="6" name="Rectangle 5"/>
          <p:cNvSpPr/>
          <p:nvPr/>
        </p:nvSpPr>
        <p:spPr>
          <a:xfrm>
            <a:off x="6385034" y="3677893"/>
            <a:ext cx="2193124"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rot="5400000">
            <a:off x="5983033" y="4070368"/>
            <a:ext cx="848950" cy="64007"/>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207988" y="2842950"/>
            <a:ext cx="1531677" cy="369332"/>
          </a:xfrm>
          <a:prstGeom prst="rect">
            <a:avLst/>
          </a:prstGeom>
          <a:noFill/>
        </p:spPr>
        <p:txBody>
          <a:bodyPr wrap="none" rtlCol="0">
            <a:spAutoFit/>
          </a:bodyPr>
          <a:lstStyle/>
          <a:p>
            <a:r>
              <a:rPr lang="en-US" dirty="0" smtClean="0">
                <a:latin typeface="Franklin Gothic Book"/>
                <a:cs typeface="Franklin Gothic Book"/>
              </a:rPr>
              <a:t>Effective Care</a:t>
            </a:r>
            <a:endParaRPr lang="en-US" dirty="0">
              <a:latin typeface="Franklin Gothic Book"/>
              <a:cs typeface="Franklin Gothic Book"/>
            </a:endParaRPr>
          </a:p>
        </p:txBody>
      </p:sp>
      <p:sp>
        <p:nvSpPr>
          <p:cNvPr id="9" name="Rectangle 8"/>
          <p:cNvSpPr/>
          <p:nvPr/>
        </p:nvSpPr>
        <p:spPr>
          <a:xfrm>
            <a:off x="2185488" y="3194764"/>
            <a:ext cx="1443312" cy="45719"/>
          </a:xfrm>
          <a:prstGeom prst="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rot="5400000">
            <a:off x="3357514" y="3420338"/>
            <a:ext cx="501477" cy="6400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87114" y="3442038"/>
            <a:ext cx="2691249" cy="369332"/>
          </a:xfrm>
          <a:prstGeom prst="rect">
            <a:avLst/>
          </a:prstGeom>
          <a:noFill/>
        </p:spPr>
        <p:txBody>
          <a:bodyPr wrap="none" rtlCol="0">
            <a:spAutoFit/>
          </a:bodyPr>
          <a:lstStyle/>
          <a:p>
            <a:r>
              <a:rPr lang="en-US" dirty="0" smtClean="0">
                <a:latin typeface="Franklin Gothic Book"/>
                <a:cs typeface="Franklin Gothic Book"/>
              </a:rPr>
              <a:t>Preference Sensitive Care</a:t>
            </a:r>
            <a:endParaRPr lang="en-US" dirty="0">
              <a:latin typeface="Franklin Gothic Book"/>
              <a:cs typeface="Franklin Gothic Book"/>
            </a:endParaRPr>
          </a:p>
        </p:txBody>
      </p:sp>
      <p:sp>
        <p:nvSpPr>
          <p:cNvPr id="12" name="Rectangle 11"/>
          <p:cNvSpPr/>
          <p:nvPr/>
        </p:nvSpPr>
        <p:spPr>
          <a:xfrm>
            <a:off x="236132" y="3795349"/>
            <a:ext cx="2633472" cy="45719"/>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5400000">
            <a:off x="2741540" y="3899784"/>
            <a:ext cx="227156" cy="640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887310" y="6420069"/>
            <a:ext cx="4072760" cy="246221"/>
          </a:xfrm>
          <a:prstGeom prst="rect">
            <a:avLst/>
          </a:prstGeom>
          <a:noFill/>
        </p:spPr>
        <p:txBody>
          <a:bodyPr wrap="square" rtlCol="0">
            <a:spAutoFit/>
          </a:bodyPr>
          <a:lstStyle/>
          <a:p>
            <a:pPr algn="r"/>
            <a:r>
              <a:rPr lang="en-US" sz="1000" dirty="0" smtClean="0">
                <a:latin typeface="Franklin Gothic Book"/>
                <a:cs typeface="Franklin Gothic Book"/>
              </a:rPr>
              <a:t>Source:  Dartmouth Atlas</a:t>
            </a:r>
            <a:endParaRPr lang="en-US" sz="1000" dirty="0">
              <a:latin typeface="Franklin Gothic Book"/>
              <a:cs typeface="Franklin Gothic Book"/>
            </a:endParaRPr>
          </a:p>
        </p:txBody>
      </p:sp>
    </p:spTree>
    <p:extLst>
      <p:ext uri="{BB962C8B-B14F-4D97-AF65-F5344CB8AC3E}">
        <p14:creationId xmlns:p14="http://schemas.microsoft.com/office/powerpoint/2010/main" xmlns="" val="314424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1000"/>
                                        <p:tgtEl>
                                          <p:spTgt spid="4">
                                            <p:graphicEl>
                                              <a:chart seriesIdx="-4" categoryIdx="2" bldStep="category"/>
                                            </p:graphicEl>
                                          </p:spTgt>
                                        </p:tgtEl>
                                      </p:cBhvr>
                                    </p:animEffect>
                                    <p:set>
                                      <p:cBhvr>
                                        <p:cTn id="17" dur="1" fill="hold">
                                          <p:stCondLst>
                                            <p:cond delay="999"/>
                                          </p:stCondLst>
                                        </p:cTn>
                                        <p:tgtEl>
                                          <p:spTgt spid="4">
                                            <p:graphicEl>
                                              <a:chart seriesIdx="-4" categoryIdx="2" bldStep="category"/>
                                            </p:graphicEl>
                                          </p:spTgt>
                                        </p:tgtEl>
                                        <p:attrNameLst>
                                          <p:attrName>style.visibility</p:attrName>
                                        </p:attrNameLst>
                                      </p:cBhvr>
                                      <p:to>
                                        <p:strVal val="hidden"/>
                                      </p:to>
                                    </p:set>
                                  </p:childTnLst>
                                </p:cTn>
                              </p:par>
                              <p:par>
                                <p:cTn id="18" presetID="9" presetClass="exit" presetSubtype="0" fill="hold" grpId="0" nodeType="withEffect">
                                  <p:stCondLst>
                                    <p:cond delay="0"/>
                                  </p:stCondLst>
                                  <p:childTnLst>
                                    <p:animEffect transition="out" filter="dissolve">
                                      <p:cBhvr>
                                        <p:cTn id="19" dur="1000"/>
                                        <p:tgtEl>
                                          <p:spTgt spid="8"/>
                                        </p:tgtEl>
                                      </p:cBhvr>
                                    </p:animEffect>
                                    <p:set>
                                      <p:cBhvr>
                                        <p:cTn id="20" dur="1" fill="hold">
                                          <p:stCondLst>
                                            <p:cond delay="999"/>
                                          </p:stCondLst>
                                        </p:cTn>
                                        <p:tgtEl>
                                          <p:spTgt spid="8"/>
                                        </p:tgtEl>
                                        <p:attrNameLst>
                                          <p:attrName>style.visibility</p:attrName>
                                        </p:attrNameLst>
                                      </p:cBhvr>
                                      <p:to>
                                        <p:strVal val="hidden"/>
                                      </p:to>
                                    </p:set>
                                  </p:childTnLst>
                                </p:cTn>
                              </p:par>
                              <p:par>
                                <p:cTn id="21" presetID="9" presetClass="exit" presetSubtype="0" fill="hold" grpId="0" nodeType="withEffect">
                                  <p:stCondLst>
                                    <p:cond delay="0"/>
                                  </p:stCondLst>
                                  <p:childTnLst>
                                    <p:animEffect transition="out" filter="dissolve">
                                      <p:cBhvr>
                                        <p:cTn id="22" dur="1000"/>
                                        <p:tgtEl>
                                          <p:spTgt spid="9"/>
                                        </p:tgtEl>
                                      </p:cBhvr>
                                    </p:animEffect>
                                    <p:set>
                                      <p:cBhvr>
                                        <p:cTn id="23" dur="1" fill="hold">
                                          <p:stCondLst>
                                            <p:cond delay="999"/>
                                          </p:stCondLst>
                                        </p:cTn>
                                        <p:tgtEl>
                                          <p:spTgt spid="9"/>
                                        </p:tgtEl>
                                        <p:attrNameLst>
                                          <p:attrName>style.visibility</p:attrName>
                                        </p:attrNameLst>
                                      </p:cBhvr>
                                      <p:to>
                                        <p:strVal val="hidden"/>
                                      </p:to>
                                    </p:set>
                                  </p:childTnLst>
                                </p:cTn>
                              </p:par>
                              <p:par>
                                <p:cTn id="24" presetID="9" presetClass="exit" presetSubtype="0" fill="hold" grpId="0" nodeType="withEffect">
                                  <p:stCondLst>
                                    <p:cond delay="0"/>
                                  </p:stCondLst>
                                  <p:childTnLst>
                                    <p:animEffect transition="out" filter="dissolve">
                                      <p:cBhvr>
                                        <p:cTn id="25" dur="1000"/>
                                        <p:tgtEl>
                                          <p:spTgt spid="10"/>
                                        </p:tgtEl>
                                      </p:cBhvr>
                                    </p:animEffect>
                                    <p:set>
                                      <p:cBhvr>
                                        <p:cTn id="26" dur="1" fill="hold">
                                          <p:stCondLst>
                                            <p:cond delay="999"/>
                                          </p:stCondLst>
                                        </p:cTn>
                                        <p:tgtEl>
                                          <p:spTgt spid="10"/>
                                        </p:tgtEl>
                                        <p:attrNameLst>
                                          <p:attrName>style.visibility</p:attrName>
                                        </p:attrNameLst>
                                      </p:cBhvr>
                                      <p:to>
                                        <p:strVal val="hidden"/>
                                      </p:to>
                                    </p:set>
                                  </p:childTnLst>
                                </p:cTn>
                              </p:par>
                              <p:par>
                                <p:cTn id="27" presetID="9" presetClass="exit" presetSubtype="0" fill="hold" grpId="0" nodeType="withEffect">
                                  <p:stCondLst>
                                    <p:cond delay="0"/>
                                  </p:stCondLst>
                                  <p:childTnLst>
                                    <p:animEffect transition="out" filter="dissolve">
                                      <p:cBhvr>
                                        <p:cTn id="28" dur="1000"/>
                                        <p:tgtEl>
                                          <p:spTgt spid="4">
                                            <p:graphicEl>
                                              <a:chart seriesIdx="-4" categoryIdx="0" bldStep="category"/>
                                            </p:graphicEl>
                                          </p:spTgt>
                                        </p:tgtEl>
                                      </p:cBhvr>
                                    </p:animEffect>
                                    <p:set>
                                      <p:cBhvr>
                                        <p:cTn id="29" dur="1" fill="hold">
                                          <p:stCondLst>
                                            <p:cond delay="999"/>
                                          </p:stCondLst>
                                        </p:cTn>
                                        <p:tgtEl>
                                          <p:spTgt spid="4">
                                            <p:graphicEl>
                                              <a:chart seriesIdx="-4" categoryIdx="0" bldStep="category"/>
                                            </p:graphicEl>
                                          </p:spTgt>
                                        </p:tgtEl>
                                        <p:attrNameLst>
                                          <p:attrName>style.visibility</p:attrName>
                                        </p:attrNameLst>
                                      </p:cBhvr>
                                      <p:to>
                                        <p:strVal val="hidden"/>
                                      </p:to>
                                    </p:set>
                                  </p:childTnLst>
                                </p:cTn>
                              </p:par>
                              <p:par>
                                <p:cTn id="30" presetID="9" presetClass="exit" presetSubtype="0" fill="hold" grpId="0" nodeType="withEffect">
                                  <p:stCondLst>
                                    <p:cond delay="0"/>
                                  </p:stCondLst>
                                  <p:childTnLst>
                                    <p:animEffect transition="out" filter="dissolve">
                                      <p:cBhvr>
                                        <p:cTn id="31" dur="1000"/>
                                        <p:tgtEl>
                                          <p:spTgt spid="5"/>
                                        </p:tgtEl>
                                      </p:cBhvr>
                                    </p:animEffect>
                                    <p:set>
                                      <p:cBhvr>
                                        <p:cTn id="32" dur="1" fill="hold">
                                          <p:stCondLst>
                                            <p:cond delay="999"/>
                                          </p:stCondLst>
                                        </p:cTn>
                                        <p:tgtEl>
                                          <p:spTgt spid="5"/>
                                        </p:tgtEl>
                                        <p:attrNameLst>
                                          <p:attrName>style.visibility</p:attrName>
                                        </p:attrNameLst>
                                      </p:cBhvr>
                                      <p:to>
                                        <p:strVal val="hidden"/>
                                      </p:to>
                                    </p:set>
                                  </p:childTnLst>
                                </p:cTn>
                              </p:par>
                              <p:par>
                                <p:cTn id="33" presetID="9" presetClass="exit" presetSubtype="0" fill="hold" grpId="0" nodeType="withEffect">
                                  <p:stCondLst>
                                    <p:cond delay="0"/>
                                  </p:stCondLst>
                                  <p:childTnLst>
                                    <p:animEffect transition="out" filter="dissolve">
                                      <p:cBhvr>
                                        <p:cTn id="34" dur="1000"/>
                                        <p:tgtEl>
                                          <p:spTgt spid="6"/>
                                        </p:tgtEl>
                                      </p:cBhvr>
                                    </p:animEffect>
                                    <p:set>
                                      <p:cBhvr>
                                        <p:cTn id="35" dur="1" fill="hold">
                                          <p:stCondLst>
                                            <p:cond delay="999"/>
                                          </p:stCondLst>
                                        </p:cTn>
                                        <p:tgtEl>
                                          <p:spTgt spid="6"/>
                                        </p:tgtEl>
                                        <p:attrNameLst>
                                          <p:attrName>style.visibility</p:attrName>
                                        </p:attrNameLst>
                                      </p:cBhvr>
                                      <p:to>
                                        <p:strVal val="hidden"/>
                                      </p:to>
                                    </p:set>
                                  </p:childTnLst>
                                </p:cTn>
                              </p:par>
                              <p:par>
                                <p:cTn id="36" presetID="9" presetClass="exit" presetSubtype="0" fill="hold" grpId="0" nodeType="withEffect">
                                  <p:stCondLst>
                                    <p:cond delay="0"/>
                                  </p:stCondLst>
                                  <p:childTnLst>
                                    <p:animEffect transition="out" filter="dissolve">
                                      <p:cBhvr>
                                        <p:cTn id="37" dur="1000"/>
                                        <p:tgtEl>
                                          <p:spTgt spid="7"/>
                                        </p:tgtEl>
                                      </p:cBhvr>
                                    </p:animEffect>
                                    <p:set>
                                      <p:cBhvr>
                                        <p:cTn id="3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Graphic spid="4" grpId="1">
        <p:bldSub>
          <a:bldChart bld="category"/>
        </p:bldSub>
      </p:bldGraphic>
      <p:bldP spid="5" grpId="0"/>
      <p:bldP spid="6" grpId="0" animBg="1"/>
      <p:bldP spid="7" grpId="0" animBg="1"/>
      <p:bldP spid="8" grpId="0"/>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7F7F7F"/>
                </a:solidFill>
              </a:rPr>
              <a:t>Profile of the issue</a:t>
            </a:r>
          </a:p>
          <a:p>
            <a:endParaRPr lang="en-US" dirty="0"/>
          </a:p>
          <a:p>
            <a:r>
              <a:rPr lang="en-US" dirty="0" smtClean="0"/>
              <a:t>Are physicians and patients on the same page?</a:t>
            </a:r>
          </a:p>
          <a:p>
            <a:endParaRPr lang="en-US" dirty="0"/>
          </a:p>
          <a:p>
            <a:r>
              <a:rPr lang="en-US" dirty="0" smtClean="0">
                <a:solidFill>
                  <a:srgbClr val="7F7F7F"/>
                </a:solidFill>
              </a:rPr>
              <a:t>Is there evidence that doing the right thing can result in doing well?</a:t>
            </a:r>
          </a:p>
          <a:p>
            <a:endParaRPr lang="en-US" dirty="0">
              <a:solidFill>
                <a:srgbClr val="7F7F7F"/>
              </a:solidFill>
            </a:endParaRPr>
          </a:p>
          <a:p>
            <a:r>
              <a:rPr lang="en-US" dirty="0" smtClean="0">
                <a:solidFill>
                  <a:srgbClr val="7F7F7F"/>
                </a:solidFill>
              </a:rPr>
              <a:t>Making shared decision making part of usual care</a:t>
            </a:r>
            <a:endParaRPr lang="en-US" dirty="0">
              <a:solidFill>
                <a:srgbClr val="7F7F7F"/>
              </a:solidFill>
            </a:endParaRPr>
          </a:p>
        </p:txBody>
      </p:sp>
      <p:sp>
        <p:nvSpPr>
          <p:cNvPr id="3" name="Title 2"/>
          <p:cNvSpPr>
            <a:spLocks noGrp="1"/>
          </p:cNvSpPr>
          <p:nvPr>
            <p:ph type="title"/>
          </p:nvPr>
        </p:nvSpPr>
        <p:spPr/>
        <p:txBody>
          <a:bodyPr/>
          <a:lstStyle/>
          <a:p>
            <a:r>
              <a:rPr lang="en-US" dirty="0" smtClean="0"/>
              <a:t>What we will cover</a:t>
            </a:r>
            <a:endParaRPr lang="en-US" dirty="0"/>
          </a:p>
        </p:txBody>
      </p:sp>
    </p:spTree>
    <p:extLst>
      <p:ext uri="{BB962C8B-B14F-4D97-AF65-F5344CB8AC3E}">
        <p14:creationId xmlns:p14="http://schemas.microsoft.com/office/powerpoint/2010/main" xmlns="" val="3344068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723660" y="1959734"/>
            <a:ext cx="4038600" cy="4407408"/>
          </a:xfrm>
        </p:spPr>
        <p:txBody>
          <a:bodyPr/>
          <a:lstStyle/>
          <a:p>
            <a:endParaRPr lang="en-US"/>
          </a:p>
        </p:txBody>
      </p:sp>
      <p:sp>
        <p:nvSpPr>
          <p:cNvPr id="4" name="Title 3"/>
          <p:cNvSpPr>
            <a:spLocks noGrp="1"/>
          </p:cNvSpPr>
          <p:nvPr>
            <p:ph type="title"/>
          </p:nvPr>
        </p:nvSpPr>
        <p:spPr/>
        <p:txBody>
          <a:bodyPr/>
          <a:lstStyle/>
          <a:p>
            <a:r>
              <a:rPr lang="en-US" dirty="0" smtClean="0"/>
              <a:t>Decisions study papers</a:t>
            </a:r>
            <a:endParaRPr lang="en-US" dirty="0"/>
          </a:p>
        </p:txBody>
      </p:sp>
      <p:pic>
        <p:nvPicPr>
          <p:cNvPr id="6" name="Picture 5"/>
          <p:cNvPicPr>
            <a:picLocks noChangeAspect="1"/>
          </p:cNvPicPr>
          <p:nvPr/>
        </p:nvPicPr>
        <p:blipFill>
          <a:blip r:embed="rId2" cstate="print"/>
          <a:stretch>
            <a:fillRect/>
          </a:stretch>
        </p:blipFill>
        <p:spPr>
          <a:xfrm>
            <a:off x="381000" y="1959734"/>
            <a:ext cx="3158662" cy="4166745"/>
          </a:xfrm>
          <a:prstGeom prst="rect">
            <a:avLst/>
          </a:prstGeom>
        </p:spPr>
      </p:pic>
      <p:pic>
        <p:nvPicPr>
          <p:cNvPr id="7" name="Picture 6"/>
          <p:cNvPicPr>
            <a:picLocks noChangeAspect="1"/>
          </p:cNvPicPr>
          <p:nvPr/>
        </p:nvPicPr>
        <p:blipFill>
          <a:blip r:embed="rId3" cstate="print"/>
          <a:srcRect t="13512" b="13512"/>
          <a:stretch>
            <a:fillRect/>
          </a:stretch>
        </p:blipFill>
        <p:spPr>
          <a:xfrm>
            <a:off x="3839038" y="1959734"/>
            <a:ext cx="4037441" cy="1569990"/>
          </a:xfrm>
          <a:prstGeom prst="rect">
            <a:avLst/>
          </a:prstGeom>
          <a:ln w="38100" cap="sq">
            <a:solidFill>
              <a:srgbClr val="AD0101"/>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cstate="print"/>
          <a:stretch>
            <a:fillRect/>
          </a:stretch>
        </p:blipFill>
        <p:spPr>
          <a:xfrm>
            <a:off x="4096818" y="2964474"/>
            <a:ext cx="4063383" cy="1612637"/>
          </a:xfrm>
          <a:prstGeom prst="rect">
            <a:avLst/>
          </a:prstGeom>
          <a:ln w="38100" cap="sq">
            <a:solidFill>
              <a:srgbClr val="AD0101"/>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cstate="print"/>
          <a:stretch>
            <a:fillRect/>
          </a:stretch>
        </p:blipFill>
        <p:spPr>
          <a:xfrm>
            <a:off x="4380540" y="4011861"/>
            <a:ext cx="4080691" cy="1365994"/>
          </a:xfrm>
          <a:prstGeom prst="rect">
            <a:avLst/>
          </a:prstGeom>
          <a:ln w="38100" cap="sq">
            <a:solidFill>
              <a:srgbClr val="AD0101"/>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6" cstate="print"/>
          <a:stretch>
            <a:fillRect/>
          </a:stretch>
        </p:blipFill>
        <p:spPr>
          <a:xfrm>
            <a:off x="4681569" y="4812606"/>
            <a:ext cx="4080691" cy="1507589"/>
          </a:xfrm>
          <a:prstGeom prst="rect">
            <a:avLst/>
          </a:prstGeom>
          <a:ln w="38100" cap="sq">
            <a:solidFill>
              <a:srgbClr val="AD010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674549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smtClean="0"/>
              <a:t>Telephone survey 3,010 Americans </a:t>
            </a:r>
            <a:r>
              <a:rPr lang="en-US" u="sng" dirty="0" smtClean="0"/>
              <a:t>&gt;</a:t>
            </a:r>
            <a:r>
              <a:rPr lang="en-US" dirty="0" smtClean="0"/>
              <a:t> 40 years old</a:t>
            </a:r>
          </a:p>
          <a:p>
            <a:pPr lvl="1"/>
            <a:r>
              <a:rPr lang="en-US" dirty="0" smtClean="0"/>
              <a:t>National, representative sample</a:t>
            </a:r>
          </a:p>
          <a:p>
            <a:pPr lvl="1"/>
            <a:r>
              <a:rPr lang="en-US" dirty="0" smtClean="0"/>
              <a:t>Asked about 9 </a:t>
            </a:r>
            <a:r>
              <a:rPr lang="en-US" i="1" dirty="0" smtClean="0"/>
              <a:t>common</a:t>
            </a:r>
            <a:r>
              <a:rPr lang="en-US" dirty="0" smtClean="0"/>
              <a:t> medical decisions</a:t>
            </a:r>
            <a:br>
              <a:rPr lang="en-US" dirty="0" smtClean="0"/>
            </a:br>
            <a:endParaRPr lang="en-US" dirty="0" smtClean="0"/>
          </a:p>
          <a:p>
            <a:r>
              <a:rPr lang="en-US" dirty="0" smtClean="0"/>
              <a:t>Defined a </a:t>
            </a:r>
            <a:r>
              <a:rPr lang="en-US" i="1" dirty="0" smtClean="0">
                <a:solidFill>
                  <a:srgbClr val="AD0101"/>
                </a:solidFill>
              </a:rPr>
              <a:t>medical decision</a:t>
            </a:r>
            <a:r>
              <a:rPr lang="en-US" dirty="0" smtClean="0"/>
              <a:t> as</a:t>
            </a:r>
          </a:p>
          <a:p>
            <a:pPr lvl="1"/>
            <a:r>
              <a:rPr lang="en-US" dirty="0" smtClean="0"/>
              <a:t>Having taken a </a:t>
            </a:r>
            <a:r>
              <a:rPr lang="en-US" b="1" dirty="0" smtClean="0">
                <a:solidFill>
                  <a:schemeClr val="tx2">
                    <a:lumMod val="75000"/>
                    <a:lumOff val="25000"/>
                  </a:schemeClr>
                </a:solidFill>
              </a:rPr>
              <a:t>medical action</a:t>
            </a:r>
            <a:r>
              <a:rPr lang="en-US" b="1" dirty="0" smtClean="0"/>
              <a:t> </a:t>
            </a:r>
            <a:r>
              <a:rPr lang="en-US" dirty="0" smtClean="0"/>
              <a:t>(such as screened for cancer, initiated medication, had surgery) within 2 years</a:t>
            </a:r>
          </a:p>
          <a:p>
            <a:pPr lvl="1"/>
            <a:r>
              <a:rPr lang="en-US" dirty="0" smtClean="0"/>
              <a:t>Or </a:t>
            </a:r>
            <a:r>
              <a:rPr lang="en-US" b="1" dirty="0" smtClean="0">
                <a:solidFill>
                  <a:srgbClr val="646464"/>
                </a:solidFill>
              </a:rPr>
              <a:t>having discussed taking such action</a:t>
            </a:r>
            <a:r>
              <a:rPr lang="en-US" dirty="0" smtClean="0">
                <a:solidFill>
                  <a:srgbClr val="646464"/>
                </a:solidFill>
              </a:rPr>
              <a:t> </a:t>
            </a:r>
            <a:r>
              <a:rPr lang="en-US" dirty="0" smtClean="0"/>
              <a:t>with a health care provider in the last 2 years</a:t>
            </a:r>
            <a:endParaRPr lang="en-US" dirty="0"/>
          </a:p>
        </p:txBody>
      </p:sp>
      <p:sp>
        <p:nvSpPr>
          <p:cNvPr id="3" name="Title 2"/>
          <p:cNvSpPr>
            <a:spLocks noGrp="1"/>
          </p:cNvSpPr>
          <p:nvPr>
            <p:ph type="title"/>
          </p:nvPr>
        </p:nvSpPr>
        <p:spPr/>
        <p:txBody>
          <a:bodyPr/>
          <a:lstStyle/>
          <a:p>
            <a:r>
              <a:rPr lang="en-US" dirty="0" smtClean="0"/>
              <a:t>The national Survey of Medical Decisions (</a:t>
            </a:r>
            <a:r>
              <a:rPr lang="en-US" sz="2400" cap="none" dirty="0" smtClean="0"/>
              <a:t>a.k.a.</a:t>
            </a:r>
            <a:r>
              <a:rPr lang="en-US" dirty="0" smtClean="0"/>
              <a:t> decisions </a:t>
            </a:r>
            <a:r>
              <a:rPr lang="en-US" cap="none" dirty="0"/>
              <a:t>S</a:t>
            </a:r>
            <a:r>
              <a:rPr lang="en-US" cap="none" dirty="0" smtClean="0"/>
              <a:t>tudy</a:t>
            </a:r>
            <a:r>
              <a:rPr lang="en-US" dirty="0" smtClean="0"/>
              <a:t>)</a:t>
            </a:r>
            <a:endParaRPr lang="en-US" dirty="0"/>
          </a:p>
        </p:txBody>
      </p:sp>
    </p:spTree>
    <p:extLst>
      <p:ext uri="{BB962C8B-B14F-4D97-AF65-F5344CB8AC3E}">
        <p14:creationId xmlns:p14="http://schemas.microsoft.com/office/powerpoint/2010/main" xmlns="" val="145038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xmlns="" val="2799672715"/>
              </p:ext>
            </p:extLst>
          </p:nvPr>
        </p:nvGraphicFramePr>
        <p:xfrm>
          <a:off x="381000" y="2281627"/>
          <a:ext cx="838126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Content Placeholder 1"/>
          <p:cNvSpPr>
            <a:spLocks noGrp="1"/>
          </p:cNvSpPr>
          <p:nvPr>
            <p:ph idx="1"/>
          </p:nvPr>
        </p:nvSpPr>
        <p:spPr/>
        <p:txBody>
          <a:bodyPr/>
          <a:lstStyle/>
          <a:p>
            <a:r>
              <a:rPr lang="en-US" dirty="0" smtClean="0"/>
              <a:t>Prevalence of Medical Decisions in Past Two Years</a:t>
            </a:r>
            <a:endParaRPr lang="en-US" dirty="0"/>
          </a:p>
        </p:txBody>
      </p:sp>
      <p:sp>
        <p:nvSpPr>
          <p:cNvPr id="3" name="Title 2"/>
          <p:cNvSpPr>
            <a:spLocks noGrp="1"/>
          </p:cNvSpPr>
          <p:nvPr>
            <p:ph type="title"/>
          </p:nvPr>
        </p:nvSpPr>
        <p:spPr/>
        <p:txBody>
          <a:bodyPr/>
          <a:lstStyle/>
          <a:p>
            <a:r>
              <a:rPr lang="en-US" dirty="0" smtClean="0"/>
              <a:t>Decisions study</a:t>
            </a:r>
            <a:endParaRPr lang="en-US" dirty="0"/>
          </a:p>
        </p:txBody>
      </p:sp>
      <p:sp>
        <p:nvSpPr>
          <p:cNvPr id="23" name="TextBox 22"/>
          <p:cNvSpPr txBox="1"/>
          <p:nvPr/>
        </p:nvSpPr>
        <p:spPr>
          <a:xfrm>
            <a:off x="4255378" y="5718094"/>
            <a:ext cx="1358461" cy="276999"/>
          </a:xfrm>
          <a:prstGeom prst="rect">
            <a:avLst/>
          </a:prstGeom>
          <a:noFill/>
        </p:spPr>
        <p:txBody>
          <a:bodyPr wrap="square" rtlCol="0">
            <a:spAutoFit/>
          </a:bodyPr>
          <a:lstStyle/>
          <a:p>
            <a:pPr algn="ctr"/>
            <a:r>
              <a:rPr lang="en-US" sz="1200" dirty="0" smtClean="0"/>
              <a:t>Cancer Screening</a:t>
            </a:r>
            <a:endParaRPr lang="en-US" sz="1200" dirty="0"/>
          </a:p>
        </p:txBody>
      </p:sp>
      <p:sp>
        <p:nvSpPr>
          <p:cNvPr id="24" name="TextBox 23"/>
          <p:cNvSpPr txBox="1"/>
          <p:nvPr/>
        </p:nvSpPr>
        <p:spPr>
          <a:xfrm>
            <a:off x="6699032" y="5718094"/>
            <a:ext cx="1358461" cy="276999"/>
          </a:xfrm>
          <a:prstGeom prst="rect">
            <a:avLst/>
          </a:prstGeom>
          <a:noFill/>
        </p:spPr>
        <p:txBody>
          <a:bodyPr wrap="square" rtlCol="0">
            <a:spAutoFit/>
          </a:bodyPr>
          <a:lstStyle/>
          <a:p>
            <a:pPr algn="ctr"/>
            <a:r>
              <a:rPr lang="en-US" sz="1200" dirty="0" smtClean="0"/>
              <a:t>Elective Surgery</a:t>
            </a:r>
            <a:endParaRPr lang="en-US" sz="1200" dirty="0"/>
          </a:p>
        </p:txBody>
      </p:sp>
      <p:cxnSp>
        <p:nvCxnSpPr>
          <p:cNvPr id="35" name="Straight Connector 34"/>
          <p:cNvCxnSpPr/>
          <p:nvPr/>
        </p:nvCxnSpPr>
        <p:spPr>
          <a:xfrm>
            <a:off x="1298448" y="5220138"/>
            <a:ext cx="0" cy="637795"/>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1678942" y="5475029"/>
            <a:ext cx="0" cy="765809"/>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3347593" y="5475029"/>
            <a:ext cx="0" cy="765809"/>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156674" y="2599486"/>
            <a:ext cx="0" cy="3255264"/>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4019942" y="5557325"/>
            <a:ext cx="0" cy="601217"/>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5850774" y="5557325"/>
            <a:ext cx="0" cy="601217"/>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583102" y="2599486"/>
            <a:ext cx="0" cy="3255264"/>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6459104" y="5547037"/>
            <a:ext cx="0" cy="621792"/>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8276524" y="5548181"/>
            <a:ext cx="0" cy="619505"/>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28277" y="2599486"/>
            <a:ext cx="0" cy="3255264"/>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734207" y="5718094"/>
            <a:ext cx="1576551" cy="276999"/>
          </a:xfrm>
          <a:prstGeom prst="rect">
            <a:avLst/>
          </a:prstGeom>
          <a:solidFill>
            <a:srgbClr val="DEDEE0"/>
          </a:solidFill>
        </p:spPr>
        <p:txBody>
          <a:bodyPr wrap="square" rtlCol="0">
            <a:spAutoFit/>
          </a:bodyPr>
          <a:lstStyle/>
          <a:p>
            <a:pPr algn="ctr"/>
            <a:r>
              <a:rPr lang="en-US" sz="1200" dirty="0" smtClean="0"/>
              <a:t>Medication Initiation</a:t>
            </a:r>
            <a:endParaRPr lang="en-US" sz="1200" dirty="0"/>
          </a:p>
        </p:txBody>
      </p:sp>
    </p:spTree>
    <p:extLst>
      <p:ext uri="{BB962C8B-B14F-4D97-AF65-F5344CB8AC3E}">
        <p14:creationId xmlns:p14="http://schemas.microsoft.com/office/powerpoint/2010/main" xmlns="" val="2274540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Health Dialog sells population health management products and services, including those to support shared decision making.  I receive royalties from Health Dialog.  This presentation includes data from a peer reviewed RCT that Health Dialog supported.</a:t>
            </a:r>
            <a:endParaRPr lang="en-US" dirty="0"/>
          </a:p>
        </p:txBody>
      </p:sp>
      <p:sp>
        <p:nvSpPr>
          <p:cNvPr id="3" name="Title 2"/>
          <p:cNvSpPr>
            <a:spLocks noGrp="1"/>
          </p:cNvSpPr>
          <p:nvPr>
            <p:ph type="title"/>
          </p:nvPr>
        </p:nvSpPr>
        <p:spPr/>
        <p:txBody>
          <a:bodyPr/>
          <a:lstStyle/>
          <a:p>
            <a:r>
              <a:rPr lang="en-US" dirty="0" smtClean="0"/>
              <a:t>Disclosure</a:t>
            </a:r>
            <a:endParaRPr lang="en-US" dirty="0"/>
          </a:p>
        </p:txBody>
      </p:sp>
    </p:spTree>
    <p:extLst>
      <p:ext uri="{BB962C8B-B14F-4D97-AF65-F5344CB8AC3E}">
        <p14:creationId xmlns:p14="http://schemas.microsoft.com/office/powerpoint/2010/main" xmlns="" val="127023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xmlns="" val="1700715436"/>
              </p:ext>
            </p:extLst>
          </p:nvPr>
        </p:nvGraphicFramePr>
        <p:xfrm>
          <a:off x="381000" y="2281627"/>
          <a:ext cx="838126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Content Placeholder 1"/>
          <p:cNvSpPr>
            <a:spLocks noGrp="1"/>
          </p:cNvSpPr>
          <p:nvPr>
            <p:ph idx="1"/>
          </p:nvPr>
        </p:nvSpPr>
        <p:spPr/>
        <p:txBody>
          <a:bodyPr/>
          <a:lstStyle/>
          <a:p>
            <a:r>
              <a:rPr lang="en-US" dirty="0" smtClean="0"/>
              <a:t>“Some” or “A Lot” of Discussion of Pros and Cons</a:t>
            </a:r>
            <a:endParaRPr lang="en-US" dirty="0"/>
          </a:p>
        </p:txBody>
      </p:sp>
      <p:sp>
        <p:nvSpPr>
          <p:cNvPr id="3" name="Title 2"/>
          <p:cNvSpPr>
            <a:spLocks noGrp="1"/>
          </p:cNvSpPr>
          <p:nvPr>
            <p:ph type="title"/>
          </p:nvPr>
        </p:nvSpPr>
        <p:spPr/>
        <p:txBody>
          <a:bodyPr/>
          <a:lstStyle/>
          <a:p>
            <a:r>
              <a:rPr lang="en-US" dirty="0" smtClean="0"/>
              <a:t>Decisions study</a:t>
            </a:r>
            <a:endParaRPr lang="en-US" dirty="0"/>
          </a:p>
        </p:txBody>
      </p:sp>
      <p:cxnSp>
        <p:nvCxnSpPr>
          <p:cNvPr id="35" name="Straight Connector 34"/>
          <p:cNvCxnSpPr/>
          <p:nvPr/>
        </p:nvCxnSpPr>
        <p:spPr>
          <a:xfrm>
            <a:off x="1298448" y="5220138"/>
            <a:ext cx="0" cy="637795"/>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1678942" y="5475029"/>
            <a:ext cx="0" cy="765809"/>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3347593" y="5475029"/>
            <a:ext cx="0" cy="765809"/>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156674" y="2599486"/>
            <a:ext cx="0" cy="3255264"/>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4019942" y="5557325"/>
            <a:ext cx="0" cy="601217"/>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5850774" y="5557325"/>
            <a:ext cx="0" cy="601217"/>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583102" y="2599486"/>
            <a:ext cx="0" cy="3255264"/>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6459104" y="5547037"/>
            <a:ext cx="0" cy="621792"/>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8276524" y="5548181"/>
            <a:ext cx="0" cy="619505"/>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28277" y="2599486"/>
            <a:ext cx="0" cy="3255264"/>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783115" y="5713861"/>
            <a:ext cx="1521302" cy="276999"/>
          </a:xfrm>
          <a:prstGeom prst="rect">
            <a:avLst/>
          </a:prstGeom>
          <a:solidFill>
            <a:schemeClr val="bg2"/>
          </a:solidFill>
        </p:spPr>
        <p:txBody>
          <a:bodyPr wrap="square" rtlCol="0">
            <a:spAutoFit/>
          </a:bodyPr>
          <a:lstStyle/>
          <a:p>
            <a:pPr algn="ctr"/>
            <a:r>
              <a:rPr lang="en-US" sz="1200" dirty="0" smtClean="0"/>
              <a:t>Medication Initiation</a:t>
            </a:r>
            <a:endParaRPr lang="en-US" sz="1200" dirty="0"/>
          </a:p>
        </p:txBody>
      </p:sp>
      <p:sp>
        <p:nvSpPr>
          <p:cNvPr id="23" name="TextBox 22"/>
          <p:cNvSpPr txBox="1"/>
          <p:nvPr/>
        </p:nvSpPr>
        <p:spPr>
          <a:xfrm>
            <a:off x="4288231" y="5713861"/>
            <a:ext cx="1322631" cy="276999"/>
          </a:xfrm>
          <a:prstGeom prst="rect">
            <a:avLst/>
          </a:prstGeom>
          <a:solidFill>
            <a:srgbClr val="DEDEE0"/>
          </a:solidFill>
        </p:spPr>
        <p:txBody>
          <a:bodyPr wrap="square" rtlCol="0">
            <a:spAutoFit/>
          </a:bodyPr>
          <a:lstStyle/>
          <a:p>
            <a:pPr algn="ctr"/>
            <a:r>
              <a:rPr lang="en-US" sz="1200" dirty="0" smtClean="0"/>
              <a:t>Cancer Screening</a:t>
            </a:r>
            <a:endParaRPr lang="en-US" sz="1200" dirty="0"/>
          </a:p>
        </p:txBody>
      </p:sp>
      <p:sp>
        <p:nvSpPr>
          <p:cNvPr id="24" name="TextBox 23"/>
          <p:cNvSpPr txBox="1"/>
          <p:nvPr/>
        </p:nvSpPr>
        <p:spPr>
          <a:xfrm>
            <a:off x="6716990" y="5713861"/>
            <a:ext cx="1226312" cy="276999"/>
          </a:xfrm>
          <a:prstGeom prst="rect">
            <a:avLst/>
          </a:prstGeom>
          <a:solidFill>
            <a:srgbClr val="DEDEE0"/>
          </a:solidFill>
        </p:spPr>
        <p:txBody>
          <a:bodyPr wrap="square" rtlCol="0">
            <a:spAutoFit/>
          </a:bodyPr>
          <a:lstStyle/>
          <a:p>
            <a:pPr algn="ctr"/>
            <a:r>
              <a:rPr lang="en-US" sz="1200" dirty="0" smtClean="0"/>
              <a:t>Elective Surgery</a:t>
            </a:r>
            <a:endParaRPr lang="en-US" sz="1200" dirty="0"/>
          </a:p>
        </p:txBody>
      </p:sp>
    </p:spTree>
    <p:extLst>
      <p:ext uri="{BB962C8B-B14F-4D97-AF65-F5344CB8AC3E}">
        <p14:creationId xmlns:p14="http://schemas.microsoft.com/office/powerpoint/2010/main" xmlns="" val="2953420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xmlns="" val="1355047843"/>
              </p:ext>
            </p:extLst>
          </p:nvPr>
        </p:nvGraphicFramePr>
        <p:xfrm>
          <a:off x="381000" y="2281627"/>
          <a:ext cx="838126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Content Placeholder 1"/>
          <p:cNvSpPr>
            <a:spLocks noGrp="1"/>
          </p:cNvSpPr>
          <p:nvPr>
            <p:ph idx="1"/>
          </p:nvPr>
        </p:nvSpPr>
        <p:spPr>
          <a:xfrm>
            <a:off x="380999" y="1719071"/>
            <a:ext cx="8522369" cy="4407408"/>
          </a:xfrm>
        </p:spPr>
        <p:txBody>
          <a:bodyPr/>
          <a:lstStyle/>
          <a:p>
            <a:r>
              <a:rPr lang="en-US" dirty="0" smtClean="0"/>
              <a:t>Physician Offered an Opinion, Asked Patient’s Opinion</a:t>
            </a:r>
            <a:endParaRPr lang="en-US" dirty="0"/>
          </a:p>
        </p:txBody>
      </p:sp>
      <p:sp>
        <p:nvSpPr>
          <p:cNvPr id="3" name="Title 2"/>
          <p:cNvSpPr>
            <a:spLocks noGrp="1"/>
          </p:cNvSpPr>
          <p:nvPr>
            <p:ph type="title"/>
          </p:nvPr>
        </p:nvSpPr>
        <p:spPr/>
        <p:txBody>
          <a:bodyPr/>
          <a:lstStyle/>
          <a:p>
            <a:r>
              <a:rPr lang="en-US" dirty="0" smtClean="0"/>
              <a:t>Decisions study</a:t>
            </a:r>
            <a:endParaRPr lang="en-US" dirty="0"/>
          </a:p>
        </p:txBody>
      </p:sp>
      <p:cxnSp>
        <p:nvCxnSpPr>
          <p:cNvPr id="35" name="Straight Connector 34"/>
          <p:cNvCxnSpPr/>
          <p:nvPr/>
        </p:nvCxnSpPr>
        <p:spPr>
          <a:xfrm>
            <a:off x="1298448" y="5220138"/>
            <a:ext cx="0" cy="637795"/>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1678942" y="5475029"/>
            <a:ext cx="0" cy="765809"/>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3347593" y="5475029"/>
            <a:ext cx="0" cy="765809"/>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156674" y="2599486"/>
            <a:ext cx="0" cy="3255264"/>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4019942" y="5557325"/>
            <a:ext cx="0" cy="601217"/>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5850774" y="5557325"/>
            <a:ext cx="0" cy="601217"/>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583102" y="2599486"/>
            <a:ext cx="0" cy="3255264"/>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6459104" y="5547037"/>
            <a:ext cx="0" cy="621792"/>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8276524" y="5548181"/>
            <a:ext cx="0" cy="619505"/>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28277" y="2599486"/>
            <a:ext cx="0" cy="3255264"/>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783115" y="5713861"/>
            <a:ext cx="1521302" cy="276999"/>
          </a:xfrm>
          <a:prstGeom prst="rect">
            <a:avLst/>
          </a:prstGeom>
          <a:solidFill>
            <a:schemeClr val="bg2"/>
          </a:solidFill>
        </p:spPr>
        <p:txBody>
          <a:bodyPr wrap="square" rtlCol="0">
            <a:spAutoFit/>
          </a:bodyPr>
          <a:lstStyle/>
          <a:p>
            <a:pPr algn="ctr"/>
            <a:r>
              <a:rPr lang="en-US" sz="1200" dirty="0" smtClean="0"/>
              <a:t>Medication Initiation</a:t>
            </a:r>
            <a:endParaRPr lang="en-US" sz="1200" dirty="0"/>
          </a:p>
        </p:txBody>
      </p:sp>
      <p:sp>
        <p:nvSpPr>
          <p:cNvPr id="23" name="TextBox 22"/>
          <p:cNvSpPr txBox="1"/>
          <p:nvPr/>
        </p:nvSpPr>
        <p:spPr>
          <a:xfrm>
            <a:off x="4288231" y="5713861"/>
            <a:ext cx="1322631" cy="276999"/>
          </a:xfrm>
          <a:prstGeom prst="rect">
            <a:avLst/>
          </a:prstGeom>
          <a:solidFill>
            <a:srgbClr val="DEDEE0"/>
          </a:solidFill>
        </p:spPr>
        <p:txBody>
          <a:bodyPr wrap="square" rtlCol="0">
            <a:spAutoFit/>
          </a:bodyPr>
          <a:lstStyle/>
          <a:p>
            <a:pPr algn="ctr"/>
            <a:r>
              <a:rPr lang="en-US" sz="1200" dirty="0" smtClean="0"/>
              <a:t>Cancer Screening</a:t>
            </a:r>
            <a:endParaRPr lang="en-US" sz="1200" dirty="0"/>
          </a:p>
        </p:txBody>
      </p:sp>
      <p:sp>
        <p:nvSpPr>
          <p:cNvPr id="24" name="TextBox 23"/>
          <p:cNvSpPr txBox="1"/>
          <p:nvPr/>
        </p:nvSpPr>
        <p:spPr>
          <a:xfrm>
            <a:off x="6716990" y="5713861"/>
            <a:ext cx="1226312" cy="276999"/>
          </a:xfrm>
          <a:prstGeom prst="rect">
            <a:avLst/>
          </a:prstGeom>
          <a:solidFill>
            <a:srgbClr val="DEDEE0"/>
          </a:solidFill>
        </p:spPr>
        <p:txBody>
          <a:bodyPr wrap="square" rtlCol="0">
            <a:spAutoFit/>
          </a:bodyPr>
          <a:lstStyle/>
          <a:p>
            <a:pPr algn="ctr"/>
            <a:r>
              <a:rPr lang="en-US" sz="1200" dirty="0" smtClean="0"/>
              <a:t>Elective Surgery</a:t>
            </a:r>
            <a:endParaRPr lang="en-US" sz="1200" dirty="0"/>
          </a:p>
        </p:txBody>
      </p:sp>
    </p:spTree>
    <p:extLst>
      <p:ext uri="{BB962C8B-B14F-4D97-AF65-F5344CB8AC3E}">
        <p14:creationId xmlns:p14="http://schemas.microsoft.com/office/powerpoint/2010/main" xmlns="" val="1931385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xmlns="" val="3923566887"/>
              </p:ext>
            </p:extLst>
          </p:nvPr>
        </p:nvGraphicFramePr>
        <p:xfrm>
          <a:off x="381000" y="2281627"/>
          <a:ext cx="838126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Content Placeholder 1"/>
          <p:cNvSpPr>
            <a:spLocks noGrp="1"/>
          </p:cNvSpPr>
          <p:nvPr>
            <p:ph idx="1"/>
          </p:nvPr>
        </p:nvSpPr>
        <p:spPr/>
        <p:txBody>
          <a:bodyPr/>
          <a:lstStyle/>
          <a:p>
            <a:r>
              <a:rPr lang="en-US" dirty="0" smtClean="0"/>
              <a:t>Mean proportion of knowledge items answered correctly</a:t>
            </a:r>
            <a:endParaRPr lang="en-US" dirty="0"/>
          </a:p>
        </p:txBody>
      </p:sp>
      <p:sp>
        <p:nvSpPr>
          <p:cNvPr id="3" name="Title 2"/>
          <p:cNvSpPr>
            <a:spLocks noGrp="1"/>
          </p:cNvSpPr>
          <p:nvPr>
            <p:ph type="title"/>
          </p:nvPr>
        </p:nvSpPr>
        <p:spPr/>
        <p:txBody>
          <a:bodyPr/>
          <a:lstStyle/>
          <a:p>
            <a:r>
              <a:rPr lang="en-US" dirty="0"/>
              <a:t>Decisions study</a:t>
            </a:r>
          </a:p>
        </p:txBody>
      </p:sp>
      <p:sp>
        <p:nvSpPr>
          <p:cNvPr id="23" name="TextBox 22"/>
          <p:cNvSpPr txBox="1"/>
          <p:nvPr/>
        </p:nvSpPr>
        <p:spPr>
          <a:xfrm>
            <a:off x="4255378" y="5718094"/>
            <a:ext cx="1358461" cy="276999"/>
          </a:xfrm>
          <a:prstGeom prst="rect">
            <a:avLst/>
          </a:prstGeom>
          <a:noFill/>
        </p:spPr>
        <p:txBody>
          <a:bodyPr wrap="square" rtlCol="0">
            <a:spAutoFit/>
          </a:bodyPr>
          <a:lstStyle/>
          <a:p>
            <a:pPr algn="ctr"/>
            <a:r>
              <a:rPr lang="en-US" sz="1200" dirty="0" smtClean="0"/>
              <a:t>Cancer Screening</a:t>
            </a:r>
            <a:endParaRPr lang="en-US" sz="1200" dirty="0"/>
          </a:p>
        </p:txBody>
      </p:sp>
      <p:sp>
        <p:nvSpPr>
          <p:cNvPr id="24" name="TextBox 23"/>
          <p:cNvSpPr txBox="1"/>
          <p:nvPr/>
        </p:nvSpPr>
        <p:spPr>
          <a:xfrm>
            <a:off x="6699032" y="5718094"/>
            <a:ext cx="1358461" cy="276999"/>
          </a:xfrm>
          <a:prstGeom prst="rect">
            <a:avLst/>
          </a:prstGeom>
          <a:noFill/>
        </p:spPr>
        <p:txBody>
          <a:bodyPr wrap="square" rtlCol="0">
            <a:spAutoFit/>
          </a:bodyPr>
          <a:lstStyle/>
          <a:p>
            <a:pPr algn="ctr"/>
            <a:r>
              <a:rPr lang="en-US" sz="1200" dirty="0" smtClean="0"/>
              <a:t>Elective Surgery</a:t>
            </a:r>
            <a:endParaRPr lang="en-US" sz="1200" dirty="0"/>
          </a:p>
        </p:txBody>
      </p:sp>
      <p:cxnSp>
        <p:nvCxnSpPr>
          <p:cNvPr id="35" name="Straight Connector 34"/>
          <p:cNvCxnSpPr/>
          <p:nvPr/>
        </p:nvCxnSpPr>
        <p:spPr>
          <a:xfrm>
            <a:off x="1298448" y="5220138"/>
            <a:ext cx="0" cy="637795"/>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1678942" y="5475029"/>
            <a:ext cx="0" cy="765809"/>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3347593" y="5475029"/>
            <a:ext cx="0" cy="765809"/>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156674" y="2599486"/>
            <a:ext cx="0" cy="3255264"/>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4019942" y="5557325"/>
            <a:ext cx="0" cy="601217"/>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5850774" y="5557325"/>
            <a:ext cx="0" cy="601217"/>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583102" y="2599486"/>
            <a:ext cx="0" cy="3255264"/>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6459104" y="5547037"/>
            <a:ext cx="0" cy="621792"/>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8276524" y="5548181"/>
            <a:ext cx="0" cy="619505"/>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28277" y="2599486"/>
            <a:ext cx="0" cy="3255264"/>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742965" y="5718094"/>
            <a:ext cx="1567794" cy="276999"/>
          </a:xfrm>
          <a:prstGeom prst="rect">
            <a:avLst/>
          </a:prstGeom>
          <a:solidFill>
            <a:srgbClr val="DEDEE0"/>
          </a:solidFill>
        </p:spPr>
        <p:txBody>
          <a:bodyPr wrap="square" rtlCol="0">
            <a:spAutoFit/>
          </a:bodyPr>
          <a:lstStyle/>
          <a:p>
            <a:pPr algn="ctr"/>
            <a:r>
              <a:rPr lang="en-US" sz="1200" dirty="0" smtClean="0"/>
              <a:t>Medication Initiation</a:t>
            </a:r>
            <a:endParaRPr lang="en-US" sz="1200" dirty="0"/>
          </a:p>
        </p:txBody>
      </p:sp>
    </p:spTree>
    <p:extLst>
      <p:ext uri="{BB962C8B-B14F-4D97-AF65-F5344CB8AC3E}">
        <p14:creationId xmlns:p14="http://schemas.microsoft.com/office/powerpoint/2010/main" xmlns="" val="2843644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600" dirty="0"/>
              <a:t>On a scale of 0-10, where 0 is not at all informed and 10 is extremely well-informed, how informed do you feel about your decision about (screening, medication, surgery)?</a:t>
            </a:r>
          </a:p>
        </p:txBody>
      </p:sp>
      <p:sp>
        <p:nvSpPr>
          <p:cNvPr id="3" name="Title 2"/>
          <p:cNvSpPr>
            <a:spLocks noGrp="1"/>
          </p:cNvSpPr>
          <p:nvPr>
            <p:ph type="title"/>
          </p:nvPr>
        </p:nvSpPr>
        <p:spPr/>
        <p:txBody>
          <a:bodyPr/>
          <a:lstStyle/>
          <a:p>
            <a:r>
              <a:rPr lang="en-US" dirty="0" smtClean="0"/>
              <a:t>How do Informed Patients Feel?</a:t>
            </a:r>
            <a:endParaRPr lang="en-US" dirty="0"/>
          </a:p>
        </p:txBody>
      </p:sp>
      <p:graphicFrame>
        <p:nvGraphicFramePr>
          <p:cNvPr id="4" name="Chart 3"/>
          <p:cNvGraphicFramePr/>
          <p:nvPr>
            <p:extLst>
              <p:ext uri="{D42A27DB-BD31-4B8C-83A1-F6EECF244321}">
                <p14:modId xmlns:p14="http://schemas.microsoft.com/office/powerpoint/2010/main" xmlns="" val="1057563210"/>
              </p:ext>
            </p:extLst>
          </p:nvPr>
        </p:nvGraphicFramePr>
        <p:xfrm>
          <a:off x="381000" y="2281627"/>
          <a:ext cx="838126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01237" y="5899113"/>
            <a:ext cx="882824" cy="523220"/>
          </a:xfrm>
          <a:prstGeom prst="rect">
            <a:avLst/>
          </a:prstGeom>
          <a:noFill/>
        </p:spPr>
        <p:txBody>
          <a:bodyPr wrap="none" rtlCol="0">
            <a:spAutoFit/>
          </a:bodyPr>
          <a:lstStyle/>
          <a:p>
            <a:r>
              <a:rPr lang="en-US" sz="1400" dirty="0" smtClean="0"/>
              <a:t>Not at all </a:t>
            </a:r>
            <a:br>
              <a:rPr lang="en-US" sz="1400" dirty="0" smtClean="0"/>
            </a:br>
            <a:r>
              <a:rPr lang="en-US" sz="1400" dirty="0" smtClean="0"/>
              <a:t>informed</a:t>
            </a:r>
            <a:endParaRPr lang="en-US" sz="1400" dirty="0"/>
          </a:p>
        </p:txBody>
      </p:sp>
      <p:sp>
        <p:nvSpPr>
          <p:cNvPr id="6" name="TextBox 5"/>
          <p:cNvSpPr txBox="1"/>
          <p:nvPr/>
        </p:nvSpPr>
        <p:spPr>
          <a:xfrm>
            <a:off x="7829318" y="5899113"/>
            <a:ext cx="1233218" cy="523220"/>
          </a:xfrm>
          <a:prstGeom prst="rect">
            <a:avLst/>
          </a:prstGeom>
          <a:noFill/>
        </p:spPr>
        <p:txBody>
          <a:bodyPr wrap="none" rtlCol="0">
            <a:spAutoFit/>
          </a:bodyPr>
          <a:lstStyle/>
          <a:p>
            <a:r>
              <a:rPr lang="en-US" sz="1400" dirty="0" smtClean="0"/>
              <a:t>Extremely </a:t>
            </a:r>
            <a:br>
              <a:rPr lang="en-US" sz="1400" dirty="0" smtClean="0"/>
            </a:br>
            <a:r>
              <a:rPr lang="en-US" sz="1400" dirty="0" smtClean="0"/>
              <a:t>well informed</a:t>
            </a:r>
            <a:endParaRPr lang="en-US" sz="1400" dirty="0"/>
          </a:p>
        </p:txBody>
      </p:sp>
      <p:cxnSp>
        <p:nvCxnSpPr>
          <p:cNvPr id="7" name="Straight Connector 6"/>
          <p:cNvCxnSpPr/>
          <p:nvPr/>
        </p:nvCxnSpPr>
        <p:spPr>
          <a:xfrm>
            <a:off x="7918618" y="3315011"/>
            <a:ext cx="0" cy="2331720"/>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937416" y="3315011"/>
            <a:ext cx="0" cy="2331720"/>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4613062" y="9455"/>
            <a:ext cx="0" cy="6611112"/>
          </a:xfrm>
          <a:prstGeom prst="line">
            <a:avLst/>
          </a:prstGeom>
          <a:ln w="9525" cmpd="sng">
            <a:solidFill>
              <a:srgbClr val="6C6C73"/>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023031" y="3179332"/>
            <a:ext cx="626071" cy="276999"/>
          </a:xfrm>
          <a:prstGeom prst="rect">
            <a:avLst/>
          </a:prstGeom>
          <a:solidFill>
            <a:schemeClr val="bg2"/>
          </a:solidFill>
        </p:spPr>
        <p:txBody>
          <a:bodyPr wrap="square" rtlCol="0">
            <a:spAutoFit/>
          </a:bodyPr>
          <a:lstStyle/>
          <a:p>
            <a:pPr algn="ctr"/>
            <a:r>
              <a:rPr lang="en-US" sz="1200" dirty="0" smtClean="0"/>
              <a:t>22%</a:t>
            </a:r>
            <a:endParaRPr lang="en-US" sz="1200" dirty="0"/>
          </a:p>
        </p:txBody>
      </p:sp>
      <p:sp>
        <p:nvSpPr>
          <p:cNvPr id="11" name="TextBox 10"/>
          <p:cNvSpPr txBox="1"/>
          <p:nvPr/>
        </p:nvSpPr>
        <p:spPr>
          <a:xfrm>
            <a:off x="6654603" y="3179332"/>
            <a:ext cx="626071" cy="276999"/>
          </a:xfrm>
          <a:prstGeom prst="rect">
            <a:avLst/>
          </a:prstGeom>
          <a:solidFill>
            <a:schemeClr val="bg2"/>
          </a:solidFill>
        </p:spPr>
        <p:txBody>
          <a:bodyPr wrap="square" rtlCol="0">
            <a:spAutoFit/>
          </a:bodyPr>
          <a:lstStyle/>
          <a:p>
            <a:pPr algn="ctr"/>
            <a:r>
              <a:rPr lang="en-US" sz="1200" dirty="0" smtClean="0"/>
              <a:t>41%</a:t>
            </a:r>
            <a:endParaRPr lang="en-US" sz="1200" dirty="0"/>
          </a:p>
        </p:txBody>
      </p:sp>
    </p:spTree>
    <p:extLst>
      <p:ext uri="{BB962C8B-B14F-4D97-AF65-F5344CB8AC3E}">
        <p14:creationId xmlns:p14="http://schemas.microsoft.com/office/powerpoint/2010/main" xmlns="" val="1255136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xmlns="" val="1851099791"/>
              </p:ext>
            </p:extLst>
          </p:nvPr>
        </p:nvGraphicFramePr>
        <p:xfrm>
          <a:off x="381000" y="2281627"/>
          <a:ext cx="838126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Content Placeholder 1"/>
          <p:cNvSpPr>
            <a:spLocks noGrp="1"/>
          </p:cNvSpPr>
          <p:nvPr>
            <p:ph idx="1"/>
          </p:nvPr>
        </p:nvSpPr>
        <p:spPr/>
        <p:txBody>
          <a:bodyPr/>
          <a:lstStyle/>
          <a:p>
            <a:r>
              <a:rPr lang="en-US" dirty="0" smtClean="0"/>
              <a:t>Importance of Information Sources</a:t>
            </a:r>
            <a:endParaRPr lang="en-US" dirty="0"/>
          </a:p>
        </p:txBody>
      </p:sp>
      <p:sp>
        <p:nvSpPr>
          <p:cNvPr id="3" name="Title 2"/>
          <p:cNvSpPr>
            <a:spLocks noGrp="1"/>
          </p:cNvSpPr>
          <p:nvPr>
            <p:ph type="title"/>
          </p:nvPr>
        </p:nvSpPr>
        <p:spPr/>
        <p:txBody>
          <a:bodyPr/>
          <a:lstStyle/>
          <a:p>
            <a:r>
              <a:rPr lang="en-US" dirty="0" smtClean="0"/>
              <a:t>Decisions study</a:t>
            </a:r>
            <a:endParaRPr lang="en-US" dirty="0"/>
          </a:p>
        </p:txBody>
      </p:sp>
      <p:sp>
        <p:nvSpPr>
          <p:cNvPr id="18" name="TextBox 17"/>
          <p:cNvSpPr txBox="1"/>
          <p:nvPr/>
        </p:nvSpPr>
        <p:spPr>
          <a:xfrm>
            <a:off x="6455103" y="6003368"/>
            <a:ext cx="2224691" cy="246221"/>
          </a:xfrm>
          <a:prstGeom prst="rect">
            <a:avLst/>
          </a:prstGeom>
          <a:noFill/>
        </p:spPr>
        <p:txBody>
          <a:bodyPr wrap="square" rtlCol="0">
            <a:spAutoFit/>
          </a:bodyPr>
          <a:lstStyle/>
          <a:p>
            <a:pPr algn="r"/>
            <a:r>
              <a:rPr lang="en-US" sz="1000" dirty="0" smtClean="0">
                <a:latin typeface="Franklin Gothic Book"/>
                <a:cs typeface="Franklin Gothic Book"/>
              </a:rPr>
              <a:t>* 0 rating assigned to non-users</a:t>
            </a:r>
            <a:endParaRPr lang="en-US" sz="1000" dirty="0">
              <a:latin typeface="Franklin Gothic Book"/>
              <a:cs typeface="Franklin Gothic Book"/>
            </a:endParaRPr>
          </a:p>
        </p:txBody>
      </p:sp>
      <p:sp>
        <p:nvSpPr>
          <p:cNvPr id="5" name="Donut 4"/>
          <p:cNvSpPr/>
          <p:nvPr/>
        </p:nvSpPr>
        <p:spPr>
          <a:xfrm>
            <a:off x="1190041" y="2102070"/>
            <a:ext cx="2140298" cy="3617310"/>
          </a:xfrm>
          <a:prstGeom prst="donut">
            <a:avLst>
              <a:gd name="adj" fmla="val 2179"/>
            </a:avLst>
          </a:prstGeom>
          <a:solidFill>
            <a:schemeClr val="accent4">
              <a:lumMod val="50000"/>
            </a:schemeClr>
          </a:solidFill>
          <a:ln>
            <a:solidFill>
              <a:schemeClr val="accent4">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361879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Preference Sensitive Decisions</a:t>
            </a:r>
          </a:p>
          <a:p>
            <a:pPr lvl="1"/>
            <a:r>
              <a:rPr lang="en-US" dirty="0" smtClean="0"/>
              <a:t>What is the core sent of information relevant for each decision?</a:t>
            </a:r>
          </a:p>
          <a:p>
            <a:pPr lvl="1"/>
            <a:r>
              <a:rPr lang="en-US" dirty="0" smtClean="0"/>
              <a:t>What are the most salient goals and concerns upon which patients select treatments?</a:t>
            </a:r>
          </a:p>
          <a:p>
            <a:r>
              <a:rPr lang="en-US" dirty="0" smtClean="0"/>
              <a:t>Mailed survey to determine accuracy, importance and completeness of items</a:t>
            </a:r>
          </a:p>
          <a:p>
            <a:pPr lvl="1"/>
            <a:r>
              <a:rPr lang="en-US" dirty="0" smtClean="0"/>
              <a:t>How important was each item?</a:t>
            </a:r>
          </a:p>
          <a:p>
            <a:pPr lvl="1"/>
            <a:r>
              <a:rPr lang="en-US" dirty="0" smtClean="0"/>
              <a:t>Pick top three</a:t>
            </a:r>
          </a:p>
          <a:p>
            <a:r>
              <a:rPr lang="en-US" dirty="0" smtClean="0"/>
              <a:t>Patient responses (n=324; 72-85% by site)</a:t>
            </a:r>
          </a:p>
          <a:p>
            <a:r>
              <a:rPr lang="en-US" dirty="0" smtClean="0"/>
              <a:t>Provider responses (n=266; 76% response rate)</a:t>
            </a:r>
            <a:endParaRPr lang="en-US" dirty="0"/>
          </a:p>
        </p:txBody>
      </p:sp>
      <p:sp>
        <p:nvSpPr>
          <p:cNvPr id="3" name="Title 2"/>
          <p:cNvSpPr>
            <a:spLocks noGrp="1"/>
          </p:cNvSpPr>
          <p:nvPr>
            <p:ph type="title"/>
          </p:nvPr>
        </p:nvSpPr>
        <p:spPr/>
        <p:txBody>
          <a:bodyPr/>
          <a:lstStyle/>
          <a:p>
            <a:r>
              <a:rPr lang="en-US" dirty="0" smtClean="0"/>
              <a:t>Decision Quality Instruments</a:t>
            </a:r>
            <a:endParaRPr lang="en-US" dirty="0"/>
          </a:p>
        </p:txBody>
      </p:sp>
      <p:sp>
        <p:nvSpPr>
          <p:cNvPr id="4" name="TextBox 3"/>
          <p:cNvSpPr txBox="1"/>
          <p:nvPr/>
        </p:nvSpPr>
        <p:spPr>
          <a:xfrm>
            <a:off x="166414" y="6150114"/>
            <a:ext cx="8793656" cy="707886"/>
          </a:xfrm>
          <a:prstGeom prst="rect">
            <a:avLst/>
          </a:prstGeom>
          <a:noFill/>
        </p:spPr>
        <p:txBody>
          <a:bodyPr wrap="square" rtlCol="0">
            <a:spAutoFit/>
          </a:bodyPr>
          <a:lstStyle/>
          <a:p>
            <a:r>
              <a:rPr lang="en-US" sz="1000" dirty="0" smtClean="0">
                <a:latin typeface="Franklin Gothic Book"/>
                <a:cs typeface="Franklin Gothic Book"/>
              </a:rPr>
              <a:t>Source:  </a:t>
            </a:r>
            <a:r>
              <a:rPr lang="en-US" sz="1000" dirty="0"/>
              <a:t>Lee C, Barry M, Cosenza C, </a:t>
            </a:r>
            <a:r>
              <a:rPr lang="en-US" sz="1000" dirty="0" err="1"/>
              <a:t>Dominik</a:t>
            </a:r>
            <a:r>
              <a:rPr lang="en-US" sz="1000" dirty="0"/>
              <a:t> R, Mulley A, O'Connor A and </a:t>
            </a:r>
            <a:r>
              <a:rPr lang="en-US" sz="1000" dirty="0" err="1"/>
              <a:t>Sepucha</a:t>
            </a:r>
            <a:r>
              <a:rPr lang="en-US" sz="1000" dirty="0"/>
              <a:t> </a:t>
            </a:r>
            <a:r>
              <a:rPr lang="en-US" sz="1000" dirty="0" smtClean="0"/>
              <a:t>K.  </a:t>
            </a:r>
            <a:r>
              <a:rPr lang="en-US" sz="1000" b="1" dirty="0" smtClean="0"/>
              <a:t>Development </a:t>
            </a:r>
            <a:r>
              <a:rPr lang="en-US" sz="1000" b="1" dirty="0"/>
              <a:t>of instruments to measure the quality of breast cancer</a:t>
            </a:r>
          </a:p>
          <a:p>
            <a:r>
              <a:rPr lang="en-US" sz="1000" b="1" dirty="0" smtClean="0"/>
              <a:t>Treatment decisions</a:t>
            </a:r>
            <a:r>
              <a:rPr lang="en-US" sz="1000" b="1" dirty="0"/>
              <a:t>.</a:t>
            </a:r>
            <a:r>
              <a:rPr lang="en-US" sz="1000" dirty="0"/>
              <a:t> Health Expectations 2010 Sep;13(3):258-72 [</a:t>
            </a:r>
            <a:r>
              <a:rPr lang="en-US" sz="1000" dirty="0" err="1"/>
              <a:t>Epub</a:t>
            </a:r>
            <a:r>
              <a:rPr lang="en-US" sz="1000" dirty="0"/>
              <a:t> 2010 Jun 9]</a:t>
            </a:r>
            <a:r>
              <a:rPr lang="en-US" sz="1000" dirty="0" smtClean="0"/>
              <a:t>.</a:t>
            </a:r>
            <a:endParaRPr lang="en-US" sz="1000" dirty="0"/>
          </a:p>
          <a:p>
            <a:r>
              <a:rPr lang="en-US" sz="1000" dirty="0"/>
              <a:t>Lee C, </a:t>
            </a:r>
            <a:r>
              <a:rPr lang="en-US" sz="1000" dirty="0" err="1"/>
              <a:t>Hultman</a:t>
            </a:r>
            <a:r>
              <a:rPr lang="en-US" sz="1000" dirty="0"/>
              <a:t> S, </a:t>
            </a:r>
            <a:r>
              <a:rPr lang="en-US" sz="1000" dirty="0" err="1"/>
              <a:t>Sepucha</a:t>
            </a:r>
            <a:r>
              <a:rPr lang="en-US" sz="1000" dirty="0"/>
              <a:t> K. </a:t>
            </a:r>
            <a:r>
              <a:rPr lang="en-US" sz="1000" b="1" dirty="0"/>
              <a:t>Do patients and providers agree about </a:t>
            </a:r>
            <a:r>
              <a:rPr lang="en-US" sz="1000" b="1" dirty="0" smtClean="0"/>
              <a:t>the most important </a:t>
            </a:r>
            <a:r>
              <a:rPr lang="en-US" sz="1000" b="1" dirty="0"/>
              <a:t>facts and goals for breast reconstruction decisions?"</a:t>
            </a:r>
            <a:r>
              <a:rPr lang="en-US" sz="1000" dirty="0"/>
              <a:t> Annals of</a:t>
            </a:r>
          </a:p>
          <a:p>
            <a:r>
              <a:rPr lang="en-US" sz="1000" dirty="0"/>
              <a:t>Plastic Surgery 2010 May; 64(5):563-6.</a:t>
            </a:r>
            <a:endParaRPr lang="en-US" sz="1000" dirty="0">
              <a:latin typeface="Franklin Gothic Book"/>
              <a:cs typeface="Franklin Gothic Book"/>
            </a:endParaRPr>
          </a:p>
        </p:txBody>
      </p:sp>
    </p:spTree>
    <p:extLst>
      <p:ext uri="{BB962C8B-B14F-4D97-AF65-F5344CB8AC3E}">
        <p14:creationId xmlns:p14="http://schemas.microsoft.com/office/powerpoint/2010/main" xmlns="" val="2943922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Bridging perspectives:</a:t>
            </a:r>
            <a:br>
              <a:rPr lang="en-US" dirty="0" smtClean="0"/>
            </a:br>
            <a:r>
              <a:rPr lang="en-US" dirty="0" smtClean="0"/>
              <a:t>what are the key facts?</a:t>
            </a:r>
            <a:endParaRPr lang="en-US" dirty="0"/>
          </a:p>
        </p:txBody>
      </p:sp>
      <p:sp>
        <p:nvSpPr>
          <p:cNvPr id="4" name="TextBox 3"/>
          <p:cNvSpPr txBox="1"/>
          <p:nvPr/>
        </p:nvSpPr>
        <p:spPr>
          <a:xfrm>
            <a:off x="6838353" y="1752600"/>
            <a:ext cx="2180431" cy="4247317"/>
          </a:xfrm>
          <a:prstGeom prst="rect">
            <a:avLst/>
          </a:prstGeom>
          <a:noFill/>
        </p:spPr>
        <p:txBody>
          <a:bodyPr wrap="square" rtlCol="0">
            <a:spAutoFit/>
          </a:bodyPr>
          <a:lstStyle/>
          <a:p>
            <a:pPr algn="ctr"/>
            <a:r>
              <a:rPr lang="en-US" u="sng" dirty="0" smtClean="0">
                <a:solidFill>
                  <a:srgbClr val="AD0101"/>
                </a:solidFill>
              </a:rPr>
              <a:t>Lumpectomy</a:t>
            </a:r>
          </a:p>
          <a:p>
            <a:endParaRPr lang="en-US" u="sng" dirty="0"/>
          </a:p>
          <a:p>
            <a:r>
              <a:rPr lang="en-US" dirty="0" smtClean="0"/>
              <a:t>Same</a:t>
            </a:r>
            <a:br>
              <a:rPr lang="en-US" dirty="0" smtClean="0"/>
            </a:br>
            <a:r>
              <a:rPr lang="en-US" dirty="0" smtClean="0"/>
              <a:t/>
            </a:r>
            <a:br>
              <a:rPr lang="en-US" dirty="0" smtClean="0"/>
            </a:br>
            <a:r>
              <a:rPr lang="en-US" dirty="0" smtClean="0"/>
              <a:t/>
            </a:r>
            <a:br>
              <a:rPr lang="en-US" dirty="0" smtClean="0"/>
            </a:br>
            <a:r>
              <a:rPr lang="en-US" dirty="0" smtClean="0"/>
              <a:t>Keep breast</a:t>
            </a:r>
            <a:br>
              <a:rPr lang="en-US" dirty="0" smtClean="0"/>
            </a:br>
            <a:r>
              <a:rPr lang="en-US" dirty="0" smtClean="0"/>
              <a:t/>
            </a:r>
            <a:br>
              <a:rPr lang="en-US" dirty="0" smtClean="0"/>
            </a:br>
            <a:r>
              <a:rPr lang="en-US" dirty="0" smtClean="0"/>
              <a:t/>
            </a:r>
            <a:br>
              <a:rPr lang="en-US" dirty="0" smtClean="0"/>
            </a:br>
            <a:r>
              <a:rPr lang="en-US" dirty="0" smtClean="0"/>
              <a:t>Slightly higher</a:t>
            </a:r>
            <a:r>
              <a:rPr lang="en-US" sz="1400" dirty="0" smtClean="0"/>
              <a:t>(5-15%)</a:t>
            </a:r>
          </a:p>
          <a:p>
            <a:r>
              <a:rPr lang="en-US" dirty="0" smtClean="0"/>
              <a:t/>
            </a:r>
            <a:br>
              <a:rPr lang="en-US" dirty="0" smtClean="0"/>
            </a:br>
            <a:r>
              <a:rPr lang="en-US" dirty="0" smtClean="0"/>
              <a:t/>
            </a:r>
            <a:br>
              <a:rPr lang="en-US" dirty="0" smtClean="0"/>
            </a:br>
            <a:r>
              <a:rPr lang="en-US" dirty="0" smtClean="0"/>
              <a:t>6+ weeks</a:t>
            </a:r>
            <a:br>
              <a:rPr lang="en-US" dirty="0" smtClean="0"/>
            </a:br>
            <a:r>
              <a:rPr lang="en-US" dirty="0" smtClean="0"/>
              <a:t/>
            </a:r>
            <a:br>
              <a:rPr lang="en-US" dirty="0" smtClean="0"/>
            </a:br>
            <a:r>
              <a:rPr lang="en-US" dirty="0" smtClean="0"/>
              <a:t/>
            </a:r>
            <a:br>
              <a:rPr lang="en-US" dirty="0" smtClean="0"/>
            </a:br>
            <a:r>
              <a:rPr lang="en-US" dirty="0" smtClean="0"/>
              <a:t>Common </a:t>
            </a:r>
            <a:r>
              <a:rPr lang="en-US" sz="1400" dirty="0" smtClean="0"/>
              <a:t>(20-50%)</a:t>
            </a:r>
            <a:endParaRPr lang="en-US" sz="1400" dirty="0"/>
          </a:p>
        </p:txBody>
      </p:sp>
      <p:sp>
        <p:nvSpPr>
          <p:cNvPr id="5" name="TextBox 4"/>
          <p:cNvSpPr txBox="1"/>
          <p:nvPr/>
        </p:nvSpPr>
        <p:spPr>
          <a:xfrm>
            <a:off x="2307520" y="1752600"/>
            <a:ext cx="1541373" cy="4247317"/>
          </a:xfrm>
          <a:prstGeom prst="rect">
            <a:avLst/>
          </a:prstGeom>
          <a:noFill/>
        </p:spPr>
        <p:txBody>
          <a:bodyPr wrap="square" rtlCol="0">
            <a:spAutoFit/>
          </a:bodyPr>
          <a:lstStyle/>
          <a:p>
            <a:pPr algn="ctr"/>
            <a:r>
              <a:rPr lang="en-US" u="sng" dirty="0" smtClean="0">
                <a:solidFill>
                  <a:srgbClr val="AD0101"/>
                </a:solidFill>
              </a:rPr>
              <a:t>Mastectomy</a:t>
            </a:r>
          </a:p>
          <a:p>
            <a:endParaRPr lang="en-US" u="sng" dirty="0"/>
          </a:p>
          <a:p>
            <a:r>
              <a:rPr lang="en-US" dirty="0" smtClean="0"/>
              <a:t>Same</a:t>
            </a:r>
            <a:br>
              <a:rPr lang="en-US" dirty="0" smtClean="0"/>
            </a:br>
            <a:r>
              <a:rPr lang="en-US" dirty="0" smtClean="0"/>
              <a:t/>
            </a:r>
            <a:br>
              <a:rPr lang="en-US" dirty="0" smtClean="0"/>
            </a:br>
            <a:r>
              <a:rPr lang="en-US" dirty="0" smtClean="0"/>
              <a:t/>
            </a:r>
            <a:br>
              <a:rPr lang="en-US" dirty="0" smtClean="0"/>
            </a:br>
            <a:r>
              <a:rPr lang="en-US" dirty="0" smtClean="0"/>
              <a:t>Lose breast</a:t>
            </a:r>
            <a:br>
              <a:rPr lang="en-US" dirty="0" smtClean="0"/>
            </a:br>
            <a:r>
              <a:rPr lang="en-US" dirty="0" smtClean="0"/>
              <a:t/>
            </a:r>
            <a:br>
              <a:rPr lang="en-US" dirty="0" smtClean="0"/>
            </a:br>
            <a:r>
              <a:rPr lang="en-US" dirty="0" smtClean="0"/>
              <a:t/>
            </a:r>
            <a:br>
              <a:rPr lang="en-US" dirty="0" smtClean="0"/>
            </a:br>
            <a:r>
              <a:rPr lang="en-US" dirty="0" smtClean="0"/>
              <a:t>Low </a:t>
            </a:r>
            <a:r>
              <a:rPr lang="en-US" sz="1400" dirty="0" smtClean="0"/>
              <a:t>(1-5%)</a:t>
            </a:r>
          </a:p>
          <a:p>
            <a:r>
              <a:rPr lang="en-US" dirty="0" smtClean="0"/>
              <a:t/>
            </a:r>
            <a:br>
              <a:rPr lang="en-US" dirty="0" smtClean="0"/>
            </a:br>
            <a:r>
              <a:rPr lang="en-US" dirty="0" smtClean="0"/>
              <a:t/>
            </a:r>
            <a:br>
              <a:rPr lang="en-US" dirty="0" smtClean="0"/>
            </a:br>
            <a:r>
              <a:rPr lang="en-US" dirty="0" smtClean="0"/>
              <a:t>Not Common</a:t>
            </a:r>
            <a:br>
              <a:rPr lang="en-US" dirty="0" smtClean="0"/>
            </a:br>
            <a:r>
              <a:rPr lang="en-US" dirty="0" smtClean="0"/>
              <a:t/>
            </a:r>
            <a:br>
              <a:rPr lang="en-US" dirty="0" smtClean="0"/>
            </a:br>
            <a:r>
              <a:rPr lang="en-US" dirty="0" smtClean="0"/>
              <a:t/>
            </a:r>
            <a:br>
              <a:rPr lang="en-US" dirty="0" smtClean="0"/>
            </a:br>
            <a:r>
              <a:rPr lang="en-US" dirty="0" smtClean="0"/>
              <a:t>Rare</a:t>
            </a:r>
            <a:endParaRPr lang="en-US" sz="1400" dirty="0"/>
          </a:p>
        </p:txBody>
      </p:sp>
      <p:sp>
        <p:nvSpPr>
          <p:cNvPr id="6" name="TextBox 5"/>
          <p:cNvSpPr txBox="1"/>
          <p:nvPr/>
        </p:nvSpPr>
        <p:spPr>
          <a:xfrm>
            <a:off x="321978" y="1752600"/>
            <a:ext cx="1738493" cy="4247317"/>
          </a:xfrm>
          <a:prstGeom prst="rect">
            <a:avLst/>
          </a:prstGeom>
          <a:noFill/>
        </p:spPr>
        <p:txBody>
          <a:bodyPr wrap="square" rtlCol="0">
            <a:spAutoFit/>
          </a:bodyPr>
          <a:lstStyle/>
          <a:p>
            <a:pPr algn="r"/>
            <a:r>
              <a:rPr lang="en-US" b="1" u="sng" dirty="0" smtClean="0"/>
              <a:t/>
            </a:r>
            <a:br>
              <a:rPr lang="en-US" b="1" u="sng" dirty="0" smtClean="0"/>
            </a:br>
            <a:endParaRPr lang="en-US" b="1" u="sng" dirty="0"/>
          </a:p>
          <a:p>
            <a:pPr algn="r"/>
            <a:r>
              <a:rPr lang="en-US" b="1" dirty="0" smtClean="0"/>
              <a:t>SURVIVAL:</a:t>
            </a:r>
            <a:br>
              <a:rPr lang="en-US" b="1" dirty="0" smtClean="0"/>
            </a:br>
            <a:r>
              <a:rPr lang="en-US" b="1" dirty="0" smtClean="0"/>
              <a:t/>
            </a:r>
            <a:br>
              <a:rPr lang="en-US" b="1" dirty="0" smtClean="0"/>
            </a:br>
            <a:r>
              <a:rPr lang="en-US" b="1" dirty="0" smtClean="0"/>
              <a:t/>
            </a:r>
            <a:br>
              <a:rPr lang="en-US" b="1" dirty="0" smtClean="0"/>
            </a:br>
            <a:r>
              <a:rPr lang="en-US" b="1" dirty="0" smtClean="0"/>
              <a:t>COSMETICS:</a:t>
            </a:r>
            <a:br>
              <a:rPr lang="en-US" b="1" dirty="0" smtClean="0"/>
            </a:br>
            <a:r>
              <a:rPr lang="en-US" b="1" dirty="0" smtClean="0"/>
              <a:t/>
            </a:r>
            <a:br>
              <a:rPr lang="en-US" b="1" dirty="0" smtClean="0"/>
            </a:br>
            <a:r>
              <a:rPr lang="en-US" b="1" dirty="0" smtClean="0"/>
              <a:t/>
            </a:r>
            <a:br>
              <a:rPr lang="en-US" b="1" dirty="0" smtClean="0"/>
            </a:br>
            <a:r>
              <a:rPr lang="en-US" b="1" dirty="0" smtClean="0"/>
              <a:t>RECURRENCE:</a:t>
            </a:r>
            <a:endParaRPr lang="en-US" sz="1400" b="1" dirty="0" smtClean="0"/>
          </a:p>
          <a:p>
            <a:pPr algn="r"/>
            <a:r>
              <a:rPr lang="en-US" b="1" dirty="0" smtClean="0"/>
              <a:t/>
            </a:r>
            <a:br>
              <a:rPr lang="en-US" b="1" dirty="0" smtClean="0"/>
            </a:br>
            <a:r>
              <a:rPr lang="en-US" b="1" dirty="0" smtClean="0"/>
              <a:t/>
            </a:r>
            <a:br>
              <a:rPr lang="en-US" b="1" dirty="0" smtClean="0"/>
            </a:br>
            <a:r>
              <a:rPr lang="en-US" b="1" dirty="0" smtClean="0"/>
              <a:t>RADIATION:</a:t>
            </a:r>
            <a:br>
              <a:rPr lang="en-US" b="1" dirty="0" smtClean="0"/>
            </a:br>
            <a:r>
              <a:rPr lang="en-US" b="1" dirty="0" smtClean="0"/>
              <a:t/>
            </a:r>
            <a:br>
              <a:rPr lang="en-US" b="1" dirty="0" smtClean="0"/>
            </a:br>
            <a:r>
              <a:rPr lang="en-US" b="1" dirty="0" smtClean="0"/>
              <a:t/>
            </a:r>
            <a:br>
              <a:rPr lang="en-US" b="1" dirty="0" smtClean="0"/>
            </a:br>
            <a:r>
              <a:rPr lang="en-US" b="1" dirty="0" smtClean="0"/>
              <a:t>ADD. SURGERY:</a:t>
            </a:r>
            <a:endParaRPr lang="en-US" sz="1400" b="1" dirty="0"/>
          </a:p>
        </p:txBody>
      </p:sp>
      <p:cxnSp>
        <p:nvCxnSpPr>
          <p:cNvPr id="8" name="Straight Connector 7"/>
          <p:cNvCxnSpPr/>
          <p:nvPr/>
        </p:nvCxnSpPr>
        <p:spPr>
          <a:xfrm>
            <a:off x="2203575" y="2674329"/>
            <a:ext cx="67665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203575" y="3506492"/>
            <a:ext cx="67665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203575" y="4302530"/>
            <a:ext cx="67665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203575" y="5134693"/>
            <a:ext cx="676656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203575" y="5938362"/>
            <a:ext cx="676656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4" descr="balance sca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4811" y="2061432"/>
            <a:ext cx="2885157" cy="3882168"/>
          </a:xfrm>
          <a:prstGeom prst="rect">
            <a:avLst/>
          </a:prstGeom>
          <a:solidFill>
            <a:schemeClr val="accent2"/>
          </a:solidFill>
        </p:spPr>
      </p:pic>
      <p:sp>
        <p:nvSpPr>
          <p:cNvPr id="14" name="TextBox 13"/>
          <p:cNvSpPr txBox="1"/>
          <p:nvPr/>
        </p:nvSpPr>
        <p:spPr>
          <a:xfrm>
            <a:off x="166414" y="6150114"/>
            <a:ext cx="8793656" cy="707886"/>
          </a:xfrm>
          <a:prstGeom prst="rect">
            <a:avLst/>
          </a:prstGeom>
          <a:noFill/>
        </p:spPr>
        <p:txBody>
          <a:bodyPr wrap="square" rtlCol="0">
            <a:spAutoFit/>
          </a:bodyPr>
          <a:lstStyle/>
          <a:p>
            <a:r>
              <a:rPr lang="en-US" sz="1000" dirty="0" smtClean="0">
                <a:latin typeface="Franklin Gothic Book"/>
                <a:cs typeface="Franklin Gothic Book"/>
              </a:rPr>
              <a:t>Source:  </a:t>
            </a:r>
            <a:r>
              <a:rPr lang="en-US" sz="1000" dirty="0"/>
              <a:t>Lee C, Barry M, Cosenza C, </a:t>
            </a:r>
            <a:r>
              <a:rPr lang="en-US" sz="1000" dirty="0" err="1"/>
              <a:t>Dominik</a:t>
            </a:r>
            <a:r>
              <a:rPr lang="en-US" sz="1000" dirty="0"/>
              <a:t> R, Mulley A, O'Connor A and </a:t>
            </a:r>
            <a:r>
              <a:rPr lang="en-US" sz="1000" dirty="0" err="1"/>
              <a:t>Sepucha</a:t>
            </a:r>
            <a:r>
              <a:rPr lang="en-US" sz="1000" dirty="0"/>
              <a:t> </a:t>
            </a:r>
            <a:r>
              <a:rPr lang="en-US" sz="1000" dirty="0" smtClean="0"/>
              <a:t>K.  </a:t>
            </a:r>
            <a:r>
              <a:rPr lang="en-US" sz="1000" b="1" dirty="0" smtClean="0"/>
              <a:t>Development </a:t>
            </a:r>
            <a:r>
              <a:rPr lang="en-US" sz="1000" b="1" dirty="0"/>
              <a:t>of instruments to measure the quality of breast cancer</a:t>
            </a:r>
          </a:p>
          <a:p>
            <a:r>
              <a:rPr lang="en-US" sz="1000" b="1" dirty="0" smtClean="0"/>
              <a:t>Treatment decisions</a:t>
            </a:r>
            <a:r>
              <a:rPr lang="en-US" sz="1000" b="1" dirty="0"/>
              <a:t>.</a:t>
            </a:r>
            <a:r>
              <a:rPr lang="en-US" sz="1000" dirty="0"/>
              <a:t> Health Expectations 2010 Sep;13(3):258-72 [</a:t>
            </a:r>
            <a:r>
              <a:rPr lang="en-US" sz="1000" dirty="0" err="1"/>
              <a:t>Epub</a:t>
            </a:r>
            <a:r>
              <a:rPr lang="en-US" sz="1000" dirty="0"/>
              <a:t> 2010 Jun 9]</a:t>
            </a:r>
            <a:r>
              <a:rPr lang="en-US" sz="1000" dirty="0" smtClean="0"/>
              <a:t>.</a:t>
            </a:r>
            <a:endParaRPr lang="en-US" sz="1000" dirty="0"/>
          </a:p>
          <a:p>
            <a:r>
              <a:rPr lang="en-US" sz="1000" dirty="0"/>
              <a:t>Lee C, </a:t>
            </a:r>
            <a:r>
              <a:rPr lang="en-US" sz="1000" dirty="0" err="1"/>
              <a:t>Hultman</a:t>
            </a:r>
            <a:r>
              <a:rPr lang="en-US" sz="1000" dirty="0"/>
              <a:t> S, </a:t>
            </a:r>
            <a:r>
              <a:rPr lang="en-US" sz="1000" dirty="0" err="1"/>
              <a:t>Sepucha</a:t>
            </a:r>
            <a:r>
              <a:rPr lang="en-US" sz="1000" dirty="0"/>
              <a:t> K. </a:t>
            </a:r>
            <a:r>
              <a:rPr lang="en-US" sz="1000" b="1" dirty="0"/>
              <a:t>Do patients and providers agree about </a:t>
            </a:r>
            <a:r>
              <a:rPr lang="en-US" sz="1000" b="1" dirty="0" smtClean="0"/>
              <a:t>the most important </a:t>
            </a:r>
            <a:r>
              <a:rPr lang="en-US" sz="1000" b="1" dirty="0"/>
              <a:t>facts and goals for breast reconstruction decisions?"</a:t>
            </a:r>
            <a:r>
              <a:rPr lang="en-US" sz="1000" dirty="0"/>
              <a:t> Annals of</a:t>
            </a:r>
          </a:p>
          <a:p>
            <a:r>
              <a:rPr lang="en-US" sz="1000" dirty="0"/>
              <a:t>Plastic Surgery 2010 May; 64(5):563-6.</a:t>
            </a:r>
            <a:endParaRPr lang="en-US" sz="1000" dirty="0">
              <a:latin typeface="Franklin Gothic Book"/>
              <a:cs typeface="Franklin Gothic Book"/>
            </a:endParaRPr>
          </a:p>
        </p:txBody>
      </p:sp>
    </p:spTree>
    <p:extLst>
      <p:ext uri="{BB962C8B-B14F-4D97-AF65-F5344CB8AC3E}">
        <p14:creationId xmlns:p14="http://schemas.microsoft.com/office/powerpoint/2010/main" xmlns="" val="519299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292533545"/>
              </p:ext>
            </p:extLst>
          </p:nvPr>
        </p:nvGraphicFramePr>
        <p:xfrm>
          <a:off x="578810" y="2599970"/>
          <a:ext cx="8381260" cy="3758892"/>
        </p:xfrm>
        <a:graphic>
          <a:graphicData uri="http://schemas.openxmlformats.org/drawingml/2006/table">
            <a:tbl>
              <a:tblPr firstRow="1" bandRow="1">
                <a:tableStyleId>{5C22544A-7EE6-4342-B048-85BDC9FD1C3A}</a:tableStyleId>
              </a:tblPr>
              <a:tblGrid>
                <a:gridCol w="6201696"/>
                <a:gridCol w="1089782"/>
                <a:gridCol w="1089782"/>
              </a:tblGrid>
              <a:tr h="519802">
                <a:tc>
                  <a:txBody>
                    <a:bodyPr/>
                    <a:lstStyle/>
                    <a:p>
                      <a:r>
                        <a:rPr lang="en-US" dirty="0" smtClean="0"/>
                        <a:t/>
                      </a:r>
                      <a:br>
                        <a:rPr lang="en-US" dirty="0" smtClean="0"/>
                      </a:br>
                      <a:r>
                        <a:rPr lang="en-US" dirty="0" smtClean="0"/>
                        <a:t>Fact</a:t>
                      </a:r>
                      <a:endParaRPr lang="en-US" dirty="0"/>
                    </a:p>
                  </a:txBody>
                  <a:tcPr/>
                </a:tc>
                <a:tc>
                  <a:txBody>
                    <a:bodyPr/>
                    <a:lstStyle/>
                    <a:p>
                      <a:endParaRPr lang="en-US" dirty="0"/>
                    </a:p>
                  </a:txBody>
                  <a:tcPr/>
                </a:tc>
                <a:tc>
                  <a:txBody>
                    <a:bodyPr/>
                    <a:lstStyle/>
                    <a:p>
                      <a:endParaRPr lang="en-US" dirty="0"/>
                    </a:p>
                  </a:txBody>
                  <a:tcPr/>
                </a:tc>
              </a:tr>
              <a:tr h="519802">
                <a:tc>
                  <a:txBody>
                    <a:bodyPr/>
                    <a:lstStyle/>
                    <a:p>
                      <a:r>
                        <a:rPr lang="en-US" dirty="0" smtClean="0"/>
                        <a:t>Chemo</a:t>
                      </a:r>
                      <a:r>
                        <a:rPr lang="en-US" baseline="0" dirty="0" smtClean="0"/>
                        <a:t>therapy reduces recurrence, increases survival</a:t>
                      </a: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smtClean="0"/>
                        <a:t>Hormone therapy reduces recurrence,</a:t>
                      </a:r>
                      <a:r>
                        <a:rPr lang="en-US" baseline="0" dirty="0" smtClean="0"/>
                        <a:t> increases survival</a:t>
                      </a: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smtClean="0"/>
                        <a:t>Chemotherapy</a:t>
                      </a:r>
                      <a:r>
                        <a:rPr lang="en-US" baseline="0" dirty="0" smtClean="0"/>
                        <a:t> common side effects</a:t>
                      </a: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smtClean="0"/>
                        <a:t>Chemotherapy serious</a:t>
                      </a:r>
                      <a:r>
                        <a:rPr lang="en-US" baseline="0" dirty="0" smtClean="0"/>
                        <a:t> side effects</a:t>
                      </a: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smtClean="0"/>
                        <a:t>Hormone therapy common side effects</a:t>
                      </a: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smtClean="0"/>
                        <a:t>Hormone</a:t>
                      </a:r>
                      <a:r>
                        <a:rPr lang="en-US" baseline="0" dirty="0" smtClean="0"/>
                        <a:t> therapy serious side effects</a:t>
                      </a:r>
                      <a:endParaRPr lang="en-US" dirty="0"/>
                    </a:p>
                  </a:txBody>
                  <a:tcPr/>
                </a:tc>
                <a:tc>
                  <a:txBody>
                    <a:bodyPr/>
                    <a:lstStyle/>
                    <a:p>
                      <a:pPr algn="r"/>
                      <a:endParaRPr lang="en-US" dirty="0"/>
                    </a:p>
                  </a:txBody>
                  <a:tcPr/>
                </a:tc>
                <a:tc>
                  <a:txBody>
                    <a:bodyPr/>
                    <a:lstStyle/>
                    <a:p>
                      <a:pPr algn="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467163533"/>
              </p:ext>
            </p:extLst>
          </p:nvPr>
        </p:nvGraphicFramePr>
        <p:xfrm>
          <a:off x="578810" y="2599970"/>
          <a:ext cx="8381260" cy="3758892"/>
        </p:xfrm>
        <a:graphic>
          <a:graphicData uri="http://schemas.openxmlformats.org/drawingml/2006/table">
            <a:tbl>
              <a:tblPr firstRow="1" bandRow="1">
                <a:tableStyleId>{5C22544A-7EE6-4342-B048-85BDC9FD1C3A}</a:tableStyleId>
              </a:tblPr>
              <a:tblGrid>
                <a:gridCol w="6201696"/>
                <a:gridCol w="1089782"/>
                <a:gridCol w="1089782"/>
              </a:tblGrid>
              <a:tr h="519802">
                <a:tc>
                  <a:txBody>
                    <a:bodyPr/>
                    <a:lstStyle/>
                    <a:p>
                      <a:r>
                        <a:rPr lang="en-US" dirty="0" smtClean="0"/>
                        <a:t/>
                      </a:r>
                      <a:br>
                        <a:rPr lang="en-US" dirty="0" smtClean="0"/>
                      </a:br>
                      <a:r>
                        <a:rPr lang="en-US" dirty="0" smtClean="0"/>
                        <a:t>Fact</a:t>
                      </a:r>
                      <a:endParaRPr lang="en-US" dirty="0"/>
                    </a:p>
                  </a:txBody>
                  <a:tcPr/>
                </a:tc>
                <a:tc>
                  <a:txBody>
                    <a:bodyPr/>
                    <a:lstStyle/>
                    <a:p>
                      <a:r>
                        <a:rPr lang="en-US" dirty="0" smtClean="0"/>
                        <a:t>% top 3 Patients</a:t>
                      </a:r>
                      <a:endParaRPr lang="en-US" dirty="0"/>
                    </a:p>
                  </a:txBody>
                  <a:tcPr/>
                </a:tc>
                <a:tc>
                  <a:txBody>
                    <a:bodyPr/>
                    <a:lstStyle/>
                    <a:p>
                      <a:endParaRPr lang="en-US" dirty="0"/>
                    </a:p>
                  </a:txBody>
                  <a:tcPr/>
                </a:tc>
              </a:tr>
              <a:tr h="519802">
                <a:tc>
                  <a:txBody>
                    <a:bodyPr/>
                    <a:lstStyle/>
                    <a:p>
                      <a:r>
                        <a:rPr lang="en-US" dirty="0" smtClean="0"/>
                        <a:t>Chemo</a:t>
                      </a:r>
                      <a:r>
                        <a:rPr lang="en-US" baseline="0" dirty="0" smtClean="0"/>
                        <a:t>therapy reduces recurrence, increases survival</a:t>
                      </a:r>
                      <a:endParaRPr lang="en-US" dirty="0"/>
                    </a:p>
                  </a:txBody>
                  <a:tcPr/>
                </a:tc>
                <a:tc>
                  <a:txBody>
                    <a:bodyPr/>
                    <a:lstStyle/>
                    <a:p>
                      <a:pPr algn="r"/>
                      <a:r>
                        <a:rPr lang="en-US" dirty="0" smtClean="0"/>
                        <a:t>12%</a:t>
                      </a:r>
                      <a:endParaRPr lang="en-US" dirty="0"/>
                    </a:p>
                  </a:txBody>
                  <a:tcPr/>
                </a:tc>
                <a:tc>
                  <a:txBody>
                    <a:bodyPr/>
                    <a:lstStyle/>
                    <a:p>
                      <a:pPr algn="r"/>
                      <a:endParaRPr lang="en-US" dirty="0"/>
                    </a:p>
                  </a:txBody>
                  <a:tcPr/>
                </a:tc>
              </a:tr>
              <a:tr h="519802">
                <a:tc>
                  <a:txBody>
                    <a:bodyPr/>
                    <a:lstStyle/>
                    <a:p>
                      <a:r>
                        <a:rPr lang="en-US" dirty="0" smtClean="0"/>
                        <a:t>Hormone therapy reduces recurrence,</a:t>
                      </a:r>
                      <a:r>
                        <a:rPr lang="en-US" baseline="0" dirty="0" smtClean="0"/>
                        <a:t> increases survival</a:t>
                      </a:r>
                      <a:endParaRPr lang="en-US" dirty="0"/>
                    </a:p>
                  </a:txBody>
                  <a:tcPr/>
                </a:tc>
                <a:tc>
                  <a:txBody>
                    <a:bodyPr/>
                    <a:lstStyle/>
                    <a:p>
                      <a:pPr algn="r"/>
                      <a:r>
                        <a:rPr lang="en-US" dirty="0" smtClean="0"/>
                        <a:t>12%</a:t>
                      </a:r>
                      <a:endParaRPr lang="en-US" dirty="0"/>
                    </a:p>
                  </a:txBody>
                  <a:tcPr/>
                </a:tc>
                <a:tc>
                  <a:txBody>
                    <a:bodyPr/>
                    <a:lstStyle/>
                    <a:p>
                      <a:pPr algn="r"/>
                      <a:endParaRPr lang="en-US" dirty="0"/>
                    </a:p>
                  </a:txBody>
                  <a:tcPr/>
                </a:tc>
              </a:tr>
              <a:tr h="519802">
                <a:tc>
                  <a:txBody>
                    <a:bodyPr/>
                    <a:lstStyle/>
                    <a:p>
                      <a:r>
                        <a:rPr lang="en-US" dirty="0" smtClean="0"/>
                        <a:t>Chemotherapy</a:t>
                      </a:r>
                      <a:r>
                        <a:rPr lang="en-US" baseline="0" dirty="0" smtClean="0"/>
                        <a:t> common side effects</a:t>
                      </a:r>
                      <a:endParaRPr lang="en-US" dirty="0"/>
                    </a:p>
                  </a:txBody>
                  <a:tcPr/>
                </a:tc>
                <a:tc>
                  <a:txBody>
                    <a:bodyPr/>
                    <a:lstStyle/>
                    <a:p>
                      <a:pPr algn="r"/>
                      <a:r>
                        <a:rPr lang="en-US" dirty="0" smtClean="0"/>
                        <a:t>12%</a:t>
                      </a:r>
                      <a:endParaRPr lang="en-US" dirty="0"/>
                    </a:p>
                  </a:txBody>
                  <a:tcPr/>
                </a:tc>
                <a:tc>
                  <a:txBody>
                    <a:bodyPr/>
                    <a:lstStyle/>
                    <a:p>
                      <a:pPr algn="r"/>
                      <a:endParaRPr lang="en-US" dirty="0"/>
                    </a:p>
                  </a:txBody>
                  <a:tcPr/>
                </a:tc>
              </a:tr>
              <a:tr h="519802">
                <a:tc>
                  <a:txBody>
                    <a:bodyPr/>
                    <a:lstStyle/>
                    <a:p>
                      <a:r>
                        <a:rPr lang="en-US" dirty="0" smtClean="0"/>
                        <a:t>Chemotherapy serious</a:t>
                      </a:r>
                      <a:r>
                        <a:rPr lang="en-US" baseline="0" dirty="0" smtClean="0"/>
                        <a:t> side effects</a:t>
                      </a:r>
                      <a:endParaRPr lang="en-US" dirty="0"/>
                    </a:p>
                  </a:txBody>
                  <a:tcPr/>
                </a:tc>
                <a:tc>
                  <a:txBody>
                    <a:bodyPr/>
                    <a:lstStyle/>
                    <a:p>
                      <a:pPr algn="r"/>
                      <a:r>
                        <a:rPr lang="en-US" dirty="0" smtClean="0"/>
                        <a:t>24%</a:t>
                      </a:r>
                      <a:endParaRPr lang="en-US" dirty="0"/>
                    </a:p>
                  </a:txBody>
                  <a:tcPr/>
                </a:tc>
                <a:tc>
                  <a:txBody>
                    <a:bodyPr/>
                    <a:lstStyle/>
                    <a:p>
                      <a:pPr algn="r"/>
                      <a:endParaRPr lang="en-US" dirty="0"/>
                    </a:p>
                  </a:txBody>
                  <a:tcPr/>
                </a:tc>
              </a:tr>
              <a:tr h="519802">
                <a:tc>
                  <a:txBody>
                    <a:bodyPr/>
                    <a:lstStyle/>
                    <a:p>
                      <a:r>
                        <a:rPr lang="en-US" dirty="0" smtClean="0"/>
                        <a:t>Hormone therapy common side effects</a:t>
                      </a:r>
                      <a:endParaRPr lang="en-US" dirty="0"/>
                    </a:p>
                  </a:txBody>
                  <a:tcPr/>
                </a:tc>
                <a:tc>
                  <a:txBody>
                    <a:bodyPr/>
                    <a:lstStyle/>
                    <a:p>
                      <a:pPr algn="r"/>
                      <a:r>
                        <a:rPr lang="en-US" dirty="0" smtClean="0"/>
                        <a:t>  6%</a:t>
                      </a:r>
                      <a:endParaRPr lang="en-US" dirty="0"/>
                    </a:p>
                  </a:txBody>
                  <a:tcPr/>
                </a:tc>
                <a:tc>
                  <a:txBody>
                    <a:bodyPr/>
                    <a:lstStyle/>
                    <a:p>
                      <a:pPr algn="r"/>
                      <a:endParaRPr lang="en-US" dirty="0"/>
                    </a:p>
                  </a:txBody>
                  <a:tcPr/>
                </a:tc>
              </a:tr>
              <a:tr h="519802">
                <a:tc>
                  <a:txBody>
                    <a:bodyPr/>
                    <a:lstStyle/>
                    <a:p>
                      <a:r>
                        <a:rPr lang="en-US" dirty="0" smtClean="0"/>
                        <a:t>Hormone</a:t>
                      </a:r>
                      <a:r>
                        <a:rPr lang="en-US" baseline="0" dirty="0" smtClean="0"/>
                        <a:t> therapy serious side effects</a:t>
                      </a:r>
                      <a:endParaRPr lang="en-US" dirty="0"/>
                    </a:p>
                  </a:txBody>
                  <a:tcPr/>
                </a:tc>
                <a:tc>
                  <a:txBody>
                    <a:bodyPr/>
                    <a:lstStyle/>
                    <a:p>
                      <a:pPr algn="r"/>
                      <a:r>
                        <a:rPr lang="en-US" dirty="0" smtClean="0"/>
                        <a:t>  6%</a:t>
                      </a:r>
                      <a:endParaRPr lang="en-US" dirty="0"/>
                    </a:p>
                  </a:txBody>
                  <a:tcPr/>
                </a:tc>
                <a:tc>
                  <a:txBody>
                    <a:bodyPr/>
                    <a:lstStyle/>
                    <a:p>
                      <a:pPr algn="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4228518410"/>
              </p:ext>
            </p:extLst>
          </p:nvPr>
        </p:nvGraphicFramePr>
        <p:xfrm>
          <a:off x="578810" y="2599970"/>
          <a:ext cx="8381260" cy="3758892"/>
        </p:xfrm>
        <a:graphic>
          <a:graphicData uri="http://schemas.openxmlformats.org/drawingml/2006/table">
            <a:tbl>
              <a:tblPr firstRow="1" bandRow="1">
                <a:tableStyleId>{5C22544A-7EE6-4342-B048-85BDC9FD1C3A}</a:tableStyleId>
              </a:tblPr>
              <a:tblGrid>
                <a:gridCol w="6201696"/>
                <a:gridCol w="1089782"/>
                <a:gridCol w="1089782"/>
              </a:tblGrid>
              <a:tr h="519802">
                <a:tc>
                  <a:txBody>
                    <a:bodyPr/>
                    <a:lstStyle/>
                    <a:p>
                      <a:r>
                        <a:rPr lang="en-US" dirty="0" smtClean="0"/>
                        <a:t/>
                      </a:r>
                      <a:br>
                        <a:rPr lang="en-US" dirty="0" smtClean="0"/>
                      </a:br>
                      <a:r>
                        <a:rPr lang="en-US" dirty="0" smtClean="0"/>
                        <a:t>Fact</a:t>
                      </a:r>
                      <a:endParaRPr lang="en-US" dirty="0"/>
                    </a:p>
                  </a:txBody>
                  <a:tcPr/>
                </a:tc>
                <a:tc>
                  <a:txBody>
                    <a:bodyPr/>
                    <a:lstStyle/>
                    <a:p>
                      <a:r>
                        <a:rPr lang="en-US" dirty="0" smtClean="0"/>
                        <a:t>% top 3 Patients</a:t>
                      </a:r>
                      <a:endParaRPr lang="en-US" dirty="0"/>
                    </a:p>
                  </a:txBody>
                  <a:tcPr/>
                </a:tc>
                <a:tc>
                  <a:txBody>
                    <a:bodyPr/>
                    <a:lstStyle/>
                    <a:p>
                      <a:r>
                        <a:rPr lang="en-US" dirty="0" smtClean="0"/>
                        <a:t>% top 3 Providers</a:t>
                      </a:r>
                      <a:endParaRPr lang="en-US" dirty="0"/>
                    </a:p>
                  </a:txBody>
                  <a:tcPr>
                    <a:solidFill>
                      <a:schemeClr val="accent4">
                        <a:lumMod val="50000"/>
                      </a:schemeClr>
                    </a:solidFill>
                  </a:tcPr>
                </a:tc>
              </a:tr>
              <a:tr h="519802">
                <a:tc>
                  <a:txBody>
                    <a:bodyPr/>
                    <a:lstStyle/>
                    <a:p>
                      <a:r>
                        <a:rPr lang="en-US" smtClean="0"/>
                        <a:t>Chemo</a:t>
                      </a:r>
                      <a:r>
                        <a:rPr lang="en-US" baseline="0" smtClean="0"/>
                        <a:t>therapy reduces recurrence, increases survival</a:t>
                      </a:r>
                      <a:endParaRPr lang="en-US" dirty="0"/>
                    </a:p>
                  </a:txBody>
                  <a:tcPr/>
                </a:tc>
                <a:tc>
                  <a:txBody>
                    <a:bodyPr/>
                    <a:lstStyle/>
                    <a:p>
                      <a:pPr algn="r"/>
                      <a:r>
                        <a:rPr lang="en-US" dirty="0" smtClean="0"/>
                        <a:t>12%</a:t>
                      </a:r>
                      <a:endParaRPr lang="en-US" dirty="0"/>
                    </a:p>
                  </a:txBody>
                  <a:tcPr/>
                </a:tc>
                <a:tc>
                  <a:txBody>
                    <a:bodyPr/>
                    <a:lstStyle/>
                    <a:p>
                      <a:pPr algn="r"/>
                      <a:r>
                        <a:rPr lang="en-US" dirty="0" smtClean="0"/>
                        <a:t>38%</a:t>
                      </a:r>
                      <a:endParaRPr lang="en-US" dirty="0"/>
                    </a:p>
                  </a:txBody>
                  <a:tcPr>
                    <a:solidFill>
                      <a:schemeClr val="accent4">
                        <a:lumMod val="40000"/>
                        <a:lumOff val="60000"/>
                      </a:schemeClr>
                    </a:solidFill>
                  </a:tcPr>
                </a:tc>
              </a:tr>
              <a:tr h="519802">
                <a:tc>
                  <a:txBody>
                    <a:bodyPr/>
                    <a:lstStyle/>
                    <a:p>
                      <a:r>
                        <a:rPr lang="en-US" smtClean="0"/>
                        <a:t>Hormone therapy reduces recurrence,</a:t>
                      </a:r>
                      <a:r>
                        <a:rPr lang="en-US" baseline="0" smtClean="0"/>
                        <a:t> increases survival</a:t>
                      </a:r>
                      <a:endParaRPr lang="en-US" dirty="0"/>
                    </a:p>
                  </a:txBody>
                  <a:tcPr/>
                </a:tc>
                <a:tc>
                  <a:txBody>
                    <a:bodyPr/>
                    <a:lstStyle/>
                    <a:p>
                      <a:pPr algn="r"/>
                      <a:r>
                        <a:rPr lang="en-US" dirty="0" smtClean="0"/>
                        <a:t>12%</a:t>
                      </a:r>
                      <a:endParaRPr lang="en-US" dirty="0"/>
                    </a:p>
                  </a:txBody>
                  <a:tcPr/>
                </a:tc>
                <a:tc>
                  <a:txBody>
                    <a:bodyPr/>
                    <a:lstStyle/>
                    <a:p>
                      <a:pPr algn="r"/>
                      <a:r>
                        <a:rPr lang="en-US" dirty="0" smtClean="0"/>
                        <a:t>33%</a:t>
                      </a:r>
                      <a:endParaRPr lang="en-US" dirty="0"/>
                    </a:p>
                  </a:txBody>
                  <a:tcPr>
                    <a:solidFill>
                      <a:schemeClr val="accent4">
                        <a:lumMod val="20000"/>
                        <a:lumOff val="80000"/>
                      </a:schemeClr>
                    </a:solidFill>
                  </a:tcPr>
                </a:tc>
              </a:tr>
              <a:tr h="519802">
                <a:tc>
                  <a:txBody>
                    <a:bodyPr/>
                    <a:lstStyle/>
                    <a:p>
                      <a:r>
                        <a:rPr lang="en-US" smtClean="0"/>
                        <a:t>Chemotherapy</a:t>
                      </a:r>
                      <a:r>
                        <a:rPr lang="en-US" baseline="0" smtClean="0"/>
                        <a:t> common side effects</a:t>
                      </a:r>
                      <a:endParaRPr lang="en-US" dirty="0"/>
                    </a:p>
                  </a:txBody>
                  <a:tcPr/>
                </a:tc>
                <a:tc>
                  <a:txBody>
                    <a:bodyPr/>
                    <a:lstStyle/>
                    <a:p>
                      <a:pPr algn="r"/>
                      <a:r>
                        <a:rPr lang="en-US" dirty="0" smtClean="0"/>
                        <a:t>12%</a:t>
                      </a:r>
                      <a:endParaRPr lang="en-US" dirty="0"/>
                    </a:p>
                  </a:txBody>
                  <a:tcPr/>
                </a:tc>
                <a:tc>
                  <a:txBody>
                    <a:bodyPr/>
                    <a:lstStyle/>
                    <a:p>
                      <a:pPr algn="r"/>
                      <a:r>
                        <a:rPr lang="en-US" dirty="0" smtClean="0"/>
                        <a:t>0%</a:t>
                      </a:r>
                      <a:endParaRPr lang="en-US" dirty="0"/>
                    </a:p>
                  </a:txBody>
                  <a:tcPr>
                    <a:solidFill>
                      <a:schemeClr val="accent4">
                        <a:lumMod val="40000"/>
                        <a:lumOff val="60000"/>
                      </a:schemeClr>
                    </a:solidFill>
                  </a:tcPr>
                </a:tc>
              </a:tr>
              <a:tr h="519802">
                <a:tc>
                  <a:txBody>
                    <a:bodyPr/>
                    <a:lstStyle/>
                    <a:p>
                      <a:r>
                        <a:rPr lang="en-US" smtClean="0"/>
                        <a:t>Chemotherapy serious</a:t>
                      </a:r>
                      <a:r>
                        <a:rPr lang="en-US" baseline="0" smtClean="0"/>
                        <a:t> side effects</a:t>
                      </a:r>
                      <a:endParaRPr lang="en-US" dirty="0"/>
                    </a:p>
                  </a:txBody>
                  <a:tcPr/>
                </a:tc>
                <a:tc>
                  <a:txBody>
                    <a:bodyPr/>
                    <a:lstStyle/>
                    <a:p>
                      <a:pPr algn="r"/>
                      <a:r>
                        <a:rPr lang="en-US" dirty="0" smtClean="0"/>
                        <a:t>24%</a:t>
                      </a:r>
                      <a:endParaRPr lang="en-US" dirty="0"/>
                    </a:p>
                  </a:txBody>
                  <a:tcPr/>
                </a:tc>
                <a:tc>
                  <a:txBody>
                    <a:bodyPr/>
                    <a:lstStyle/>
                    <a:p>
                      <a:pPr algn="r"/>
                      <a:r>
                        <a:rPr lang="en-US" dirty="0" smtClean="0"/>
                        <a:t>0%</a:t>
                      </a:r>
                      <a:endParaRPr lang="en-US" dirty="0"/>
                    </a:p>
                  </a:txBody>
                  <a:tcPr>
                    <a:solidFill>
                      <a:schemeClr val="accent4">
                        <a:lumMod val="20000"/>
                        <a:lumOff val="80000"/>
                      </a:schemeClr>
                    </a:solidFill>
                  </a:tcPr>
                </a:tc>
              </a:tr>
              <a:tr h="519802">
                <a:tc>
                  <a:txBody>
                    <a:bodyPr/>
                    <a:lstStyle/>
                    <a:p>
                      <a:r>
                        <a:rPr lang="en-US" smtClean="0"/>
                        <a:t>Hormone therapy common side effects</a:t>
                      </a:r>
                      <a:endParaRPr lang="en-US" dirty="0"/>
                    </a:p>
                  </a:txBody>
                  <a:tcPr/>
                </a:tc>
                <a:tc>
                  <a:txBody>
                    <a:bodyPr/>
                    <a:lstStyle/>
                    <a:p>
                      <a:pPr algn="r"/>
                      <a:r>
                        <a:rPr lang="en-US" dirty="0" smtClean="0"/>
                        <a:t>  6%</a:t>
                      </a:r>
                      <a:endParaRPr lang="en-US" dirty="0"/>
                    </a:p>
                  </a:txBody>
                  <a:tcPr/>
                </a:tc>
                <a:tc>
                  <a:txBody>
                    <a:bodyPr/>
                    <a:lstStyle/>
                    <a:p>
                      <a:pPr algn="r"/>
                      <a:r>
                        <a:rPr lang="en-US" dirty="0" smtClean="0"/>
                        <a:t>0%</a:t>
                      </a:r>
                      <a:endParaRPr lang="en-US" dirty="0"/>
                    </a:p>
                  </a:txBody>
                  <a:tcPr>
                    <a:solidFill>
                      <a:schemeClr val="accent4">
                        <a:lumMod val="40000"/>
                        <a:lumOff val="60000"/>
                      </a:schemeClr>
                    </a:solidFill>
                  </a:tcPr>
                </a:tc>
              </a:tr>
              <a:tr h="519802">
                <a:tc>
                  <a:txBody>
                    <a:bodyPr/>
                    <a:lstStyle/>
                    <a:p>
                      <a:r>
                        <a:rPr lang="en-US" dirty="0" smtClean="0"/>
                        <a:t>Hormone</a:t>
                      </a:r>
                      <a:r>
                        <a:rPr lang="en-US" baseline="0" dirty="0" smtClean="0"/>
                        <a:t> therapy serious side effects</a:t>
                      </a:r>
                      <a:endParaRPr lang="en-US" dirty="0"/>
                    </a:p>
                  </a:txBody>
                  <a:tcPr/>
                </a:tc>
                <a:tc>
                  <a:txBody>
                    <a:bodyPr/>
                    <a:lstStyle/>
                    <a:p>
                      <a:pPr algn="r"/>
                      <a:r>
                        <a:rPr lang="en-US" dirty="0" smtClean="0"/>
                        <a:t>  6%</a:t>
                      </a:r>
                      <a:endParaRPr lang="en-US" dirty="0"/>
                    </a:p>
                  </a:txBody>
                  <a:tcPr/>
                </a:tc>
                <a:tc>
                  <a:txBody>
                    <a:bodyPr/>
                    <a:lstStyle/>
                    <a:p>
                      <a:pPr algn="r"/>
                      <a:r>
                        <a:rPr lang="en-US" dirty="0" smtClean="0"/>
                        <a:t>0%</a:t>
                      </a:r>
                      <a:endParaRPr lang="en-US" dirty="0"/>
                    </a:p>
                  </a:txBody>
                  <a:tcPr>
                    <a:solidFill>
                      <a:schemeClr val="accent4">
                        <a:lumMod val="20000"/>
                        <a:lumOff val="80000"/>
                      </a:schemeClr>
                    </a:solidFill>
                  </a:tcPr>
                </a:tc>
              </a:tr>
            </a:tbl>
          </a:graphicData>
        </a:graphic>
      </p:graphicFrame>
      <p:sp>
        <p:nvSpPr>
          <p:cNvPr id="2" name="Content Placeholder 1"/>
          <p:cNvSpPr>
            <a:spLocks noGrp="1"/>
          </p:cNvSpPr>
          <p:nvPr>
            <p:ph idx="1"/>
          </p:nvPr>
        </p:nvSpPr>
        <p:spPr/>
        <p:txBody>
          <a:bodyPr/>
          <a:lstStyle/>
          <a:p>
            <a:r>
              <a:rPr lang="en-US" dirty="0" smtClean="0"/>
              <a:t>Benefits and harms from the survey about chemo and hormone therapy for breast cancer</a:t>
            </a:r>
            <a:endParaRPr lang="en-US" dirty="0"/>
          </a:p>
        </p:txBody>
      </p:sp>
      <p:sp>
        <p:nvSpPr>
          <p:cNvPr id="3" name="Title 2"/>
          <p:cNvSpPr>
            <a:spLocks noGrp="1"/>
          </p:cNvSpPr>
          <p:nvPr>
            <p:ph type="title"/>
          </p:nvPr>
        </p:nvSpPr>
        <p:spPr/>
        <p:txBody>
          <a:bodyPr/>
          <a:lstStyle/>
          <a:p>
            <a:r>
              <a:rPr lang="en-US" dirty="0" smtClean="0"/>
              <a:t>Top 3 Things Patients should know</a:t>
            </a:r>
            <a:endParaRPr lang="en-US" dirty="0"/>
          </a:p>
        </p:txBody>
      </p:sp>
      <p:sp>
        <p:nvSpPr>
          <p:cNvPr id="5" name="TextBox 4"/>
          <p:cNvSpPr txBox="1"/>
          <p:nvPr/>
        </p:nvSpPr>
        <p:spPr>
          <a:xfrm>
            <a:off x="166414" y="6281499"/>
            <a:ext cx="8793656" cy="646331"/>
          </a:xfrm>
          <a:prstGeom prst="rect">
            <a:avLst/>
          </a:prstGeom>
          <a:noFill/>
        </p:spPr>
        <p:txBody>
          <a:bodyPr wrap="square" rtlCol="0">
            <a:spAutoFit/>
          </a:bodyPr>
          <a:lstStyle/>
          <a:p>
            <a:r>
              <a:rPr lang="en-US" sz="900" dirty="0" smtClean="0">
                <a:latin typeface="Franklin Gothic Book"/>
                <a:cs typeface="Franklin Gothic Book"/>
              </a:rPr>
              <a:t>Source:  </a:t>
            </a:r>
            <a:r>
              <a:rPr lang="en-US" sz="900" dirty="0"/>
              <a:t>Lee C, Barry M, Cosenza C, </a:t>
            </a:r>
            <a:r>
              <a:rPr lang="en-US" sz="900" dirty="0" err="1"/>
              <a:t>Dominik</a:t>
            </a:r>
            <a:r>
              <a:rPr lang="en-US" sz="900" dirty="0"/>
              <a:t> R, Mulley A, O'Connor A and </a:t>
            </a:r>
            <a:r>
              <a:rPr lang="en-US" sz="900" dirty="0" err="1"/>
              <a:t>Sepucha</a:t>
            </a:r>
            <a:r>
              <a:rPr lang="en-US" sz="900" dirty="0"/>
              <a:t> </a:t>
            </a:r>
            <a:r>
              <a:rPr lang="en-US" sz="900" dirty="0" smtClean="0"/>
              <a:t>K.  </a:t>
            </a:r>
            <a:r>
              <a:rPr lang="en-US" sz="900" b="1" dirty="0" smtClean="0"/>
              <a:t>Development </a:t>
            </a:r>
            <a:r>
              <a:rPr lang="en-US" sz="900" b="1" dirty="0"/>
              <a:t>of instruments to measure the quality of breast </a:t>
            </a:r>
            <a:r>
              <a:rPr lang="en-US" sz="900" b="1" dirty="0" smtClean="0"/>
              <a:t>cancer Treatment decisions</a:t>
            </a:r>
            <a:r>
              <a:rPr lang="en-US" sz="900" b="1" dirty="0"/>
              <a:t>.</a:t>
            </a:r>
            <a:r>
              <a:rPr lang="en-US" sz="900" dirty="0"/>
              <a:t> Health Expectations 2010 Sep;13(3):258-72 [</a:t>
            </a:r>
            <a:r>
              <a:rPr lang="en-US" sz="900" dirty="0" err="1"/>
              <a:t>Epub</a:t>
            </a:r>
            <a:r>
              <a:rPr lang="en-US" sz="900" dirty="0"/>
              <a:t> 2010 Jun 9]</a:t>
            </a:r>
            <a:r>
              <a:rPr lang="en-US" sz="900" dirty="0" smtClean="0"/>
              <a:t>.</a:t>
            </a:r>
            <a:endParaRPr lang="en-US" sz="900" dirty="0"/>
          </a:p>
          <a:p>
            <a:r>
              <a:rPr lang="en-US" sz="900" dirty="0"/>
              <a:t>Lee C, </a:t>
            </a:r>
            <a:r>
              <a:rPr lang="en-US" sz="900" dirty="0" err="1"/>
              <a:t>Hultman</a:t>
            </a:r>
            <a:r>
              <a:rPr lang="en-US" sz="900" dirty="0"/>
              <a:t> S, </a:t>
            </a:r>
            <a:r>
              <a:rPr lang="en-US" sz="900" dirty="0" err="1"/>
              <a:t>Sepucha</a:t>
            </a:r>
            <a:r>
              <a:rPr lang="en-US" sz="900" dirty="0"/>
              <a:t> K. </a:t>
            </a:r>
            <a:r>
              <a:rPr lang="en-US" sz="900" b="1" dirty="0"/>
              <a:t>Do patients and providers agree about </a:t>
            </a:r>
            <a:r>
              <a:rPr lang="en-US" sz="900" b="1" dirty="0" smtClean="0"/>
              <a:t>the most important </a:t>
            </a:r>
            <a:r>
              <a:rPr lang="en-US" sz="900" b="1" dirty="0"/>
              <a:t>facts and goals for breast reconstruction decisions?"</a:t>
            </a:r>
            <a:r>
              <a:rPr lang="en-US" sz="900" dirty="0"/>
              <a:t> Annals </a:t>
            </a:r>
            <a:r>
              <a:rPr lang="en-US" sz="900" dirty="0" smtClean="0"/>
              <a:t>of Plastic </a:t>
            </a:r>
            <a:r>
              <a:rPr lang="en-US" sz="900" dirty="0"/>
              <a:t>Surgery 2010 May; 64(5):563-6.</a:t>
            </a:r>
            <a:endParaRPr lang="en-US" sz="900" dirty="0">
              <a:latin typeface="Franklin Gothic Book"/>
              <a:cs typeface="Franklin Gothic Book"/>
            </a:endParaRPr>
          </a:p>
        </p:txBody>
      </p:sp>
    </p:spTree>
    <p:extLst>
      <p:ext uri="{BB962C8B-B14F-4D97-AF65-F5344CB8AC3E}">
        <p14:creationId xmlns:p14="http://schemas.microsoft.com/office/powerpoint/2010/main" xmlns="" val="275728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604592475"/>
              </p:ext>
            </p:extLst>
          </p:nvPr>
        </p:nvGraphicFramePr>
        <p:xfrm>
          <a:off x="381000" y="2810186"/>
          <a:ext cx="8381260" cy="2719288"/>
        </p:xfrm>
        <a:graphic>
          <a:graphicData uri="http://schemas.openxmlformats.org/drawingml/2006/table">
            <a:tbl>
              <a:tblPr firstRow="1" bandRow="1">
                <a:tableStyleId>{5C22544A-7EE6-4342-B048-85BDC9FD1C3A}</a:tableStyleId>
              </a:tblPr>
              <a:tblGrid>
                <a:gridCol w="4904833"/>
                <a:gridCol w="1158809"/>
                <a:gridCol w="1158809"/>
                <a:gridCol w="1158809"/>
              </a:tblGrid>
              <a:tr h="519802">
                <a:tc>
                  <a:txBody>
                    <a:bodyPr/>
                    <a:lstStyle/>
                    <a:p>
                      <a:r>
                        <a:rPr lang="en-US" dirty="0" smtClean="0"/>
                        <a:t/>
                      </a:r>
                      <a:br>
                        <a:rPr lang="en-US" dirty="0" smtClean="0"/>
                      </a:br>
                      <a:r>
                        <a:rPr lang="en-US" dirty="0" smtClean="0"/>
                        <a:t>Fact</a:t>
                      </a:r>
                      <a:endParaRPr lang="en-US" dirty="0"/>
                    </a:p>
                  </a:txBody>
                  <a:tcPr/>
                </a:tc>
                <a:tc>
                  <a:txBody>
                    <a:bodyPr/>
                    <a:lstStyle/>
                    <a:p>
                      <a:endParaRPr lang="en-US" dirty="0"/>
                    </a:p>
                  </a:txBody>
                  <a:tcPr/>
                </a:tc>
                <a:tc>
                  <a:txBody>
                    <a:bodyPr/>
                    <a:lstStyle/>
                    <a:p>
                      <a:endParaRPr lang="en-US" dirty="0"/>
                    </a:p>
                  </a:txBody>
                  <a:tcPr/>
                </a:tc>
                <a:tc>
                  <a:txBody>
                    <a:bodyPr/>
                    <a:lstStyle/>
                    <a:p>
                      <a:pPr algn="ctr"/>
                      <a:endParaRPr lang="en-US" dirty="0"/>
                    </a:p>
                  </a:txBody>
                  <a:tcPr/>
                </a:tc>
              </a:tr>
              <a:tr h="519802">
                <a:tc>
                  <a:txBody>
                    <a:bodyPr/>
                    <a:lstStyle/>
                    <a:p>
                      <a:r>
                        <a:rPr lang="en-US" dirty="0" smtClean="0"/>
                        <a:t>Surgery:  Keep your breast</a:t>
                      </a: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smtClean="0"/>
                        <a:t>Reconstruction:</a:t>
                      </a:r>
                      <a:r>
                        <a:rPr lang="en-US" baseline="0" dirty="0" smtClean="0"/>
                        <a:t>  Look natural without clothes</a:t>
                      </a: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smtClean="0"/>
                        <a:t>Chemotherapy:  Live as long</a:t>
                      </a:r>
                      <a:r>
                        <a:rPr lang="en-US" baseline="0" dirty="0" smtClean="0"/>
                        <a:t> as possible</a:t>
                      </a: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smtClean="0"/>
                        <a:t>Reconstruction:</a:t>
                      </a:r>
                      <a:r>
                        <a:rPr lang="en-US" baseline="0" dirty="0" smtClean="0"/>
                        <a:t>  Avoid using prosthesis</a:t>
                      </a: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690631178"/>
              </p:ext>
            </p:extLst>
          </p:nvPr>
        </p:nvGraphicFramePr>
        <p:xfrm>
          <a:off x="381000" y="2810186"/>
          <a:ext cx="8381260" cy="2719288"/>
        </p:xfrm>
        <a:graphic>
          <a:graphicData uri="http://schemas.openxmlformats.org/drawingml/2006/table">
            <a:tbl>
              <a:tblPr firstRow="1" bandRow="1">
                <a:tableStyleId>{5C22544A-7EE6-4342-B048-85BDC9FD1C3A}</a:tableStyleId>
              </a:tblPr>
              <a:tblGrid>
                <a:gridCol w="4904833"/>
                <a:gridCol w="1158809"/>
                <a:gridCol w="1158809"/>
                <a:gridCol w="1158809"/>
              </a:tblGrid>
              <a:tr h="519802">
                <a:tc>
                  <a:txBody>
                    <a:bodyPr/>
                    <a:lstStyle/>
                    <a:p>
                      <a:r>
                        <a:rPr lang="en-US" dirty="0" smtClean="0"/>
                        <a:t/>
                      </a:r>
                      <a:br>
                        <a:rPr lang="en-US" dirty="0" smtClean="0"/>
                      </a:br>
                      <a:r>
                        <a:rPr lang="en-US" dirty="0" smtClean="0"/>
                        <a:t>Fact</a:t>
                      </a:r>
                      <a:endParaRPr lang="en-US" dirty="0"/>
                    </a:p>
                  </a:txBody>
                  <a:tcPr/>
                </a:tc>
                <a:tc>
                  <a:txBody>
                    <a:bodyPr/>
                    <a:lstStyle/>
                    <a:p>
                      <a:r>
                        <a:rPr lang="en-US" dirty="0" smtClean="0"/>
                        <a:t>% top 3 Patients</a:t>
                      </a:r>
                      <a:endParaRPr lang="en-US" dirty="0"/>
                    </a:p>
                  </a:txBody>
                  <a:tcPr/>
                </a:tc>
                <a:tc>
                  <a:txBody>
                    <a:bodyPr/>
                    <a:lstStyle/>
                    <a:p>
                      <a:endParaRPr lang="en-US" dirty="0"/>
                    </a:p>
                  </a:txBody>
                  <a:tcPr/>
                </a:tc>
                <a:tc>
                  <a:txBody>
                    <a:bodyPr/>
                    <a:lstStyle/>
                    <a:p>
                      <a:pPr algn="ctr"/>
                      <a:endParaRPr lang="en-US" dirty="0"/>
                    </a:p>
                  </a:txBody>
                  <a:tcPr/>
                </a:tc>
              </a:tr>
              <a:tr h="519802">
                <a:tc>
                  <a:txBody>
                    <a:bodyPr/>
                    <a:lstStyle/>
                    <a:p>
                      <a:r>
                        <a:rPr lang="en-US" dirty="0" smtClean="0"/>
                        <a:t>Surgery:  Keep your breast</a:t>
                      </a:r>
                      <a:endParaRPr lang="en-US" dirty="0"/>
                    </a:p>
                  </a:txBody>
                  <a:tcPr/>
                </a:tc>
                <a:tc>
                  <a:txBody>
                    <a:bodyPr/>
                    <a:lstStyle/>
                    <a:p>
                      <a:pPr algn="r"/>
                      <a:r>
                        <a:rPr lang="en-US" dirty="0" smtClean="0"/>
                        <a:t>7%</a:t>
                      </a: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smtClean="0"/>
                        <a:t>Reconstruction:</a:t>
                      </a:r>
                      <a:r>
                        <a:rPr lang="en-US" baseline="0" dirty="0" smtClean="0"/>
                        <a:t>  Look natural without clothes</a:t>
                      </a:r>
                      <a:endParaRPr lang="en-US" dirty="0"/>
                    </a:p>
                  </a:txBody>
                  <a:tcPr/>
                </a:tc>
                <a:tc>
                  <a:txBody>
                    <a:bodyPr/>
                    <a:lstStyle/>
                    <a:p>
                      <a:pPr algn="r"/>
                      <a:r>
                        <a:rPr lang="en-US" dirty="0" smtClean="0"/>
                        <a:t>59%</a:t>
                      </a: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smtClean="0"/>
                        <a:t>Chemotherapy:  Live as long</a:t>
                      </a:r>
                      <a:r>
                        <a:rPr lang="en-US" baseline="0" dirty="0" smtClean="0"/>
                        <a:t> as possible</a:t>
                      </a:r>
                      <a:endParaRPr lang="en-US" dirty="0"/>
                    </a:p>
                  </a:txBody>
                  <a:tcPr/>
                </a:tc>
                <a:tc>
                  <a:txBody>
                    <a:bodyPr/>
                    <a:lstStyle/>
                    <a:p>
                      <a:pPr algn="r"/>
                      <a:r>
                        <a:rPr lang="en-US" dirty="0" smtClean="0"/>
                        <a:t>33%</a:t>
                      </a: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smtClean="0"/>
                        <a:t>Reconstruction:</a:t>
                      </a:r>
                      <a:r>
                        <a:rPr lang="en-US" baseline="0" dirty="0" smtClean="0"/>
                        <a:t>  Avoid using prosthesis</a:t>
                      </a:r>
                      <a:endParaRPr lang="en-US" dirty="0"/>
                    </a:p>
                  </a:txBody>
                  <a:tcPr/>
                </a:tc>
                <a:tc>
                  <a:txBody>
                    <a:bodyPr/>
                    <a:lstStyle/>
                    <a:p>
                      <a:pPr algn="r"/>
                      <a:r>
                        <a:rPr lang="en-US" dirty="0" smtClean="0"/>
                        <a:t>33%</a:t>
                      </a:r>
                      <a:endParaRPr lang="en-US" dirty="0"/>
                    </a:p>
                  </a:txBody>
                  <a:tcPr/>
                </a:tc>
                <a:tc>
                  <a:txBody>
                    <a:bodyPr/>
                    <a:lstStyle/>
                    <a:p>
                      <a:pPr algn="r"/>
                      <a:endParaRPr lang="en-US" dirty="0"/>
                    </a:p>
                  </a:txBody>
                  <a:tcPr/>
                </a:tc>
                <a:tc>
                  <a:txBody>
                    <a:bodyPr/>
                    <a:lstStyle/>
                    <a:p>
                      <a:pPr algn="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417085811"/>
              </p:ext>
            </p:extLst>
          </p:nvPr>
        </p:nvGraphicFramePr>
        <p:xfrm>
          <a:off x="381000" y="2810186"/>
          <a:ext cx="8381260" cy="2719288"/>
        </p:xfrm>
        <a:graphic>
          <a:graphicData uri="http://schemas.openxmlformats.org/drawingml/2006/table">
            <a:tbl>
              <a:tblPr firstRow="1" bandRow="1">
                <a:tableStyleId>{5C22544A-7EE6-4342-B048-85BDC9FD1C3A}</a:tableStyleId>
              </a:tblPr>
              <a:tblGrid>
                <a:gridCol w="4904833"/>
                <a:gridCol w="1158809"/>
                <a:gridCol w="1158809"/>
                <a:gridCol w="1158809"/>
              </a:tblGrid>
              <a:tr h="519802">
                <a:tc>
                  <a:txBody>
                    <a:bodyPr/>
                    <a:lstStyle/>
                    <a:p>
                      <a:r>
                        <a:rPr lang="en-US" dirty="0" smtClean="0"/>
                        <a:t/>
                      </a:r>
                      <a:br>
                        <a:rPr lang="en-US" dirty="0" smtClean="0"/>
                      </a:br>
                      <a:r>
                        <a:rPr lang="en-US" dirty="0" smtClean="0"/>
                        <a:t>Goal/Concern</a:t>
                      </a:r>
                      <a:endParaRPr lang="en-US" dirty="0"/>
                    </a:p>
                  </a:txBody>
                  <a:tcPr/>
                </a:tc>
                <a:tc>
                  <a:txBody>
                    <a:bodyPr/>
                    <a:lstStyle/>
                    <a:p>
                      <a:r>
                        <a:rPr lang="en-US" dirty="0" smtClean="0"/>
                        <a:t>% top 3 Patients</a:t>
                      </a:r>
                      <a:endParaRPr lang="en-US" dirty="0"/>
                    </a:p>
                  </a:txBody>
                  <a:tcPr/>
                </a:tc>
                <a:tc>
                  <a:txBody>
                    <a:bodyPr/>
                    <a:lstStyle/>
                    <a:p>
                      <a:r>
                        <a:rPr lang="en-US" dirty="0" smtClean="0"/>
                        <a:t>% top 3 Providers</a:t>
                      </a:r>
                      <a:endParaRPr lang="en-US" dirty="0"/>
                    </a:p>
                  </a:txBody>
                  <a:tcPr>
                    <a:solidFill>
                      <a:schemeClr val="accent4">
                        <a:lumMod val="50000"/>
                      </a:schemeClr>
                    </a:solidFill>
                  </a:tcPr>
                </a:tc>
                <a:tc>
                  <a:txBody>
                    <a:bodyPr/>
                    <a:lstStyle/>
                    <a:p>
                      <a:pPr algn="ctr"/>
                      <a:r>
                        <a:rPr lang="en-US" dirty="0" smtClean="0"/>
                        <a:t/>
                      </a:r>
                      <a:br>
                        <a:rPr lang="en-US" dirty="0" smtClean="0"/>
                      </a:br>
                      <a:r>
                        <a:rPr lang="en-US" dirty="0" smtClean="0"/>
                        <a:t>p</a:t>
                      </a:r>
                      <a:endParaRPr lang="en-US" dirty="0"/>
                    </a:p>
                  </a:txBody>
                  <a:tcPr>
                    <a:solidFill>
                      <a:schemeClr val="accent3"/>
                    </a:solidFill>
                  </a:tcPr>
                </a:tc>
              </a:tr>
              <a:tr h="519802">
                <a:tc>
                  <a:txBody>
                    <a:bodyPr/>
                    <a:lstStyle/>
                    <a:p>
                      <a:r>
                        <a:rPr lang="en-US" dirty="0" smtClean="0"/>
                        <a:t>Surgery:  Keep your breast</a:t>
                      </a:r>
                      <a:endParaRPr lang="en-US" dirty="0"/>
                    </a:p>
                  </a:txBody>
                  <a:tcPr/>
                </a:tc>
                <a:tc>
                  <a:txBody>
                    <a:bodyPr/>
                    <a:lstStyle/>
                    <a:p>
                      <a:pPr algn="r"/>
                      <a:r>
                        <a:rPr lang="en-US" dirty="0" smtClean="0"/>
                        <a:t>7%</a:t>
                      </a:r>
                      <a:endParaRPr lang="en-US" dirty="0"/>
                    </a:p>
                  </a:txBody>
                  <a:tcPr/>
                </a:tc>
                <a:tc>
                  <a:txBody>
                    <a:bodyPr/>
                    <a:lstStyle/>
                    <a:p>
                      <a:pPr algn="r"/>
                      <a:r>
                        <a:rPr lang="en-US" dirty="0" smtClean="0"/>
                        <a:t>71%</a:t>
                      </a:r>
                      <a:endParaRPr lang="en-US" dirty="0"/>
                    </a:p>
                  </a:txBody>
                  <a:tcPr>
                    <a:solidFill>
                      <a:schemeClr val="accent4">
                        <a:lumMod val="40000"/>
                        <a:lumOff val="60000"/>
                      </a:schemeClr>
                    </a:solidFill>
                  </a:tcPr>
                </a:tc>
                <a:tc>
                  <a:txBody>
                    <a:bodyPr/>
                    <a:lstStyle/>
                    <a:p>
                      <a:pPr algn="r"/>
                      <a:r>
                        <a:rPr lang="en-US" dirty="0" smtClean="0"/>
                        <a:t>&lt;0.01</a:t>
                      </a:r>
                      <a:endParaRPr lang="en-US" dirty="0"/>
                    </a:p>
                  </a:txBody>
                  <a:tcPr>
                    <a:solidFill>
                      <a:schemeClr val="accent3">
                        <a:lumMod val="40000"/>
                        <a:lumOff val="60000"/>
                      </a:schemeClr>
                    </a:solidFill>
                  </a:tcPr>
                </a:tc>
              </a:tr>
              <a:tr h="519802">
                <a:tc>
                  <a:txBody>
                    <a:bodyPr/>
                    <a:lstStyle/>
                    <a:p>
                      <a:r>
                        <a:rPr lang="en-US" dirty="0" smtClean="0"/>
                        <a:t>Reconstruction:</a:t>
                      </a:r>
                      <a:r>
                        <a:rPr lang="en-US" baseline="0" dirty="0" smtClean="0"/>
                        <a:t>  Look natural without clothes</a:t>
                      </a:r>
                      <a:endParaRPr lang="en-US" dirty="0"/>
                    </a:p>
                  </a:txBody>
                  <a:tcPr/>
                </a:tc>
                <a:tc>
                  <a:txBody>
                    <a:bodyPr/>
                    <a:lstStyle/>
                    <a:p>
                      <a:pPr algn="r"/>
                      <a:r>
                        <a:rPr lang="en-US" dirty="0" smtClean="0"/>
                        <a:t>59%</a:t>
                      </a:r>
                      <a:endParaRPr lang="en-US" dirty="0"/>
                    </a:p>
                  </a:txBody>
                  <a:tcPr/>
                </a:tc>
                <a:tc>
                  <a:txBody>
                    <a:bodyPr/>
                    <a:lstStyle/>
                    <a:p>
                      <a:pPr algn="r"/>
                      <a:r>
                        <a:rPr lang="en-US" dirty="0" smtClean="0"/>
                        <a:t>80%</a:t>
                      </a:r>
                      <a:endParaRPr lang="en-US" dirty="0"/>
                    </a:p>
                  </a:txBody>
                  <a:tcPr>
                    <a:solidFill>
                      <a:schemeClr val="accent4">
                        <a:lumMod val="20000"/>
                        <a:lumOff val="80000"/>
                      </a:schemeClr>
                    </a:solidFill>
                  </a:tcPr>
                </a:tc>
                <a:tc>
                  <a:txBody>
                    <a:bodyPr/>
                    <a:lstStyle/>
                    <a:p>
                      <a:pPr algn="r"/>
                      <a:r>
                        <a:rPr lang="en-US" dirty="0" smtClean="0"/>
                        <a:t>0.05</a:t>
                      </a:r>
                      <a:endParaRPr lang="en-US" dirty="0"/>
                    </a:p>
                  </a:txBody>
                  <a:tcPr>
                    <a:solidFill>
                      <a:schemeClr val="accent3">
                        <a:lumMod val="20000"/>
                        <a:lumOff val="80000"/>
                      </a:schemeClr>
                    </a:solidFill>
                  </a:tcPr>
                </a:tc>
              </a:tr>
              <a:tr h="519802">
                <a:tc>
                  <a:txBody>
                    <a:bodyPr/>
                    <a:lstStyle/>
                    <a:p>
                      <a:r>
                        <a:rPr lang="en-US" dirty="0" smtClean="0"/>
                        <a:t>Chemotherapy:  Live as long</a:t>
                      </a:r>
                      <a:r>
                        <a:rPr lang="en-US" baseline="0" dirty="0" smtClean="0"/>
                        <a:t> as possible</a:t>
                      </a:r>
                      <a:endParaRPr lang="en-US" dirty="0"/>
                    </a:p>
                  </a:txBody>
                  <a:tcPr/>
                </a:tc>
                <a:tc>
                  <a:txBody>
                    <a:bodyPr/>
                    <a:lstStyle/>
                    <a:p>
                      <a:pPr algn="r"/>
                      <a:r>
                        <a:rPr lang="en-US" dirty="0" smtClean="0"/>
                        <a:t>33%</a:t>
                      </a:r>
                      <a:endParaRPr lang="en-US" dirty="0"/>
                    </a:p>
                  </a:txBody>
                  <a:tcPr/>
                </a:tc>
                <a:tc>
                  <a:txBody>
                    <a:bodyPr/>
                    <a:lstStyle/>
                    <a:p>
                      <a:pPr algn="r"/>
                      <a:r>
                        <a:rPr lang="en-US" dirty="0" smtClean="0"/>
                        <a:t>96%</a:t>
                      </a:r>
                      <a:endParaRPr lang="en-US" dirty="0"/>
                    </a:p>
                  </a:txBody>
                  <a:tcPr>
                    <a:solidFill>
                      <a:srgbClr val="CCD1DD"/>
                    </a:solidFill>
                  </a:tcPr>
                </a:tc>
                <a:tc>
                  <a:txBody>
                    <a:bodyPr/>
                    <a:lstStyle/>
                    <a:p>
                      <a:pPr algn="r"/>
                      <a:r>
                        <a:rPr lang="en-US" dirty="0" smtClean="0"/>
                        <a:t>0.01</a:t>
                      </a:r>
                      <a:endParaRPr lang="en-US" dirty="0"/>
                    </a:p>
                  </a:txBody>
                  <a:tcPr>
                    <a:solidFill>
                      <a:srgbClr val="DED5C5"/>
                    </a:solidFill>
                  </a:tcPr>
                </a:tc>
              </a:tr>
              <a:tr h="519802">
                <a:tc>
                  <a:txBody>
                    <a:bodyPr/>
                    <a:lstStyle/>
                    <a:p>
                      <a:r>
                        <a:rPr lang="en-US" dirty="0" smtClean="0"/>
                        <a:t>Reconstruction:</a:t>
                      </a:r>
                      <a:r>
                        <a:rPr lang="en-US" baseline="0" dirty="0" smtClean="0"/>
                        <a:t>  Avoid using prosthesis</a:t>
                      </a:r>
                      <a:endParaRPr lang="en-US" dirty="0"/>
                    </a:p>
                  </a:txBody>
                  <a:tcPr/>
                </a:tc>
                <a:tc>
                  <a:txBody>
                    <a:bodyPr/>
                    <a:lstStyle/>
                    <a:p>
                      <a:pPr algn="r"/>
                      <a:r>
                        <a:rPr lang="en-US" dirty="0" smtClean="0"/>
                        <a:t>33%</a:t>
                      </a:r>
                      <a:endParaRPr lang="en-US" dirty="0"/>
                    </a:p>
                  </a:txBody>
                  <a:tcPr/>
                </a:tc>
                <a:tc>
                  <a:txBody>
                    <a:bodyPr/>
                    <a:lstStyle/>
                    <a:p>
                      <a:pPr algn="r"/>
                      <a:r>
                        <a:rPr lang="en-US" dirty="0" smtClean="0"/>
                        <a:t>0%</a:t>
                      </a:r>
                      <a:endParaRPr lang="en-US" dirty="0"/>
                    </a:p>
                  </a:txBody>
                  <a:tcPr>
                    <a:solidFill>
                      <a:srgbClr val="E6E8EE"/>
                    </a:solidFill>
                  </a:tcPr>
                </a:tc>
                <a:tc>
                  <a:txBody>
                    <a:bodyPr/>
                    <a:lstStyle/>
                    <a:p>
                      <a:pPr algn="r"/>
                      <a:r>
                        <a:rPr lang="en-US" dirty="0" smtClean="0"/>
                        <a:t>&lt;0.01</a:t>
                      </a:r>
                      <a:endParaRPr lang="en-US" dirty="0"/>
                    </a:p>
                  </a:txBody>
                  <a:tcPr>
                    <a:solidFill>
                      <a:srgbClr val="EEEAE2"/>
                    </a:solidFill>
                  </a:tcPr>
                </a:tc>
              </a:tr>
            </a:tbl>
          </a:graphicData>
        </a:graphic>
      </p:graphicFrame>
      <p:sp>
        <p:nvSpPr>
          <p:cNvPr id="3" name="Title 2"/>
          <p:cNvSpPr>
            <a:spLocks noGrp="1"/>
          </p:cNvSpPr>
          <p:nvPr>
            <p:ph type="title"/>
          </p:nvPr>
        </p:nvSpPr>
        <p:spPr/>
        <p:txBody>
          <a:bodyPr/>
          <a:lstStyle/>
          <a:p>
            <a:r>
              <a:rPr lang="en-US" dirty="0" smtClean="0"/>
              <a:t>Top 3 Goals and Concerns for Breast Cancer Decisions</a:t>
            </a:r>
            <a:endParaRPr lang="en-US" dirty="0"/>
          </a:p>
        </p:txBody>
      </p:sp>
      <p:sp>
        <p:nvSpPr>
          <p:cNvPr id="5" name="TextBox 4"/>
          <p:cNvSpPr txBox="1"/>
          <p:nvPr/>
        </p:nvSpPr>
        <p:spPr>
          <a:xfrm>
            <a:off x="166414" y="6281499"/>
            <a:ext cx="8793656" cy="646331"/>
          </a:xfrm>
          <a:prstGeom prst="rect">
            <a:avLst/>
          </a:prstGeom>
          <a:noFill/>
        </p:spPr>
        <p:txBody>
          <a:bodyPr wrap="square" rtlCol="0">
            <a:spAutoFit/>
          </a:bodyPr>
          <a:lstStyle/>
          <a:p>
            <a:r>
              <a:rPr lang="en-US" sz="900" dirty="0" smtClean="0">
                <a:latin typeface="Franklin Gothic Book"/>
                <a:cs typeface="Franklin Gothic Book"/>
              </a:rPr>
              <a:t>Source:  </a:t>
            </a:r>
            <a:r>
              <a:rPr lang="en-US" sz="900" dirty="0"/>
              <a:t>Lee C, Barry M, Cosenza C, </a:t>
            </a:r>
            <a:r>
              <a:rPr lang="en-US" sz="900" dirty="0" err="1"/>
              <a:t>Dominik</a:t>
            </a:r>
            <a:r>
              <a:rPr lang="en-US" sz="900" dirty="0"/>
              <a:t> R, Mulley A, O'Connor A and </a:t>
            </a:r>
            <a:r>
              <a:rPr lang="en-US" sz="900" dirty="0" err="1"/>
              <a:t>Sepucha</a:t>
            </a:r>
            <a:r>
              <a:rPr lang="en-US" sz="900" dirty="0"/>
              <a:t> </a:t>
            </a:r>
            <a:r>
              <a:rPr lang="en-US" sz="900" dirty="0" smtClean="0"/>
              <a:t>K.  </a:t>
            </a:r>
            <a:r>
              <a:rPr lang="en-US" sz="900" b="1" dirty="0" smtClean="0"/>
              <a:t>Development </a:t>
            </a:r>
            <a:r>
              <a:rPr lang="en-US" sz="900" b="1" dirty="0"/>
              <a:t>of instruments to measure the quality of breast </a:t>
            </a:r>
            <a:r>
              <a:rPr lang="en-US" sz="900" b="1" dirty="0" smtClean="0"/>
              <a:t>cancer Treatment decisions</a:t>
            </a:r>
            <a:r>
              <a:rPr lang="en-US" sz="900" b="1" dirty="0"/>
              <a:t>.</a:t>
            </a:r>
            <a:r>
              <a:rPr lang="en-US" sz="900" dirty="0"/>
              <a:t> Health Expectations 2010 Sep;13(3):258-72 [</a:t>
            </a:r>
            <a:r>
              <a:rPr lang="en-US" sz="900" dirty="0" err="1"/>
              <a:t>Epub</a:t>
            </a:r>
            <a:r>
              <a:rPr lang="en-US" sz="900" dirty="0"/>
              <a:t> 2010 Jun 9]</a:t>
            </a:r>
            <a:r>
              <a:rPr lang="en-US" sz="900" dirty="0" smtClean="0"/>
              <a:t>.</a:t>
            </a:r>
            <a:endParaRPr lang="en-US" sz="900" dirty="0"/>
          </a:p>
          <a:p>
            <a:r>
              <a:rPr lang="en-US" sz="900" dirty="0"/>
              <a:t>Lee C, </a:t>
            </a:r>
            <a:r>
              <a:rPr lang="en-US" sz="900" dirty="0" err="1"/>
              <a:t>Hultman</a:t>
            </a:r>
            <a:r>
              <a:rPr lang="en-US" sz="900" dirty="0"/>
              <a:t> S, </a:t>
            </a:r>
            <a:r>
              <a:rPr lang="en-US" sz="900" dirty="0" err="1"/>
              <a:t>Sepucha</a:t>
            </a:r>
            <a:r>
              <a:rPr lang="en-US" sz="900" dirty="0"/>
              <a:t> K. </a:t>
            </a:r>
            <a:r>
              <a:rPr lang="en-US" sz="900" b="1" dirty="0"/>
              <a:t>Do patients and providers agree about </a:t>
            </a:r>
            <a:r>
              <a:rPr lang="en-US" sz="900" b="1" dirty="0" smtClean="0"/>
              <a:t>the most important </a:t>
            </a:r>
            <a:r>
              <a:rPr lang="en-US" sz="900" b="1" dirty="0"/>
              <a:t>facts and goals for breast reconstruction decisions?"</a:t>
            </a:r>
            <a:r>
              <a:rPr lang="en-US" sz="900" dirty="0"/>
              <a:t> Annals </a:t>
            </a:r>
            <a:r>
              <a:rPr lang="en-US" sz="900" dirty="0" smtClean="0"/>
              <a:t>of Plastic </a:t>
            </a:r>
            <a:r>
              <a:rPr lang="en-US" sz="900" dirty="0"/>
              <a:t>Surgery 2010 May; 64(5):563-6.</a:t>
            </a:r>
            <a:endParaRPr lang="en-US" sz="900" dirty="0">
              <a:latin typeface="Franklin Gothic Book"/>
              <a:cs typeface="Franklin Gothic Book"/>
            </a:endParaRPr>
          </a:p>
        </p:txBody>
      </p:sp>
    </p:spTree>
    <p:extLst>
      <p:ext uri="{BB962C8B-B14F-4D97-AF65-F5344CB8AC3E}">
        <p14:creationId xmlns:p14="http://schemas.microsoft.com/office/powerpoint/2010/main" xmlns="" val="298527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2536806499"/>
              </p:ext>
            </p:extLst>
          </p:nvPr>
        </p:nvGraphicFramePr>
        <p:xfrm>
          <a:off x="381000" y="2503621"/>
          <a:ext cx="8381260" cy="3758892"/>
        </p:xfrm>
        <a:graphic>
          <a:graphicData uri="http://schemas.openxmlformats.org/drawingml/2006/table">
            <a:tbl>
              <a:tblPr firstRow="1" bandRow="1">
                <a:tableStyleId>{5C22544A-7EE6-4342-B048-85BDC9FD1C3A}</a:tableStyleId>
              </a:tblPr>
              <a:tblGrid>
                <a:gridCol w="4904833"/>
                <a:gridCol w="1158809"/>
                <a:gridCol w="1158809"/>
                <a:gridCol w="1158809"/>
              </a:tblGrid>
              <a:tr h="519802">
                <a:tc>
                  <a:txBody>
                    <a:bodyPr/>
                    <a:lstStyle/>
                    <a:p>
                      <a:r>
                        <a:rPr lang="en-US" dirty="0" smtClean="0"/>
                        <a:t/>
                      </a:r>
                      <a:br>
                        <a:rPr lang="en-US" dirty="0" smtClean="0"/>
                      </a:br>
                      <a:r>
                        <a:rPr lang="en-US" dirty="0" smtClean="0"/>
                        <a:t>Decision</a:t>
                      </a:r>
                      <a:endParaRPr lang="en-US" dirty="0"/>
                    </a:p>
                  </a:txBody>
                  <a:tcPr/>
                </a:tc>
                <a:tc>
                  <a:txBody>
                    <a:bodyPr/>
                    <a:lstStyle/>
                    <a:p>
                      <a:endParaRPr lang="en-US" dirty="0"/>
                    </a:p>
                  </a:txBody>
                  <a:tcPr/>
                </a:tc>
                <a:tc>
                  <a:txBody>
                    <a:bodyPr/>
                    <a:lstStyle/>
                    <a:p>
                      <a:endParaRPr lang="en-US" dirty="0"/>
                    </a:p>
                  </a:txBody>
                  <a:tcPr/>
                </a:tc>
                <a:tc>
                  <a:txBody>
                    <a:bodyPr/>
                    <a:lstStyle/>
                    <a:p>
                      <a:pPr algn="ctr"/>
                      <a:endParaRPr lang="en-US" dirty="0"/>
                    </a:p>
                  </a:txBody>
                  <a:tcPr/>
                </a:tc>
              </a:tr>
              <a:tr h="519802">
                <a:tc>
                  <a:txBody>
                    <a:bodyPr/>
                    <a:lstStyle/>
                    <a:p>
                      <a:r>
                        <a:rPr lang="en-US" dirty="0" err="1" smtClean="0"/>
                        <a:t>BCA</a:t>
                      </a:r>
                      <a:r>
                        <a:rPr lang="en-US" dirty="0" smtClean="0"/>
                        <a:t> surgery</a:t>
                      </a: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smtClean="0"/>
                        <a:t>Hip placement</a:t>
                      </a: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smtClean="0"/>
                        <a:t>Knee replacement</a:t>
                      </a: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smtClean="0"/>
                        <a:t>Menopause</a:t>
                      </a: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err="1" smtClean="0"/>
                        <a:t>PSA</a:t>
                      </a: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smtClean="0"/>
                        <a:t>Spinal</a:t>
                      </a:r>
                      <a:r>
                        <a:rPr lang="en-US" baseline="0" dirty="0" smtClean="0"/>
                        <a:t> Stenosis</a:t>
                      </a: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467281292"/>
              </p:ext>
            </p:extLst>
          </p:nvPr>
        </p:nvGraphicFramePr>
        <p:xfrm>
          <a:off x="381000" y="2503621"/>
          <a:ext cx="8381260" cy="3758892"/>
        </p:xfrm>
        <a:graphic>
          <a:graphicData uri="http://schemas.openxmlformats.org/drawingml/2006/table">
            <a:tbl>
              <a:tblPr firstRow="1" bandRow="1">
                <a:tableStyleId>{5C22544A-7EE6-4342-B048-85BDC9FD1C3A}</a:tableStyleId>
              </a:tblPr>
              <a:tblGrid>
                <a:gridCol w="4904833"/>
                <a:gridCol w="1158809"/>
                <a:gridCol w="1158809"/>
                <a:gridCol w="1158809"/>
              </a:tblGrid>
              <a:tr h="519802">
                <a:tc>
                  <a:txBody>
                    <a:bodyPr/>
                    <a:lstStyle/>
                    <a:p>
                      <a:r>
                        <a:rPr lang="en-US" dirty="0" smtClean="0"/>
                        <a:t/>
                      </a:r>
                      <a:br>
                        <a:rPr lang="en-US" dirty="0" smtClean="0"/>
                      </a:br>
                      <a:r>
                        <a:rPr lang="en-US" dirty="0" smtClean="0"/>
                        <a:t>Decision</a:t>
                      </a:r>
                      <a:endParaRPr lang="en-US" dirty="0"/>
                    </a:p>
                  </a:txBody>
                  <a:tcPr/>
                </a:tc>
                <a:tc>
                  <a:txBody>
                    <a:bodyPr/>
                    <a:lstStyle/>
                    <a:p>
                      <a:r>
                        <a:rPr lang="en-US" dirty="0" smtClean="0"/>
                        <a:t>% top 3 Patients</a:t>
                      </a:r>
                      <a:endParaRPr lang="en-US" dirty="0"/>
                    </a:p>
                  </a:txBody>
                  <a:tcPr/>
                </a:tc>
                <a:tc>
                  <a:txBody>
                    <a:bodyPr/>
                    <a:lstStyle/>
                    <a:p>
                      <a:endParaRPr lang="en-US" dirty="0"/>
                    </a:p>
                  </a:txBody>
                  <a:tcPr/>
                </a:tc>
                <a:tc>
                  <a:txBody>
                    <a:bodyPr/>
                    <a:lstStyle/>
                    <a:p>
                      <a:pPr algn="ctr"/>
                      <a:endParaRPr lang="en-US" dirty="0"/>
                    </a:p>
                  </a:txBody>
                  <a:tcPr/>
                </a:tc>
              </a:tr>
              <a:tr h="519802">
                <a:tc>
                  <a:txBody>
                    <a:bodyPr/>
                    <a:lstStyle/>
                    <a:p>
                      <a:r>
                        <a:rPr lang="en-US" dirty="0" err="1" smtClean="0"/>
                        <a:t>BCA</a:t>
                      </a:r>
                      <a:r>
                        <a:rPr lang="en-US" dirty="0" smtClean="0"/>
                        <a:t> surgery</a:t>
                      </a:r>
                      <a:endParaRPr lang="en-US" dirty="0"/>
                    </a:p>
                  </a:txBody>
                  <a:tcPr/>
                </a:tc>
                <a:tc>
                  <a:txBody>
                    <a:bodyPr/>
                    <a:lstStyle/>
                    <a:p>
                      <a:pPr algn="r"/>
                      <a:r>
                        <a:rPr lang="en-US" dirty="0" smtClean="0"/>
                        <a:t>86%</a:t>
                      </a: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smtClean="0"/>
                        <a:t>Hip placement</a:t>
                      </a:r>
                      <a:endParaRPr lang="en-US" dirty="0"/>
                    </a:p>
                  </a:txBody>
                  <a:tcPr/>
                </a:tc>
                <a:tc>
                  <a:txBody>
                    <a:bodyPr/>
                    <a:lstStyle/>
                    <a:p>
                      <a:pPr algn="r"/>
                      <a:r>
                        <a:rPr lang="en-US" dirty="0" smtClean="0"/>
                        <a:t>84%</a:t>
                      </a: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smtClean="0"/>
                        <a:t>Knee replacement</a:t>
                      </a:r>
                      <a:endParaRPr lang="en-US" dirty="0"/>
                    </a:p>
                  </a:txBody>
                  <a:tcPr/>
                </a:tc>
                <a:tc>
                  <a:txBody>
                    <a:bodyPr/>
                    <a:lstStyle/>
                    <a:p>
                      <a:pPr algn="r"/>
                      <a:r>
                        <a:rPr lang="en-US" dirty="0" smtClean="0"/>
                        <a:t>78%</a:t>
                      </a: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smtClean="0"/>
                        <a:t>Menopause</a:t>
                      </a:r>
                      <a:endParaRPr lang="en-US" dirty="0"/>
                    </a:p>
                  </a:txBody>
                  <a:tcPr/>
                </a:tc>
                <a:tc>
                  <a:txBody>
                    <a:bodyPr/>
                    <a:lstStyle/>
                    <a:p>
                      <a:pPr algn="r"/>
                      <a:r>
                        <a:rPr lang="en-US" dirty="0" smtClean="0"/>
                        <a:t>60%</a:t>
                      </a: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err="1" smtClean="0"/>
                        <a:t>PSA</a:t>
                      </a:r>
                      <a:endParaRPr lang="en-US" dirty="0"/>
                    </a:p>
                  </a:txBody>
                  <a:tcPr/>
                </a:tc>
                <a:tc>
                  <a:txBody>
                    <a:bodyPr/>
                    <a:lstStyle/>
                    <a:p>
                      <a:pPr algn="r"/>
                      <a:r>
                        <a:rPr lang="en-US" dirty="0" smtClean="0"/>
                        <a:t>59%</a:t>
                      </a:r>
                      <a:endParaRPr lang="en-US" dirty="0"/>
                    </a:p>
                  </a:txBody>
                  <a:tcPr/>
                </a:tc>
                <a:tc>
                  <a:txBody>
                    <a:bodyPr/>
                    <a:lstStyle/>
                    <a:p>
                      <a:pPr algn="r"/>
                      <a:endParaRPr lang="en-US" dirty="0"/>
                    </a:p>
                  </a:txBody>
                  <a:tcPr/>
                </a:tc>
                <a:tc>
                  <a:txBody>
                    <a:bodyPr/>
                    <a:lstStyle/>
                    <a:p>
                      <a:pPr algn="r"/>
                      <a:endParaRPr lang="en-US" dirty="0"/>
                    </a:p>
                  </a:txBody>
                  <a:tcPr/>
                </a:tc>
              </a:tr>
              <a:tr h="519802">
                <a:tc>
                  <a:txBody>
                    <a:bodyPr/>
                    <a:lstStyle/>
                    <a:p>
                      <a:r>
                        <a:rPr lang="en-US" dirty="0" smtClean="0"/>
                        <a:t>Spinal</a:t>
                      </a:r>
                      <a:r>
                        <a:rPr lang="en-US" baseline="0" dirty="0" smtClean="0"/>
                        <a:t> Stenosis</a:t>
                      </a:r>
                      <a:endParaRPr lang="en-US" dirty="0"/>
                    </a:p>
                  </a:txBody>
                  <a:tcPr/>
                </a:tc>
                <a:tc>
                  <a:txBody>
                    <a:bodyPr/>
                    <a:lstStyle/>
                    <a:p>
                      <a:pPr algn="r"/>
                      <a:r>
                        <a:rPr lang="en-US" dirty="0" smtClean="0"/>
                        <a:t>46%</a:t>
                      </a:r>
                      <a:endParaRPr lang="en-US" dirty="0"/>
                    </a:p>
                  </a:txBody>
                  <a:tcPr/>
                </a:tc>
                <a:tc>
                  <a:txBody>
                    <a:bodyPr/>
                    <a:lstStyle/>
                    <a:p>
                      <a:pPr algn="r"/>
                      <a:endParaRPr lang="en-US" dirty="0"/>
                    </a:p>
                  </a:txBody>
                  <a:tcPr/>
                </a:tc>
                <a:tc>
                  <a:txBody>
                    <a:bodyPr/>
                    <a:lstStyle/>
                    <a:p>
                      <a:pPr algn="r"/>
                      <a:endParaRPr lang="en-US" dirty="0"/>
                    </a:p>
                  </a:txBody>
                  <a:tcPr/>
                </a:tc>
              </a:tr>
            </a:tbl>
          </a:graphicData>
        </a:graphic>
      </p:graphicFrame>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Is Doing what the Doctor Thinks is best a top priority?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931874190"/>
              </p:ext>
            </p:extLst>
          </p:nvPr>
        </p:nvGraphicFramePr>
        <p:xfrm>
          <a:off x="381000" y="2503621"/>
          <a:ext cx="8381260" cy="3758892"/>
        </p:xfrm>
        <a:graphic>
          <a:graphicData uri="http://schemas.openxmlformats.org/drawingml/2006/table">
            <a:tbl>
              <a:tblPr firstRow="1" bandRow="1">
                <a:tableStyleId>{5C22544A-7EE6-4342-B048-85BDC9FD1C3A}</a:tableStyleId>
              </a:tblPr>
              <a:tblGrid>
                <a:gridCol w="4904833"/>
                <a:gridCol w="1158809"/>
                <a:gridCol w="1158809"/>
                <a:gridCol w="1158809"/>
              </a:tblGrid>
              <a:tr h="519802">
                <a:tc>
                  <a:txBody>
                    <a:bodyPr/>
                    <a:lstStyle/>
                    <a:p>
                      <a:r>
                        <a:rPr lang="en-US" dirty="0" smtClean="0"/>
                        <a:t/>
                      </a:r>
                      <a:br>
                        <a:rPr lang="en-US" dirty="0" smtClean="0"/>
                      </a:br>
                      <a:r>
                        <a:rPr lang="en-US" dirty="0" smtClean="0"/>
                        <a:t>Decision</a:t>
                      </a:r>
                      <a:endParaRPr lang="en-US" dirty="0"/>
                    </a:p>
                  </a:txBody>
                  <a:tcPr/>
                </a:tc>
                <a:tc>
                  <a:txBody>
                    <a:bodyPr/>
                    <a:lstStyle/>
                    <a:p>
                      <a:r>
                        <a:rPr lang="en-US" dirty="0" smtClean="0"/>
                        <a:t>% top 3 Patients</a:t>
                      </a:r>
                      <a:endParaRPr lang="en-US" dirty="0"/>
                    </a:p>
                  </a:txBody>
                  <a:tcPr/>
                </a:tc>
                <a:tc>
                  <a:txBody>
                    <a:bodyPr/>
                    <a:lstStyle/>
                    <a:p>
                      <a:r>
                        <a:rPr lang="en-US" dirty="0" smtClean="0"/>
                        <a:t>% top 3 Providers</a:t>
                      </a:r>
                      <a:endParaRPr lang="en-US" dirty="0"/>
                    </a:p>
                  </a:txBody>
                  <a:tcPr>
                    <a:solidFill>
                      <a:schemeClr val="accent4">
                        <a:lumMod val="50000"/>
                      </a:schemeClr>
                    </a:solidFill>
                  </a:tcPr>
                </a:tc>
                <a:tc>
                  <a:txBody>
                    <a:bodyPr/>
                    <a:lstStyle/>
                    <a:p>
                      <a:pPr algn="ctr"/>
                      <a:r>
                        <a:rPr lang="en-US" dirty="0" smtClean="0"/>
                        <a:t/>
                      </a:r>
                      <a:br>
                        <a:rPr lang="en-US" dirty="0" smtClean="0"/>
                      </a:br>
                      <a:r>
                        <a:rPr lang="en-US" dirty="0" smtClean="0"/>
                        <a:t>p</a:t>
                      </a:r>
                      <a:endParaRPr lang="en-US" dirty="0"/>
                    </a:p>
                  </a:txBody>
                  <a:tcPr>
                    <a:solidFill>
                      <a:srgbClr val="AC956E"/>
                    </a:solidFill>
                  </a:tcPr>
                </a:tc>
              </a:tr>
              <a:tr h="519802">
                <a:tc>
                  <a:txBody>
                    <a:bodyPr/>
                    <a:lstStyle/>
                    <a:p>
                      <a:r>
                        <a:rPr lang="en-US" dirty="0" err="1" smtClean="0"/>
                        <a:t>BCA</a:t>
                      </a:r>
                      <a:r>
                        <a:rPr lang="en-US" dirty="0" smtClean="0"/>
                        <a:t> surgery</a:t>
                      </a:r>
                      <a:endParaRPr lang="en-US" dirty="0"/>
                    </a:p>
                  </a:txBody>
                  <a:tcPr/>
                </a:tc>
                <a:tc>
                  <a:txBody>
                    <a:bodyPr/>
                    <a:lstStyle/>
                    <a:p>
                      <a:pPr algn="r"/>
                      <a:r>
                        <a:rPr lang="en-US" dirty="0" smtClean="0"/>
                        <a:t>86%</a:t>
                      </a:r>
                      <a:endParaRPr lang="en-US" dirty="0"/>
                    </a:p>
                  </a:txBody>
                  <a:tcPr/>
                </a:tc>
                <a:tc>
                  <a:txBody>
                    <a:bodyPr/>
                    <a:lstStyle/>
                    <a:p>
                      <a:pPr algn="r"/>
                      <a:r>
                        <a:rPr lang="en-US" dirty="0" smtClean="0"/>
                        <a:t>14%</a:t>
                      </a:r>
                      <a:endParaRPr lang="en-US" dirty="0"/>
                    </a:p>
                  </a:txBody>
                  <a:tcPr>
                    <a:solidFill>
                      <a:schemeClr val="accent4">
                        <a:lumMod val="40000"/>
                        <a:lumOff val="60000"/>
                      </a:schemeClr>
                    </a:solidFill>
                  </a:tcPr>
                </a:tc>
                <a:tc>
                  <a:txBody>
                    <a:bodyPr/>
                    <a:lstStyle/>
                    <a:p>
                      <a:pPr algn="r"/>
                      <a:r>
                        <a:rPr lang="en-US" dirty="0" smtClean="0"/>
                        <a:t>&lt;0.01</a:t>
                      </a:r>
                      <a:endParaRPr lang="en-US" dirty="0"/>
                    </a:p>
                  </a:txBody>
                  <a:tcPr>
                    <a:solidFill>
                      <a:schemeClr val="accent3">
                        <a:lumMod val="40000"/>
                        <a:lumOff val="60000"/>
                      </a:schemeClr>
                    </a:solidFill>
                  </a:tcPr>
                </a:tc>
              </a:tr>
              <a:tr h="519802">
                <a:tc>
                  <a:txBody>
                    <a:bodyPr/>
                    <a:lstStyle/>
                    <a:p>
                      <a:r>
                        <a:rPr lang="en-US" dirty="0" smtClean="0"/>
                        <a:t>Hip placement</a:t>
                      </a:r>
                      <a:endParaRPr lang="en-US" dirty="0"/>
                    </a:p>
                  </a:txBody>
                  <a:tcPr/>
                </a:tc>
                <a:tc>
                  <a:txBody>
                    <a:bodyPr/>
                    <a:lstStyle/>
                    <a:p>
                      <a:pPr algn="r"/>
                      <a:r>
                        <a:rPr lang="en-US" dirty="0" smtClean="0"/>
                        <a:t>84%</a:t>
                      </a:r>
                      <a:endParaRPr lang="en-US" dirty="0"/>
                    </a:p>
                  </a:txBody>
                  <a:tcPr/>
                </a:tc>
                <a:tc>
                  <a:txBody>
                    <a:bodyPr/>
                    <a:lstStyle/>
                    <a:p>
                      <a:pPr algn="r"/>
                      <a:r>
                        <a:rPr lang="en-US" dirty="0" smtClean="0"/>
                        <a:t>40%</a:t>
                      </a:r>
                      <a:endParaRPr lang="en-US" dirty="0"/>
                    </a:p>
                  </a:txBody>
                  <a:tcPr>
                    <a:solidFill>
                      <a:schemeClr val="accent4">
                        <a:lumMod val="20000"/>
                        <a:lumOff val="80000"/>
                      </a:schemeClr>
                    </a:solidFill>
                  </a:tcPr>
                </a:tc>
                <a:tc>
                  <a:txBody>
                    <a:bodyPr/>
                    <a:lstStyle/>
                    <a:p>
                      <a:pPr algn="r"/>
                      <a:r>
                        <a:rPr lang="en-US" dirty="0" smtClean="0"/>
                        <a:t>&lt;0.01</a:t>
                      </a:r>
                      <a:endParaRPr lang="en-US" dirty="0"/>
                    </a:p>
                  </a:txBody>
                  <a:tcPr>
                    <a:solidFill>
                      <a:schemeClr val="accent3">
                        <a:lumMod val="20000"/>
                        <a:lumOff val="80000"/>
                      </a:schemeClr>
                    </a:solidFill>
                  </a:tcPr>
                </a:tc>
              </a:tr>
              <a:tr h="519802">
                <a:tc>
                  <a:txBody>
                    <a:bodyPr/>
                    <a:lstStyle/>
                    <a:p>
                      <a:r>
                        <a:rPr lang="en-US" dirty="0" smtClean="0"/>
                        <a:t>Knee replacement</a:t>
                      </a:r>
                      <a:endParaRPr lang="en-US" dirty="0"/>
                    </a:p>
                  </a:txBody>
                  <a:tcPr/>
                </a:tc>
                <a:tc>
                  <a:txBody>
                    <a:bodyPr/>
                    <a:lstStyle/>
                    <a:p>
                      <a:pPr algn="r"/>
                      <a:r>
                        <a:rPr lang="en-US" dirty="0" smtClean="0"/>
                        <a:t>78%</a:t>
                      </a:r>
                      <a:endParaRPr lang="en-US" dirty="0"/>
                    </a:p>
                  </a:txBody>
                  <a:tcPr/>
                </a:tc>
                <a:tc>
                  <a:txBody>
                    <a:bodyPr/>
                    <a:lstStyle/>
                    <a:p>
                      <a:pPr algn="r"/>
                      <a:r>
                        <a:rPr lang="en-US" dirty="0" smtClean="0"/>
                        <a:t>35%</a:t>
                      </a:r>
                      <a:endParaRPr lang="en-US" dirty="0"/>
                    </a:p>
                  </a:txBody>
                  <a:tcPr>
                    <a:solidFill>
                      <a:schemeClr val="accent4">
                        <a:lumMod val="40000"/>
                        <a:lumOff val="60000"/>
                      </a:schemeClr>
                    </a:solidFill>
                  </a:tcPr>
                </a:tc>
                <a:tc>
                  <a:txBody>
                    <a:bodyPr/>
                    <a:lstStyle/>
                    <a:p>
                      <a:pPr algn="r"/>
                      <a:r>
                        <a:rPr lang="en-US" dirty="0" smtClean="0"/>
                        <a:t>&lt;0.01</a:t>
                      </a:r>
                      <a:endParaRPr lang="en-US" dirty="0"/>
                    </a:p>
                  </a:txBody>
                  <a:tcPr>
                    <a:solidFill>
                      <a:srgbClr val="DED5C5"/>
                    </a:solidFill>
                  </a:tcPr>
                </a:tc>
              </a:tr>
              <a:tr h="519802">
                <a:tc>
                  <a:txBody>
                    <a:bodyPr/>
                    <a:lstStyle/>
                    <a:p>
                      <a:r>
                        <a:rPr lang="en-US" dirty="0" smtClean="0"/>
                        <a:t>Menopause</a:t>
                      </a:r>
                      <a:endParaRPr lang="en-US" dirty="0"/>
                    </a:p>
                  </a:txBody>
                  <a:tcPr/>
                </a:tc>
                <a:tc>
                  <a:txBody>
                    <a:bodyPr/>
                    <a:lstStyle/>
                    <a:p>
                      <a:pPr algn="r"/>
                      <a:r>
                        <a:rPr lang="en-US" dirty="0" smtClean="0"/>
                        <a:t>60%</a:t>
                      </a:r>
                      <a:endParaRPr lang="en-US" dirty="0"/>
                    </a:p>
                  </a:txBody>
                  <a:tcPr/>
                </a:tc>
                <a:tc>
                  <a:txBody>
                    <a:bodyPr/>
                    <a:lstStyle/>
                    <a:p>
                      <a:pPr algn="r"/>
                      <a:r>
                        <a:rPr lang="en-US" dirty="0" smtClean="0"/>
                        <a:t>21%</a:t>
                      </a:r>
                      <a:endParaRPr lang="en-US" dirty="0"/>
                    </a:p>
                  </a:txBody>
                  <a:tcPr>
                    <a:solidFill>
                      <a:srgbClr val="E6E8EE"/>
                    </a:solidFill>
                  </a:tcPr>
                </a:tc>
                <a:tc>
                  <a:txBody>
                    <a:bodyPr/>
                    <a:lstStyle/>
                    <a:p>
                      <a:pPr algn="r"/>
                      <a:r>
                        <a:rPr lang="en-US" dirty="0" smtClean="0"/>
                        <a:t>0.02</a:t>
                      </a:r>
                      <a:endParaRPr lang="en-US" dirty="0"/>
                    </a:p>
                  </a:txBody>
                  <a:tcPr>
                    <a:solidFill>
                      <a:srgbClr val="EEEAE2"/>
                    </a:solidFill>
                  </a:tcPr>
                </a:tc>
              </a:tr>
              <a:tr h="519802">
                <a:tc>
                  <a:txBody>
                    <a:bodyPr/>
                    <a:lstStyle/>
                    <a:p>
                      <a:r>
                        <a:rPr lang="en-US" dirty="0" err="1" smtClean="0"/>
                        <a:t>PSA</a:t>
                      </a:r>
                      <a:endParaRPr lang="en-US" dirty="0"/>
                    </a:p>
                  </a:txBody>
                  <a:tcPr/>
                </a:tc>
                <a:tc>
                  <a:txBody>
                    <a:bodyPr/>
                    <a:lstStyle/>
                    <a:p>
                      <a:pPr algn="r"/>
                      <a:r>
                        <a:rPr lang="en-US" dirty="0" smtClean="0"/>
                        <a:t>59%</a:t>
                      </a:r>
                      <a:endParaRPr lang="en-US" dirty="0"/>
                    </a:p>
                  </a:txBody>
                  <a:tcPr/>
                </a:tc>
                <a:tc>
                  <a:txBody>
                    <a:bodyPr/>
                    <a:lstStyle/>
                    <a:p>
                      <a:pPr algn="r"/>
                      <a:r>
                        <a:rPr lang="en-US" dirty="0" smtClean="0"/>
                        <a:t>21%</a:t>
                      </a:r>
                      <a:endParaRPr lang="en-US" dirty="0"/>
                    </a:p>
                  </a:txBody>
                  <a:tcPr>
                    <a:solidFill>
                      <a:srgbClr val="CCD1DD"/>
                    </a:solidFill>
                  </a:tcPr>
                </a:tc>
                <a:tc>
                  <a:txBody>
                    <a:bodyPr/>
                    <a:lstStyle/>
                    <a:p>
                      <a:pPr algn="r"/>
                      <a:r>
                        <a:rPr lang="en-US" dirty="0" smtClean="0"/>
                        <a:t>0.03</a:t>
                      </a:r>
                      <a:endParaRPr lang="en-US" dirty="0"/>
                    </a:p>
                  </a:txBody>
                  <a:tcPr>
                    <a:solidFill>
                      <a:srgbClr val="DED5C5"/>
                    </a:solidFill>
                  </a:tcPr>
                </a:tc>
              </a:tr>
              <a:tr h="519802">
                <a:tc>
                  <a:txBody>
                    <a:bodyPr/>
                    <a:lstStyle/>
                    <a:p>
                      <a:r>
                        <a:rPr lang="en-US" dirty="0" smtClean="0"/>
                        <a:t>Spinal</a:t>
                      </a:r>
                      <a:r>
                        <a:rPr lang="en-US" baseline="0" dirty="0" smtClean="0"/>
                        <a:t> Stenosis</a:t>
                      </a:r>
                      <a:endParaRPr lang="en-US" dirty="0"/>
                    </a:p>
                  </a:txBody>
                  <a:tcPr/>
                </a:tc>
                <a:tc>
                  <a:txBody>
                    <a:bodyPr/>
                    <a:lstStyle/>
                    <a:p>
                      <a:pPr algn="r"/>
                      <a:r>
                        <a:rPr lang="en-US" dirty="0" smtClean="0"/>
                        <a:t>46%</a:t>
                      </a:r>
                      <a:endParaRPr lang="en-US" dirty="0"/>
                    </a:p>
                  </a:txBody>
                  <a:tcPr/>
                </a:tc>
                <a:tc>
                  <a:txBody>
                    <a:bodyPr/>
                    <a:lstStyle/>
                    <a:p>
                      <a:pPr algn="r"/>
                      <a:r>
                        <a:rPr lang="en-US" dirty="0" smtClean="0"/>
                        <a:t>5%</a:t>
                      </a:r>
                      <a:endParaRPr lang="en-US" dirty="0"/>
                    </a:p>
                  </a:txBody>
                  <a:tcPr>
                    <a:solidFill>
                      <a:srgbClr val="E6E8EE"/>
                    </a:solidFill>
                  </a:tcPr>
                </a:tc>
                <a:tc>
                  <a:txBody>
                    <a:bodyPr/>
                    <a:lstStyle/>
                    <a:p>
                      <a:pPr algn="r"/>
                      <a:r>
                        <a:rPr lang="en-US" dirty="0" smtClean="0"/>
                        <a:t>&lt;0.01</a:t>
                      </a:r>
                      <a:endParaRPr lang="en-US" dirty="0"/>
                    </a:p>
                  </a:txBody>
                  <a:tcPr>
                    <a:solidFill>
                      <a:srgbClr val="EEEAE2"/>
                    </a:solidFill>
                  </a:tcPr>
                </a:tc>
              </a:tr>
            </a:tbl>
          </a:graphicData>
        </a:graphic>
      </p:graphicFrame>
      <p:sp>
        <p:nvSpPr>
          <p:cNvPr id="5" name="TextBox 4"/>
          <p:cNvSpPr txBox="1"/>
          <p:nvPr/>
        </p:nvSpPr>
        <p:spPr>
          <a:xfrm>
            <a:off x="166414" y="6281499"/>
            <a:ext cx="8793656" cy="646331"/>
          </a:xfrm>
          <a:prstGeom prst="rect">
            <a:avLst/>
          </a:prstGeom>
          <a:noFill/>
        </p:spPr>
        <p:txBody>
          <a:bodyPr wrap="square" rtlCol="0">
            <a:spAutoFit/>
          </a:bodyPr>
          <a:lstStyle/>
          <a:p>
            <a:r>
              <a:rPr lang="en-US" sz="900" dirty="0" smtClean="0">
                <a:latin typeface="Franklin Gothic Book"/>
                <a:cs typeface="Franklin Gothic Book"/>
              </a:rPr>
              <a:t>Source:  </a:t>
            </a:r>
            <a:r>
              <a:rPr lang="en-US" sz="900" dirty="0"/>
              <a:t>Lee C, Barry M, Cosenza C, </a:t>
            </a:r>
            <a:r>
              <a:rPr lang="en-US" sz="900" dirty="0" err="1"/>
              <a:t>Dominik</a:t>
            </a:r>
            <a:r>
              <a:rPr lang="en-US" sz="900" dirty="0"/>
              <a:t> R, Mulley A, O'Connor A and </a:t>
            </a:r>
            <a:r>
              <a:rPr lang="en-US" sz="900" dirty="0" err="1"/>
              <a:t>Sepucha</a:t>
            </a:r>
            <a:r>
              <a:rPr lang="en-US" sz="900" dirty="0"/>
              <a:t> </a:t>
            </a:r>
            <a:r>
              <a:rPr lang="en-US" sz="900" dirty="0" smtClean="0"/>
              <a:t>K.  </a:t>
            </a:r>
            <a:r>
              <a:rPr lang="en-US" sz="900" b="1" dirty="0" smtClean="0"/>
              <a:t>Development </a:t>
            </a:r>
            <a:r>
              <a:rPr lang="en-US" sz="900" b="1" dirty="0"/>
              <a:t>of instruments to measure the quality of breast </a:t>
            </a:r>
            <a:r>
              <a:rPr lang="en-US" sz="900" b="1" dirty="0" smtClean="0"/>
              <a:t>cancer Treatment decisions</a:t>
            </a:r>
            <a:r>
              <a:rPr lang="en-US" sz="900" b="1" dirty="0"/>
              <a:t>.</a:t>
            </a:r>
            <a:r>
              <a:rPr lang="en-US" sz="900" dirty="0"/>
              <a:t> Health Expectations 2010 Sep;13(3):258-72 [</a:t>
            </a:r>
            <a:r>
              <a:rPr lang="en-US" sz="900" dirty="0" err="1"/>
              <a:t>Epub</a:t>
            </a:r>
            <a:r>
              <a:rPr lang="en-US" sz="900" dirty="0"/>
              <a:t> 2010 Jun 9]</a:t>
            </a:r>
            <a:r>
              <a:rPr lang="en-US" sz="900" dirty="0" smtClean="0"/>
              <a:t>.</a:t>
            </a:r>
            <a:endParaRPr lang="en-US" sz="900" dirty="0"/>
          </a:p>
          <a:p>
            <a:r>
              <a:rPr lang="en-US" sz="900" dirty="0"/>
              <a:t>Lee C, </a:t>
            </a:r>
            <a:r>
              <a:rPr lang="en-US" sz="900" dirty="0" err="1"/>
              <a:t>Hultman</a:t>
            </a:r>
            <a:r>
              <a:rPr lang="en-US" sz="900" dirty="0"/>
              <a:t> S, </a:t>
            </a:r>
            <a:r>
              <a:rPr lang="en-US" sz="900" dirty="0" err="1"/>
              <a:t>Sepucha</a:t>
            </a:r>
            <a:r>
              <a:rPr lang="en-US" sz="900" dirty="0"/>
              <a:t> K. </a:t>
            </a:r>
            <a:r>
              <a:rPr lang="en-US" sz="900" b="1" dirty="0"/>
              <a:t>Do patients and providers agree about </a:t>
            </a:r>
            <a:r>
              <a:rPr lang="en-US" sz="900" b="1" dirty="0" smtClean="0"/>
              <a:t>the most important </a:t>
            </a:r>
            <a:r>
              <a:rPr lang="en-US" sz="900" b="1" dirty="0"/>
              <a:t>facts and goals for breast reconstruction decisions?"</a:t>
            </a:r>
            <a:r>
              <a:rPr lang="en-US" sz="900" dirty="0"/>
              <a:t> Annals </a:t>
            </a:r>
            <a:r>
              <a:rPr lang="en-US" sz="900" dirty="0" smtClean="0"/>
              <a:t>of Plastic </a:t>
            </a:r>
            <a:r>
              <a:rPr lang="en-US" sz="900" dirty="0"/>
              <a:t>Surgery 2010 May; 64(5):563-6.</a:t>
            </a:r>
            <a:endParaRPr lang="en-US" sz="900" dirty="0">
              <a:latin typeface="Franklin Gothic Book"/>
              <a:cs typeface="Franklin Gothic Book"/>
            </a:endParaRPr>
          </a:p>
        </p:txBody>
      </p:sp>
    </p:spTree>
    <p:extLst>
      <p:ext uri="{BB962C8B-B14F-4D97-AF65-F5344CB8AC3E}">
        <p14:creationId xmlns:p14="http://schemas.microsoft.com/office/powerpoint/2010/main" xmlns="" val="79049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Profile of the issue</a:t>
            </a:r>
          </a:p>
          <a:p>
            <a:endParaRPr lang="en-US" dirty="0"/>
          </a:p>
          <a:p>
            <a:r>
              <a:rPr lang="en-US" dirty="0" smtClean="0">
                <a:solidFill>
                  <a:schemeClr val="bg1">
                    <a:lumMod val="50000"/>
                  </a:schemeClr>
                </a:solidFill>
              </a:rPr>
              <a:t>Are physicians and patients on the same page?</a:t>
            </a:r>
          </a:p>
          <a:p>
            <a:endParaRPr lang="en-US" dirty="0">
              <a:solidFill>
                <a:schemeClr val="bg1">
                  <a:lumMod val="50000"/>
                </a:schemeClr>
              </a:solidFill>
            </a:endParaRPr>
          </a:p>
          <a:p>
            <a:r>
              <a:rPr lang="en-US" dirty="0" smtClean="0">
                <a:solidFill>
                  <a:schemeClr val="bg1">
                    <a:lumMod val="50000"/>
                  </a:schemeClr>
                </a:solidFill>
              </a:rPr>
              <a:t>Is there evidence that doing the right thing can result in doing well?</a:t>
            </a:r>
          </a:p>
          <a:p>
            <a:endParaRPr lang="en-US" dirty="0">
              <a:solidFill>
                <a:schemeClr val="bg1">
                  <a:lumMod val="50000"/>
                </a:schemeClr>
              </a:solidFill>
            </a:endParaRPr>
          </a:p>
          <a:p>
            <a:r>
              <a:rPr lang="en-US" dirty="0" smtClean="0">
                <a:solidFill>
                  <a:schemeClr val="bg1">
                    <a:lumMod val="50000"/>
                  </a:schemeClr>
                </a:solidFill>
              </a:rPr>
              <a:t>Making shared decision making part of usual care</a:t>
            </a:r>
            <a:endParaRPr lang="en-US" dirty="0">
              <a:solidFill>
                <a:schemeClr val="bg1">
                  <a:lumMod val="50000"/>
                </a:schemeClr>
              </a:solidFill>
            </a:endParaRPr>
          </a:p>
        </p:txBody>
      </p:sp>
      <p:sp>
        <p:nvSpPr>
          <p:cNvPr id="3" name="Title 2"/>
          <p:cNvSpPr>
            <a:spLocks noGrp="1"/>
          </p:cNvSpPr>
          <p:nvPr>
            <p:ph type="title"/>
          </p:nvPr>
        </p:nvSpPr>
        <p:spPr/>
        <p:txBody>
          <a:bodyPr/>
          <a:lstStyle/>
          <a:p>
            <a:r>
              <a:rPr lang="en-US" dirty="0" smtClean="0"/>
              <a:t>What we will cover</a:t>
            </a:r>
            <a:endParaRPr lang="en-US" dirty="0"/>
          </a:p>
        </p:txBody>
      </p:sp>
    </p:spTree>
    <p:extLst>
      <p:ext uri="{BB962C8B-B14F-4D97-AF65-F5344CB8AC3E}">
        <p14:creationId xmlns:p14="http://schemas.microsoft.com/office/powerpoint/2010/main" xmlns="" val="2277495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Patients feel it is critical to do whatever the doctor thinks is best</a:t>
            </a:r>
            <a:br>
              <a:rPr lang="en-US" dirty="0" smtClean="0"/>
            </a:br>
            <a:endParaRPr lang="en-US" dirty="0" smtClean="0"/>
          </a:p>
          <a:p>
            <a:r>
              <a:rPr lang="en-US" dirty="0" smtClean="0"/>
              <a:t>Patients and providers focus on different issues</a:t>
            </a:r>
            <a:br>
              <a:rPr lang="en-US" dirty="0" smtClean="0"/>
            </a:br>
            <a:endParaRPr lang="en-US" dirty="0" smtClean="0"/>
          </a:p>
          <a:p>
            <a:r>
              <a:rPr lang="en-US" dirty="0" smtClean="0"/>
              <a:t>Delegation of information provision and decision making to providers is problematic</a:t>
            </a:r>
          </a:p>
          <a:p>
            <a:pPr lvl="1"/>
            <a:r>
              <a:rPr lang="en-US" dirty="0" smtClean="0"/>
              <a:t>Likely to not get information want and need</a:t>
            </a:r>
          </a:p>
          <a:p>
            <a:pPr lvl="1"/>
            <a:r>
              <a:rPr lang="en-US" dirty="0" smtClean="0"/>
              <a:t>Likely to not get treatments that best match their individual goals and concerns</a:t>
            </a:r>
            <a:endParaRPr lang="en-US" dirty="0"/>
          </a:p>
        </p:txBody>
      </p:sp>
      <p:sp>
        <p:nvSpPr>
          <p:cNvPr id="3" name="Title 2"/>
          <p:cNvSpPr>
            <a:spLocks noGrp="1"/>
          </p:cNvSpPr>
          <p:nvPr>
            <p:ph type="title"/>
          </p:nvPr>
        </p:nvSpPr>
        <p:spPr/>
        <p:txBody>
          <a:bodyPr/>
          <a:lstStyle/>
          <a:p>
            <a:r>
              <a:rPr lang="en-US" dirty="0" smtClean="0"/>
              <a:t>KEY DIFFERENCES AND CONCLUSIONS</a:t>
            </a:r>
            <a:endParaRPr lang="en-US" dirty="0"/>
          </a:p>
        </p:txBody>
      </p:sp>
      <p:sp>
        <p:nvSpPr>
          <p:cNvPr id="4" name="TextBox 3"/>
          <p:cNvSpPr txBox="1"/>
          <p:nvPr/>
        </p:nvSpPr>
        <p:spPr>
          <a:xfrm>
            <a:off x="166414" y="6150114"/>
            <a:ext cx="8793656" cy="707886"/>
          </a:xfrm>
          <a:prstGeom prst="rect">
            <a:avLst/>
          </a:prstGeom>
          <a:noFill/>
        </p:spPr>
        <p:txBody>
          <a:bodyPr wrap="square" rtlCol="0">
            <a:spAutoFit/>
          </a:bodyPr>
          <a:lstStyle/>
          <a:p>
            <a:r>
              <a:rPr lang="en-US" sz="1000" dirty="0" smtClean="0">
                <a:latin typeface="Franklin Gothic Book"/>
                <a:cs typeface="Franklin Gothic Book"/>
              </a:rPr>
              <a:t>Source:  </a:t>
            </a:r>
            <a:r>
              <a:rPr lang="en-US" sz="1000" dirty="0"/>
              <a:t>Lee C, Barry M, Cosenza C, </a:t>
            </a:r>
            <a:r>
              <a:rPr lang="en-US" sz="1000" dirty="0" err="1"/>
              <a:t>Dominik</a:t>
            </a:r>
            <a:r>
              <a:rPr lang="en-US" sz="1000" dirty="0"/>
              <a:t> R, Mulley A, O'Connor A and </a:t>
            </a:r>
            <a:r>
              <a:rPr lang="en-US" sz="1000" dirty="0" err="1"/>
              <a:t>Sepucha</a:t>
            </a:r>
            <a:r>
              <a:rPr lang="en-US" sz="1000" dirty="0"/>
              <a:t> </a:t>
            </a:r>
            <a:r>
              <a:rPr lang="en-US" sz="1000" dirty="0" smtClean="0"/>
              <a:t>K.  </a:t>
            </a:r>
            <a:r>
              <a:rPr lang="en-US" sz="1000" b="1" dirty="0" smtClean="0"/>
              <a:t>Development </a:t>
            </a:r>
            <a:r>
              <a:rPr lang="en-US" sz="1000" b="1" dirty="0"/>
              <a:t>of instruments to measure the quality of breast cancer</a:t>
            </a:r>
          </a:p>
          <a:p>
            <a:r>
              <a:rPr lang="en-US" sz="1000" b="1" dirty="0" smtClean="0"/>
              <a:t>Treatment decisions</a:t>
            </a:r>
            <a:r>
              <a:rPr lang="en-US" sz="1000" b="1" dirty="0"/>
              <a:t>.</a:t>
            </a:r>
            <a:r>
              <a:rPr lang="en-US" sz="1000" dirty="0"/>
              <a:t> Health Expectations 2010 Sep;13(3):258-72 [</a:t>
            </a:r>
            <a:r>
              <a:rPr lang="en-US" sz="1000" dirty="0" err="1"/>
              <a:t>Epub</a:t>
            </a:r>
            <a:r>
              <a:rPr lang="en-US" sz="1000" dirty="0"/>
              <a:t> 2010 Jun 9]</a:t>
            </a:r>
            <a:r>
              <a:rPr lang="en-US" sz="1000" dirty="0" smtClean="0"/>
              <a:t>.</a:t>
            </a:r>
            <a:endParaRPr lang="en-US" sz="1000" dirty="0"/>
          </a:p>
          <a:p>
            <a:r>
              <a:rPr lang="en-US" sz="1000" dirty="0"/>
              <a:t>Lee C, </a:t>
            </a:r>
            <a:r>
              <a:rPr lang="en-US" sz="1000" dirty="0" err="1"/>
              <a:t>Hultman</a:t>
            </a:r>
            <a:r>
              <a:rPr lang="en-US" sz="1000" dirty="0"/>
              <a:t> S, </a:t>
            </a:r>
            <a:r>
              <a:rPr lang="en-US" sz="1000" dirty="0" err="1"/>
              <a:t>Sepucha</a:t>
            </a:r>
            <a:r>
              <a:rPr lang="en-US" sz="1000" dirty="0"/>
              <a:t> K. </a:t>
            </a:r>
            <a:r>
              <a:rPr lang="en-US" sz="1000" b="1" dirty="0"/>
              <a:t>Do patients and providers agree about </a:t>
            </a:r>
            <a:r>
              <a:rPr lang="en-US" sz="1000" b="1" dirty="0" smtClean="0"/>
              <a:t>the most important </a:t>
            </a:r>
            <a:r>
              <a:rPr lang="en-US" sz="1000" b="1" dirty="0"/>
              <a:t>facts and goals for breast reconstruction decisions?"</a:t>
            </a:r>
            <a:r>
              <a:rPr lang="en-US" sz="1000" dirty="0"/>
              <a:t> Annals of</a:t>
            </a:r>
          </a:p>
          <a:p>
            <a:r>
              <a:rPr lang="en-US" sz="1000" dirty="0"/>
              <a:t>Plastic Surgery 2010 May; 64(5):563-6.</a:t>
            </a:r>
            <a:endParaRPr lang="en-US" sz="1000" dirty="0">
              <a:latin typeface="Franklin Gothic Book"/>
              <a:cs typeface="Franklin Gothic Book"/>
            </a:endParaRPr>
          </a:p>
        </p:txBody>
      </p:sp>
    </p:spTree>
    <p:extLst>
      <p:ext uri="{BB962C8B-B14F-4D97-AF65-F5344CB8AC3E}">
        <p14:creationId xmlns:p14="http://schemas.microsoft.com/office/powerpoint/2010/main" xmlns="" val="664922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7F7F7F"/>
                </a:solidFill>
              </a:rPr>
              <a:t>Profile of the issue</a:t>
            </a:r>
          </a:p>
          <a:p>
            <a:endParaRPr lang="en-US" dirty="0">
              <a:solidFill>
                <a:srgbClr val="7F7F7F"/>
              </a:solidFill>
            </a:endParaRPr>
          </a:p>
          <a:p>
            <a:r>
              <a:rPr lang="en-US" dirty="0" smtClean="0">
                <a:solidFill>
                  <a:srgbClr val="7F7F7F"/>
                </a:solidFill>
              </a:rPr>
              <a:t>Are physicians and patients on the same page?</a:t>
            </a:r>
          </a:p>
          <a:p>
            <a:endParaRPr lang="en-US" dirty="0"/>
          </a:p>
          <a:p>
            <a:r>
              <a:rPr lang="en-US" dirty="0" smtClean="0"/>
              <a:t>Is there evidence that doing the right thing can result in doing well?</a:t>
            </a:r>
          </a:p>
          <a:p>
            <a:endParaRPr lang="en-US" dirty="0"/>
          </a:p>
          <a:p>
            <a:r>
              <a:rPr lang="en-US" dirty="0" smtClean="0">
                <a:solidFill>
                  <a:srgbClr val="7F7F7F"/>
                </a:solidFill>
              </a:rPr>
              <a:t>Making shared decision making part of usual care</a:t>
            </a:r>
            <a:endParaRPr lang="en-US" dirty="0">
              <a:solidFill>
                <a:srgbClr val="7F7F7F"/>
              </a:solidFill>
            </a:endParaRPr>
          </a:p>
        </p:txBody>
      </p:sp>
      <p:sp>
        <p:nvSpPr>
          <p:cNvPr id="3" name="Title 2"/>
          <p:cNvSpPr>
            <a:spLocks noGrp="1"/>
          </p:cNvSpPr>
          <p:nvPr>
            <p:ph type="title"/>
          </p:nvPr>
        </p:nvSpPr>
        <p:spPr/>
        <p:txBody>
          <a:bodyPr/>
          <a:lstStyle/>
          <a:p>
            <a:r>
              <a:rPr lang="en-US" dirty="0" smtClean="0"/>
              <a:t>What we will cover</a:t>
            </a:r>
            <a:endParaRPr lang="en-US" dirty="0"/>
          </a:p>
        </p:txBody>
      </p:sp>
    </p:spTree>
    <p:extLst>
      <p:ext uri="{BB962C8B-B14F-4D97-AF65-F5344CB8AC3E}">
        <p14:creationId xmlns:p14="http://schemas.microsoft.com/office/powerpoint/2010/main" xmlns="" val="3344068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Definition:</a:t>
            </a:r>
            <a:br>
              <a:rPr lang="en-US" dirty="0" smtClean="0"/>
            </a:br>
            <a:r>
              <a:rPr lang="en-US" dirty="0" smtClean="0"/>
              <a:t/>
            </a:r>
            <a:br>
              <a:rPr lang="en-US" dirty="0" smtClean="0"/>
            </a:br>
            <a:r>
              <a:rPr lang="en-US" dirty="0" smtClean="0"/>
              <a:t>Integrative process between patient and clinician that</a:t>
            </a:r>
            <a:br>
              <a:rPr lang="en-US" dirty="0" smtClean="0"/>
            </a:br>
            <a:endParaRPr lang="en-US" dirty="0" smtClean="0"/>
          </a:p>
          <a:p>
            <a:pPr lvl="1"/>
            <a:r>
              <a:rPr lang="en-US" dirty="0" smtClean="0"/>
              <a:t>Engages the patient in decision-making</a:t>
            </a:r>
            <a:br>
              <a:rPr lang="en-US" dirty="0" smtClean="0"/>
            </a:br>
            <a:endParaRPr lang="en-US" dirty="0" smtClean="0"/>
          </a:p>
          <a:p>
            <a:pPr lvl="1"/>
            <a:r>
              <a:rPr lang="en-US" dirty="0" smtClean="0"/>
              <a:t>Provides patient with information about alternative treatments (often includes a decision aid)</a:t>
            </a:r>
            <a:br>
              <a:rPr lang="en-US" dirty="0" smtClean="0"/>
            </a:br>
            <a:endParaRPr lang="en-US" dirty="0" smtClean="0"/>
          </a:p>
          <a:p>
            <a:pPr lvl="1"/>
            <a:r>
              <a:rPr lang="en-US" dirty="0" smtClean="0"/>
              <a:t>Facilities the incorporation of patient preferences and values into the medical plan</a:t>
            </a:r>
          </a:p>
          <a:p>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Shared Decision-Making (SDM)</a:t>
            </a:r>
            <a:endParaRPr lang="en-US" dirty="0"/>
          </a:p>
        </p:txBody>
      </p:sp>
      <p:sp>
        <p:nvSpPr>
          <p:cNvPr id="4" name="TextBox 3"/>
          <p:cNvSpPr txBox="1"/>
          <p:nvPr/>
        </p:nvSpPr>
        <p:spPr>
          <a:xfrm>
            <a:off x="4887310" y="6420069"/>
            <a:ext cx="4072760" cy="246221"/>
          </a:xfrm>
          <a:prstGeom prst="rect">
            <a:avLst/>
          </a:prstGeom>
          <a:noFill/>
        </p:spPr>
        <p:txBody>
          <a:bodyPr wrap="square" rtlCol="0">
            <a:spAutoFit/>
          </a:bodyPr>
          <a:lstStyle/>
          <a:p>
            <a:pPr algn="r"/>
            <a:r>
              <a:rPr lang="en-US" sz="1000" dirty="0" smtClean="0">
                <a:latin typeface="Franklin Gothic Book"/>
                <a:cs typeface="Franklin Gothic Book"/>
              </a:rPr>
              <a:t>Source:  Charles C, </a:t>
            </a:r>
            <a:r>
              <a:rPr lang="en-US" sz="1000" dirty="0" err="1" smtClean="0">
                <a:latin typeface="Franklin Gothic Book"/>
                <a:cs typeface="Franklin Gothic Book"/>
              </a:rPr>
              <a:t>Soc</a:t>
            </a:r>
            <a:r>
              <a:rPr lang="en-US" sz="1000" dirty="0" smtClean="0">
                <a:latin typeface="Franklin Gothic Book"/>
                <a:cs typeface="Franklin Gothic Book"/>
              </a:rPr>
              <a:t> </a:t>
            </a:r>
            <a:r>
              <a:rPr lang="en-US" sz="1000" dirty="0" err="1" smtClean="0">
                <a:latin typeface="Franklin Gothic Book"/>
                <a:cs typeface="Franklin Gothic Book"/>
              </a:rPr>
              <a:t>Sci</a:t>
            </a:r>
            <a:r>
              <a:rPr lang="en-US" sz="1000" dirty="0" smtClean="0">
                <a:latin typeface="Franklin Gothic Book"/>
                <a:cs typeface="Franklin Gothic Book"/>
              </a:rPr>
              <a:t> Med 1997; 44:681</a:t>
            </a:r>
            <a:endParaRPr lang="en-US" sz="1000" dirty="0">
              <a:latin typeface="Franklin Gothic Book"/>
              <a:cs typeface="Franklin Gothic Book"/>
            </a:endParaRPr>
          </a:p>
        </p:txBody>
      </p:sp>
    </p:spTree>
    <p:extLst>
      <p:ext uri="{BB962C8B-B14F-4D97-AF65-F5344CB8AC3E}">
        <p14:creationId xmlns:p14="http://schemas.microsoft.com/office/powerpoint/2010/main" xmlns="" val="3013919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of decision aids show that fully informed patients choose differently than non-informed patients</a:t>
            </a:r>
            <a:endParaRPr lang="en-US" dirty="0"/>
          </a:p>
        </p:txBody>
      </p:sp>
      <p:sp>
        <p:nvSpPr>
          <p:cNvPr id="3" name="Title 2"/>
          <p:cNvSpPr>
            <a:spLocks noGrp="1"/>
          </p:cNvSpPr>
          <p:nvPr>
            <p:ph type="title"/>
          </p:nvPr>
        </p:nvSpPr>
        <p:spPr/>
        <p:txBody>
          <a:bodyPr/>
          <a:lstStyle/>
          <a:p>
            <a:r>
              <a:rPr lang="en-US" dirty="0" smtClean="0"/>
              <a:t>SDM: can it effect choice?</a:t>
            </a:r>
            <a:endParaRPr lang="en-US" dirty="0"/>
          </a:p>
        </p:txBody>
      </p:sp>
      <p:grpSp>
        <p:nvGrpSpPr>
          <p:cNvPr id="430" name="Group 429"/>
          <p:cNvGrpSpPr/>
          <p:nvPr/>
        </p:nvGrpSpPr>
        <p:grpSpPr>
          <a:xfrm>
            <a:off x="2614885" y="2776640"/>
            <a:ext cx="3914231" cy="3690988"/>
            <a:chOff x="2097062" y="2776640"/>
            <a:chExt cx="3914231" cy="3690988"/>
          </a:xfrm>
        </p:grpSpPr>
        <p:sp>
          <p:nvSpPr>
            <p:cNvPr id="428" name="Rectangle 427"/>
            <p:cNvSpPr/>
            <p:nvPr/>
          </p:nvSpPr>
          <p:spPr>
            <a:xfrm>
              <a:off x="2097062" y="2776642"/>
              <a:ext cx="3914231" cy="3690986"/>
            </a:xfrm>
            <a:prstGeom prst="rect">
              <a:avLst/>
            </a:prstGeom>
            <a:solidFill>
              <a:schemeClr val="bg1"/>
            </a:solidFill>
            <a:ln w="127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356859" y="2940050"/>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56859" y="304023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57413" y="3143250"/>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356859" y="314042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56305" y="3143250"/>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56859" y="3240616"/>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208345" y="351684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308771" y="351684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409197" y="351684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508501" y="351684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08345" y="361166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08771" y="361166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09197" y="361166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508501" y="361166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157967" y="370649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257414" y="370649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356861" y="370649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56308" y="370649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555753" y="370649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09197" y="380131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509623" y="380131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610050" y="380131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107919" y="380131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208345" y="380131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308771" y="380131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511833" y="389614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612695" y="389614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713555" y="389614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209247" y="389614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310109" y="389614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410971" y="389614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007523" y="389614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108385" y="389614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409197" y="399097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314321" y="408579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260749" y="418062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308771"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357611"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341820" y="620332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311139" y="399097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613796" y="408579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713621" y="408579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813443" y="408579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414146" y="408579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513971" y="408579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014846" y="408579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114671" y="408579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214496" y="408579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915021" y="408579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652280" y="418062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750163" y="418062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848046" y="418062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456514" y="418062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554397" y="418062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967103" y="418019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064985" y="418019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162867" y="418019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358631" y="418019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869221" y="418019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798135" y="427262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439703" y="54133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243937" y="54133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341820" y="54133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504489" y="427219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602371" y="427219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700253" y="427219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896017" y="427219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406607" y="427219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113811" y="4275802"/>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211694" y="4275802"/>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309577" y="4275802"/>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918045" y="4275802"/>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015928" y="4275802"/>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820162" y="4275374"/>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801264" y="4371326"/>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5192795" y="4371326"/>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5290678" y="4371326"/>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388561" y="4371326"/>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997029" y="4371326"/>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094912" y="4371326"/>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507618" y="437089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605500" y="437089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703382" y="437089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899146" y="437089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409736" y="437089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621950"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013481"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4111364"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4209247"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817715"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3915598"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328304"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426186"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3524068"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719832" y="437027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4160565"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4653180"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5047272"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5145795"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5244318"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4850226"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948749"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5342841"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4456134"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4554657"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4751703"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4259088"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470904"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864996"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3963519"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4062042"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667950"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766473"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372381"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3569427" y="446510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205366" y="455992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4697859" y="456097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4893624" y="456097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4991507" y="456097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4404213" y="4560550"/>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4502095" y="4560550"/>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4599977" y="4560550"/>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4795741" y="4560550"/>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4306331" y="4560550"/>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910076" y="455992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4007959" y="455992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105842" y="455992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714310" y="455992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812193" y="455992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457623"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4950116"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5341647"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5439530"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5537413"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5145881"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5243764"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4656470"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4754352"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4852234"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5047998"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558588"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770802"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162333"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260216"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358099"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966567"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4064450"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3672920"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3868684"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3281678"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3477443"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3575326"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3183796"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3379560" y="465475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4206285"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698778"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5090309"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5188192"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5286075"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4894543"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4992426"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4405132"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4503014"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4600896"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4796660"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4307250"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3519464"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3910995"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4008878"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4106761"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3715229"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3813112"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3421582"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3617346"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3030340"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3226105"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3323988"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2932458"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3128222"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4354333"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846826"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238357"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5336240"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5434123"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5042591"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5140474"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4553180"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4651062"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4748944"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4944708"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4455298"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3667512"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4059043"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156926"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254809"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3863277"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3961160"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3569630"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3765394"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3178388"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3374153"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3472036"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3080506"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3276270"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4747808"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5240301"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4946655"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5044537"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5142419"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848773"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4060987"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4452518"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550401"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4648284"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4256752"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4354635"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3963105"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4158869"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3571863"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3767628"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3865511"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3473981"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3669745" y="4941761"/>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5677652"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5775535"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5481886"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5579769"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5384003" y="474957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5534049"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5631932" y="484440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4304168"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4796661"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5188192"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5286075"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5383958"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4992426"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5090309"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4503015"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4600897"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4698779"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4894543"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4405133"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3617347"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4008878"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4106761"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4204644"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3813112"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3910995"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3519465"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3715229"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3128223"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3323988"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3421871"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3226105"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5483884"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5581767" y="503405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4793214"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4992061"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318"/>
            <p:cNvSpPr/>
            <p:nvPr/>
          </p:nvSpPr>
          <p:spPr>
            <a:xfrm>
              <a:off x="5089943"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4894179"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4106393"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4497924"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4595807"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4693690"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4302158"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4400041"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4008511"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4204275"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3617269"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3813034"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3910917"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3715151" y="5126118"/>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4840480"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4941445"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4153659"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4545190"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4643073"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4740956"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4349424"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4447307"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4055777"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4251541"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3860300"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3958183"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3762417" y="522370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4884103"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4985068"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4197282"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4588813"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4686696"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4784579"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4393047"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4490930"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4099400"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4295164"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3708158"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3903923"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4001806"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3806040" y="5318535"/>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4191007" y="550818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4386772" y="550818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4484655" y="550818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4288889" y="5508187"/>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4433260" y="560301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4237494" y="560301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4335377" y="5603013"/>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4341820" y="5697829"/>
              <a:ext cx="9144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TextBox 420"/>
            <p:cNvSpPr txBox="1"/>
            <p:nvPr/>
          </p:nvSpPr>
          <p:spPr>
            <a:xfrm>
              <a:off x="2435924" y="2776642"/>
              <a:ext cx="526688" cy="276999"/>
            </a:xfrm>
            <a:prstGeom prst="rect">
              <a:avLst/>
            </a:prstGeom>
            <a:noFill/>
          </p:spPr>
          <p:txBody>
            <a:bodyPr wrap="square" rtlCol="0">
              <a:spAutoFit/>
            </a:bodyPr>
            <a:lstStyle/>
            <a:p>
              <a:pPr algn="r"/>
              <a:r>
                <a:rPr lang="en-US" sz="1200" dirty="0" smtClean="0"/>
                <a:t>21.0</a:t>
              </a:r>
              <a:endParaRPr lang="en-US" sz="1200" dirty="0"/>
            </a:p>
          </p:txBody>
        </p:sp>
        <p:sp>
          <p:nvSpPr>
            <p:cNvPr id="422" name="TextBox 421"/>
            <p:cNvSpPr txBox="1"/>
            <p:nvPr/>
          </p:nvSpPr>
          <p:spPr>
            <a:xfrm>
              <a:off x="2435924" y="3341441"/>
              <a:ext cx="526688" cy="276999"/>
            </a:xfrm>
            <a:prstGeom prst="rect">
              <a:avLst/>
            </a:prstGeom>
            <a:noFill/>
          </p:spPr>
          <p:txBody>
            <a:bodyPr wrap="square" rtlCol="0">
              <a:spAutoFit/>
            </a:bodyPr>
            <a:lstStyle/>
            <a:p>
              <a:pPr algn="r"/>
              <a:r>
                <a:rPr lang="en-US" sz="1200" dirty="0" smtClean="0"/>
                <a:t>18.0</a:t>
              </a:r>
              <a:endParaRPr lang="en-US" sz="1200" dirty="0"/>
            </a:p>
          </p:txBody>
        </p:sp>
        <p:sp>
          <p:nvSpPr>
            <p:cNvPr id="423" name="TextBox 422"/>
            <p:cNvSpPr txBox="1"/>
            <p:nvPr/>
          </p:nvSpPr>
          <p:spPr>
            <a:xfrm>
              <a:off x="2435924" y="3919013"/>
              <a:ext cx="526688" cy="276999"/>
            </a:xfrm>
            <a:prstGeom prst="rect">
              <a:avLst/>
            </a:prstGeom>
            <a:noFill/>
          </p:spPr>
          <p:txBody>
            <a:bodyPr wrap="square" rtlCol="0">
              <a:spAutoFit/>
            </a:bodyPr>
            <a:lstStyle/>
            <a:p>
              <a:pPr algn="r"/>
              <a:r>
                <a:rPr lang="en-US" sz="1200" dirty="0" smtClean="0"/>
                <a:t>15.0</a:t>
              </a:r>
              <a:endParaRPr lang="en-US" sz="1200" dirty="0"/>
            </a:p>
          </p:txBody>
        </p:sp>
        <p:sp>
          <p:nvSpPr>
            <p:cNvPr id="424" name="TextBox 423"/>
            <p:cNvSpPr txBox="1"/>
            <p:nvPr/>
          </p:nvSpPr>
          <p:spPr>
            <a:xfrm>
              <a:off x="2435924" y="4483812"/>
              <a:ext cx="526688" cy="276999"/>
            </a:xfrm>
            <a:prstGeom prst="rect">
              <a:avLst/>
            </a:prstGeom>
            <a:noFill/>
          </p:spPr>
          <p:txBody>
            <a:bodyPr wrap="square" rtlCol="0">
              <a:spAutoFit/>
            </a:bodyPr>
            <a:lstStyle/>
            <a:p>
              <a:pPr algn="r"/>
              <a:r>
                <a:rPr lang="en-US" sz="1200" dirty="0" smtClean="0"/>
                <a:t>12.0</a:t>
              </a:r>
              <a:endParaRPr lang="en-US" sz="1200" dirty="0"/>
            </a:p>
          </p:txBody>
        </p:sp>
        <p:sp>
          <p:nvSpPr>
            <p:cNvPr id="425" name="TextBox 424"/>
            <p:cNvSpPr txBox="1"/>
            <p:nvPr/>
          </p:nvSpPr>
          <p:spPr>
            <a:xfrm>
              <a:off x="2435924" y="5050913"/>
              <a:ext cx="526688" cy="276999"/>
            </a:xfrm>
            <a:prstGeom prst="rect">
              <a:avLst/>
            </a:prstGeom>
            <a:noFill/>
          </p:spPr>
          <p:txBody>
            <a:bodyPr wrap="square" rtlCol="0">
              <a:spAutoFit/>
            </a:bodyPr>
            <a:lstStyle/>
            <a:p>
              <a:pPr algn="r"/>
              <a:r>
                <a:rPr lang="en-US" sz="1200" dirty="0"/>
                <a:t>9</a:t>
              </a:r>
              <a:r>
                <a:rPr lang="en-US" sz="1200" dirty="0" smtClean="0"/>
                <a:t>.0</a:t>
              </a:r>
              <a:endParaRPr lang="en-US" sz="1200" dirty="0"/>
            </a:p>
          </p:txBody>
        </p:sp>
        <p:sp>
          <p:nvSpPr>
            <p:cNvPr id="426" name="TextBox 425"/>
            <p:cNvSpPr txBox="1"/>
            <p:nvPr/>
          </p:nvSpPr>
          <p:spPr>
            <a:xfrm>
              <a:off x="2435924" y="5615712"/>
              <a:ext cx="526688" cy="276999"/>
            </a:xfrm>
            <a:prstGeom prst="rect">
              <a:avLst/>
            </a:prstGeom>
            <a:noFill/>
          </p:spPr>
          <p:txBody>
            <a:bodyPr wrap="square" rtlCol="0">
              <a:spAutoFit/>
            </a:bodyPr>
            <a:lstStyle/>
            <a:p>
              <a:pPr algn="r"/>
              <a:r>
                <a:rPr lang="en-US" sz="1200" dirty="0"/>
                <a:t>6</a:t>
              </a:r>
              <a:r>
                <a:rPr lang="en-US" sz="1200" dirty="0" smtClean="0"/>
                <a:t>.0</a:t>
              </a:r>
              <a:endParaRPr lang="en-US" sz="1200" dirty="0"/>
            </a:p>
          </p:txBody>
        </p:sp>
        <p:sp>
          <p:nvSpPr>
            <p:cNvPr id="427" name="TextBox 426"/>
            <p:cNvSpPr txBox="1"/>
            <p:nvPr/>
          </p:nvSpPr>
          <p:spPr>
            <a:xfrm>
              <a:off x="2435924" y="6190629"/>
              <a:ext cx="526688" cy="276999"/>
            </a:xfrm>
            <a:prstGeom prst="rect">
              <a:avLst/>
            </a:prstGeom>
            <a:noFill/>
          </p:spPr>
          <p:txBody>
            <a:bodyPr wrap="square" rtlCol="0">
              <a:spAutoFit/>
            </a:bodyPr>
            <a:lstStyle/>
            <a:p>
              <a:pPr algn="r"/>
              <a:r>
                <a:rPr lang="en-US" sz="1200" dirty="0"/>
                <a:t>3</a:t>
              </a:r>
              <a:r>
                <a:rPr lang="en-US" sz="1200" dirty="0" smtClean="0"/>
                <a:t>.0</a:t>
              </a:r>
              <a:endParaRPr lang="en-US" sz="1200" dirty="0"/>
            </a:p>
          </p:txBody>
        </p:sp>
        <p:sp>
          <p:nvSpPr>
            <p:cNvPr id="429" name="TextBox 428"/>
            <p:cNvSpPr txBox="1"/>
            <p:nvPr/>
          </p:nvSpPr>
          <p:spPr>
            <a:xfrm rot="16200000">
              <a:off x="434788" y="4483634"/>
              <a:ext cx="3690987" cy="276999"/>
            </a:xfrm>
            <a:prstGeom prst="rect">
              <a:avLst/>
            </a:prstGeom>
            <a:noFill/>
          </p:spPr>
          <p:txBody>
            <a:bodyPr wrap="square" rtlCol="0">
              <a:spAutoFit/>
            </a:bodyPr>
            <a:lstStyle/>
            <a:p>
              <a:pPr algn="ctr"/>
              <a:r>
                <a:rPr lang="en-US" sz="1200" dirty="0" smtClean="0"/>
                <a:t>Cardiac Revascularization (1994-95)</a:t>
              </a:r>
              <a:endParaRPr lang="en-US" sz="1200" dirty="0"/>
            </a:p>
          </p:txBody>
        </p:sp>
      </p:grpSp>
      <p:sp>
        <p:nvSpPr>
          <p:cNvPr id="431" name="TextBox 430"/>
          <p:cNvSpPr txBox="1"/>
          <p:nvPr/>
        </p:nvSpPr>
        <p:spPr>
          <a:xfrm>
            <a:off x="4968470" y="6005867"/>
            <a:ext cx="1499402" cy="276999"/>
          </a:xfrm>
          <a:prstGeom prst="rect">
            <a:avLst/>
          </a:prstGeom>
          <a:noFill/>
        </p:spPr>
        <p:txBody>
          <a:bodyPr wrap="square" rtlCol="0">
            <a:spAutoFit/>
          </a:bodyPr>
          <a:lstStyle/>
          <a:p>
            <a:pPr algn="r"/>
            <a:r>
              <a:rPr lang="en-US" sz="1200" dirty="0" smtClean="0"/>
              <a:t>Ontario Benchmark</a:t>
            </a:r>
            <a:endParaRPr lang="en-US" sz="1200" dirty="0"/>
          </a:p>
        </p:txBody>
      </p:sp>
      <p:cxnSp>
        <p:nvCxnSpPr>
          <p:cNvPr id="433" name="Straight Arrow Connector 432"/>
          <p:cNvCxnSpPr/>
          <p:nvPr/>
        </p:nvCxnSpPr>
        <p:spPr>
          <a:xfrm flipH="1">
            <a:off x="4971032" y="6230038"/>
            <a:ext cx="1434755" cy="1747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27320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xmlns="" val="3724811749"/>
              </p:ext>
            </p:extLst>
          </p:nvPr>
        </p:nvGraphicFramePr>
        <p:xfrm>
          <a:off x="381000" y="2281627"/>
          <a:ext cx="838126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Content Placeholder 1"/>
          <p:cNvSpPr>
            <a:spLocks noGrp="1"/>
          </p:cNvSpPr>
          <p:nvPr>
            <p:ph idx="1"/>
          </p:nvPr>
        </p:nvSpPr>
        <p:spPr/>
        <p:txBody>
          <a:bodyPr/>
          <a:lstStyle/>
          <a:p>
            <a:r>
              <a:rPr lang="en-US" dirty="0" smtClean="0"/>
              <a:t>Revascularization Decision in Ontario</a:t>
            </a:r>
            <a:endParaRPr lang="en-US" dirty="0"/>
          </a:p>
        </p:txBody>
      </p:sp>
      <p:sp>
        <p:nvSpPr>
          <p:cNvPr id="3" name="Title 2"/>
          <p:cNvSpPr>
            <a:spLocks noGrp="1"/>
          </p:cNvSpPr>
          <p:nvPr>
            <p:ph type="title"/>
          </p:nvPr>
        </p:nvSpPr>
        <p:spPr/>
        <p:txBody>
          <a:bodyPr/>
          <a:lstStyle/>
          <a:p>
            <a:r>
              <a:rPr lang="en-US" dirty="0"/>
              <a:t>SDM: can it effect choice?</a:t>
            </a:r>
          </a:p>
        </p:txBody>
      </p:sp>
      <p:sp>
        <p:nvSpPr>
          <p:cNvPr id="5" name="TextBox 4"/>
          <p:cNvSpPr txBox="1"/>
          <p:nvPr/>
        </p:nvSpPr>
        <p:spPr>
          <a:xfrm>
            <a:off x="2862042" y="5241327"/>
            <a:ext cx="2083924" cy="307777"/>
          </a:xfrm>
          <a:prstGeom prst="rect">
            <a:avLst/>
          </a:prstGeom>
          <a:noFill/>
        </p:spPr>
        <p:txBody>
          <a:bodyPr wrap="square" rtlCol="0">
            <a:spAutoFit/>
          </a:bodyPr>
          <a:lstStyle/>
          <a:p>
            <a:pPr algn="ctr"/>
            <a:r>
              <a:rPr lang="en-US" sz="1400" dirty="0" smtClean="0"/>
              <a:t>Controls</a:t>
            </a:r>
            <a:endParaRPr lang="en-US" sz="1400" dirty="0"/>
          </a:p>
        </p:txBody>
      </p:sp>
      <p:sp>
        <p:nvSpPr>
          <p:cNvPr id="7" name="TextBox 6"/>
          <p:cNvSpPr txBox="1"/>
          <p:nvPr/>
        </p:nvSpPr>
        <p:spPr>
          <a:xfrm>
            <a:off x="4945966" y="5241327"/>
            <a:ext cx="2083924" cy="523220"/>
          </a:xfrm>
          <a:prstGeom prst="rect">
            <a:avLst/>
          </a:prstGeom>
          <a:noFill/>
        </p:spPr>
        <p:txBody>
          <a:bodyPr wrap="square" rtlCol="0">
            <a:spAutoFit/>
          </a:bodyPr>
          <a:lstStyle/>
          <a:p>
            <a:pPr algn="ctr"/>
            <a:r>
              <a:rPr lang="en-US" sz="1400" dirty="0" smtClean="0"/>
              <a:t>Stable Angina</a:t>
            </a:r>
            <a:br>
              <a:rPr lang="en-US" sz="1400" dirty="0" smtClean="0"/>
            </a:br>
            <a:r>
              <a:rPr lang="en-US" sz="1400" dirty="0" err="1" smtClean="0"/>
              <a:t>SDM</a:t>
            </a:r>
            <a:r>
              <a:rPr lang="en-US" sz="1400" dirty="0" smtClean="0"/>
              <a:t> Video</a:t>
            </a:r>
            <a:endParaRPr lang="en-US" sz="1400" dirty="0"/>
          </a:p>
        </p:txBody>
      </p:sp>
      <p:sp>
        <p:nvSpPr>
          <p:cNvPr id="6" name="Right Brace 5"/>
          <p:cNvSpPr/>
          <p:nvPr/>
        </p:nvSpPr>
        <p:spPr>
          <a:xfrm>
            <a:off x="4945966" y="2754828"/>
            <a:ext cx="214653" cy="563487"/>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4618123" y="2915792"/>
            <a:ext cx="1385364" cy="253916"/>
          </a:xfrm>
          <a:prstGeom prst="rect">
            <a:avLst/>
          </a:prstGeom>
          <a:noFill/>
        </p:spPr>
        <p:txBody>
          <a:bodyPr wrap="square" rtlCol="0">
            <a:spAutoFit/>
          </a:bodyPr>
          <a:lstStyle/>
          <a:p>
            <a:pPr algn="ctr"/>
            <a:r>
              <a:rPr lang="en-US" sz="1050" dirty="0" smtClean="0"/>
              <a:t>*</a:t>
            </a:r>
            <a:endParaRPr lang="en-US" sz="1050" dirty="0"/>
          </a:p>
        </p:txBody>
      </p:sp>
      <p:sp>
        <p:nvSpPr>
          <p:cNvPr id="10" name="TextBox 9"/>
          <p:cNvSpPr txBox="1"/>
          <p:nvPr/>
        </p:nvSpPr>
        <p:spPr>
          <a:xfrm>
            <a:off x="6678336" y="5293124"/>
            <a:ext cx="2083924" cy="230832"/>
          </a:xfrm>
          <a:prstGeom prst="rect">
            <a:avLst/>
          </a:prstGeom>
          <a:noFill/>
        </p:spPr>
        <p:txBody>
          <a:bodyPr wrap="square" rtlCol="0">
            <a:spAutoFit/>
          </a:bodyPr>
          <a:lstStyle/>
          <a:p>
            <a:pPr algn="r"/>
            <a:r>
              <a:rPr lang="en-US" sz="900" dirty="0"/>
              <a:t>*RR=</a:t>
            </a:r>
            <a:r>
              <a:rPr lang="en-US" sz="900" dirty="0" smtClean="0"/>
              <a:t>0.77, </a:t>
            </a:r>
            <a:r>
              <a:rPr lang="en-US" sz="900" dirty="0"/>
              <a:t>p</a:t>
            </a:r>
            <a:r>
              <a:rPr lang="en-US" sz="900" dirty="0" smtClean="0"/>
              <a:t>=0.01</a:t>
            </a:r>
            <a:endParaRPr lang="en-US" sz="900" dirty="0"/>
          </a:p>
        </p:txBody>
      </p:sp>
      <p:sp>
        <p:nvSpPr>
          <p:cNvPr id="11" name="TextBox 10"/>
          <p:cNvSpPr txBox="1"/>
          <p:nvPr/>
        </p:nvSpPr>
        <p:spPr>
          <a:xfrm>
            <a:off x="4771857" y="6420069"/>
            <a:ext cx="4072760" cy="276999"/>
          </a:xfrm>
          <a:prstGeom prst="rect">
            <a:avLst/>
          </a:prstGeom>
          <a:noFill/>
        </p:spPr>
        <p:txBody>
          <a:bodyPr wrap="square" rtlCol="0">
            <a:spAutoFit/>
          </a:bodyPr>
          <a:lstStyle/>
          <a:p>
            <a:pPr algn="r"/>
            <a:r>
              <a:rPr lang="en-US" sz="1200" dirty="0" smtClean="0">
                <a:latin typeface="Franklin Gothic Book"/>
                <a:cs typeface="Franklin Gothic Book"/>
              </a:rPr>
              <a:t>Source:  Morgan MW, et al., </a:t>
            </a:r>
            <a:r>
              <a:rPr lang="en-US" sz="1200" dirty="0" err="1" smtClean="0">
                <a:latin typeface="Franklin Gothic Book"/>
                <a:cs typeface="Franklin Gothic Book"/>
              </a:rPr>
              <a:t>JGIM</a:t>
            </a:r>
            <a:r>
              <a:rPr lang="en-US" sz="1200" dirty="0" smtClean="0">
                <a:latin typeface="Franklin Gothic Book"/>
                <a:cs typeface="Franklin Gothic Book"/>
              </a:rPr>
              <a:t>. 2000; 15:685-93</a:t>
            </a:r>
            <a:endParaRPr lang="en-US" sz="1200" dirty="0">
              <a:latin typeface="Franklin Gothic Book"/>
              <a:cs typeface="Franklin Gothic Book"/>
            </a:endParaRPr>
          </a:p>
        </p:txBody>
      </p:sp>
    </p:spTree>
    <p:extLst>
      <p:ext uri="{BB962C8B-B14F-4D97-AF65-F5344CB8AC3E}">
        <p14:creationId xmlns:p14="http://schemas.microsoft.com/office/powerpoint/2010/main" xmlns="" val="3615152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Summary measure of surgery versus medical management across the 8 trials</a:t>
            </a:r>
            <a:br>
              <a:rPr lang="en-US" dirty="0" smtClean="0"/>
            </a:br>
            <a:r>
              <a:rPr lang="en-US" dirty="0" smtClean="0"/>
              <a:t>RR (95% CI) = 0.75 (0.60-0.94)</a:t>
            </a:r>
            <a:endParaRPr lang="en-US" dirty="0"/>
          </a:p>
        </p:txBody>
      </p:sp>
      <p:sp>
        <p:nvSpPr>
          <p:cNvPr id="3" name="Title 2"/>
          <p:cNvSpPr>
            <a:spLocks noGrp="1"/>
          </p:cNvSpPr>
          <p:nvPr>
            <p:ph type="title"/>
          </p:nvPr>
        </p:nvSpPr>
        <p:spPr/>
        <p:txBody>
          <a:bodyPr/>
          <a:lstStyle/>
          <a:p>
            <a:r>
              <a:rPr lang="en-US" dirty="0"/>
              <a:t>SDM: can it effect choice?</a:t>
            </a:r>
          </a:p>
        </p:txBody>
      </p:sp>
      <p:pic>
        <p:nvPicPr>
          <p:cNvPr id="5" name="Picture 2" descr="~AUT0001"/>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5487" b="6373"/>
          <a:stretch/>
        </p:blipFill>
        <p:spPr bwMode="auto">
          <a:xfrm>
            <a:off x="1562100" y="2987386"/>
            <a:ext cx="6019800" cy="3032100"/>
          </a:xfrm>
          <a:prstGeom prst="rect">
            <a:avLst/>
          </a:prstGeom>
          <a:ln w="38100" cmpd="sng">
            <a:solidFill>
              <a:srgbClr val="AD010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80998" y="6420069"/>
            <a:ext cx="8579071" cy="400110"/>
          </a:xfrm>
          <a:prstGeom prst="rect">
            <a:avLst/>
          </a:prstGeom>
          <a:noFill/>
        </p:spPr>
        <p:txBody>
          <a:bodyPr wrap="square" rtlCol="0">
            <a:spAutoFit/>
          </a:bodyPr>
          <a:lstStyle/>
          <a:p>
            <a:pPr algn="r"/>
            <a:r>
              <a:rPr lang="en-US" sz="1000" dirty="0" smtClean="0">
                <a:latin typeface="Franklin Gothic Book"/>
                <a:cs typeface="Franklin Gothic Book"/>
              </a:rPr>
              <a:t>Source:  O’Connor AM., et al.  </a:t>
            </a:r>
            <a:r>
              <a:rPr lang="en-US" sz="1000" b="1" dirty="0" smtClean="0">
                <a:latin typeface="Franklin Gothic Book"/>
                <a:cs typeface="Franklin Gothic Book"/>
              </a:rPr>
              <a:t>Decision aids for people facing health treatment or screening decisions</a:t>
            </a:r>
            <a:r>
              <a:rPr lang="en-US" sz="1000" dirty="0" smtClean="0">
                <a:latin typeface="Franklin Gothic Book"/>
                <a:cs typeface="Franklin Gothic Book"/>
              </a:rPr>
              <a:t>.  Cochrane Database of Systemic Reviews </a:t>
            </a:r>
          </a:p>
          <a:p>
            <a:pPr algn="r"/>
            <a:r>
              <a:rPr lang="en-US" sz="1000" dirty="0" smtClean="0">
                <a:latin typeface="Franklin Gothic Book"/>
                <a:cs typeface="Franklin Gothic Book"/>
              </a:rPr>
              <a:t>(updated 2010) </a:t>
            </a:r>
            <a:endParaRPr lang="en-US" sz="1000" dirty="0">
              <a:latin typeface="Franklin Gothic Book"/>
              <a:cs typeface="Franklin Gothic Book"/>
            </a:endParaRPr>
          </a:p>
        </p:txBody>
      </p:sp>
    </p:spTree>
    <p:extLst>
      <p:ext uri="{BB962C8B-B14F-4D97-AF65-F5344CB8AC3E}">
        <p14:creationId xmlns:p14="http://schemas.microsoft.com/office/powerpoint/2010/main" xmlns="" val="3465883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Review of 86 </a:t>
            </a:r>
            <a:r>
              <a:rPr lang="en-US" dirty="0" err="1" smtClean="0"/>
              <a:t>RCTs</a:t>
            </a:r>
            <a:r>
              <a:rPr lang="en-US" dirty="0" smtClean="0"/>
              <a:t> in use of decision aids</a:t>
            </a:r>
          </a:p>
          <a:p>
            <a:pPr lvl="1"/>
            <a:r>
              <a:rPr lang="en-US" dirty="0" smtClean="0"/>
              <a:t>Greater knowledge of options, benefits and harms</a:t>
            </a:r>
          </a:p>
          <a:p>
            <a:pPr lvl="1"/>
            <a:r>
              <a:rPr lang="en-US" dirty="0" smtClean="0"/>
              <a:t>More realistic expectations</a:t>
            </a:r>
          </a:p>
          <a:p>
            <a:pPr lvl="1"/>
            <a:r>
              <a:rPr lang="en-US" dirty="0" smtClean="0"/>
              <a:t>Lower decisional conflict related to feeling uninformed</a:t>
            </a:r>
          </a:p>
          <a:p>
            <a:pPr lvl="1"/>
            <a:r>
              <a:rPr lang="en-US" dirty="0" smtClean="0"/>
              <a:t>Less uncertainty related to lack of clarity on personal values</a:t>
            </a:r>
          </a:p>
          <a:p>
            <a:pPr lvl="1"/>
            <a:r>
              <a:rPr lang="en-US" dirty="0" smtClean="0"/>
              <a:t>40% fewer people who were passive in decision</a:t>
            </a:r>
            <a:br>
              <a:rPr lang="en-US" dirty="0" smtClean="0"/>
            </a:br>
            <a:endParaRPr lang="en-US" dirty="0" smtClean="0"/>
          </a:p>
          <a:p>
            <a:r>
              <a:rPr lang="en-US" dirty="0" smtClean="0"/>
              <a:t>Decisions differ from usual care</a:t>
            </a:r>
          </a:p>
          <a:p>
            <a:pPr lvl="1"/>
            <a:r>
              <a:rPr lang="en-US" dirty="0" smtClean="0">
                <a:solidFill>
                  <a:schemeClr val="accent1"/>
                </a:solidFill>
              </a:rPr>
              <a:t>25% reduction </a:t>
            </a:r>
            <a:r>
              <a:rPr lang="en-US" dirty="0" smtClean="0"/>
              <a:t>in elective invasive surgery</a:t>
            </a:r>
          </a:p>
          <a:p>
            <a:pPr lvl="1"/>
            <a:r>
              <a:rPr lang="en-US" dirty="0">
                <a:solidFill>
                  <a:schemeClr val="accent1"/>
                </a:solidFill>
              </a:rPr>
              <a:t>30% reduction </a:t>
            </a:r>
            <a:r>
              <a:rPr lang="en-US" dirty="0" smtClean="0"/>
              <a:t>in use of menopausal hormones</a:t>
            </a:r>
          </a:p>
          <a:p>
            <a:pPr lvl="1"/>
            <a:r>
              <a:rPr lang="en-US" dirty="0" smtClean="0">
                <a:solidFill>
                  <a:srgbClr val="AD0101"/>
                </a:solidFill>
              </a:rPr>
              <a:t>20% reduction </a:t>
            </a:r>
            <a:r>
              <a:rPr lang="en-US" dirty="0" smtClean="0"/>
              <a:t>in </a:t>
            </a:r>
            <a:r>
              <a:rPr lang="en-US" dirty="0" err="1" smtClean="0"/>
              <a:t>PSA</a:t>
            </a:r>
            <a:r>
              <a:rPr lang="en-US" dirty="0" smtClean="0"/>
              <a:t> testing for prostate cancer</a:t>
            </a:r>
          </a:p>
          <a:p>
            <a:pPr lvl="1"/>
            <a:r>
              <a:rPr lang="en-US" dirty="0" smtClean="0">
                <a:solidFill>
                  <a:srgbClr val="AD0101"/>
                </a:solidFill>
              </a:rPr>
              <a:t>14% increase</a:t>
            </a:r>
            <a:r>
              <a:rPr lang="en-US" dirty="0"/>
              <a:t> </a:t>
            </a:r>
            <a:r>
              <a:rPr lang="en-US" dirty="0" smtClean="0"/>
              <a:t>in screening for colon cancer</a:t>
            </a:r>
            <a:endParaRPr lang="en-US" dirty="0"/>
          </a:p>
        </p:txBody>
      </p:sp>
      <p:sp>
        <p:nvSpPr>
          <p:cNvPr id="3" name="Title 2"/>
          <p:cNvSpPr>
            <a:spLocks noGrp="1"/>
          </p:cNvSpPr>
          <p:nvPr>
            <p:ph type="title"/>
          </p:nvPr>
        </p:nvSpPr>
        <p:spPr/>
        <p:txBody>
          <a:bodyPr/>
          <a:lstStyle/>
          <a:p>
            <a:r>
              <a:rPr lang="en-US" dirty="0"/>
              <a:t>SDM: can it effect choice?</a:t>
            </a:r>
          </a:p>
        </p:txBody>
      </p:sp>
      <p:sp>
        <p:nvSpPr>
          <p:cNvPr id="4" name="TextBox 3"/>
          <p:cNvSpPr txBox="1"/>
          <p:nvPr/>
        </p:nvSpPr>
        <p:spPr>
          <a:xfrm>
            <a:off x="4887310" y="6420069"/>
            <a:ext cx="4072760" cy="246221"/>
          </a:xfrm>
          <a:prstGeom prst="rect">
            <a:avLst/>
          </a:prstGeom>
          <a:noFill/>
        </p:spPr>
        <p:txBody>
          <a:bodyPr wrap="square" rtlCol="0">
            <a:spAutoFit/>
          </a:bodyPr>
          <a:lstStyle/>
          <a:p>
            <a:pPr algn="r"/>
            <a:r>
              <a:rPr lang="en-US" sz="1000" dirty="0" smtClean="0">
                <a:latin typeface="Franklin Gothic Book"/>
                <a:cs typeface="Franklin Gothic Book"/>
              </a:rPr>
              <a:t>Source:  O’Connor, Cochrane Review, 2006.</a:t>
            </a:r>
            <a:endParaRPr lang="en-US" sz="1000" dirty="0">
              <a:latin typeface="Franklin Gothic Book"/>
              <a:cs typeface="Franklin Gothic Book"/>
            </a:endParaRPr>
          </a:p>
        </p:txBody>
      </p:sp>
    </p:spTree>
    <p:extLst>
      <p:ext uri="{BB962C8B-B14F-4D97-AF65-F5344CB8AC3E}">
        <p14:creationId xmlns:p14="http://schemas.microsoft.com/office/powerpoint/2010/main" xmlns="" val="2683008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264" y="1959695"/>
            <a:ext cx="5145684" cy="4407408"/>
          </a:xfrm>
        </p:spPr>
        <p:txBody>
          <a:bodyPr/>
          <a:lstStyle/>
          <a:p>
            <a:r>
              <a:rPr lang="en-US" sz="2800" dirty="0" smtClean="0"/>
              <a:t>RCT of over 174,000 people</a:t>
            </a:r>
          </a:p>
          <a:p>
            <a:r>
              <a:rPr lang="en-US" sz="2800" dirty="0" smtClean="0"/>
              <a:t>Identify individuals at risk for unwarranted utilization</a:t>
            </a:r>
          </a:p>
          <a:p>
            <a:r>
              <a:rPr lang="en-US" sz="2800" dirty="0" smtClean="0"/>
              <a:t>Navigation and Shared Decision-Making </a:t>
            </a:r>
            <a:r>
              <a:rPr lang="en-US" sz="2800" dirty="0"/>
              <a:t>s</a:t>
            </a:r>
            <a:r>
              <a:rPr lang="en-US" sz="2800" dirty="0" smtClean="0"/>
              <a:t>upport</a:t>
            </a:r>
          </a:p>
          <a:p>
            <a:r>
              <a:rPr lang="en-US" sz="2800" dirty="0" smtClean="0"/>
              <a:t>Outcomes: cost and utilization at 1 year</a:t>
            </a:r>
            <a:endParaRPr lang="en-US" sz="2800" dirty="0"/>
          </a:p>
        </p:txBody>
      </p:sp>
      <p:sp>
        <p:nvSpPr>
          <p:cNvPr id="3" name="Title 2"/>
          <p:cNvSpPr>
            <a:spLocks noGrp="1"/>
          </p:cNvSpPr>
          <p:nvPr>
            <p:ph type="title"/>
          </p:nvPr>
        </p:nvSpPr>
        <p:spPr/>
        <p:txBody>
          <a:bodyPr/>
          <a:lstStyle/>
          <a:p>
            <a:r>
              <a:rPr lang="en-US" dirty="0" smtClean="0"/>
              <a:t>SDM: Can it also reduce costs?</a:t>
            </a:r>
            <a:endParaRPr lang="en-US" dirty="0"/>
          </a:p>
        </p:txBody>
      </p:sp>
      <p:pic>
        <p:nvPicPr>
          <p:cNvPr id="4" name="Picture 1"/>
          <p:cNvPicPr>
            <a:picLocks noChangeAspect="1" noChangeArrowheads="1"/>
          </p:cNvPicPr>
          <p:nvPr/>
        </p:nvPicPr>
        <p:blipFill>
          <a:blip r:embed="rId2" cstate="print"/>
          <a:srcRect b="53224"/>
          <a:stretch>
            <a:fillRect/>
          </a:stretch>
        </p:blipFill>
        <p:spPr bwMode="auto">
          <a:xfrm>
            <a:off x="241165" y="2235344"/>
            <a:ext cx="3511715" cy="2838594"/>
          </a:xfrm>
          <a:prstGeom prst="rect">
            <a:avLst/>
          </a:prstGeom>
          <a:noFill/>
          <a:ln w="38100" cmpd="sng">
            <a:solidFill>
              <a:srgbClr val="AD0101"/>
            </a:solidFill>
            <a:miter lim="800000"/>
            <a:headEnd/>
            <a:tailEnd/>
          </a:ln>
          <a:effectLst>
            <a:outerShdw blurRad="50800" dist="38100" dir="2700000" algn="tl" rotWithShape="0">
              <a:prstClr val="black">
                <a:alpha val="40000"/>
              </a:prstClr>
            </a:outerShdw>
          </a:effectLst>
        </p:spPr>
      </p:pic>
      <p:sp>
        <p:nvSpPr>
          <p:cNvPr id="6" name="TextBox 5"/>
          <p:cNvSpPr txBox="1"/>
          <p:nvPr/>
        </p:nvSpPr>
        <p:spPr>
          <a:xfrm>
            <a:off x="151725" y="6126479"/>
            <a:ext cx="4072760" cy="553998"/>
          </a:xfrm>
          <a:prstGeom prst="rect">
            <a:avLst/>
          </a:prstGeom>
          <a:noFill/>
        </p:spPr>
        <p:txBody>
          <a:bodyPr wrap="square" rtlCol="0">
            <a:spAutoFit/>
          </a:bodyPr>
          <a:lstStyle/>
          <a:p>
            <a:r>
              <a:rPr lang="en-US" sz="1000" dirty="0" smtClean="0">
                <a:latin typeface="Franklin Gothic Book"/>
                <a:cs typeface="Franklin Gothic Book"/>
              </a:rPr>
              <a:t>Source:  </a:t>
            </a:r>
            <a:r>
              <a:rPr lang="en-US" sz="1000" dirty="0" err="1" smtClean="0">
                <a:latin typeface="Franklin Gothic Book"/>
                <a:cs typeface="Franklin Gothic Book"/>
              </a:rPr>
              <a:t>Wennberg</a:t>
            </a:r>
            <a:r>
              <a:rPr lang="en-US" sz="1000" dirty="0" smtClean="0">
                <a:latin typeface="Franklin Gothic Book"/>
                <a:cs typeface="Franklin Gothic Book"/>
              </a:rPr>
              <a:t> DE, Marr A, Lang L, O’Malley S, Bennett GB.</a:t>
            </a:r>
            <a:br>
              <a:rPr lang="en-US" sz="1000" dirty="0" smtClean="0">
                <a:latin typeface="Franklin Gothic Book"/>
                <a:cs typeface="Franklin Gothic Book"/>
              </a:rPr>
            </a:br>
            <a:r>
              <a:rPr lang="en-US" sz="1000" b="1" dirty="0" smtClean="0">
                <a:latin typeface="Franklin Gothic Book"/>
                <a:cs typeface="Franklin Gothic Book"/>
              </a:rPr>
              <a:t>A Randomized Trial of a Telephone Care-Management Strategy</a:t>
            </a:r>
            <a:r>
              <a:rPr lang="en-US" sz="1000" dirty="0" smtClean="0">
                <a:latin typeface="Franklin Gothic Book"/>
                <a:cs typeface="Franklin Gothic Book"/>
              </a:rPr>
              <a:t/>
            </a:r>
            <a:br>
              <a:rPr lang="en-US" sz="1000" dirty="0" smtClean="0">
                <a:latin typeface="Franklin Gothic Book"/>
                <a:cs typeface="Franklin Gothic Book"/>
              </a:rPr>
            </a:br>
            <a:r>
              <a:rPr lang="en-US" sz="1000" dirty="0" smtClean="0">
                <a:latin typeface="Franklin Gothic Book"/>
                <a:cs typeface="Franklin Gothic Book"/>
              </a:rPr>
              <a:t>N </a:t>
            </a:r>
            <a:r>
              <a:rPr lang="en-US" sz="1000" dirty="0" err="1" smtClean="0">
                <a:latin typeface="Franklin Gothic Book"/>
                <a:cs typeface="Franklin Gothic Book"/>
              </a:rPr>
              <a:t>Eng</a:t>
            </a:r>
            <a:r>
              <a:rPr lang="en-US" sz="1000" dirty="0" smtClean="0">
                <a:latin typeface="Franklin Gothic Book"/>
                <a:cs typeface="Franklin Gothic Book"/>
              </a:rPr>
              <a:t> J Med 2010; 363:1245-55</a:t>
            </a:r>
            <a:endParaRPr lang="en-US" sz="1000" dirty="0">
              <a:latin typeface="Franklin Gothic Book"/>
              <a:cs typeface="Franklin Gothic Book"/>
            </a:endParaRPr>
          </a:p>
        </p:txBody>
      </p:sp>
    </p:spTree>
    <p:extLst>
      <p:ext uri="{BB962C8B-B14F-4D97-AF65-F5344CB8AC3E}">
        <p14:creationId xmlns:p14="http://schemas.microsoft.com/office/powerpoint/2010/main" xmlns="" val="5797985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Medical cost differences by service category</a:t>
            </a:r>
            <a:endParaRPr lang="en-US" dirty="0"/>
          </a:p>
        </p:txBody>
      </p:sp>
      <p:sp>
        <p:nvSpPr>
          <p:cNvPr id="3" name="Title 2"/>
          <p:cNvSpPr>
            <a:spLocks noGrp="1"/>
          </p:cNvSpPr>
          <p:nvPr>
            <p:ph type="title"/>
          </p:nvPr>
        </p:nvSpPr>
        <p:spPr/>
        <p:txBody>
          <a:bodyPr/>
          <a:lstStyle/>
          <a:p>
            <a:r>
              <a:rPr lang="en-US" dirty="0"/>
              <a:t>SDM: Can it also reduce costs?</a:t>
            </a:r>
          </a:p>
        </p:txBody>
      </p:sp>
      <p:graphicFrame>
        <p:nvGraphicFramePr>
          <p:cNvPr id="4" name="Chart 3"/>
          <p:cNvGraphicFramePr/>
          <p:nvPr>
            <p:extLst>
              <p:ext uri="{D42A27DB-BD31-4B8C-83A1-F6EECF244321}">
                <p14:modId xmlns:p14="http://schemas.microsoft.com/office/powerpoint/2010/main" xmlns="" val="564446247"/>
              </p:ext>
            </p:extLst>
          </p:nvPr>
        </p:nvGraphicFramePr>
        <p:xfrm>
          <a:off x="381000" y="2281627"/>
          <a:ext cx="838126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486972" y="2611585"/>
            <a:ext cx="547688" cy="2540299"/>
          </a:xfrm>
          <a:prstGeom prst="rect">
            <a:avLst/>
          </a:prstGeom>
          <a:solidFill>
            <a:schemeClr val="tx2">
              <a:lumMod val="40000"/>
              <a:lumOff val="60000"/>
            </a:schemeClr>
          </a:solidFill>
          <a:ln w="19050"/>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6" name="Rectangle 5"/>
          <p:cNvSpPr/>
          <p:nvPr/>
        </p:nvSpPr>
        <p:spPr>
          <a:xfrm>
            <a:off x="4865575" y="2611585"/>
            <a:ext cx="549275" cy="814061"/>
          </a:xfrm>
          <a:prstGeom prst="rect">
            <a:avLst/>
          </a:prstGeom>
          <a:solidFill>
            <a:schemeClr val="bg2">
              <a:lumMod val="60000"/>
              <a:lumOff val="40000"/>
            </a:schemeClr>
          </a:solidFill>
          <a:ln w="19050"/>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graphicFrame>
        <p:nvGraphicFramePr>
          <p:cNvPr id="7" name="Chart 6"/>
          <p:cNvGraphicFramePr/>
          <p:nvPr>
            <p:extLst>
              <p:ext uri="{D42A27DB-BD31-4B8C-83A1-F6EECF244321}">
                <p14:modId xmlns:p14="http://schemas.microsoft.com/office/powerpoint/2010/main" xmlns="" val="4128978795"/>
              </p:ext>
            </p:extLst>
          </p:nvPr>
        </p:nvGraphicFramePr>
        <p:xfrm>
          <a:off x="5281041" y="2844137"/>
          <a:ext cx="3886200" cy="30226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1"/>
          <p:cNvPicPr>
            <a:picLocks noChangeAspect="1" noChangeArrowheads="1"/>
          </p:cNvPicPr>
          <p:nvPr/>
        </p:nvPicPr>
        <p:blipFill>
          <a:blip r:embed="rId4" cstate="print"/>
          <a:srcRect b="53224"/>
          <a:stretch>
            <a:fillRect/>
          </a:stretch>
        </p:blipFill>
        <p:spPr bwMode="auto">
          <a:xfrm>
            <a:off x="7481556" y="222656"/>
            <a:ext cx="1428730" cy="1154873"/>
          </a:xfrm>
          <a:prstGeom prst="rect">
            <a:avLst/>
          </a:prstGeom>
          <a:noFill/>
          <a:ln w="38100" cmpd="sng">
            <a:solidFill>
              <a:srgbClr val="AD0101"/>
            </a:solidFill>
            <a:miter lim="800000"/>
            <a:headEnd/>
            <a:tailEnd/>
          </a:ln>
          <a:effectLst>
            <a:outerShdw blurRad="50800" dist="38100" dir="2700000" algn="tl" rotWithShape="0">
              <a:prstClr val="black">
                <a:alpha val="40000"/>
              </a:prstClr>
            </a:outerShdw>
          </a:effectLst>
        </p:spPr>
      </p:pic>
      <p:sp>
        <p:nvSpPr>
          <p:cNvPr id="9" name="TextBox 8"/>
          <p:cNvSpPr txBox="1"/>
          <p:nvPr/>
        </p:nvSpPr>
        <p:spPr>
          <a:xfrm>
            <a:off x="151725" y="6381315"/>
            <a:ext cx="8783212" cy="246221"/>
          </a:xfrm>
          <a:prstGeom prst="rect">
            <a:avLst/>
          </a:prstGeom>
          <a:noFill/>
        </p:spPr>
        <p:txBody>
          <a:bodyPr wrap="square" rtlCol="0">
            <a:spAutoFit/>
          </a:bodyPr>
          <a:lstStyle/>
          <a:p>
            <a:r>
              <a:rPr lang="en-US" sz="1000" dirty="0" smtClean="0">
                <a:latin typeface="Franklin Gothic Book"/>
                <a:cs typeface="Franklin Gothic Book"/>
              </a:rPr>
              <a:t>Source:  </a:t>
            </a:r>
            <a:r>
              <a:rPr lang="en-US" sz="1000" dirty="0" err="1" smtClean="0">
                <a:latin typeface="Franklin Gothic Book"/>
                <a:cs typeface="Franklin Gothic Book"/>
              </a:rPr>
              <a:t>Wennberg</a:t>
            </a:r>
            <a:r>
              <a:rPr lang="en-US" sz="1000" dirty="0" smtClean="0">
                <a:latin typeface="Franklin Gothic Book"/>
                <a:cs typeface="Franklin Gothic Book"/>
              </a:rPr>
              <a:t> DE, Marr A, Lang L, O’Malley S, Bennett GB. </a:t>
            </a:r>
            <a:r>
              <a:rPr lang="en-US" sz="1000" b="1" dirty="0" smtClean="0">
                <a:latin typeface="Franklin Gothic Book"/>
                <a:cs typeface="Franklin Gothic Book"/>
              </a:rPr>
              <a:t>A Randomized Trial of a Telephone Care-Management Strategy.  </a:t>
            </a:r>
            <a:r>
              <a:rPr lang="en-US" sz="1000" dirty="0" smtClean="0">
                <a:latin typeface="Franklin Gothic Book"/>
                <a:cs typeface="Franklin Gothic Book"/>
              </a:rPr>
              <a:t>N </a:t>
            </a:r>
            <a:r>
              <a:rPr lang="en-US" sz="1000" dirty="0" err="1" smtClean="0">
                <a:latin typeface="Franklin Gothic Book"/>
                <a:cs typeface="Franklin Gothic Book"/>
              </a:rPr>
              <a:t>Eng</a:t>
            </a:r>
            <a:r>
              <a:rPr lang="en-US" sz="1000" dirty="0" smtClean="0">
                <a:latin typeface="Franklin Gothic Book"/>
                <a:cs typeface="Franklin Gothic Book"/>
              </a:rPr>
              <a:t> J Med 2010; 363:1245-55</a:t>
            </a:r>
            <a:endParaRPr lang="en-US" sz="1000" dirty="0">
              <a:latin typeface="Franklin Gothic Book"/>
              <a:cs typeface="Franklin Gothic Book"/>
            </a:endParaRPr>
          </a:p>
        </p:txBody>
      </p:sp>
    </p:spTree>
    <p:extLst>
      <p:ext uri="{BB962C8B-B14F-4D97-AF65-F5344CB8AC3E}">
        <p14:creationId xmlns:p14="http://schemas.microsoft.com/office/powerpoint/2010/main" xmlns="" val="287376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up)">
                                      <p:cBhvr>
                                        <p:cTn id="10" dur="500"/>
                                        <p:tgtEl>
                                          <p:spTgt spid="7">
                                            <p:graphicEl>
                                              <a:chart seriesIdx="-3" categoryIdx="-3" bldStep="gridLegend"/>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up)">
                                      <p:cBhvr>
                                        <p:cTn id="13" dur="500"/>
                                        <p:tgtEl>
                                          <p:spTgt spid="7">
                                            <p:graphicEl>
                                              <a:chart seriesIdx="-4" categoryIdx="0" bldStep="category"/>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up)">
                                      <p:cBhvr>
                                        <p:cTn id="21" dur="500"/>
                                        <p:tgtEl>
                                          <p:spTgt spid="7">
                                            <p:graphicEl>
                                              <a:chart seriesIdx="-4" categoryIdx="1" bldStep="category"/>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graphicEl>
                                              <a:chart seriesIdx="-4" categoryIdx="2"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Graphic spid="7" grpId="0">
        <p:bldSub>
          <a:bldChart bld="category"/>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Medical cost differences by service category</a:t>
            </a:r>
            <a:endParaRPr lang="en-US" dirty="0"/>
          </a:p>
        </p:txBody>
      </p:sp>
      <p:sp>
        <p:nvSpPr>
          <p:cNvPr id="3" name="Title 2"/>
          <p:cNvSpPr>
            <a:spLocks noGrp="1"/>
          </p:cNvSpPr>
          <p:nvPr>
            <p:ph type="title"/>
          </p:nvPr>
        </p:nvSpPr>
        <p:spPr/>
        <p:txBody>
          <a:bodyPr/>
          <a:lstStyle/>
          <a:p>
            <a:r>
              <a:rPr lang="en-US" dirty="0"/>
              <a:t>SDM: Can it also reduce costs?</a:t>
            </a:r>
          </a:p>
        </p:txBody>
      </p:sp>
      <p:graphicFrame>
        <p:nvGraphicFramePr>
          <p:cNvPr id="4" name="Chart 3"/>
          <p:cNvGraphicFramePr/>
          <p:nvPr>
            <p:extLst>
              <p:ext uri="{D42A27DB-BD31-4B8C-83A1-F6EECF244321}">
                <p14:modId xmlns:p14="http://schemas.microsoft.com/office/powerpoint/2010/main" xmlns="" val="323213823"/>
              </p:ext>
            </p:extLst>
          </p:nvPr>
        </p:nvGraphicFramePr>
        <p:xfrm>
          <a:off x="381000" y="2281627"/>
          <a:ext cx="838126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100671" y="2978365"/>
            <a:ext cx="547688" cy="2245074"/>
          </a:xfrm>
          <a:prstGeom prst="rect">
            <a:avLst/>
          </a:prstGeom>
          <a:solidFill>
            <a:schemeClr val="bg1"/>
          </a:solidFill>
          <a:ln w="19050">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6" name="Rectangle 5"/>
          <p:cNvSpPr/>
          <p:nvPr/>
        </p:nvSpPr>
        <p:spPr>
          <a:xfrm>
            <a:off x="4865575" y="2978365"/>
            <a:ext cx="549275" cy="635109"/>
          </a:xfrm>
          <a:prstGeom prst="rect">
            <a:avLst/>
          </a:prstGeom>
          <a:solidFill>
            <a:schemeClr val="bg1"/>
          </a:solidFill>
          <a:ln w="19050">
            <a:solidFill>
              <a:schemeClr val="accent1"/>
            </a:solidFill>
          </a:ln>
        </p:spPr>
        <p:style>
          <a:lnRef idx="1">
            <a:schemeClr val="accent2"/>
          </a:lnRef>
          <a:fillRef idx="2">
            <a:schemeClr val="accent2"/>
          </a:fillRef>
          <a:effectRef idx="1">
            <a:schemeClr val="accent2"/>
          </a:effectRef>
          <a:fontRef idx="minor">
            <a:schemeClr val="dk1"/>
          </a:fontRef>
        </p:style>
        <p:txBody>
          <a:bodyPr anchor="ctr"/>
          <a:lstStyle/>
          <a:p>
            <a:pPr algn="ctr"/>
            <a:endParaRPr lang="en-US"/>
          </a:p>
        </p:txBody>
      </p:sp>
      <p:pic>
        <p:nvPicPr>
          <p:cNvPr id="8" name="Picture 1"/>
          <p:cNvPicPr>
            <a:picLocks noChangeAspect="1" noChangeArrowheads="1"/>
          </p:cNvPicPr>
          <p:nvPr/>
        </p:nvPicPr>
        <p:blipFill>
          <a:blip r:embed="rId3" cstate="print"/>
          <a:srcRect b="53224"/>
          <a:stretch>
            <a:fillRect/>
          </a:stretch>
        </p:blipFill>
        <p:spPr bwMode="auto">
          <a:xfrm>
            <a:off x="7500232" y="222656"/>
            <a:ext cx="1428730" cy="1154873"/>
          </a:xfrm>
          <a:prstGeom prst="rect">
            <a:avLst/>
          </a:prstGeom>
          <a:noFill/>
          <a:ln w="38100" cmpd="sng">
            <a:solidFill>
              <a:srgbClr val="AD0101"/>
            </a:solidFill>
            <a:miter lim="800000"/>
            <a:headEnd/>
            <a:tailEnd/>
          </a:ln>
          <a:effectLst>
            <a:outerShdw blurRad="50800" dist="38100" dir="2700000" algn="tl" rotWithShape="0">
              <a:prstClr val="black">
                <a:alpha val="40000"/>
              </a:prstClr>
            </a:outerShdw>
          </a:effectLst>
        </p:spPr>
      </p:pic>
      <p:sp>
        <p:nvSpPr>
          <p:cNvPr id="9" name="TextBox 8"/>
          <p:cNvSpPr txBox="1"/>
          <p:nvPr/>
        </p:nvSpPr>
        <p:spPr>
          <a:xfrm>
            <a:off x="151725" y="6381315"/>
            <a:ext cx="8783212" cy="246221"/>
          </a:xfrm>
          <a:prstGeom prst="rect">
            <a:avLst/>
          </a:prstGeom>
          <a:noFill/>
        </p:spPr>
        <p:txBody>
          <a:bodyPr wrap="square" rtlCol="0">
            <a:spAutoFit/>
          </a:bodyPr>
          <a:lstStyle/>
          <a:p>
            <a:r>
              <a:rPr lang="en-US" sz="1000" dirty="0" smtClean="0">
                <a:latin typeface="Franklin Gothic Book"/>
                <a:cs typeface="Franklin Gothic Book"/>
              </a:rPr>
              <a:t>Source:  </a:t>
            </a:r>
            <a:r>
              <a:rPr lang="en-US" sz="1000" dirty="0" err="1" smtClean="0">
                <a:latin typeface="Franklin Gothic Book"/>
                <a:cs typeface="Franklin Gothic Book"/>
              </a:rPr>
              <a:t>Wennberg</a:t>
            </a:r>
            <a:r>
              <a:rPr lang="en-US" sz="1000" dirty="0" smtClean="0">
                <a:latin typeface="Franklin Gothic Book"/>
                <a:cs typeface="Franklin Gothic Book"/>
              </a:rPr>
              <a:t> DE, Marr A, Lang L, O’Malley S, Bennett GB. </a:t>
            </a:r>
            <a:r>
              <a:rPr lang="en-US" sz="1000" b="1" dirty="0" smtClean="0">
                <a:latin typeface="Franklin Gothic Book"/>
                <a:cs typeface="Franklin Gothic Book"/>
              </a:rPr>
              <a:t>A Randomized Trial of a Telephone Care-Management Strategy.  </a:t>
            </a:r>
            <a:r>
              <a:rPr lang="en-US" sz="1000" dirty="0" smtClean="0">
                <a:latin typeface="Franklin Gothic Book"/>
                <a:cs typeface="Franklin Gothic Book"/>
              </a:rPr>
              <a:t>N </a:t>
            </a:r>
            <a:r>
              <a:rPr lang="en-US" sz="1000" dirty="0" err="1" smtClean="0">
                <a:latin typeface="Franklin Gothic Book"/>
                <a:cs typeface="Franklin Gothic Book"/>
              </a:rPr>
              <a:t>Eng</a:t>
            </a:r>
            <a:r>
              <a:rPr lang="en-US" sz="1000" dirty="0" smtClean="0">
                <a:latin typeface="Franklin Gothic Book"/>
                <a:cs typeface="Franklin Gothic Book"/>
              </a:rPr>
              <a:t> J Med 2010; 363:1245-55</a:t>
            </a:r>
            <a:endParaRPr lang="en-US" sz="1000" dirty="0">
              <a:latin typeface="Franklin Gothic Book"/>
              <a:cs typeface="Franklin Gothic Book"/>
            </a:endParaRPr>
          </a:p>
        </p:txBody>
      </p:sp>
      <p:sp>
        <p:nvSpPr>
          <p:cNvPr id="11" name="Right Brace 10"/>
          <p:cNvSpPr/>
          <p:nvPr/>
        </p:nvSpPr>
        <p:spPr>
          <a:xfrm>
            <a:off x="2638441" y="2978365"/>
            <a:ext cx="241485" cy="2245074"/>
          </a:xfrm>
          <a:prstGeom prst="rightBrace">
            <a:avLst>
              <a:gd name="adj1" fmla="val 46721"/>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p:cNvSpPr/>
          <p:nvPr/>
        </p:nvSpPr>
        <p:spPr>
          <a:xfrm>
            <a:off x="2951481" y="3828137"/>
            <a:ext cx="2772604" cy="1395302"/>
          </a:xfrm>
          <a:prstGeom prst="rect">
            <a:avLst/>
          </a:prstGeom>
          <a:solidFill>
            <a:srgbClr val="FFFFFF"/>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AD0101"/>
                </a:solidFill>
              </a:rPr>
              <a:t>13.3% reduction </a:t>
            </a:r>
            <a:r>
              <a:rPr lang="en-US" sz="1400" dirty="0" smtClean="0">
                <a:solidFill>
                  <a:srgbClr val="000000"/>
                </a:solidFill>
              </a:rPr>
              <a:t>in high variation medical admissions</a:t>
            </a:r>
          </a:p>
          <a:p>
            <a:endParaRPr lang="en-US" sz="1400" dirty="0">
              <a:solidFill>
                <a:srgbClr val="000000"/>
              </a:solidFill>
            </a:endParaRPr>
          </a:p>
          <a:p>
            <a:r>
              <a:rPr lang="en-US" sz="1400" dirty="0" smtClean="0">
                <a:solidFill>
                  <a:srgbClr val="AD0101"/>
                </a:solidFill>
              </a:rPr>
              <a:t>11.5% reduction </a:t>
            </a:r>
            <a:r>
              <a:rPr lang="en-US" sz="1400" dirty="0" smtClean="0">
                <a:solidFill>
                  <a:srgbClr val="000000"/>
                </a:solidFill>
              </a:rPr>
              <a:t>in preference-sensitive admissions</a:t>
            </a:r>
            <a:endParaRPr lang="en-US" sz="1400" dirty="0">
              <a:solidFill>
                <a:srgbClr val="000000"/>
              </a:solidFill>
            </a:endParaRPr>
          </a:p>
        </p:txBody>
      </p:sp>
      <p:sp>
        <p:nvSpPr>
          <p:cNvPr id="13" name="TextBox 12"/>
          <p:cNvSpPr txBox="1"/>
          <p:nvPr/>
        </p:nvSpPr>
        <p:spPr>
          <a:xfrm>
            <a:off x="2635654" y="2234532"/>
            <a:ext cx="3872692" cy="523220"/>
          </a:xfrm>
          <a:prstGeom prst="rect">
            <a:avLst/>
          </a:prstGeom>
          <a:solidFill>
            <a:srgbClr val="FFFFFF"/>
          </a:solidFill>
          <a:ln w="38100" cmpd="sng">
            <a:solidFill>
              <a:srgbClr val="AD010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1400">
                <a:solidFill>
                  <a:srgbClr val="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Most of the cost reduction was due to </a:t>
            </a:r>
            <a:br>
              <a:rPr lang="en-US" dirty="0"/>
            </a:br>
            <a:r>
              <a:rPr lang="en-US" dirty="0">
                <a:solidFill>
                  <a:schemeClr val="accent1"/>
                </a:solidFill>
              </a:rPr>
              <a:t>reduced inpatient and outpatient hospital costs</a:t>
            </a:r>
          </a:p>
        </p:txBody>
      </p:sp>
    </p:spTree>
    <p:extLst>
      <p:ext uri="{BB962C8B-B14F-4D97-AF65-F5344CB8AC3E}">
        <p14:creationId xmlns:p14="http://schemas.microsoft.com/office/powerpoint/2010/main" xmlns="" val="391987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3599793" y="1719072"/>
            <a:ext cx="5087007" cy="4407408"/>
          </a:xfrm>
        </p:spPr>
        <p:txBody>
          <a:bodyPr>
            <a:normAutofit/>
          </a:bodyPr>
          <a:lstStyle/>
          <a:p>
            <a:pPr marL="45720" indent="0">
              <a:buNone/>
            </a:pPr>
            <a:r>
              <a:rPr lang="ja-JP" altLang="en-US" sz="2400" dirty="0">
                <a:solidFill>
                  <a:schemeClr val="tx1"/>
                </a:solidFill>
              </a:rPr>
              <a:t>“</a:t>
            </a:r>
            <a:r>
              <a:rPr lang="en-US" sz="2400" dirty="0">
                <a:solidFill>
                  <a:schemeClr val="tx1"/>
                </a:solidFill>
              </a:rPr>
              <a:t>healthcare that establishes a partnership among practitioners, patients and their families (when appropriate) </a:t>
            </a:r>
            <a:r>
              <a:rPr lang="en-US" sz="2400" dirty="0">
                <a:solidFill>
                  <a:schemeClr val="accent1"/>
                </a:solidFill>
              </a:rPr>
              <a:t>to ensure that decisions reflect patients</a:t>
            </a:r>
            <a:r>
              <a:rPr lang="ja-JP" altLang="en-US" sz="2400" dirty="0">
                <a:solidFill>
                  <a:schemeClr val="accent1"/>
                </a:solidFill>
              </a:rPr>
              <a:t>’</a:t>
            </a:r>
            <a:r>
              <a:rPr lang="en-US" sz="2400" dirty="0">
                <a:solidFill>
                  <a:schemeClr val="accent1"/>
                </a:solidFill>
              </a:rPr>
              <a:t> wants, needs and preferences and that patients have the education and support they need to make decisions </a:t>
            </a:r>
            <a:r>
              <a:rPr lang="en-US" sz="2400" dirty="0">
                <a:solidFill>
                  <a:schemeClr val="tx1"/>
                </a:solidFill>
              </a:rPr>
              <a:t>and participate in their own care.</a:t>
            </a:r>
            <a:r>
              <a:rPr lang="ja-JP" altLang="en-US" sz="2400" dirty="0">
                <a:solidFill>
                  <a:schemeClr val="tx1"/>
                </a:solidFill>
              </a:rPr>
              <a:t>”</a:t>
            </a:r>
            <a:r>
              <a:rPr lang="en-US" sz="2400" dirty="0">
                <a:solidFill>
                  <a:schemeClr val="tx1"/>
                </a:solidFill>
              </a:rPr>
              <a:t> </a:t>
            </a:r>
          </a:p>
          <a:p>
            <a:endParaRPr lang="en-US" dirty="0"/>
          </a:p>
        </p:txBody>
      </p:sp>
      <p:sp>
        <p:nvSpPr>
          <p:cNvPr id="2" name="Title 1"/>
          <p:cNvSpPr>
            <a:spLocks noGrp="1"/>
          </p:cNvSpPr>
          <p:nvPr>
            <p:ph type="title"/>
          </p:nvPr>
        </p:nvSpPr>
        <p:spPr/>
        <p:txBody>
          <a:bodyPr>
            <a:normAutofit/>
          </a:bodyPr>
          <a:lstStyle/>
          <a:p>
            <a:r>
              <a:rPr lang="en-US" dirty="0" smtClean="0"/>
              <a:t>Providers’ Perspective</a:t>
            </a:r>
            <a:br>
              <a:rPr lang="en-US" dirty="0" smtClean="0"/>
            </a:br>
            <a:r>
              <a:rPr lang="en-US" i="1" dirty="0" smtClean="0"/>
              <a:t>(</a:t>
            </a:r>
            <a:r>
              <a:rPr lang="en-US" i="1" cap="none" dirty="0" smtClean="0"/>
              <a:t>or at least it should be…</a:t>
            </a:r>
            <a:r>
              <a:rPr lang="en-US" i="1" dirty="0" smtClean="0"/>
              <a:t>)</a:t>
            </a:r>
            <a:endParaRPr lang="en-US" i="1" dirty="0"/>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719073"/>
            <a:ext cx="2987289" cy="4407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 val="3118285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0574" y="1719071"/>
            <a:ext cx="4218318" cy="4407408"/>
          </a:xfrm>
        </p:spPr>
        <p:txBody>
          <a:bodyPr/>
          <a:lstStyle/>
          <a:p>
            <a:pPr marL="45720" indent="0">
              <a:buNone/>
            </a:pPr>
            <a:r>
              <a:rPr lang="en-US" dirty="0" smtClean="0"/>
              <a:t/>
            </a:r>
            <a:br>
              <a:rPr lang="en-US" dirty="0" smtClean="0"/>
            </a:br>
            <a:r>
              <a:rPr lang="en-US" dirty="0" smtClean="0"/>
              <a:t>Observational study to examine association between introducing decision aids for hip and knee osteoarthritis and </a:t>
            </a:r>
            <a:r>
              <a:rPr lang="en-US" dirty="0" smtClean="0">
                <a:solidFill>
                  <a:schemeClr val="accent1"/>
                </a:solidFill>
              </a:rPr>
              <a:t>rates </a:t>
            </a:r>
            <a:r>
              <a:rPr lang="en-US" dirty="0" smtClean="0"/>
              <a:t>of joint replacement surgery and </a:t>
            </a:r>
            <a:r>
              <a:rPr lang="en-US" dirty="0" smtClean="0">
                <a:solidFill>
                  <a:srgbClr val="AD0101"/>
                </a:solidFill>
              </a:rPr>
              <a:t>costs</a:t>
            </a:r>
            <a:r>
              <a:rPr lang="en-US" dirty="0" smtClean="0"/>
              <a:t> in a large health system</a:t>
            </a:r>
          </a:p>
        </p:txBody>
      </p:sp>
      <p:pic>
        <p:nvPicPr>
          <p:cNvPr id="5" name="Picture 4"/>
          <p:cNvPicPr>
            <a:picLocks noChangeAspect="1"/>
          </p:cNvPicPr>
          <p:nvPr/>
        </p:nvPicPr>
        <p:blipFill rotWithShape="1">
          <a:blip r:embed="rId2" cstate="print"/>
          <a:srcRect r="4170"/>
          <a:stretch/>
        </p:blipFill>
        <p:spPr>
          <a:xfrm>
            <a:off x="312553" y="2038490"/>
            <a:ext cx="3687648" cy="3276600"/>
          </a:xfrm>
          <a:prstGeom prst="rect">
            <a:avLst/>
          </a:prstGeom>
          <a:ln w="28575" cmpd="sng">
            <a:solidFill>
              <a:schemeClr val="accent1"/>
            </a:solidFill>
          </a:ln>
        </p:spPr>
      </p:pic>
      <p:sp>
        <p:nvSpPr>
          <p:cNvPr id="6" name="TextBox 5"/>
          <p:cNvSpPr txBox="1"/>
          <p:nvPr/>
        </p:nvSpPr>
        <p:spPr>
          <a:xfrm>
            <a:off x="151725" y="6312870"/>
            <a:ext cx="8783212" cy="400110"/>
          </a:xfrm>
          <a:prstGeom prst="rect">
            <a:avLst/>
          </a:prstGeom>
          <a:noFill/>
        </p:spPr>
        <p:txBody>
          <a:bodyPr wrap="square" rtlCol="0">
            <a:spAutoFit/>
          </a:bodyPr>
          <a:lstStyle/>
          <a:p>
            <a:r>
              <a:rPr lang="en-US" sz="1000" dirty="0" smtClean="0">
                <a:latin typeface="Franklin Gothic Book"/>
                <a:cs typeface="Franklin Gothic Book"/>
              </a:rPr>
              <a:t>Source:  </a:t>
            </a:r>
            <a:r>
              <a:rPr lang="en-US" sz="1000" dirty="0" err="1" smtClean="0">
                <a:latin typeface="Franklin Gothic Book"/>
                <a:cs typeface="Franklin Gothic Book"/>
              </a:rPr>
              <a:t>Arterburn</a:t>
            </a:r>
            <a:r>
              <a:rPr lang="en-US" sz="1000" dirty="0" smtClean="0">
                <a:latin typeface="Franklin Gothic Book"/>
                <a:cs typeface="Franklin Gothic Book"/>
              </a:rPr>
              <a:t>, Wellman, Westbrook, et al.  Introducing Decision Aids at Group Health was Linked to Sharply Lower Hip and Knee Surgery Rates and Costs.  </a:t>
            </a:r>
            <a:r>
              <a:rPr lang="en-US" sz="1000" i="1" dirty="0" smtClean="0">
                <a:latin typeface="Franklin Gothic Book"/>
                <a:cs typeface="Franklin Gothic Book"/>
              </a:rPr>
              <a:t>Health Affairs</a:t>
            </a:r>
            <a:r>
              <a:rPr lang="en-US" sz="1000" dirty="0" smtClean="0">
                <a:latin typeface="Franklin Gothic Book"/>
                <a:cs typeface="Franklin Gothic Book"/>
              </a:rPr>
              <a:t>, 31. no. 9 (2012):2094-2104</a:t>
            </a:r>
            <a:endParaRPr lang="en-US" sz="1000" dirty="0">
              <a:latin typeface="Franklin Gothic Book"/>
              <a:cs typeface="Franklin Gothic Book"/>
            </a:endParaRPr>
          </a:p>
        </p:txBody>
      </p:sp>
      <p:sp>
        <p:nvSpPr>
          <p:cNvPr id="8" name="Title 2"/>
          <p:cNvSpPr>
            <a:spLocks noGrp="1"/>
          </p:cNvSpPr>
          <p:nvPr>
            <p:ph type="title"/>
          </p:nvPr>
        </p:nvSpPr>
        <p:spPr>
          <a:xfrm>
            <a:off x="381000" y="222656"/>
            <a:ext cx="8381260" cy="1187585"/>
          </a:xfrm>
        </p:spPr>
        <p:txBody>
          <a:bodyPr/>
          <a:lstStyle/>
          <a:p>
            <a:r>
              <a:rPr lang="en-US" dirty="0"/>
              <a:t>SDM: Can it also reduce costs?</a:t>
            </a:r>
          </a:p>
        </p:txBody>
      </p:sp>
    </p:spTree>
    <p:extLst>
      <p:ext uri="{BB962C8B-B14F-4D97-AF65-F5344CB8AC3E}">
        <p14:creationId xmlns:p14="http://schemas.microsoft.com/office/powerpoint/2010/main" xmlns="" val="27667195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7"/>
          <p:cNvGraphicFramePr>
            <a:graphicFrameLocks/>
          </p:cNvGraphicFramePr>
          <p:nvPr>
            <p:extLst>
              <p:ext uri="{D42A27DB-BD31-4B8C-83A1-F6EECF244321}">
                <p14:modId xmlns:p14="http://schemas.microsoft.com/office/powerpoint/2010/main" xmlns="" val="4186611244"/>
              </p:ext>
            </p:extLst>
          </p:nvPr>
        </p:nvGraphicFramePr>
        <p:xfrm>
          <a:off x="457200" y="1719263"/>
          <a:ext cx="4038600" cy="4406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1"/>
            <p:extLst>
              <p:ext uri="{D42A27DB-BD31-4B8C-83A1-F6EECF244321}">
                <p14:modId xmlns:p14="http://schemas.microsoft.com/office/powerpoint/2010/main" xmlns="" val="2738219765"/>
              </p:ext>
            </p:extLst>
          </p:nvPr>
        </p:nvGraphicFramePr>
        <p:xfrm>
          <a:off x="457200" y="1719263"/>
          <a:ext cx="4038600" cy="440690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6"/>
          <p:cNvSpPr>
            <a:spLocks noGrp="1"/>
          </p:cNvSpPr>
          <p:nvPr>
            <p:ph sz="half" idx="2"/>
          </p:nvPr>
        </p:nvSpPr>
        <p:spPr/>
        <p:txBody>
          <a:bodyPr/>
          <a:lstStyle/>
          <a:p>
            <a:r>
              <a:rPr lang="en-US" dirty="0" smtClean="0"/>
              <a:t>26% reduction in 180-day rate of hip replacement surgery </a:t>
            </a:r>
          </a:p>
          <a:p>
            <a:endParaRPr lang="en-US" dirty="0"/>
          </a:p>
          <a:p>
            <a:r>
              <a:rPr lang="en-US" dirty="0" smtClean="0"/>
              <a:t>38% reduction in 180-day rate of knee replacement surgery</a:t>
            </a:r>
            <a:endParaRPr lang="en-US" dirty="0"/>
          </a:p>
        </p:txBody>
      </p:sp>
      <p:sp>
        <p:nvSpPr>
          <p:cNvPr id="5" name="Title 4"/>
          <p:cNvSpPr>
            <a:spLocks noGrp="1"/>
          </p:cNvSpPr>
          <p:nvPr>
            <p:ph type="title"/>
          </p:nvPr>
        </p:nvSpPr>
        <p:spPr/>
        <p:txBody>
          <a:bodyPr/>
          <a:lstStyle/>
          <a:p>
            <a:r>
              <a:rPr lang="en-US" dirty="0" smtClean="0"/>
              <a:t>Association between </a:t>
            </a:r>
            <a:br>
              <a:rPr lang="en-US" dirty="0" smtClean="0"/>
            </a:br>
            <a:r>
              <a:rPr lang="en-US" dirty="0" smtClean="0"/>
              <a:t>decision Aids and surgery</a:t>
            </a:r>
            <a:endParaRPr lang="en-US" dirty="0"/>
          </a:p>
        </p:txBody>
      </p:sp>
      <p:pic>
        <p:nvPicPr>
          <p:cNvPr id="4" name="Picture 3"/>
          <p:cNvPicPr>
            <a:picLocks noChangeAspect="1"/>
          </p:cNvPicPr>
          <p:nvPr/>
        </p:nvPicPr>
        <p:blipFill rotWithShape="1">
          <a:blip r:embed="rId4" cstate="print"/>
          <a:srcRect r="4170"/>
          <a:stretch/>
        </p:blipFill>
        <p:spPr>
          <a:xfrm>
            <a:off x="7513688" y="182818"/>
            <a:ext cx="1437333" cy="1277119"/>
          </a:xfrm>
          <a:prstGeom prst="rect">
            <a:avLst/>
          </a:prstGeom>
          <a:ln w="28575" cmpd="sng">
            <a:solidFill>
              <a:schemeClr val="accent1"/>
            </a:solidFill>
          </a:ln>
        </p:spPr>
      </p:pic>
      <p:sp>
        <p:nvSpPr>
          <p:cNvPr id="10" name="TextBox 9"/>
          <p:cNvSpPr txBox="1"/>
          <p:nvPr/>
        </p:nvSpPr>
        <p:spPr>
          <a:xfrm>
            <a:off x="1186372" y="1992565"/>
            <a:ext cx="633507" cy="36933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26%</a:t>
            </a:r>
          </a:p>
        </p:txBody>
      </p:sp>
      <p:sp>
        <p:nvSpPr>
          <p:cNvPr id="11" name="Down Arrow 10"/>
          <p:cNvSpPr/>
          <p:nvPr/>
        </p:nvSpPr>
        <p:spPr>
          <a:xfrm>
            <a:off x="1766644" y="1992565"/>
            <a:ext cx="157408" cy="813758"/>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080306" y="1992565"/>
            <a:ext cx="633507" cy="36933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38%</a:t>
            </a:r>
            <a:endParaRPr lang="en-US" dirty="0"/>
          </a:p>
        </p:txBody>
      </p:sp>
      <p:sp>
        <p:nvSpPr>
          <p:cNvPr id="13" name="Down Arrow 12"/>
          <p:cNvSpPr/>
          <p:nvPr/>
        </p:nvSpPr>
        <p:spPr>
          <a:xfrm>
            <a:off x="3660578" y="1992565"/>
            <a:ext cx="157408" cy="130049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51725" y="6312870"/>
            <a:ext cx="8783212" cy="400110"/>
          </a:xfrm>
          <a:prstGeom prst="rect">
            <a:avLst/>
          </a:prstGeom>
          <a:noFill/>
        </p:spPr>
        <p:txBody>
          <a:bodyPr wrap="square" rtlCol="0">
            <a:spAutoFit/>
          </a:bodyPr>
          <a:lstStyle/>
          <a:p>
            <a:r>
              <a:rPr lang="en-US" sz="1000" dirty="0" smtClean="0">
                <a:latin typeface="Franklin Gothic Book"/>
                <a:cs typeface="Franklin Gothic Book"/>
              </a:rPr>
              <a:t>Source:  </a:t>
            </a:r>
            <a:r>
              <a:rPr lang="en-US" sz="1000" dirty="0" err="1" smtClean="0">
                <a:latin typeface="Franklin Gothic Book"/>
                <a:cs typeface="Franklin Gothic Book"/>
              </a:rPr>
              <a:t>Arterburn</a:t>
            </a:r>
            <a:r>
              <a:rPr lang="en-US" sz="1000" dirty="0" smtClean="0">
                <a:latin typeface="Franklin Gothic Book"/>
                <a:cs typeface="Franklin Gothic Book"/>
              </a:rPr>
              <a:t>, Wellman, Westbrook, et al.  Introducing Decision Aids at Group Health was Linked to Sharply Lower Hip and Knee Surgery Rates and Costs.  </a:t>
            </a:r>
            <a:r>
              <a:rPr lang="en-US" sz="1000" i="1" dirty="0" smtClean="0">
                <a:latin typeface="Franklin Gothic Book"/>
                <a:cs typeface="Franklin Gothic Book"/>
              </a:rPr>
              <a:t>Health Affairs</a:t>
            </a:r>
            <a:r>
              <a:rPr lang="en-US" sz="1000" dirty="0" smtClean="0">
                <a:latin typeface="Franklin Gothic Book"/>
                <a:cs typeface="Franklin Gothic Book"/>
              </a:rPr>
              <a:t>, 31. no. 9 (2012):2094-2104</a:t>
            </a:r>
            <a:endParaRPr lang="en-US" sz="1000" dirty="0">
              <a:latin typeface="Franklin Gothic Book"/>
              <a:cs typeface="Franklin Gothic Book"/>
            </a:endParaRPr>
          </a:p>
        </p:txBody>
      </p:sp>
    </p:spTree>
    <p:extLst>
      <p:ext uri="{BB962C8B-B14F-4D97-AF65-F5344CB8AC3E}">
        <p14:creationId xmlns:p14="http://schemas.microsoft.com/office/powerpoint/2010/main" xmlns="" val="261577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ipe(up)">
                                      <p:cBhvr>
                                        <p:cTn id="7" dur="500"/>
                                        <p:tgtEl>
                                          <p:spTgt spid="8">
                                            <p:graphicEl>
                                              <a:chart seriesIdx="-4" categoryIdx="0" bldStep="category"/>
                                            </p:graphic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par>
                                <p:cTn id="10" presetID="22" presetClass="entr" presetSubtype="1"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ipe(up)">
                                      <p:cBhvr>
                                        <p:cTn id="20" dur="500"/>
                                        <p:tgtEl>
                                          <p:spTgt spid="8">
                                            <p:graphicEl>
                                              <a:chart seriesIdx="-4" categoryIdx="1" bldStep="category"/>
                                            </p:graphicEl>
                                          </p:spTgt>
                                        </p:tgtEl>
                                      </p:cBhvr>
                                    </p:animEffect>
                                  </p:childTnLst>
                                </p:cTn>
                              </p:par>
                              <p:par>
                                <p:cTn id="21" presetID="1"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22" presetClass="entr" presetSubtype="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animBg="0"/>
        </p:bldSub>
      </p:bldGraphic>
      <p:bldP spid="10" grpId="0" animBg="1"/>
      <p:bldP spid="11"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7"/>
          <p:cNvGraphicFramePr>
            <a:graphicFrameLocks/>
          </p:cNvGraphicFramePr>
          <p:nvPr>
            <p:extLst>
              <p:ext uri="{D42A27DB-BD31-4B8C-83A1-F6EECF244321}">
                <p14:modId xmlns:p14="http://schemas.microsoft.com/office/powerpoint/2010/main" xmlns="" val="2382884784"/>
              </p:ext>
            </p:extLst>
          </p:nvPr>
        </p:nvGraphicFramePr>
        <p:xfrm>
          <a:off x="457200" y="1719263"/>
          <a:ext cx="4038600" cy="4406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1"/>
            <p:extLst>
              <p:ext uri="{D42A27DB-BD31-4B8C-83A1-F6EECF244321}">
                <p14:modId xmlns:p14="http://schemas.microsoft.com/office/powerpoint/2010/main" xmlns="" val="3753926034"/>
              </p:ext>
            </p:extLst>
          </p:nvPr>
        </p:nvGraphicFramePr>
        <p:xfrm>
          <a:off x="457200" y="1719263"/>
          <a:ext cx="4038600" cy="440690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6"/>
          <p:cNvSpPr>
            <a:spLocks noGrp="1"/>
          </p:cNvSpPr>
          <p:nvPr>
            <p:ph sz="half" idx="2"/>
          </p:nvPr>
        </p:nvSpPr>
        <p:spPr/>
        <p:txBody>
          <a:bodyPr/>
          <a:lstStyle/>
          <a:p>
            <a:r>
              <a:rPr lang="en-US" dirty="0" smtClean="0"/>
              <a:t>21% reduction in costs in the hip replacement cohort</a:t>
            </a:r>
          </a:p>
          <a:p>
            <a:endParaRPr lang="en-US" dirty="0"/>
          </a:p>
          <a:p>
            <a:r>
              <a:rPr lang="en-US" dirty="0" smtClean="0"/>
              <a:t>12% reduction in costs in the knee replacement cohort</a:t>
            </a:r>
            <a:endParaRPr lang="en-US" dirty="0"/>
          </a:p>
        </p:txBody>
      </p:sp>
      <p:sp>
        <p:nvSpPr>
          <p:cNvPr id="5" name="Title 4"/>
          <p:cNvSpPr>
            <a:spLocks noGrp="1"/>
          </p:cNvSpPr>
          <p:nvPr>
            <p:ph type="title"/>
          </p:nvPr>
        </p:nvSpPr>
        <p:spPr/>
        <p:txBody>
          <a:bodyPr/>
          <a:lstStyle/>
          <a:p>
            <a:r>
              <a:rPr lang="en-US" dirty="0" smtClean="0"/>
              <a:t>Association between </a:t>
            </a:r>
            <a:br>
              <a:rPr lang="en-US" dirty="0" smtClean="0"/>
            </a:br>
            <a:r>
              <a:rPr lang="en-US" dirty="0" smtClean="0"/>
              <a:t>decision Aids and Costs</a:t>
            </a:r>
            <a:endParaRPr lang="en-US" dirty="0"/>
          </a:p>
        </p:txBody>
      </p:sp>
      <p:pic>
        <p:nvPicPr>
          <p:cNvPr id="4" name="Picture 3"/>
          <p:cNvPicPr>
            <a:picLocks noChangeAspect="1"/>
          </p:cNvPicPr>
          <p:nvPr/>
        </p:nvPicPr>
        <p:blipFill rotWithShape="1">
          <a:blip r:embed="rId4" cstate="print"/>
          <a:srcRect r="4170"/>
          <a:stretch/>
        </p:blipFill>
        <p:spPr>
          <a:xfrm>
            <a:off x="7513688" y="182818"/>
            <a:ext cx="1437333" cy="1277119"/>
          </a:xfrm>
          <a:prstGeom prst="rect">
            <a:avLst/>
          </a:prstGeom>
          <a:ln w="28575" cmpd="sng">
            <a:solidFill>
              <a:schemeClr val="accent1"/>
            </a:solidFill>
          </a:ln>
        </p:spPr>
      </p:pic>
      <p:sp>
        <p:nvSpPr>
          <p:cNvPr id="10" name="TextBox 9"/>
          <p:cNvSpPr txBox="1"/>
          <p:nvPr/>
        </p:nvSpPr>
        <p:spPr>
          <a:xfrm>
            <a:off x="1186372" y="1908910"/>
            <a:ext cx="633507" cy="36933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21%</a:t>
            </a:r>
            <a:endParaRPr lang="en-US" dirty="0"/>
          </a:p>
        </p:txBody>
      </p:sp>
      <p:sp>
        <p:nvSpPr>
          <p:cNvPr id="11" name="Down Arrow 10"/>
          <p:cNvSpPr/>
          <p:nvPr/>
        </p:nvSpPr>
        <p:spPr>
          <a:xfrm>
            <a:off x="1766644" y="1908910"/>
            <a:ext cx="157408" cy="731461"/>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080306" y="1908910"/>
            <a:ext cx="633507" cy="36933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12%</a:t>
            </a:r>
            <a:endParaRPr lang="en-US" dirty="0"/>
          </a:p>
        </p:txBody>
      </p:sp>
      <p:sp>
        <p:nvSpPr>
          <p:cNvPr id="13" name="Down Arrow 12"/>
          <p:cNvSpPr/>
          <p:nvPr/>
        </p:nvSpPr>
        <p:spPr>
          <a:xfrm>
            <a:off x="3660578" y="1908913"/>
            <a:ext cx="157408" cy="413519"/>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51725" y="6312870"/>
            <a:ext cx="8783212" cy="400110"/>
          </a:xfrm>
          <a:prstGeom prst="rect">
            <a:avLst/>
          </a:prstGeom>
          <a:noFill/>
        </p:spPr>
        <p:txBody>
          <a:bodyPr wrap="square" rtlCol="0">
            <a:spAutoFit/>
          </a:bodyPr>
          <a:lstStyle/>
          <a:p>
            <a:r>
              <a:rPr lang="en-US" sz="1000" dirty="0" smtClean="0">
                <a:latin typeface="Franklin Gothic Book"/>
                <a:cs typeface="Franklin Gothic Book"/>
              </a:rPr>
              <a:t>Source:  </a:t>
            </a:r>
            <a:r>
              <a:rPr lang="en-US" sz="1000" dirty="0" err="1" smtClean="0">
                <a:latin typeface="Franklin Gothic Book"/>
                <a:cs typeface="Franklin Gothic Book"/>
              </a:rPr>
              <a:t>Arterburn</a:t>
            </a:r>
            <a:r>
              <a:rPr lang="en-US" sz="1000" dirty="0" smtClean="0">
                <a:latin typeface="Franklin Gothic Book"/>
                <a:cs typeface="Franklin Gothic Book"/>
              </a:rPr>
              <a:t>, Wellman, Westbrook, et al.  Introducing Decision Aids at Group Health was Linked to Sharply Lower Hip and Knee Surgery Rates and Costs.  </a:t>
            </a:r>
            <a:r>
              <a:rPr lang="en-US" sz="1000" i="1" dirty="0" smtClean="0">
                <a:latin typeface="Franklin Gothic Book"/>
                <a:cs typeface="Franklin Gothic Book"/>
              </a:rPr>
              <a:t>Health Affairs</a:t>
            </a:r>
            <a:r>
              <a:rPr lang="en-US" sz="1000" dirty="0" smtClean="0">
                <a:latin typeface="Franklin Gothic Book"/>
                <a:cs typeface="Franklin Gothic Book"/>
              </a:rPr>
              <a:t>, 31. no. 9 (2012):2094-2104</a:t>
            </a:r>
            <a:endParaRPr lang="en-US" sz="1000" dirty="0">
              <a:latin typeface="Franklin Gothic Book"/>
              <a:cs typeface="Franklin Gothic Book"/>
            </a:endParaRPr>
          </a:p>
        </p:txBody>
      </p:sp>
    </p:spTree>
    <p:extLst>
      <p:ext uri="{BB962C8B-B14F-4D97-AF65-F5344CB8AC3E}">
        <p14:creationId xmlns:p14="http://schemas.microsoft.com/office/powerpoint/2010/main" xmlns="" val="104215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ipe(up)">
                                      <p:cBhvr>
                                        <p:cTn id="7" dur="500"/>
                                        <p:tgtEl>
                                          <p:spTgt spid="8">
                                            <p:graphicEl>
                                              <a:chart seriesIdx="-4" categoryIdx="0" bldStep="category"/>
                                            </p:graphic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par>
                                <p:cTn id="10" presetID="22" presetClass="entr" presetSubtype="1"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ipe(up)">
                                      <p:cBhvr>
                                        <p:cTn id="20" dur="500"/>
                                        <p:tgtEl>
                                          <p:spTgt spid="8">
                                            <p:graphicEl>
                                              <a:chart seriesIdx="-4" categoryIdx="1" bldStep="category"/>
                                            </p:graphicEl>
                                          </p:spTgt>
                                        </p:tgtEl>
                                      </p:cBhvr>
                                    </p:animEffect>
                                  </p:childTnLst>
                                </p:cTn>
                              </p:par>
                              <p:par>
                                <p:cTn id="21" presetID="1"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22" presetClass="entr" presetSubtype="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animBg="0"/>
        </p:bldSub>
      </p:bldGraphic>
      <p:bldP spid="10" grpId="0" animBg="1"/>
      <p:bldP spid="11" grpId="0" animBg="1"/>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7F7F7F"/>
                </a:solidFill>
              </a:rPr>
              <a:t>Profile of the issue</a:t>
            </a:r>
          </a:p>
          <a:p>
            <a:endParaRPr lang="en-US" dirty="0">
              <a:solidFill>
                <a:srgbClr val="7F7F7F"/>
              </a:solidFill>
            </a:endParaRPr>
          </a:p>
          <a:p>
            <a:r>
              <a:rPr lang="en-US" dirty="0" smtClean="0">
                <a:solidFill>
                  <a:srgbClr val="7F7F7F"/>
                </a:solidFill>
              </a:rPr>
              <a:t>Are physicians and patients on the same page?</a:t>
            </a:r>
          </a:p>
          <a:p>
            <a:endParaRPr lang="en-US" dirty="0">
              <a:solidFill>
                <a:srgbClr val="7F7F7F"/>
              </a:solidFill>
            </a:endParaRPr>
          </a:p>
          <a:p>
            <a:r>
              <a:rPr lang="en-US" dirty="0" smtClean="0">
                <a:solidFill>
                  <a:srgbClr val="7F7F7F"/>
                </a:solidFill>
              </a:rPr>
              <a:t>Is there evidence that doing the right thing can result in doing well?</a:t>
            </a:r>
          </a:p>
          <a:p>
            <a:endParaRPr lang="en-US" dirty="0"/>
          </a:p>
          <a:p>
            <a:r>
              <a:rPr lang="en-US" dirty="0" smtClean="0"/>
              <a:t>Making shared decision making part of usual care</a:t>
            </a:r>
            <a:endParaRPr lang="en-US" dirty="0"/>
          </a:p>
        </p:txBody>
      </p:sp>
      <p:sp>
        <p:nvSpPr>
          <p:cNvPr id="3" name="Title 2"/>
          <p:cNvSpPr>
            <a:spLocks noGrp="1"/>
          </p:cNvSpPr>
          <p:nvPr>
            <p:ph type="title"/>
          </p:nvPr>
        </p:nvSpPr>
        <p:spPr/>
        <p:txBody>
          <a:bodyPr/>
          <a:lstStyle/>
          <a:p>
            <a:r>
              <a:rPr lang="en-US" dirty="0" smtClean="0"/>
              <a:t>What we will cover</a:t>
            </a:r>
            <a:endParaRPr lang="en-US" dirty="0"/>
          </a:p>
        </p:txBody>
      </p:sp>
    </p:spTree>
    <p:extLst>
      <p:ext uri="{BB962C8B-B14F-4D97-AF65-F5344CB8AC3E}">
        <p14:creationId xmlns:p14="http://schemas.microsoft.com/office/powerpoint/2010/main" xmlns="" val="3344068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Reasons:</a:t>
            </a:r>
          </a:p>
          <a:p>
            <a:endParaRPr lang="en-US" dirty="0"/>
          </a:p>
          <a:p>
            <a:pPr lvl="1"/>
            <a:r>
              <a:rPr lang="en-US" dirty="0" smtClean="0"/>
              <a:t>Ethical imperative to do the “right thing”</a:t>
            </a:r>
            <a:br>
              <a:rPr lang="en-US" dirty="0" smtClean="0"/>
            </a:br>
            <a:endParaRPr lang="en-US" dirty="0" smtClean="0"/>
          </a:p>
          <a:p>
            <a:pPr lvl="1"/>
            <a:r>
              <a:rPr lang="en-US" dirty="0" smtClean="0"/>
              <a:t>Move from (flawed) informed consent to informed choice</a:t>
            </a:r>
          </a:p>
          <a:p>
            <a:pPr lvl="2"/>
            <a:r>
              <a:rPr lang="en-US" dirty="0" smtClean="0"/>
              <a:t>Aligning preferences and values with an individual’s </a:t>
            </a:r>
            <a:r>
              <a:rPr lang="en-US" dirty="0"/>
              <a:t>clinical decision</a:t>
            </a:r>
          </a:p>
          <a:p>
            <a:pPr lvl="2"/>
            <a:endParaRPr lang="en-US" dirty="0" smtClean="0"/>
          </a:p>
          <a:p>
            <a:pPr lvl="1"/>
            <a:r>
              <a:rPr lang="en-US" dirty="0" smtClean="0"/>
              <a:t>Bridge health disparities</a:t>
            </a:r>
            <a:br>
              <a:rPr lang="en-US" dirty="0" smtClean="0"/>
            </a:br>
            <a:endParaRPr lang="en-US" dirty="0" smtClean="0"/>
          </a:p>
          <a:p>
            <a:pPr lvl="1"/>
            <a:r>
              <a:rPr lang="en-US" dirty="0" smtClean="0"/>
              <a:t>Conservative utilization of surgical interventions</a:t>
            </a:r>
            <a:endParaRPr lang="en-US" dirty="0"/>
          </a:p>
        </p:txBody>
      </p:sp>
      <p:sp>
        <p:nvSpPr>
          <p:cNvPr id="3" name="Title 2"/>
          <p:cNvSpPr>
            <a:spLocks noGrp="1"/>
          </p:cNvSpPr>
          <p:nvPr>
            <p:ph type="title"/>
          </p:nvPr>
        </p:nvSpPr>
        <p:spPr/>
        <p:txBody>
          <a:bodyPr/>
          <a:lstStyle/>
          <a:p>
            <a:r>
              <a:rPr lang="en-US" dirty="0" smtClean="0"/>
              <a:t>Adoption of Shared Decision-Making on a Large Scale</a:t>
            </a:r>
            <a:endParaRPr lang="en-US" dirty="0"/>
          </a:p>
        </p:txBody>
      </p:sp>
    </p:spTree>
    <p:extLst>
      <p:ext uri="{BB962C8B-B14F-4D97-AF65-F5344CB8AC3E}">
        <p14:creationId xmlns:p14="http://schemas.microsoft.com/office/powerpoint/2010/main" xmlns="" val="9040975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chor="ctr"/>
          <a:lstStyle/>
          <a:p>
            <a:pPr marL="45720" indent="0">
              <a:buNone/>
            </a:pPr>
            <a:r>
              <a:rPr lang="en-US" sz="2000" dirty="0" smtClean="0"/>
              <a:t>The Rhode Island Department of Health is investigating Rhode Island Hospital in Providence after the hospital admitted to operating on the wrong body part for another patient, marking at least the </a:t>
            </a:r>
            <a:r>
              <a:rPr lang="en-US" sz="2000" dirty="0" smtClean="0">
                <a:solidFill>
                  <a:srgbClr val="AD0101"/>
                </a:solidFill>
              </a:rPr>
              <a:t>fifth wrong-site surgery </a:t>
            </a:r>
            <a:r>
              <a:rPr lang="en-US" sz="2000" dirty="0" smtClean="0"/>
              <a:t>at the hospital since 2007.</a:t>
            </a:r>
            <a:endParaRPr lang="en-US" sz="2000" dirty="0"/>
          </a:p>
        </p:txBody>
      </p:sp>
      <p:sp>
        <p:nvSpPr>
          <p:cNvPr id="4" name="Title 3"/>
          <p:cNvSpPr>
            <a:spLocks noGrp="1"/>
          </p:cNvSpPr>
          <p:nvPr>
            <p:ph type="title"/>
          </p:nvPr>
        </p:nvSpPr>
        <p:spPr/>
        <p:txBody>
          <a:bodyPr/>
          <a:lstStyle/>
          <a:p>
            <a:r>
              <a:rPr lang="en-US" dirty="0" smtClean="0"/>
              <a:t>Rhode Island Hospital Performed Surgery on Wrong Part for 5</a:t>
            </a:r>
            <a:r>
              <a:rPr lang="en-US" baseline="30000" dirty="0" smtClean="0"/>
              <a:t>th</a:t>
            </a:r>
            <a:r>
              <a:rPr lang="en-US" dirty="0" smtClean="0"/>
              <a:t> Time</a:t>
            </a:r>
            <a:endParaRPr lang="en-US" dirty="0"/>
          </a:p>
        </p:txBody>
      </p:sp>
      <p:pic>
        <p:nvPicPr>
          <p:cNvPr id="8" name="Content Placeholder 7"/>
          <p:cNvPicPr>
            <a:picLocks noGrp="1" noChangeAspect="1"/>
          </p:cNvPicPr>
          <p:nvPr>
            <p:ph sz="half" idx="2"/>
          </p:nvPr>
        </p:nvPicPr>
        <p:blipFill>
          <a:blip r:embed="rId2" cstate="print"/>
          <a:srcRect t="3906" b="3906"/>
          <a:stretch>
            <a:fillRect/>
          </a:stretch>
        </p:blipFill>
        <p:spPr/>
      </p:pic>
      <p:sp>
        <p:nvSpPr>
          <p:cNvPr id="9" name="TextBox 8"/>
          <p:cNvSpPr txBox="1"/>
          <p:nvPr/>
        </p:nvSpPr>
        <p:spPr>
          <a:xfrm>
            <a:off x="4887310" y="6420069"/>
            <a:ext cx="4072760" cy="246221"/>
          </a:xfrm>
          <a:prstGeom prst="rect">
            <a:avLst/>
          </a:prstGeom>
          <a:noFill/>
        </p:spPr>
        <p:txBody>
          <a:bodyPr wrap="square" rtlCol="0">
            <a:spAutoFit/>
          </a:bodyPr>
          <a:lstStyle/>
          <a:p>
            <a:pPr algn="r"/>
            <a:r>
              <a:rPr lang="en-US" sz="1000" dirty="0" smtClean="0">
                <a:latin typeface="Franklin Gothic Book"/>
                <a:cs typeface="Franklin Gothic Book"/>
              </a:rPr>
              <a:t>Source:  </a:t>
            </a:r>
            <a:r>
              <a:rPr lang="en-US" sz="1000" dirty="0" err="1" smtClean="0">
                <a:latin typeface="Franklin Gothic Book"/>
                <a:cs typeface="Franklin Gothic Book"/>
              </a:rPr>
              <a:t>AboutLawSuits.com</a:t>
            </a:r>
            <a:r>
              <a:rPr lang="en-US" sz="1000" dirty="0" smtClean="0">
                <a:latin typeface="Franklin Gothic Book"/>
                <a:cs typeface="Franklin Gothic Book"/>
              </a:rPr>
              <a:t>, Oct 30, 2009.</a:t>
            </a:r>
            <a:endParaRPr lang="en-US" sz="1000" dirty="0">
              <a:latin typeface="Franklin Gothic Book"/>
              <a:cs typeface="Franklin Gothic Book"/>
            </a:endParaRPr>
          </a:p>
        </p:txBody>
      </p:sp>
    </p:spTree>
    <p:extLst>
      <p:ext uri="{BB962C8B-B14F-4D97-AF65-F5344CB8AC3E}">
        <p14:creationId xmlns:p14="http://schemas.microsoft.com/office/powerpoint/2010/main" xmlns="" val="20981917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Patient Safety</a:t>
            </a:r>
            <a:endParaRPr lang="en-US" dirty="0"/>
          </a:p>
        </p:txBody>
      </p:sp>
      <p:sp>
        <p:nvSpPr>
          <p:cNvPr id="4" name="Content Placeholder 3"/>
          <p:cNvSpPr>
            <a:spLocks noGrp="1"/>
          </p:cNvSpPr>
          <p:nvPr>
            <p:ph idx="1"/>
          </p:nvPr>
        </p:nvSpPr>
        <p:spPr/>
        <p:txBody>
          <a:bodyPr/>
          <a:lstStyle/>
          <a:p>
            <a:endParaRPr lang="en-US"/>
          </a:p>
        </p:txBody>
      </p:sp>
      <p:sp>
        <p:nvSpPr>
          <p:cNvPr id="5" name="Content Placeholder 1"/>
          <p:cNvSpPr txBox="1">
            <a:spLocks/>
          </p:cNvSpPr>
          <p:nvPr/>
        </p:nvSpPr>
        <p:spPr>
          <a:xfrm>
            <a:off x="380999" y="2292131"/>
            <a:ext cx="8407893" cy="3834347"/>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4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0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marL="45720" indent="0" algn="ctr">
              <a:buNone/>
            </a:pPr>
            <a:r>
              <a:rPr lang="en-US" dirty="0" smtClean="0"/>
              <a:t>How do we describe operating on a patient who </a:t>
            </a:r>
            <a:br>
              <a:rPr lang="en-US" dirty="0" smtClean="0"/>
            </a:br>
            <a:r>
              <a:rPr lang="en-US" dirty="0" smtClean="0"/>
              <a:t>would say NO to surgery if alternatives, risks </a:t>
            </a:r>
            <a:br>
              <a:rPr lang="en-US" dirty="0" smtClean="0"/>
            </a:br>
            <a:r>
              <a:rPr lang="en-US" dirty="0" smtClean="0"/>
              <a:t>and benefits were well understood?</a:t>
            </a:r>
          </a:p>
        </p:txBody>
      </p:sp>
      <p:pic>
        <p:nvPicPr>
          <p:cNvPr id="6" name="Picture 8" descr="FIMDM logo.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615857"/>
            <a:ext cx="1849438"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1993079" y="1607098"/>
            <a:ext cx="6993265" cy="6762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21862" y="2749272"/>
            <a:ext cx="3739931" cy="1569660"/>
          </a:xfrm>
          <a:prstGeom prst="rect">
            <a:avLst/>
          </a:prstGeom>
          <a:noFill/>
        </p:spPr>
        <p:txBody>
          <a:bodyPr wrap="square" rtlCol="0">
            <a:spAutoFit/>
          </a:bodyPr>
          <a:lstStyle/>
          <a:p>
            <a:pPr algn="ctr"/>
            <a:r>
              <a:rPr lang="en-US" sz="3200" b="1" dirty="0" smtClean="0"/>
              <a:t>Wrong </a:t>
            </a:r>
            <a:br>
              <a:rPr lang="en-US" sz="3200" b="1" dirty="0" smtClean="0"/>
            </a:br>
            <a:r>
              <a:rPr lang="en-US" sz="3200" b="1" dirty="0" smtClean="0"/>
              <a:t>Site </a:t>
            </a:r>
            <a:br>
              <a:rPr lang="en-US" sz="3200" b="1" dirty="0" smtClean="0"/>
            </a:br>
            <a:r>
              <a:rPr lang="en-US" sz="3200" b="1" dirty="0" smtClean="0"/>
              <a:t>Surgery</a:t>
            </a:r>
            <a:endParaRPr lang="en-US" sz="3200" b="1" dirty="0"/>
          </a:p>
        </p:txBody>
      </p:sp>
      <p:sp>
        <p:nvSpPr>
          <p:cNvPr id="8" name="&quot;No&quot; Symbol 7"/>
          <p:cNvSpPr/>
          <p:nvPr/>
        </p:nvSpPr>
        <p:spPr>
          <a:xfrm>
            <a:off x="1348827" y="2391102"/>
            <a:ext cx="2286000" cy="2286000"/>
          </a:xfrm>
          <a:prstGeom prst="noSmoking">
            <a:avLst>
              <a:gd name="adj" fmla="val 9649"/>
            </a:avLst>
          </a:prstGeom>
          <a:ln w="952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4344275" y="2386464"/>
            <a:ext cx="3739931" cy="2308324"/>
          </a:xfrm>
          <a:prstGeom prst="rect">
            <a:avLst/>
          </a:prstGeom>
          <a:noFill/>
        </p:spPr>
        <p:txBody>
          <a:bodyPr wrap="square" rtlCol="0">
            <a:spAutoFit/>
          </a:bodyPr>
          <a:lstStyle/>
          <a:p>
            <a:pPr algn="ctr"/>
            <a:r>
              <a:rPr lang="en-US" sz="4800" b="1" dirty="0" smtClean="0"/>
              <a:t>Wrong </a:t>
            </a:r>
            <a:br>
              <a:rPr lang="en-US" sz="4800" b="1" dirty="0" smtClean="0"/>
            </a:br>
            <a:r>
              <a:rPr lang="en-US" sz="4800" b="1" dirty="0" smtClean="0"/>
              <a:t>Patient </a:t>
            </a:r>
            <a:br>
              <a:rPr lang="en-US" sz="4800" b="1" dirty="0" smtClean="0"/>
            </a:br>
            <a:r>
              <a:rPr lang="en-US" sz="4800" b="1" dirty="0" smtClean="0"/>
              <a:t>Surgery</a:t>
            </a:r>
            <a:endParaRPr lang="en-US" sz="4800" b="1" dirty="0"/>
          </a:p>
        </p:txBody>
      </p:sp>
      <p:sp>
        <p:nvSpPr>
          <p:cNvPr id="11" name="&quot;No&quot; Symbol 10"/>
          <p:cNvSpPr/>
          <p:nvPr/>
        </p:nvSpPr>
        <p:spPr>
          <a:xfrm>
            <a:off x="4869659" y="2310477"/>
            <a:ext cx="2790231" cy="2728463"/>
          </a:xfrm>
          <a:prstGeom prst="noSmoking">
            <a:avLst>
              <a:gd name="adj" fmla="val 9649"/>
            </a:avLst>
          </a:prstGeom>
          <a:ln w="952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35611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Legislative push for shared decision-making</a:t>
            </a:r>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719071"/>
            <a:ext cx="7046912" cy="2573338"/>
          </a:xfrm>
          <a:prstGeom prst="rect">
            <a:avLst/>
          </a:prstGeom>
          <a:ln w="38100" cmpd="sng">
            <a:solidFill>
              <a:srgbClr val="AD010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80061" y="2921407"/>
            <a:ext cx="3782199" cy="3205072"/>
          </a:xfrm>
          <a:prstGeom prst="rect">
            <a:avLst/>
          </a:prstGeom>
          <a:ln w="38100" cmpd="sng">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7" name="TextBox 6"/>
          <p:cNvSpPr txBox="1"/>
          <p:nvPr/>
        </p:nvSpPr>
        <p:spPr>
          <a:xfrm>
            <a:off x="151725" y="6381315"/>
            <a:ext cx="8783212" cy="246221"/>
          </a:xfrm>
          <a:prstGeom prst="rect">
            <a:avLst/>
          </a:prstGeom>
          <a:noFill/>
        </p:spPr>
        <p:txBody>
          <a:bodyPr wrap="square" rtlCol="0">
            <a:spAutoFit/>
          </a:bodyPr>
          <a:lstStyle/>
          <a:p>
            <a:pPr algn="r"/>
            <a:r>
              <a:rPr lang="en-US" sz="1000" dirty="0" smtClean="0">
                <a:latin typeface="Franklin Gothic Book"/>
                <a:cs typeface="Franklin Gothic Book"/>
              </a:rPr>
              <a:t>Source:  Kuehn BM.  </a:t>
            </a:r>
            <a:r>
              <a:rPr lang="en-US" sz="1000" b="1" dirty="0" smtClean="0">
                <a:latin typeface="Franklin Gothic Book"/>
                <a:cs typeface="Franklin Gothic Book"/>
              </a:rPr>
              <a:t>States Explore Shared Decision Making</a:t>
            </a:r>
            <a:r>
              <a:rPr lang="en-US" sz="1000" dirty="0" smtClean="0">
                <a:latin typeface="Franklin Gothic Book"/>
                <a:cs typeface="Franklin Gothic Book"/>
              </a:rPr>
              <a:t>.  (Reprinted) </a:t>
            </a:r>
            <a:r>
              <a:rPr lang="en-US" sz="1000" dirty="0" err="1" smtClean="0">
                <a:latin typeface="Franklin Gothic Book"/>
                <a:cs typeface="Franklin Gothic Book"/>
              </a:rPr>
              <a:t>JAMA</a:t>
            </a:r>
            <a:r>
              <a:rPr lang="en-US" sz="1000" dirty="0" smtClean="0">
                <a:latin typeface="Franklin Gothic Book"/>
                <a:cs typeface="Franklin Gothic Book"/>
              </a:rPr>
              <a:t> 24, 2002.  </a:t>
            </a:r>
            <a:r>
              <a:rPr lang="en-US" sz="1000" dirty="0" err="1" smtClean="0">
                <a:latin typeface="Franklin Gothic Book"/>
                <a:cs typeface="Franklin Gothic Book"/>
              </a:rPr>
              <a:t>Vol</a:t>
            </a:r>
            <a:r>
              <a:rPr lang="en-US" sz="1000" dirty="0" smtClean="0">
                <a:latin typeface="Franklin Gothic Book"/>
                <a:cs typeface="Franklin Gothic Book"/>
              </a:rPr>
              <a:t> 301. No 24, p 2539.</a:t>
            </a:r>
            <a:endParaRPr lang="en-US" sz="1000" dirty="0">
              <a:latin typeface="Franklin Gothic Book"/>
              <a:cs typeface="Franklin Gothic Book"/>
            </a:endParaRPr>
          </a:p>
        </p:txBody>
      </p:sp>
    </p:spTree>
    <p:extLst>
      <p:ext uri="{BB962C8B-B14F-4D97-AF65-F5344CB8AC3E}">
        <p14:creationId xmlns:p14="http://schemas.microsoft.com/office/powerpoint/2010/main" xmlns="" val="22205148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r>
              <a:rPr lang="en-US" dirty="0" smtClean="0"/>
              <a:t>Medicare Program; Medicare Shared Savings Program:  Accountable Care Organization</a:t>
            </a:r>
            <a:endParaRPr lang="en-US" dirty="0"/>
          </a:p>
        </p:txBody>
      </p:sp>
      <p:sp>
        <p:nvSpPr>
          <p:cNvPr id="3" name="Title 2"/>
          <p:cNvSpPr>
            <a:spLocks noGrp="1"/>
          </p:cNvSpPr>
          <p:nvPr>
            <p:ph type="title"/>
          </p:nvPr>
        </p:nvSpPr>
        <p:spPr/>
        <p:txBody>
          <a:bodyPr/>
          <a:lstStyle/>
          <a:p>
            <a:r>
              <a:rPr lang="en-US" dirty="0" smtClean="0"/>
              <a:t>Payment reform for shared decision-making</a:t>
            </a:r>
            <a:endParaRPr lang="en-US" dirty="0"/>
          </a:p>
        </p:txBody>
      </p:sp>
      <p:grpSp>
        <p:nvGrpSpPr>
          <p:cNvPr id="13" name="Group 12"/>
          <p:cNvGrpSpPr/>
          <p:nvPr/>
        </p:nvGrpSpPr>
        <p:grpSpPr>
          <a:xfrm>
            <a:off x="464698" y="2695849"/>
            <a:ext cx="8521158" cy="3600901"/>
            <a:chOff x="464698" y="2695849"/>
            <a:chExt cx="8521158" cy="3600901"/>
          </a:xfrm>
        </p:grpSpPr>
        <p:pic>
          <p:nvPicPr>
            <p:cNvPr id="5" name="Picture 4"/>
            <p:cNvPicPr>
              <a:picLocks noChangeAspect="1"/>
            </p:cNvPicPr>
            <p:nvPr/>
          </p:nvPicPr>
          <p:blipFill rotWithShape="1">
            <a:blip r:embed="rId2" cstate="print"/>
            <a:srcRect b="17466"/>
            <a:stretch/>
          </p:blipFill>
          <p:spPr>
            <a:xfrm>
              <a:off x="464698" y="2695849"/>
              <a:ext cx="6690407" cy="1817363"/>
            </a:xfrm>
            <a:prstGeom prst="rect">
              <a:avLst/>
            </a:prstGeom>
            <a:ln w="38100" cmpd="sng">
              <a:solidFill>
                <a:srgbClr val="AD0101"/>
              </a:solidFill>
              <a:miter lim="800000"/>
              <a:headEnd/>
              <a:tailEnd/>
            </a:ln>
            <a:effectLst>
              <a:outerShdw blurRad="50800" dist="38100" dir="2700000" algn="tl" rotWithShape="0">
                <a:srgbClr val="000000">
                  <a:alpha val="43000"/>
                </a:srgbClr>
              </a:outerShdw>
            </a:effectLst>
          </p:spPr>
        </p:pic>
        <p:sp>
          <p:nvSpPr>
            <p:cNvPr id="8" name="Document 7"/>
            <p:cNvSpPr/>
            <p:nvPr/>
          </p:nvSpPr>
          <p:spPr>
            <a:xfrm>
              <a:off x="889125" y="3962301"/>
              <a:ext cx="6961926" cy="1162752"/>
            </a:xfrm>
            <a:prstGeom prst="flowChartDocument">
              <a:avLst/>
            </a:prstGeom>
            <a:solidFill>
              <a:schemeClr val="tx1"/>
            </a:solidFill>
            <a:ln w="38100" cmpd="sng">
              <a:solidFill>
                <a:srgbClr val="AD01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print"/>
            <a:srcRect b="48161"/>
            <a:stretch/>
          </p:blipFill>
          <p:spPr>
            <a:xfrm>
              <a:off x="980240" y="4123299"/>
              <a:ext cx="6765161" cy="544244"/>
            </a:xfrm>
            <a:prstGeom prst="rect">
              <a:avLst/>
            </a:prstGeom>
            <a:ln>
              <a:solidFill>
                <a:srgbClr val="AD0101"/>
              </a:solidFill>
            </a:ln>
          </p:spPr>
        </p:pic>
        <p:sp>
          <p:nvSpPr>
            <p:cNvPr id="9" name="Document 8"/>
            <p:cNvSpPr/>
            <p:nvPr/>
          </p:nvSpPr>
          <p:spPr>
            <a:xfrm>
              <a:off x="1300897" y="4767281"/>
              <a:ext cx="7684959" cy="1529469"/>
            </a:xfrm>
            <a:prstGeom prst="flowChartDocument">
              <a:avLst/>
            </a:prstGeom>
            <a:solidFill>
              <a:srgbClr val="000000"/>
            </a:solidFill>
            <a:ln w="28575" cmpd="sng">
              <a:solidFill>
                <a:srgbClr val="AD01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cstate="print"/>
            <a:srcRect t="13381" b="17737"/>
            <a:stretch/>
          </p:blipFill>
          <p:spPr>
            <a:xfrm>
              <a:off x="1409546" y="4901446"/>
              <a:ext cx="7444896" cy="934332"/>
            </a:xfrm>
            <a:prstGeom prst="rect">
              <a:avLst/>
            </a:prstGeom>
            <a:ln>
              <a:solidFill>
                <a:srgbClr val="AD0101"/>
              </a:solidFill>
            </a:ln>
          </p:spPr>
        </p:pic>
      </p:grpSp>
    </p:spTree>
    <p:extLst>
      <p:ext uri="{BB962C8B-B14F-4D97-AF65-F5344CB8AC3E}">
        <p14:creationId xmlns:p14="http://schemas.microsoft.com/office/powerpoint/2010/main" xmlns="" val="15563097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Not too many places….</a:t>
            </a:r>
            <a:endParaRPr lang="en-US" dirty="0"/>
          </a:p>
          <a:p>
            <a:endParaRPr lang="en-US" dirty="0"/>
          </a:p>
          <a:p>
            <a:r>
              <a:rPr lang="en-US" dirty="0" smtClean="0"/>
              <a:t>Dartmouth-Hitchcock Health</a:t>
            </a:r>
          </a:p>
          <a:p>
            <a:endParaRPr lang="en-US" dirty="0"/>
          </a:p>
          <a:p>
            <a:r>
              <a:rPr lang="en-US" dirty="0" smtClean="0"/>
              <a:t>FIMDM demonstrations</a:t>
            </a:r>
          </a:p>
          <a:p>
            <a:endParaRPr lang="en-US" dirty="0"/>
          </a:p>
          <a:p>
            <a:r>
              <a:rPr lang="en-US" dirty="0" smtClean="0"/>
              <a:t>Group </a:t>
            </a:r>
            <a:r>
              <a:rPr lang="en-US" dirty="0"/>
              <a:t>Health</a:t>
            </a:r>
          </a:p>
          <a:p>
            <a:endParaRPr lang="en-US" dirty="0" smtClean="0"/>
          </a:p>
        </p:txBody>
      </p:sp>
      <p:sp>
        <p:nvSpPr>
          <p:cNvPr id="3" name="Title 2"/>
          <p:cNvSpPr>
            <a:spLocks noGrp="1"/>
          </p:cNvSpPr>
          <p:nvPr>
            <p:ph type="title"/>
          </p:nvPr>
        </p:nvSpPr>
        <p:spPr/>
        <p:txBody>
          <a:bodyPr/>
          <a:lstStyle/>
          <a:p>
            <a:r>
              <a:rPr lang="en-US" dirty="0" smtClean="0"/>
              <a:t>Who’s doing SDM as part of usual care?</a:t>
            </a:r>
            <a:endParaRPr lang="en-US" dirty="0"/>
          </a:p>
        </p:txBody>
      </p:sp>
    </p:spTree>
    <p:extLst>
      <p:ext uri="{BB962C8B-B14F-4D97-AF65-F5344CB8AC3E}">
        <p14:creationId xmlns:p14="http://schemas.microsoft.com/office/powerpoint/2010/main" xmlns="" val="58464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Preference Sensitive Care</a:t>
            </a:r>
            <a:br>
              <a:rPr lang="en-US" dirty="0" smtClean="0"/>
            </a:br>
            <a:endParaRPr lang="en-US" dirty="0" smtClean="0"/>
          </a:p>
          <a:p>
            <a:pPr lvl="1"/>
            <a:r>
              <a:rPr lang="en-US" dirty="0" smtClean="0"/>
              <a:t>Care for conditions where treatment options exist</a:t>
            </a:r>
            <a:br>
              <a:rPr lang="en-US" dirty="0" smtClean="0"/>
            </a:br>
            <a:endParaRPr lang="en-US" dirty="0" smtClean="0"/>
          </a:p>
          <a:p>
            <a:pPr lvl="1"/>
            <a:r>
              <a:rPr lang="en-US" dirty="0" smtClean="0"/>
              <a:t>Where the treatment options involve significant tradeoffs in the patient’s quality or length of life</a:t>
            </a:r>
            <a:br>
              <a:rPr lang="en-US" dirty="0" smtClean="0"/>
            </a:br>
            <a:endParaRPr lang="en-US" dirty="0" smtClean="0"/>
          </a:p>
          <a:p>
            <a:pPr lvl="1"/>
            <a:r>
              <a:rPr lang="en-US" dirty="0" smtClean="0"/>
              <a:t>The choice of treatment should be decided upon by the fully informed patient in partnership with their physician (shared decision making)</a:t>
            </a:r>
            <a:endParaRPr lang="en-US" dirty="0"/>
          </a:p>
        </p:txBody>
      </p:sp>
      <p:sp>
        <p:nvSpPr>
          <p:cNvPr id="3" name="Title 2"/>
          <p:cNvSpPr>
            <a:spLocks noGrp="1"/>
          </p:cNvSpPr>
          <p:nvPr>
            <p:ph type="title"/>
          </p:nvPr>
        </p:nvSpPr>
        <p:spPr/>
        <p:txBody>
          <a:bodyPr/>
          <a:lstStyle/>
          <a:p>
            <a:r>
              <a:rPr lang="en-US" dirty="0" smtClean="0"/>
              <a:t>Profile of the issue…</a:t>
            </a:r>
            <a:endParaRPr lang="en-US" dirty="0"/>
          </a:p>
        </p:txBody>
      </p:sp>
      <p:sp>
        <p:nvSpPr>
          <p:cNvPr id="4" name="TextBox 3"/>
          <p:cNvSpPr txBox="1"/>
          <p:nvPr/>
        </p:nvSpPr>
        <p:spPr>
          <a:xfrm>
            <a:off x="380999" y="6420069"/>
            <a:ext cx="8579071" cy="400110"/>
          </a:xfrm>
          <a:prstGeom prst="rect">
            <a:avLst/>
          </a:prstGeom>
          <a:noFill/>
        </p:spPr>
        <p:txBody>
          <a:bodyPr wrap="square" rtlCol="0">
            <a:spAutoFit/>
          </a:bodyPr>
          <a:lstStyle/>
          <a:p>
            <a:pPr algn="r"/>
            <a:r>
              <a:rPr lang="en-US" sz="1000" dirty="0" smtClean="0">
                <a:latin typeface="Franklin Gothic Book"/>
                <a:cs typeface="Franklin Gothic Book"/>
              </a:rPr>
              <a:t>Source:  A.M. O’Connor et al.  </a:t>
            </a:r>
            <a:r>
              <a:rPr lang="en-US" sz="1000" b="1" dirty="0" smtClean="0">
                <a:latin typeface="Franklin Gothic Book"/>
                <a:cs typeface="Franklin Gothic Book"/>
              </a:rPr>
              <a:t>Modifying Unwarranted Variations in Health Care:  Shared Decision Making Using Patient Decision Aids</a:t>
            </a:r>
            <a:r>
              <a:rPr lang="en-US" sz="1000" dirty="0" smtClean="0">
                <a:latin typeface="Franklin Gothic Book"/>
                <a:cs typeface="Franklin Gothic Book"/>
              </a:rPr>
              <a:t>.  </a:t>
            </a:r>
            <a:br>
              <a:rPr lang="en-US" sz="1000" dirty="0" smtClean="0">
                <a:latin typeface="Franklin Gothic Book"/>
                <a:cs typeface="Franklin Gothic Book"/>
              </a:rPr>
            </a:br>
            <a:r>
              <a:rPr lang="en-US" sz="1000" dirty="0" smtClean="0">
                <a:latin typeface="Franklin Gothic Book"/>
                <a:cs typeface="Franklin Gothic Book"/>
              </a:rPr>
              <a:t>Health Affairs,  Vol. 7, October 2004.</a:t>
            </a:r>
            <a:endParaRPr lang="en-US" sz="1000" dirty="0">
              <a:latin typeface="Franklin Gothic Book"/>
              <a:cs typeface="Franklin Gothic Book"/>
            </a:endParaRPr>
          </a:p>
        </p:txBody>
      </p:sp>
    </p:spTree>
    <p:extLst>
      <p:ext uri="{BB962C8B-B14F-4D97-AF65-F5344CB8AC3E}">
        <p14:creationId xmlns:p14="http://schemas.microsoft.com/office/powerpoint/2010/main" xmlns="" val="21180057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Define the population</a:t>
            </a:r>
            <a:br>
              <a:rPr lang="en-US" dirty="0" smtClean="0"/>
            </a:br>
            <a:endParaRPr lang="en-US" dirty="0" smtClean="0"/>
          </a:p>
          <a:p>
            <a:r>
              <a:rPr lang="en-US" dirty="0" smtClean="0"/>
              <a:t>Engage the patient (include a decision aid if available)</a:t>
            </a:r>
            <a:br>
              <a:rPr lang="en-US" dirty="0" smtClean="0"/>
            </a:br>
            <a:endParaRPr lang="en-US" dirty="0" smtClean="0"/>
          </a:p>
          <a:p>
            <a:r>
              <a:rPr lang="en-US" dirty="0" smtClean="0"/>
              <a:t>Provide support</a:t>
            </a:r>
          </a:p>
          <a:p>
            <a:pPr lvl="1"/>
            <a:r>
              <a:rPr lang="en-US" dirty="0" smtClean="0"/>
              <a:t>Patient understands treatment options</a:t>
            </a:r>
          </a:p>
          <a:p>
            <a:pPr lvl="1"/>
            <a:r>
              <a:rPr lang="en-US" dirty="0" smtClean="0"/>
              <a:t>Patient has thought about options within context of preferences and values</a:t>
            </a:r>
            <a:br>
              <a:rPr lang="en-US" dirty="0" smtClean="0"/>
            </a:br>
            <a:endParaRPr lang="en-US" dirty="0" smtClean="0"/>
          </a:p>
          <a:p>
            <a:r>
              <a:rPr lang="en-US" dirty="0" smtClean="0"/>
              <a:t>Clinical discussion</a:t>
            </a:r>
            <a:endParaRPr lang="en-US" dirty="0"/>
          </a:p>
        </p:txBody>
      </p:sp>
      <p:sp>
        <p:nvSpPr>
          <p:cNvPr id="3" name="Title 2"/>
          <p:cNvSpPr>
            <a:spLocks noGrp="1"/>
          </p:cNvSpPr>
          <p:nvPr>
            <p:ph type="title"/>
          </p:nvPr>
        </p:nvSpPr>
        <p:spPr/>
        <p:txBody>
          <a:bodyPr/>
          <a:lstStyle/>
          <a:p>
            <a:r>
              <a:rPr lang="en-US" dirty="0" smtClean="0"/>
              <a:t>4 Step Process of Shared Decision- Making</a:t>
            </a:r>
            <a:endParaRPr lang="en-US" dirty="0"/>
          </a:p>
        </p:txBody>
      </p:sp>
    </p:spTree>
    <p:extLst>
      <p:ext uri="{BB962C8B-B14F-4D97-AF65-F5344CB8AC3E}">
        <p14:creationId xmlns:p14="http://schemas.microsoft.com/office/powerpoint/2010/main" xmlns="" val="989785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SDM</a:t>
            </a:r>
            <a:r>
              <a:rPr lang="en-US" dirty="0" smtClean="0"/>
              <a:t> Process</a:t>
            </a:r>
            <a:br>
              <a:rPr lang="en-US" dirty="0" smtClean="0"/>
            </a:br>
            <a:r>
              <a:rPr lang="en-US" dirty="0" err="1" smtClean="0"/>
              <a:t>PSC</a:t>
            </a:r>
            <a:r>
              <a:rPr lang="en-US" dirty="0" smtClean="0"/>
              <a:t> Elective Surgery</a:t>
            </a:r>
            <a:endParaRPr lang="en-US" dirty="0"/>
          </a:p>
        </p:txBody>
      </p:sp>
      <p:sp>
        <p:nvSpPr>
          <p:cNvPr id="4" name="Process 3"/>
          <p:cNvSpPr/>
          <p:nvPr/>
        </p:nvSpPr>
        <p:spPr>
          <a:xfrm>
            <a:off x="2281534" y="1696183"/>
            <a:ext cx="1828800" cy="996696"/>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Franklin Gothic Book"/>
                <a:cs typeface="Franklin Gothic Book"/>
              </a:rPr>
              <a:t>Patient identified via diagnosis or at time of referral</a:t>
            </a:r>
            <a:endParaRPr lang="en-US" sz="1400" dirty="0">
              <a:latin typeface="Franklin Gothic Book"/>
              <a:cs typeface="Franklin Gothic Book"/>
            </a:endParaRPr>
          </a:p>
        </p:txBody>
      </p:sp>
      <p:sp>
        <p:nvSpPr>
          <p:cNvPr id="6" name="Process 5"/>
          <p:cNvSpPr/>
          <p:nvPr/>
        </p:nvSpPr>
        <p:spPr>
          <a:xfrm>
            <a:off x="2281534" y="4172823"/>
            <a:ext cx="1828800" cy="996696"/>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cs typeface="Franklin Gothic Book"/>
              </a:rPr>
              <a:t>Yes, or unknown: </a:t>
            </a:r>
            <a:r>
              <a:rPr lang="en-US" sz="1400" dirty="0" smtClean="0">
                <a:latin typeface="Franklin Gothic Book"/>
                <a:cs typeface="Franklin Gothic Book"/>
              </a:rPr>
              <a:t>Prior to specialist visit, send decision aid to patient</a:t>
            </a:r>
            <a:endParaRPr lang="en-US" sz="1400" dirty="0">
              <a:cs typeface="Franklin Gothic Book"/>
            </a:endParaRPr>
          </a:p>
        </p:txBody>
      </p:sp>
      <p:sp>
        <p:nvSpPr>
          <p:cNvPr id="7" name="Process 6"/>
          <p:cNvSpPr/>
          <p:nvPr/>
        </p:nvSpPr>
        <p:spPr>
          <a:xfrm>
            <a:off x="2280655" y="5411142"/>
            <a:ext cx="1828800" cy="996696"/>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Franklin Gothic Book"/>
                <a:cs typeface="Franklin Gothic Book"/>
              </a:rPr>
              <a:t>1 week before visit, confirm that DA was used; </a:t>
            </a:r>
            <a:r>
              <a:rPr lang="en-US" sz="1400" dirty="0" smtClean="0">
                <a:cs typeface="Franklin Gothic Book"/>
              </a:rPr>
              <a:t>offer decision support</a:t>
            </a:r>
            <a:endParaRPr lang="en-US" sz="1400" dirty="0">
              <a:cs typeface="Franklin Gothic Book"/>
            </a:endParaRPr>
          </a:p>
        </p:txBody>
      </p:sp>
      <p:sp>
        <p:nvSpPr>
          <p:cNvPr id="8" name="Connector 7"/>
          <p:cNvSpPr/>
          <p:nvPr/>
        </p:nvSpPr>
        <p:spPr>
          <a:xfrm>
            <a:off x="230909" y="2934503"/>
            <a:ext cx="1828800" cy="996696"/>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400" dirty="0">
                <a:latin typeface="+mj-lt"/>
                <a:cs typeface="Franklin Gothic Book"/>
              </a:rPr>
              <a:t>No</a:t>
            </a:r>
            <a:r>
              <a:rPr lang="en-US" sz="1400" dirty="0">
                <a:latin typeface="Franklin Gothic Book"/>
                <a:cs typeface="Franklin Gothic Book"/>
              </a:rPr>
              <a:t>:  Do not </a:t>
            </a:r>
            <a:r>
              <a:rPr lang="en-US" sz="1400" dirty="0" smtClean="0">
                <a:latin typeface="Franklin Gothic Book"/>
                <a:cs typeface="Franklin Gothic Book"/>
              </a:rPr>
              <a:t>refer; explore non-surgical options</a:t>
            </a:r>
            <a:endParaRPr lang="en-US" sz="1400" dirty="0">
              <a:latin typeface="Franklin Gothic Book"/>
              <a:cs typeface="Franklin Gothic Book"/>
            </a:endParaRPr>
          </a:p>
        </p:txBody>
      </p:sp>
      <p:sp>
        <p:nvSpPr>
          <p:cNvPr id="5" name="Decision 4"/>
          <p:cNvSpPr/>
          <p:nvPr/>
        </p:nvSpPr>
        <p:spPr>
          <a:xfrm>
            <a:off x="2281534" y="2934503"/>
            <a:ext cx="1828800" cy="996696"/>
          </a:xfrm>
          <a:prstGeom prst="flowChartDecision">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latin typeface="Franklin Gothic Book"/>
                <a:cs typeface="Franklin Gothic Book"/>
              </a:rPr>
              <a:t>Engage:  </a:t>
            </a:r>
            <a:r>
              <a:rPr lang="en-US" sz="1400" dirty="0">
                <a:latin typeface="Franklin Gothic Book"/>
                <a:cs typeface="Franklin Gothic Book"/>
              </a:rPr>
              <a:t>appropriate for surgery?</a:t>
            </a:r>
          </a:p>
        </p:txBody>
      </p:sp>
      <p:cxnSp>
        <p:nvCxnSpPr>
          <p:cNvPr id="15" name="Straight Arrow Connector 14"/>
          <p:cNvCxnSpPr>
            <a:stCxn id="4" idx="2"/>
            <a:endCxn id="5" idx="0"/>
          </p:cNvCxnSpPr>
          <p:nvPr/>
        </p:nvCxnSpPr>
        <p:spPr>
          <a:xfrm>
            <a:off x="3195934" y="2692879"/>
            <a:ext cx="0" cy="24162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6" idx="2"/>
            <a:endCxn id="7" idx="0"/>
          </p:cNvCxnSpPr>
          <p:nvPr/>
        </p:nvCxnSpPr>
        <p:spPr>
          <a:xfrm flipH="1">
            <a:off x="3195055" y="5169519"/>
            <a:ext cx="879" cy="24162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5" idx="1"/>
            <a:endCxn id="8" idx="6"/>
          </p:cNvCxnSpPr>
          <p:nvPr/>
        </p:nvCxnSpPr>
        <p:spPr>
          <a:xfrm flipH="1">
            <a:off x="2059709" y="3432851"/>
            <a:ext cx="22182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5" idx="2"/>
            <a:endCxn id="6" idx="0"/>
          </p:cNvCxnSpPr>
          <p:nvPr/>
        </p:nvCxnSpPr>
        <p:spPr>
          <a:xfrm>
            <a:off x="3195934" y="3931199"/>
            <a:ext cx="0" cy="24162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 name="Decision 22"/>
          <p:cNvSpPr/>
          <p:nvPr/>
        </p:nvSpPr>
        <p:spPr>
          <a:xfrm>
            <a:off x="5773153" y="2291210"/>
            <a:ext cx="1828800" cy="996696"/>
          </a:xfrm>
          <a:prstGeom prst="flowChartDecision">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smtClean="0">
                <a:solidFill>
                  <a:srgbClr val="000000"/>
                </a:solidFill>
                <a:latin typeface="Franklin Gothic Book"/>
                <a:cs typeface="Franklin Gothic Book"/>
              </a:rPr>
              <a:t>Patient Decision</a:t>
            </a:r>
            <a:endParaRPr lang="en-US" sz="1400" dirty="0">
              <a:solidFill>
                <a:srgbClr val="000000"/>
              </a:solidFill>
              <a:latin typeface="Franklin Gothic Book"/>
              <a:cs typeface="Franklin Gothic Book"/>
            </a:endParaRPr>
          </a:p>
        </p:txBody>
      </p:sp>
      <p:sp>
        <p:nvSpPr>
          <p:cNvPr id="24" name="Connector 23"/>
          <p:cNvSpPr/>
          <p:nvPr/>
        </p:nvSpPr>
        <p:spPr>
          <a:xfrm>
            <a:off x="4521811" y="3650341"/>
            <a:ext cx="1371600" cy="996696"/>
          </a:xfrm>
          <a:prstGeom prst="flowChartConnector">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dirty="0" smtClean="0">
                <a:solidFill>
                  <a:srgbClr val="000000"/>
                </a:solidFill>
                <a:latin typeface="Franklin Gothic Book"/>
                <a:cs typeface="Franklin Gothic Book"/>
              </a:rPr>
              <a:t>Patient not interested in surgery; inform PCP</a:t>
            </a:r>
            <a:endParaRPr lang="en-US" sz="1400" dirty="0">
              <a:solidFill>
                <a:srgbClr val="000000"/>
              </a:solidFill>
              <a:latin typeface="Franklin Gothic Book"/>
              <a:cs typeface="Franklin Gothic Book"/>
            </a:endParaRPr>
          </a:p>
        </p:txBody>
      </p:sp>
      <p:sp>
        <p:nvSpPr>
          <p:cNvPr id="25" name="Process 24"/>
          <p:cNvSpPr/>
          <p:nvPr/>
        </p:nvSpPr>
        <p:spPr>
          <a:xfrm>
            <a:off x="6018402" y="3650341"/>
            <a:ext cx="1371600" cy="996696"/>
          </a:xfrm>
          <a:prstGeom prst="flowChartProcess">
            <a:avLst/>
          </a:prstGeom>
          <a:solidFill>
            <a:srgbClr val="FE797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Franklin Gothic Book"/>
                <a:cs typeface="Franklin Gothic Book"/>
              </a:rPr>
              <a:t>Patient leaning towards surgery</a:t>
            </a:r>
            <a:endParaRPr lang="en-US" sz="1400" dirty="0">
              <a:solidFill>
                <a:srgbClr val="000000"/>
              </a:solidFill>
              <a:cs typeface="Franklin Gothic Book"/>
            </a:endParaRPr>
          </a:p>
        </p:txBody>
      </p:sp>
      <p:sp>
        <p:nvSpPr>
          <p:cNvPr id="27" name="Process 26"/>
          <p:cNvSpPr/>
          <p:nvPr/>
        </p:nvSpPr>
        <p:spPr>
          <a:xfrm>
            <a:off x="7514993" y="3650341"/>
            <a:ext cx="1371600" cy="996696"/>
          </a:xfrm>
          <a:prstGeom prst="flowChartProcess">
            <a:avLst/>
          </a:prstGeom>
          <a:solidFill>
            <a:srgbClr val="FE797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Franklin Gothic Book"/>
                <a:cs typeface="Franklin Gothic Book"/>
              </a:rPr>
              <a:t>Patient undecided</a:t>
            </a:r>
            <a:endParaRPr lang="en-US" sz="1400" dirty="0">
              <a:solidFill>
                <a:schemeClr val="tx1"/>
              </a:solidFill>
              <a:cs typeface="Franklin Gothic Book"/>
            </a:endParaRPr>
          </a:p>
        </p:txBody>
      </p:sp>
      <p:sp>
        <p:nvSpPr>
          <p:cNvPr id="28" name="Connector 27"/>
          <p:cNvSpPr/>
          <p:nvPr/>
        </p:nvSpPr>
        <p:spPr>
          <a:xfrm>
            <a:off x="6537775" y="5009472"/>
            <a:ext cx="1828800" cy="1224699"/>
          </a:xfrm>
          <a:prstGeom prst="flowChartConnector">
            <a:avLst/>
          </a:prstGeom>
          <a:solidFill>
            <a:srgbClr val="AF9E95"/>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400" dirty="0" smtClean="0">
                <a:solidFill>
                  <a:srgbClr val="000000"/>
                </a:solidFill>
                <a:latin typeface="+mj-lt"/>
                <a:cs typeface="Franklin Gothic Book"/>
              </a:rPr>
              <a:t>CONSULT</a:t>
            </a:r>
            <a:r>
              <a:rPr lang="en-US" sz="1400" dirty="0" smtClean="0">
                <a:solidFill>
                  <a:srgbClr val="000000"/>
                </a:solidFill>
                <a:latin typeface="Franklin Gothic Book"/>
                <a:cs typeface="Franklin Gothic Book"/>
              </a:rPr>
              <a:t>:  Patient and surgeon review DA info and make decision</a:t>
            </a:r>
            <a:endParaRPr lang="en-US" sz="1400" dirty="0">
              <a:solidFill>
                <a:srgbClr val="000000"/>
              </a:solidFill>
              <a:latin typeface="Franklin Gothic Book"/>
              <a:cs typeface="Franklin Gothic Book"/>
            </a:endParaRPr>
          </a:p>
        </p:txBody>
      </p:sp>
      <p:cxnSp>
        <p:nvCxnSpPr>
          <p:cNvPr id="30" name="Straight Arrow Connector 29"/>
          <p:cNvCxnSpPr>
            <a:endCxn id="24" idx="0"/>
          </p:cNvCxnSpPr>
          <p:nvPr/>
        </p:nvCxnSpPr>
        <p:spPr>
          <a:xfrm flipH="1">
            <a:off x="5207611" y="3054907"/>
            <a:ext cx="1009021" cy="59543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3" idx="2"/>
            <a:endCxn id="25" idx="0"/>
          </p:cNvCxnSpPr>
          <p:nvPr/>
        </p:nvCxnSpPr>
        <p:spPr>
          <a:xfrm>
            <a:off x="6687553" y="3287906"/>
            <a:ext cx="16649" cy="36243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27" idx="0"/>
          </p:cNvCxnSpPr>
          <p:nvPr/>
        </p:nvCxnSpPr>
        <p:spPr>
          <a:xfrm>
            <a:off x="7175770" y="3054907"/>
            <a:ext cx="1025023" cy="59543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5" idx="2"/>
          </p:cNvCxnSpPr>
          <p:nvPr/>
        </p:nvCxnSpPr>
        <p:spPr>
          <a:xfrm>
            <a:off x="6704202" y="4647037"/>
            <a:ext cx="400521" cy="43263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7" idx="2"/>
          </p:cNvCxnSpPr>
          <p:nvPr/>
        </p:nvCxnSpPr>
        <p:spPr>
          <a:xfrm flipH="1">
            <a:off x="7815195" y="4647037"/>
            <a:ext cx="385598" cy="43263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Elbow Connector 39"/>
          <p:cNvCxnSpPr>
            <a:stCxn id="7" idx="2"/>
            <a:endCxn id="23" idx="0"/>
          </p:cNvCxnSpPr>
          <p:nvPr/>
        </p:nvCxnSpPr>
        <p:spPr>
          <a:xfrm rot="5400000" flipH="1" flipV="1">
            <a:off x="2882990" y="2603275"/>
            <a:ext cx="4116628" cy="3492498"/>
          </a:xfrm>
          <a:prstGeom prst="bentConnector5">
            <a:avLst>
              <a:gd name="adj1" fmla="val -5553"/>
              <a:gd name="adj2" fmla="val 33217"/>
              <a:gd name="adj3" fmla="val 105553"/>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2935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9" presetClass="emph" presetSubtype="0" grpId="1" nodeType="withEffect">
                                  <p:stCondLst>
                                    <p:cond delay="0"/>
                                  </p:stCondLst>
                                  <p:childTnLst>
                                    <p:set>
                                      <p:cBhvr rctx="PPT">
                                        <p:cTn id="16" dur="indefinite"/>
                                        <p:tgtEl>
                                          <p:spTgt spid="4"/>
                                        </p:tgtEl>
                                        <p:attrNameLst>
                                          <p:attrName>style.opacity</p:attrName>
                                        </p:attrNameLst>
                                      </p:cBhvr>
                                      <p:to>
                                        <p:strVal val="0.5"/>
                                      </p:to>
                                    </p:set>
                                    <p:animEffect filter="image" prLst="opacity: 0.5">
                                      <p:cBhvr rctx="IE">
                                        <p:cTn id="17" dur="indefinite"/>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500"/>
                                        <p:tgtEl>
                                          <p:spTgt spid="20"/>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9" presetClass="emph" presetSubtype="0" nodeType="withEffect">
                                  <p:stCondLst>
                                    <p:cond delay="0"/>
                                  </p:stCondLst>
                                  <p:childTnLst>
                                    <p:set>
                                      <p:cBhvr rctx="PPT">
                                        <p:cTn id="35" dur="indefinite"/>
                                        <p:tgtEl>
                                          <p:spTgt spid="20"/>
                                        </p:tgtEl>
                                        <p:attrNameLst>
                                          <p:attrName>style.opacity</p:attrName>
                                        </p:attrNameLst>
                                      </p:cBhvr>
                                      <p:to>
                                        <p:strVal val="0.5"/>
                                      </p:to>
                                    </p:set>
                                    <p:animEffect filter="image" prLst="opacity: 0.5">
                                      <p:cBhvr rctx="IE">
                                        <p:cTn id="36" dur="indefinite"/>
                                        <p:tgtEl>
                                          <p:spTgt spid="20"/>
                                        </p:tgtEl>
                                      </p:cBhvr>
                                    </p:animEffect>
                                  </p:childTnLst>
                                </p:cTn>
                              </p:par>
                              <p:par>
                                <p:cTn id="37" presetID="9" presetClass="emph" presetSubtype="0" grpId="1" nodeType="with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par>
                                <p:cTn id="40" presetID="9" presetClass="emph" presetSubtype="0" grpId="1" nodeType="withEffect">
                                  <p:stCondLst>
                                    <p:cond delay="0"/>
                                  </p:stCondLst>
                                  <p:childTnLst>
                                    <p:set>
                                      <p:cBhvr rctx="PPT">
                                        <p:cTn id="41" dur="indefinite"/>
                                        <p:tgtEl>
                                          <p:spTgt spid="5"/>
                                        </p:tgtEl>
                                        <p:attrNameLst>
                                          <p:attrName>style.opacity</p:attrName>
                                        </p:attrNameLst>
                                      </p:cBhvr>
                                      <p:to>
                                        <p:strVal val="0.5"/>
                                      </p:to>
                                    </p:set>
                                    <p:animEffect filter="image" prLst="opacity: 0.5">
                                      <p:cBhvr rctx="IE">
                                        <p:cTn id="42" dur="indefinite"/>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9" presetClass="emph" presetSubtype="0" nodeType="withEffect">
                                  <p:stCondLst>
                                    <p:cond delay="0"/>
                                  </p:stCondLst>
                                  <p:childTnLst>
                                    <p:set>
                                      <p:cBhvr rctx="PPT">
                                        <p:cTn id="52" dur="indefinite"/>
                                        <p:tgtEl>
                                          <p:spTgt spid="22"/>
                                        </p:tgtEl>
                                        <p:attrNameLst>
                                          <p:attrName>style.opacity</p:attrName>
                                        </p:attrNameLst>
                                      </p:cBhvr>
                                      <p:to>
                                        <p:strVal val="0.5"/>
                                      </p:to>
                                    </p:set>
                                    <p:animEffect filter="image" prLst="opacity: 0.5">
                                      <p:cBhvr rctx="IE">
                                        <p:cTn id="53" dur="indefinite"/>
                                        <p:tgtEl>
                                          <p:spTgt spid="22"/>
                                        </p:tgtEl>
                                      </p:cBhvr>
                                    </p:animEffect>
                                  </p:childTnLst>
                                </p:cTn>
                              </p:par>
                              <p:par>
                                <p:cTn id="54" presetID="9" presetClass="emph" presetSubtype="0" grpId="1" nodeType="withEffect">
                                  <p:stCondLst>
                                    <p:cond delay="0"/>
                                  </p:stCondLst>
                                  <p:childTnLst>
                                    <p:set>
                                      <p:cBhvr rctx="PPT">
                                        <p:cTn id="55" dur="indefinite"/>
                                        <p:tgtEl>
                                          <p:spTgt spid="6"/>
                                        </p:tgtEl>
                                        <p:attrNameLst>
                                          <p:attrName>style.opacity</p:attrName>
                                        </p:attrNameLst>
                                      </p:cBhvr>
                                      <p:to>
                                        <p:strVal val="0.5"/>
                                      </p:to>
                                    </p:set>
                                    <p:animEffect filter="image" prLst="opacity: 0.5">
                                      <p:cBhvr rctx="IE">
                                        <p:cTn id="56" dur="indefinite"/>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down)">
                                      <p:cBhvr>
                                        <p:cTn id="61" dur="500"/>
                                        <p:tgtEl>
                                          <p:spTgt spid="40"/>
                                        </p:tgtEl>
                                      </p:cBhvr>
                                    </p:animEffec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9" presetClass="emph" presetSubtype="0" nodeType="withEffect">
                                  <p:stCondLst>
                                    <p:cond delay="0"/>
                                  </p:stCondLst>
                                  <p:childTnLst>
                                    <p:set>
                                      <p:cBhvr rctx="PPT">
                                        <p:cTn id="66" dur="indefinite"/>
                                        <p:tgtEl>
                                          <p:spTgt spid="17"/>
                                        </p:tgtEl>
                                        <p:attrNameLst>
                                          <p:attrName>style.opacity</p:attrName>
                                        </p:attrNameLst>
                                      </p:cBhvr>
                                      <p:to>
                                        <p:strVal val="0.5"/>
                                      </p:to>
                                    </p:set>
                                    <p:animEffect filter="image" prLst="opacity: 0.5">
                                      <p:cBhvr rctx="IE">
                                        <p:cTn id="67" dur="indefinite"/>
                                        <p:tgtEl>
                                          <p:spTgt spid="17"/>
                                        </p:tgtEl>
                                      </p:cBhvr>
                                    </p:animEffect>
                                  </p:childTnLst>
                                </p:cTn>
                              </p:par>
                              <p:par>
                                <p:cTn id="68" presetID="9" presetClass="emph" presetSubtype="0" grpId="1" nodeType="withEffect">
                                  <p:stCondLst>
                                    <p:cond delay="0"/>
                                  </p:stCondLst>
                                  <p:childTnLst>
                                    <p:set>
                                      <p:cBhvr rctx="PPT">
                                        <p:cTn id="69" dur="indefinite"/>
                                        <p:tgtEl>
                                          <p:spTgt spid="7"/>
                                        </p:tgtEl>
                                        <p:attrNameLst>
                                          <p:attrName>style.opacity</p:attrName>
                                        </p:attrNameLst>
                                      </p:cBhvr>
                                      <p:to>
                                        <p:strVal val="0.5"/>
                                      </p:to>
                                    </p:set>
                                    <p:animEffect filter="image" prLst="opacity: 0.5">
                                      <p:cBhvr rctx="IE">
                                        <p:cTn id="70" dur="indefinite"/>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up)">
                                      <p:cBhvr>
                                        <p:cTn id="75" dur="500"/>
                                        <p:tgtEl>
                                          <p:spTgt spid="30"/>
                                        </p:tgtEl>
                                      </p:cBhvr>
                                    </p:animEffect>
                                  </p:childTnLst>
                                </p:cTn>
                              </p:par>
                            </p:childTnLst>
                          </p:cTn>
                        </p:par>
                        <p:par>
                          <p:cTn id="76" fill="hold">
                            <p:stCondLst>
                              <p:cond delay="500"/>
                            </p:stCondLst>
                            <p:childTnLst>
                              <p:par>
                                <p:cTn id="77" presetID="1"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9" presetClass="emph" presetSubtype="0" nodeType="clickEffect">
                                  <p:stCondLst>
                                    <p:cond delay="0"/>
                                  </p:stCondLst>
                                  <p:childTnLst>
                                    <p:set>
                                      <p:cBhvr rctx="PPT">
                                        <p:cTn id="82" dur="indefinite"/>
                                        <p:tgtEl>
                                          <p:spTgt spid="30"/>
                                        </p:tgtEl>
                                        <p:attrNameLst>
                                          <p:attrName>style.opacity</p:attrName>
                                        </p:attrNameLst>
                                      </p:cBhvr>
                                      <p:to>
                                        <p:strVal val="0.5"/>
                                      </p:to>
                                    </p:set>
                                    <p:animEffect filter="image" prLst="opacity: 0.5">
                                      <p:cBhvr rctx="IE">
                                        <p:cTn id="83" dur="indefinite"/>
                                        <p:tgtEl>
                                          <p:spTgt spid="30"/>
                                        </p:tgtEl>
                                      </p:cBhvr>
                                    </p:animEffect>
                                  </p:childTnLst>
                                </p:cTn>
                              </p:par>
                              <p:par>
                                <p:cTn id="84" presetID="9" presetClass="emph" presetSubtype="0" grpId="1" nodeType="withEffect">
                                  <p:stCondLst>
                                    <p:cond delay="0"/>
                                  </p:stCondLst>
                                  <p:childTnLst>
                                    <p:set>
                                      <p:cBhvr rctx="PPT">
                                        <p:cTn id="85" dur="indefinite"/>
                                        <p:tgtEl>
                                          <p:spTgt spid="24"/>
                                        </p:tgtEl>
                                        <p:attrNameLst>
                                          <p:attrName>style.opacity</p:attrName>
                                        </p:attrNameLst>
                                      </p:cBhvr>
                                      <p:to>
                                        <p:strVal val="0.5"/>
                                      </p:to>
                                    </p:set>
                                    <p:animEffect filter="image" prLst="opacity: 0.5">
                                      <p:cBhvr rctx="IE">
                                        <p:cTn id="86" dur="indefinite"/>
                                        <p:tgtEl>
                                          <p:spTgt spid="24"/>
                                        </p:tgtEl>
                                      </p:cBhvr>
                                    </p:animEffect>
                                  </p:childTnLst>
                                </p:cTn>
                              </p:par>
                              <p:par>
                                <p:cTn id="87" presetID="22" presetClass="entr" presetSubtype="1" fill="hold"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up)">
                                      <p:cBhvr>
                                        <p:cTn id="89" dur="500"/>
                                        <p:tgtEl>
                                          <p:spTgt spid="32"/>
                                        </p:tgtEl>
                                      </p:cBhvr>
                                    </p:animEffect>
                                  </p:childTnLst>
                                </p:cTn>
                              </p:par>
                            </p:childTnLst>
                          </p:cTn>
                        </p:par>
                        <p:par>
                          <p:cTn id="90" fill="hold">
                            <p:stCondLst>
                              <p:cond delay="500"/>
                            </p:stCondLst>
                            <p:childTnLst>
                              <p:par>
                                <p:cTn id="91" presetID="1" presetClass="entr" presetSubtype="0" fill="hold" grpId="0" nodeType="afterEffect">
                                  <p:stCondLst>
                                    <p:cond delay="0"/>
                                  </p:stCondLst>
                                  <p:childTnLst>
                                    <p:set>
                                      <p:cBhvr>
                                        <p:cTn id="92" dur="1" fill="hold">
                                          <p:stCondLst>
                                            <p:cond delay="0"/>
                                          </p:stCondLst>
                                        </p:cTn>
                                        <p:tgtEl>
                                          <p:spTgt spid="2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wipe(up)">
                                      <p:cBhvr>
                                        <p:cTn id="97" dur="500"/>
                                        <p:tgtEl>
                                          <p:spTgt spid="34"/>
                                        </p:tgtEl>
                                      </p:cBhvr>
                                    </p:animEffect>
                                  </p:childTnLst>
                                </p:cTn>
                              </p:par>
                            </p:childTnLst>
                          </p:cTn>
                        </p:par>
                        <p:par>
                          <p:cTn id="98" fill="hold">
                            <p:stCondLst>
                              <p:cond delay="500"/>
                            </p:stCondLst>
                            <p:childTnLst>
                              <p:par>
                                <p:cTn id="99" presetID="1"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up)">
                                      <p:cBhvr>
                                        <p:cTn id="105" dur="500"/>
                                        <p:tgtEl>
                                          <p:spTgt spid="36"/>
                                        </p:tgtEl>
                                      </p:cBhvr>
                                    </p:animEffect>
                                  </p:childTnLst>
                                </p:cTn>
                              </p:par>
                              <p:par>
                                <p:cTn id="106" presetID="22" presetClass="entr" presetSubtype="1" fill="hold" nodeType="with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wipe(up)">
                                      <p:cBhvr>
                                        <p:cTn id="108" dur="500"/>
                                        <p:tgtEl>
                                          <p:spTgt spid="38"/>
                                        </p:tgtEl>
                                      </p:cBhvr>
                                    </p:animEffect>
                                  </p:childTnLst>
                                </p:cTn>
                              </p:par>
                            </p:childTnLst>
                          </p:cTn>
                        </p:par>
                        <p:par>
                          <p:cTn id="109" fill="hold">
                            <p:stCondLst>
                              <p:cond delay="500"/>
                            </p:stCondLst>
                            <p:childTnLst>
                              <p:par>
                                <p:cTn id="110" presetID="1" presetClass="entr" presetSubtype="0" fill="hold" grpId="0" nodeType="afterEffect">
                                  <p:stCondLst>
                                    <p:cond delay="0"/>
                                  </p:stCondLst>
                                  <p:childTnLst>
                                    <p:set>
                                      <p:cBhvr>
                                        <p:cTn id="11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5" grpId="0" animBg="1"/>
      <p:bldP spid="5" grpId="1" animBg="1"/>
      <p:bldP spid="23" grpId="0" animBg="1"/>
      <p:bldP spid="24" grpId="0" animBg="1"/>
      <p:bldP spid="24" grpId="1" animBg="1"/>
      <p:bldP spid="25" grpId="0" animBg="1"/>
      <p:bldP spid="27" grpId="0" animBg="1"/>
      <p:bldP spid="2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approach</a:t>
            </a:r>
            <a:endParaRPr lang="en-US" dirty="0"/>
          </a:p>
        </p:txBody>
      </p:sp>
      <p:sp>
        <p:nvSpPr>
          <p:cNvPr id="4" name="Content Placeholder 3"/>
          <p:cNvSpPr txBox="1">
            <a:spLocks/>
          </p:cNvSpPr>
          <p:nvPr/>
        </p:nvSpPr>
        <p:spPr>
          <a:xfrm>
            <a:off x="457200" y="1673352"/>
            <a:ext cx="3440386" cy="4718304"/>
          </a:xfrm>
          <a:prstGeom prst="rect">
            <a:avLst/>
          </a:prstGeom>
        </p:spPr>
        <p:txBody>
          <a:bodyPr>
            <a:normAutofit fontScale="92500" lnSpcReduction="10000"/>
          </a:bodyPr>
          <a:lstStyle>
            <a:lvl1pPr marL="274320" indent="-228600" algn="l" defTabSz="914400" rtl="0" eaLnBrk="1" latinLnBrk="0" hangingPunct="1">
              <a:spcBef>
                <a:spcPct val="20000"/>
              </a:spcBef>
              <a:buClr>
                <a:schemeClr val="accent1"/>
              </a:buClr>
              <a:buFont typeface="Wingdings 2" pitchFamily="18" charset="2"/>
              <a:buChar char=""/>
              <a:defRPr sz="24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0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buFont typeface="Wingdings 2" pitchFamily="18" charset="2"/>
              <a:buNone/>
            </a:pPr>
            <a:r>
              <a:rPr lang="en-US" sz="2000" smtClean="0"/>
              <a:t>Mission</a:t>
            </a:r>
            <a:r>
              <a:rPr lang="en-US" smtClean="0"/>
              <a:t>:</a:t>
            </a:r>
          </a:p>
          <a:p>
            <a:pPr marL="0" indent="0">
              <a:buFont typeface="Wingdings 2" pitchFamily="18" charset="2"/>
              <a:buNone/>
            </a:pPr>
            <a:r>
              <a:rPr lang="en-US" sz="1500" i="1" smtClean="0">
                <a:latin typeface="Minion Pro"/>
                <a:cs typeface="Minion Pro"/>
              </a:rPr>
              <a:t>Provide products and services that enable members to deliver high quality, efficient care and to support them in delivering outcomes of care based on the Triple-Aim as they move from fee for service reimbursement and volume based care to care financed by global budgets and full capitation</a:t>
            </a:r>
          </a:p>
          <a:p>
            <a:pPr marL="0" indent="0">
              <a:buFont typeface="Wingdings 2" pitchFamily="18" charset="2"/>
              <a:buNone/>
            </a:pPr>
            <a:endParaRPr lang="en-US" sz="1600" smtClean="0"/>
          </a:p>
          <a:p>
            <a:pPr marL="0" indent="0">
              <a:buFont typeface="Wingdings 2" pitchFamily="18" charset="2"/>
              <a:buNone/>
            </a:pPr>
            <a:r>
              <a:rPr lang="en-US" sz="2000" smtClean="0"/>
              <a:t>Guiding Principles</a:t>
            </a:r>
            <a:r>
              <a:rPr lang="en-US" sz="1600" smtClean="0"/>
              <a:t>:</a:t>
            </a:r>
            <a:endParaRPr lang="en-US" sz="1500" i="1" smtClean="0">
              <a:latin typeface="Minion Pro"/>
              <a:cs typeface="Minion Pro"/>
            </a:endParaRPr>
          </a:p>
          <a:p>
            <a:pPr lvl="1">
              <a:buFont typeface="Wingdings" charset="2"/>
              <a:buChar char="v"/>
            </a:pPr>
            <a:r>
              <a:rPr lang="en-US" sz="1400" smtClean="0">
                <a:cs typeface="Minion Pro"/>
              </a:rPr>
              <a:t>Patient-centered care</a:t>
            </a:r>
          </a:p>
          <a:p>
            <a:pPr lvl="1">
              <a:buFont typeface="Wingdings" charset="2"/>
              <a:buChar char="v"/>
            </a:pPr>
            <a:r>
              <a:rPr lang="en-US" sz="1400" smtClean="0">
                <a:cs typeface="Minion Pro"/>
              </a:rPr>
              <a:t>Transition to capitation</a:t>
            </a:r>
          </a:p>
          <a:p>
            <a:pPr lvl="1">
              <a:buFont typeface="Wingdings" charset="2"/>
              <a:buChar char="v"/>
            </a:pPr>
            <a:r>
              <a:rPr lang="en-US" sz="1400" smtClean="0">
                <a:cs typeface="Minion Pro"/>
              </a:rPr>
              <a:t>Common measures</a:t>
            </a:r>
          </a:p>
          <a:p>
            <a:pPr lvl="1">
              <a:buFont typeface="Wingdings" charset="2"/>
              <a:buChar char="v"/>
            </a:pPr>
            <a:r>
              <a:rPr lang="en-US" sz="1400" smtClean="0">
                <a:cs typeface="Minion Pro"/>
              </a:rPr>
              <a:t>Learning &amp; innovation</a:t>
            </a:r>
          </a:p>
          <a:p>
            <a:pPr lvl="1">
              <a:buFont typeface="Wingdings" charset="2"/>
              <a:buChar char="v"/>
            </a:pPr>
            <a:r>
              <a:rPr lang="en-US" sz="1400" smtClean="0">
                <a:cs typeface="Minion Pro"/>
              </a:rPr>
              <a:t>Public-private partnerships</a:t>
            </a:r>
          </a:p>
          <a:p>
            <a:pPr lvl="1">
              <a:buFont typeface="Wingdings" charset="2"/>
              <a:buChar char="v"/>
            </a:pPr>
            <a:r>
              <a:rPr lang="en-US" sz="1400" smtClean="0">
                <a:cs typeface="Minion Pro"/>
              </a:rPr>
              <a:t>Transparency</a:t>
            </a:r>
          </a:p>
          <a:p>
            <a:pPr lvl="1">
              <a:buFont typeface="Wingdings" charset="2"/>
              <a:buChar char="v"/>
            </a:pPr>
            <a:r>
              <a:rPr lang="en-US" sz="1400" smtClean="0">
                <a:cs typeface="Minion Pro"/>
              </a:rPr>
              <a:t>Separate risk arrangements</a:t>
            </a:r>
          </a:p>
          <a:p>
            <a:pPr lvl="1">
              <a:buFont typeface="Wingdings" charset="2"/>
              <a:buChar char="v"/>
            </a:pPr>
            <a:r>
              <a:rPr lang="en-US" sz="1400" smtClean="0">
                <a:cs typeface="Minion Pro"/>
              </a:rPr>
              <a:t>Stewardship</a:t>
            </a:r>
            <a:endParaRPr lang="en-US" sz="1400" dirty="0">
              <a:cs typeface="Minion Pro"/>
            </a:endParaRPr>
          </a:p>
        </p:txBody>
      </p:sp>
      <p:pic>
        <p:nvPicPr>
          <p:cNvPr id="5" name="Picture 4"/>
          <p:cNvPicPr>
            <a:picLocks noChangeAspect="1"/>
          </p:cNvPicPr>
          <p:nvPr/>
        </p:nvPicPr>
        <p:blipFill>
          <a:blip r:embed="rId2" cstate="print"/>
          <a:stretch>
            <a:fillRect/>
          </a:stretch>
        </p:blipFill>
        <p:spPr>
          <a:xfrm>
            <a:off x="3670745" y="2049962"/>
            <a:ext cx="5376911" cy="3912529"/>
          </a:xfrm>
          <a:prstGeom prst="rect">
            <a:avLst/>
          </a:prstGeom>
        </p:spPr>
      </p:pic>
    </p:spTree>
    <p:extLst>
      <p:ext uri="{BB962C8B-B14F-4D97-AF65-F5344CB8AC3E}">
        <p14:creationId xmlns:p14="http://schemas.microsoft.com/office/powerpoint/2010/main" xmlns="" val="33112941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b="15617"/>
          <a:stretch>
            <a:fillRect/>
          </a:stretch>
        </p:blipFill>
        <p:spPr bwMode="auto">
          <a:xfrm>
            <a:off x="381000" y="1719071"/>
            <a:ext cx="3976740" cy="2705589"/>
          </a:xfrm>
          <a:prstGeom prst="rect">
            <a:avLst/>
          </a:prstGeom>
          <a:ln w="38100" cmpd="sng">
            <a:solidFill>
              <a:srgbClr val="AD0101"/>
            </a:solidFill>
            <a:miter lim="800000"/>
            <a:headEnd/>
            <a:tailEnd/>
          </a:ln>
          <a:effectLst>
            <a:outerShdw blurRad="50800" dist="38100" dir="2700000" algn="tl" rotWithShape="0">
              <a:srgbClr val="000000">
                <a:alpha val="43000"/>
              </a:srgbClr>
            </a:outerShdw>
          </a:effectLst>
          <a:extLst/>
        </p:spPr>
      </p:pic>
      <p:sp>
        <p:nvSpPr>
          <p:cNvPr id="3" name="Title 2"/>
          <p:cNvSpPr>
            <a:spLocks noGrp="1"/>
          </p:cNvSpPr>
          <p:nvPr>
            <p:ph type="title"/>
          </p:nvPr>
        </p:nvSpPr>
        <p:spPr/>
        <p:txBody>
          <a:bodyPr/>
          <a:lstStyle/>
          <a:p>
            <a:r>
              <a:rPr lang="en-US" dirty="0" smtClean="0"/>
              <a:t>BEYOND THE USUAL SUSPECTS: NEW QUALITY MEASURES </a:t>
            </a:r>
            <a:endParaRPr lang="en-US" dirty="0"/>
          </a:p>
        </p:txBody>
      </p:sp>
      <p:sp>
        <p:nvSpPr>
          <p:cNvPr id="5" name="TextBox 4"/>
          <p:cNvSpPr txBox="1"/>
          <p:nvPr/>
        </p:nvSpPr>
        <p:spPr>
          <a:xfrm>
            <a:off x="151725" y="6381315"/>
            <a:ext cx="8783212" cy="400110"/>
          </a:xfrm>
          <a:prstGeom prst="rect">
            <a:avLst/>
          </a:prstGeom>
          <a:noFill/>
        </p:spPr>
        <p:txBody>
          <a:bodyPr wrap="square" rtlCol="0">
            <a:spAutoFit/>
          </a:bodyPr>
          <a:lstStyle/>
          <a:p>
            <a:pPr algn="r"/>
            <a:r>
              <a:rPr lang="en-US" sz="1000" dirty="0" smtClean="0">
                <a:latin typeface="Franklin Gothic Book"/>
                <a:cs typeface="Franklin Gothic Book"/>
              </a:rPr>
              <a:t>Source:  </a:t>
            </a:r>
            <a:r>
              <a:rPr lang="en-US" sz="1000" dirty="0" err="1" smtClean="0">
                <a:latin typeface="Franklin Gothic Book"/>
                <a:cs typeface="Franklin Gothic Book"/>
              </a:rPr>
              <a:t>Sepucha</a:t>
            </a:r>
            <a:r>
              <a:rPr lang="en-US" sz="1000" dirty="0" smtClean="0">
                <a:latin typeface="Franklin Gothic Book"/>
                <a:cs typeface="Franklin Gothic Book"/>
              </a:rPr>
              <a:t> KR, et al.   </a:t>
            </a:r>
            <a:r>
              <a:rPr lang="en-US" sz="1000" b="1" dirty="0" smtClean="0">
                <a:latin typeface="Franklin Gothic Book"/>
                <a:cs typeface="Franklin Gothic Book"/>
              </a:rPr>
              <a:t>Policy support for patient-centered care:  the need for measurable improvements in decision quality</a:t>
            </a:r>
            <a:r>
              <a:rPr lang="en-US" sz="1000" dirty="0" smtClean="0">
                <a:latin typeface="Franklin Gothic Book"/>
                <a:cs typeface="Franklin Gothic Book"/>
              </a:rPr>
              <a:t>.</a:t>
            </a:r>
            <a:r>
              <a:rPr lang="en-US" sz="1000" b="1" dirty="0" smtClean="0">
                <a:latin typeface="Franklin Gothic Book"/>
                <a:cs typeface="Franklin Gothic Book"/>
              </a:rPr>
              <a:t>  </a:t>
            </a:r>
            <a:r>
              <a:rPr lang="en-US" sz="1000" dirty="0" smtClean="0">
                <a:latin typeface="Franklin Gothic Book"/>
                <a:cs typeface="Franklin Gothic Book"/>
              </a:rPr>
              <a:t>Health Affairs (Millwood). 2004; </a:t>
            </a:r>
            <a:r>
              <a:rPr lang="en-US" sz="1000" dirty="0" err="1" smtClean="0">
                <a:latin typeface="Franklin Gothic Book"/>
                <a:cs typeface="Franklin Gothic Book"/>
              </a:rPr>
              <a:t>Suppl</a:t>
            </a:r>
            <a:r>
              <a:rPr lang="en-US" sz="1000" dirty="0" smtClean="0">
                <a:latin typeface="Franklin Gothic Book"/>
                <a:cs typeface="Franklin Gothic Book"/>
              </a:rPr>
              <a:t> Web Exclusives: VAR54-62.</a:t>
            </a:r>
            <a:endParaRPr lang="en-US" sz="1000" dirty="0">
              <a:latin typeface="Franklin Gothic Book"/>
              <a:cs typeface="Franklin Gothic Book"/>
            </a:endParaRPr>
          </a:p>
        </p:txBody>
      </p:sp>
      <p:grpSp>
        <p:nvGrpSpPr>
          <p:cNvPr id="20" name="Group 19"/>
          <p:cNvGrpSpPr/>
          <p:nvPr/>
        </p:nvGrpSpPr>
        <p:grpSpPr>
          <a:xfrm>
            <a:off x="1873769" y="1710231"/>
            <a:ext cx="5289919" cy="4539514"/>
            <a:chOff x="2126762" y="1670725"/>
            <a:chExt cx="5289919" cy="4539514"/>
          </a:xfrm>
        </p:grpSpPr>
        <p:sp>
          <p:nvSpPr>
            <p:cNvPr id="16" name="Isosceles Triangle 15"/>
            <p:cNvSpPr/>
            <p:nvPr/>
          </p:nvSpPr>
          <p:spPr>
            <a:xfrm>
              <a:off x="2126762" y="1670725"/>
              <a:ext cx="5289919" cy="4455754"/>
            </a:xfrm>
            <a:prstGeom prst="triangle">
              <a:avLst/>
            </a:prstGeom>
            <a:solidFill>
              <a:srgbClr val="FFFFFF"/>
            </a:solidFill>
            <a:ln>
              <a:solidFill>
                <a:schemeClr val="bg2">
                  <a:lumMod val="9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2479523" y="2057177"/>
              <a:ext cx="4580016" cy="4153062"/>
              <a:chOff x="3955265" y="3048847"/>
              <a:chExt cx="3104273" cy="3187951"/>
            </a:xfrm>
          </p:grpSpPr>
          <p:sp>
            <p:nvSpPr>
              <p:cNvPr id="6" name="Isosceles Triangle 5"/>
              <p:cNvSpPr/>
              <p:nvPr/>
            </p:nvSpPr>
            <p:spPr>
              <a:xfrm>
                <a:off x="3955265" y="3048847"/>
                <a:ext cx="3104273" cy="29613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Decision </a:t>
                </a:r>
                <a:br>
                  <a:rPr lang="en-US" sz="2800" dirty="0" smtClean="0"/>
                </a:br>
                <a:r>
                  <a:rPr lang="en-US" sz="2800" dirty="0" smtClean="0"/>
                  <a:t>Quality</a:t>
                </a:r>
              </a:p>
              <a:p>
                <a:pPr algn="ctr"/>
                <a:endParaRPr lang="en-US" sz="2400" dirty="0"/>
              </a:p>
              <a:p>
                <a:pPr algn="ctr"/>
                <a:endParaRPr lang="en-US" sz="2400" dirty="0" smtClean="0"/>
              </a:p>
              <a:p>
                <a:pPr algn="ctr"/>
                <a:endParaRPr lang="en-US" sz="2400" dirty="0"/>
              </a:p>
            </p:txBody>
          </p:sp>
          <p:sp>
            <p:nvSpPr>
              <p:cNvPr id="7" name="TextBox 6"/>
              <p:cNvSpPr txBox="1"/>
              <p:nvPr/>
            </p:nvSpPr>
            <p:spPr>
              <a:xfrm rot="3624719">
                <a:off x="5565043" y="4396323"/>
                <a:ext cx="1500268" cy="417945"/>
              </a:xfrm>
              <a:prstGeom prst="rect">
                <a:avLst/>
              </a:prstGeom>
              <a:noFill/>
            </p:spPr>
            <p:txBody>
              <a:bodyPr wrap="none" rtlCol="0">
                <a:spAutoFit/>
              </a:bodyPr>
              <a:lstStyle/>
              <a:p>
                <a:r>
                  <a:rPr lang="en-US" dirty="0" smtClean="0"/>
                  <a:t>Involvement</a:t>
                </a:r>
                <a:endParaRPr lang="en-US" dirty="0"/>
              </a:p>
            </p:txBody>
          </p:sp>
          <p:sp>
            <p:nvSpPr>
              <p:cNvPr id="8" name="TextBox 7"/>
              <p:cNvSpPr txBox="1"/>
              <p:nvPr/>
            </p:nvSpPr>
            <p:spPr>
              <a:xfrm>
                <a:off x="5088487" y="5953293"/>
                <a:ext cx="863971" cy="283505"/>
              </a:xfrm>
              <a:prstGeom prst="rect">
                <a:avLst/>
              </a:prstGeom>
              <a:noFill/>
            </p:spPr>
            <p:txBody>
              <a:bodyPr wrap="none" rtlCol="0">
                <a:spAutoFit/>
              </a:bodyPr>
              <a:lstStyle/>
              <a:p>
                <a:pPr algn="ctr"/>
                <a:r>
                  <a:rPr lang="en-US" dirty="0" smtClean="0"/>
                  <a:t>Knowledge</a:t>
                </a:r>
                <a:endParaRPr lang="en-US" dirty="0"/>
              </a:p>
            </p:txBody>
          </p:sp>
          <p:sp>
            <p:nvSpPr>
              <p:cNvPr id="9" name="TextBox 8"/>
              <p:cNvSpPr txBox="1"/>
              <p:nvPr/>
            </p:nvSpPr>
            <p:spPr>
              <a:xfrm rot="18033431">
                <a:off x="3454147" y="4273355"/>
                <a:ext cx="2613943" cy="417945"/>
              </a:xfrm>
              <a:prstGeom prst="rect">
                <a:avLst/>
              </a:prstGeom>
              <a:noFill/>
            </p:spPr>
            <p:txBody>
              <a:bodyPr wrap="square" rtlCol="0">
                <a:spAutoFit/>
              </a:bodyPr>
              <a:lstStyle/>
              <a:p>
                <a:pPr algn="ctr"/>
                <a:r>
                  <a:rPr lang="en-US" dirty="0" smtClean="0"/>
                  <a:t>Values Concordance</a:t>
                </a:r>
                <a:endParaRPr lang="en-US" dirty="0"/>
              </a:p>
            </p:txBody>
          </p:sp>
        </p:grpSp>
      </p:grpSp>
      <p:sp>
        <p:nvSpPr>
          <p:cNvPr id="10" name="TextBox 9"/>
          <p:cNvSpPr txBox="1"/>
          <p:nvPr/>
        </p:nvSpPr>
        <p:spPr>
          <a:xfrm>
            <a:off x="4999631" y="2110837"/>
            <a:ext cx="4144369" cy="3844736"/>
          </a:xfrm>
          <a:prstGeom prst="rect">
            <a:avLst/>
          </a:prstGeom>
        </p:spPr>
        <p:txBody>
          <a:bodyPr vert="horz" lIns="91440" tIns="45720" rIns="91440" bIns="45720" rtlCol="0">
            <a:noAutofit/>
          </a:bodyPr>
          <a:lstStyle>
            <a:lvl1pPr marL="274320" indent="-228600">
              <a:spcBef>
                <a:spcPct val="20000"/>
              </a:spcBef>
              <a:buClr>
                <a:schemeClr val="accent1"/>
              </a:buClr>
              <a:buFont typeface="Wingdings 2" pitchFamily="18" charset="2"/>
              <a:buChar char=""/>
              <a:defRPr sz="2400" spc="150" baseline="0">
                <a:solidFill>
                  <a:schemeClr val="tx2"/>
                </a:solidFill>
              </a:defRPr>
            </a:lvl1pPr>
            <a:lvl2pPr marL="548640" lvl="1" indent="-182880">
              <a:spcBef>
                <a:spcPct val="20000"/>
              </a:spcBef>
              <a:buClr>
                <a:schemeClr val="accent2"/>
              </a:buClr>
              <a:buFont typeface="Wingdings" pitchFamily="2" charset="2"/>
              <a:buChar char="§"/>
              <a:defRPr sz="2000" spc="100" baseline="0">
                <a:solidFill>
                  <a:schemeClr val="tx2"/>
                </a:solidFill>
              </a:defRPr>
            </a:lvl2pPr>
            <a:lvl3pPr marL="822960" lvl="2" indent="-182880">
              <a:spcBef>
                <a:spcPct val="20000"/>
              </a:spcBef>
              <a:buClr>
                <a:schemeClr val="accent3"/>
              </a:buClr>
              <a:buFont typeface="Wingdings" pitchFamily="2" charset="2"/>
              <a:buChar char="§"/>
              <a:defRPr sz="1600" spc="100" baseline="0">
                <a:solidFill>
                  <a:schemeClr val="tx2"/>
                </a:solidFill>
              </a:defRPr>
            </a:lvl3pPr>
            <a:lvl4pPr marL="1097280" indent="-182880">
              <a:spcBef>
                <a:spcPct val="20000"/>
              </a:spcBef>
              <a:buClr>
                <a:schemeClr val="accent4"/>
              </a:buClr>
              <a:buFont typeface="Wingdings" pitchFamily="2" charset="2"/>
              <a:buChar char="§"/>
              <a:defRPr sz="1400">
                <a:solidFill>
                  <a:schemeClr val="tx2"/>
                </a:solidFill>
              </a:defRPr>
            </a:lvl4pPr>
            <a:lvl5pPr marL="1280160" indent="-182880">
              <a:spcBef>
                <a:spcPct val="20000"/>
              </a:spcBef>
              <a:buClr>
                <a:schemeClr val="accent6"/>
              </a:buClr>
              <a:buFont typeface="Wingdings" pitchFamily="2" charset="2"/>
              <a:buChar char="§"/>
              <a:defRPr sz="1300" spc="100" baseline="0">
                <a:solidFill>
                  <a:schemeClr val="tx2"/>
                </a:solidFill>
              </a:defRPr>
            </a:lvl5pPr>
            <a:lvl6pPr marL="1554480" indent="-182880">
              <a:spcBef>
                <a:spcPct val="20000"/>
              </a:spcBef>
              <a:buClr>
                <a:schemeClr val="accent1"/>
              </a:buClr>
              <a:buFont typeface="Wingdings" pitchFamily="2" charset="2"/>
              <a:buChar char="§"/>
              <a:defRPr sz="1200">
                <a:solidFill>
                  <a:schemeClr val="tx2"/>
                </a:solidFill>
              </a:defRPr>
            </a:lvl6pPr>
            <a:lvl7pPr marL="1828800" indent="-182880">
              <a:spcBef>
                <a:spcPct val="20000"/>
              </a:spcBef>
              <a:buClr>
                <a:schemeClr val="accent2"/>
              </a:buClr>
              <a:buFont typeface="Wingdings" pitchFamily="2" charset="2"/>
              <a:buChar char="§"/>
              <a:defRPr sz="1200">
                <a:solidFill>
                  <a:schemeClr val="tx2"/>
                </a:solidFill>
              </a:defRPr>
            </a:lvl7pPr>
            <a:lvl8pPr marL="2103120" indent="-182880">
              <a:spcBef>
                <a:spcPct val="20000"/>
              </a:spcBef>
              <a:buClr>
                <a:schemeClr val="accent3"/>
              </a:buClr>
              <a:buFont typeface="Wingdings" pitchFamily="2" charset="2"/>
              <a:buChar char="§"/>
              <a:defRPr sz="1200">
                <a:solidFill>
                  <a:schemeClr val="tx2"/>
                </a:solidFill>
              </a:defRPr>
            </a:lvl8pPr>
            <a:lvl9pPr marL="2377440" indent="-182880">
              <a:spcBef>
                <a:spcPct val="20000"/>
              </a:spcBef>
              <a:buClr>
                <a:schemeClr val="accent5"/>
              </a:buClr>
              <a:buFont typeface="Wingdings" pitchFamily="2" charset="2"/>
              <a:buChar char="§"/>
              <a:defRPr sz="1200">
                <a:solidFill>
                  <a:schemeClr val="tx2"/>
                </a:solidFill>
              </a:defRPr>
            </a:lvl9pPr>
          </a:lstStyle>
          <a:p>
            <a:r>
              <a:rPr lang="en-US" sz="1400" i="1" dirty="0"/>
              <a:t>Did the patient know a decision was being made?</a:t>
            </a:r>
            <a:br>
              <a:rPr lang="en-US" sz="1400" i="1" dirty="0"/>
            </a:br>
            <a:endParaRPr lang="en-US" sz="1400" i="1" dirty="0"/>
          </a:p>
          <a:p>
            <a:pPr marL="576263"/>
            <a:r>
              <a:rPr lang="en-US" sz="1400" i="1" dirty="0"/>
              <a:t>Did the patient know the pros and cons of the treatment options?</a:t>
            </a:r>
            <a:br>
              <a:rPr lang="en-US" sz="1400" i="1" dirty="0"/>
            </a:br>
            <a:endParaRPr lang="en-US" sz="1400" i="1" dirty="0"/>
          </a:p>
          <a:p>
            <a:pPr marL="977900"/>
            <a:r>
              <a:rPr lang="en-US" sz="1400" i="1" dirty="0"/>
              <a:t>Did the provider elicit the patient’s preferences?</a:t>
            </a:r>
          </a:p>
          <a:p>
            <a:endParaRPr lang="en-US" sz="1400" i="1" dirty="0"/>
          </a:p>
          <a:p>
            <a:pPr marL="1433513"/>
            <a:r>
              <a:rPr lang="en-US" sz="1400" i="1" dirty="0"/>
              <a:t>Did the patient know what (s)he needed to know?</a:t>
            </a:r>
          </a:p>
          <a:p>
            <a:endParaRPr lang="en-US" sz="1400" i="1" dirty="0"/>
          </a:p>
          <a:p>
            <a:pPr marL="1890713" defTabSz="973138"/>
            <a:r>
              <a:rPr lang="en-US" sz="1400" i="1" dirty="0"/>
              <a:t>Did the decision reflect the patient’s goals and concerns?</a:t>
            </a:r>
          </a:p>
        </p:txBody>
      </p:sp>
    </p:spTree>
    <p:extLst>
      <p:ext uri="{BB962C8B-B14F-4D97-AF65-F5344CB8AC3E}">
        <p14:creationId xmlns:p14="http://schemas.microsoft.com/office/powerpoint/2010/main" xmlns="" val="18544475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Establish informed patient choice as the standard of care</a:t>
            </a:r>
          </a:p>
          <a:p>
            <a:pPr lvl="1"/>
            <a:r>
              <a:rPr lang="en-US" dirty="0" smtClean="0"/>
              <a:t>Ethically required</a:t>
            </a:r>
          </a:p>
          <a:p>
            <a:pPr lvl="1"/>
            <a:r>
              <a:rPr lang="en-US" dirty="0" smtClean="0"/>
              <a:t>Replace informed consent with informed patient choice</a:t>
            </a:r>
          </a:p>
          <a:p>
            <a:pPr lvl="2"/>
            <a:r>
              <a:rPr lang="en-US" dirty="0" smtClean="0"/>
              <a:t>Legal structures that mirror clinical model</a:t>
            </a:r>
          </a:p>
          <a:p>
            <a:r>
              <a:rPr lang="en-US" dirty="0" smtClean="0"/>
              <a:t>Reimbursement changes</a:t>
            </a:r>
          </a:p>
          <a:p>
            <a:pPr lvl="1"/>
            <a:r>
              <a:rPr lang="en-US" dirty="0" smtClean="0"/>
              <a:t>Support infrastructures to systemically deliver shared decision making</a:t>
            </a:r>
          </a:p>
          <a:p>
            <a:pPr lvl="1"/>
            <a:r>
              <a:rPr lang="en-US" dirty="0" smtClean="0"/>
              <a:t>Pay for achieving high quality patient decision making</a:t>
            </a:r>
          </a:p>
          <a:p>
            <a:r>
              <a:rPr lang="en-US" dirty="0" smtClean="0"/>
              <a:t>Benefit changes</a:t>
            </a:r>
          </a:p>
          <a:p>
            <a:pPr lvl="1"/>
            <a:r>
              <a:rPr lang="en-US" dirty="0" smtClean="0"/>
              <a:t>Incentives to participate in shared decision making</a:t>
            </a:r>
          </a:p>
          <a:p>
            <a:pPr lvl="1"/>
            <a:r>
              <a:rPr lang="en-US" dirty="0" smtClean="0"/>
              <a:t>Cost sharing for more expensive intervention?</a:t>
            </a:r>
          </a:p>
        </p:txBody>
      </p:sp>
      <p:sp>
        <p:nvSpPr>
          <p:cNvPr id="3" name="Title 2"/>
          <p:cNvSpPr>
            <a:spLocks noGrp="1"/>
          </p:cNvSpPr>
          <p:nvPr>
            <p:ph type="title"/>
          </p:nvPr>
        </p:nvSpPr>
        <p:spPr/>
        <p:txBody>
          <a:bodyPr/>
          <a:lstStyle/>
          <a:p>
            <a:r>
              <a:rPr lang="en-US" dirty="0" smtClean="0"/>
              <a:t>Lining up all of the levers</a:t>
            </a:r>
            <a:endParaRPr lang="en-US" dirty="0"/>
          </a:p>
        </p:txBody>
      </p:sp>
    </p:spTree>
    <p:extLst>
      <p:ext uri="{BB962C8B-B14F-4D97-AF65-F5344CB8AC3E}">
        <p14:creationId xmlns:p14="http://schemas.microsoft.com/office/powerpoint/2010/main" xmlns="" val="23277454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1"/>
                </a:solidFill>
              </a:rPr>
              <a:t>Profile of the issue</a:t>
            </a:r>
          </a:p>
          <a:p>
            <a:endParaRPr lang="en-US" dirty="0">
              <a:solidFill>
                <a:schemeClr val="tx1"/>
              </a:solidFill>
            </a:endParaRPr>
          </a:p>
          <a:p>
            <a:r>
              <a:rPr lang="en-US" dirty="0" smtClean="0">
                <a:solidFill>
                  <a:schemeClr val="tx1"/>
                </a:solidFill>
              </a:rPr>
              <a:t>Are physicians and patients on the same page?</a:t>
            </a:r>
          </a:p>
          <a:p>
            <a:endParaRPr lang="en-US" dirty="0">
              <a:solidFill>
                <a:schemeClr val="tx1"/>
              </a:solidFill>
            </a:endParaRPr>
          </a:p>
          <a:p>
            <a:r>
              <a:rPr lang="en-US" dirty="0" smtClean="0">
                <a:solidFill>
                  <a:schemeClr val="tx1"/>
                </a:solidFill>
              </a:rPr>
              <a:t>Is there evidence that doing the right thing can result in doing well?</a:t>
            </a:r>
          </a:p>
          <a:p>
            <a:endParaRPr lang="en-US" dirty="0">
              <a:solidFill>
                <a:schemeClr val="tx1"/>
              </a:solidFill>
            </a:endParaRPr>
          </a:p>
          <a:p>
            <a:r>
              <a:rPr lang="en-US" dirty="0" smtClean="0">
                <a:solidFill>
                  <a:schemeClr val="tx1"/>
                </a:solidFill>
              </a:rPr>
              <a:t>Making shared decision making part of usual care</a:t>
            </a:r>
            <a:endParaRPr lang="en-US" dirty="0">
              <a:solidFill>
                <a:schemeClr val="tx1"/>
              </a:solidFill>
            </a:endParaRPr>
          </a:p>
        </p:txBody>
      </p:sp>
      <p:sp>
        <p:nvSpPr>
          <p:cNvPr id="3" name="Title 2"/>
          <p:cNvSpPr>
            <a:spLocks noGrp="1"/>
          </p:cNvSpPr>
          <p:nvPr>
            <p:ph type="title"/>
          </p:nvPr>
        </p:nvSpPr>
        <p:spPr/>
        <p:txBody>
          <a:bodyPr/>
          <a:lstStyle/>
          <a:p>
            <a:r>
              <a:rPr lang="en-US" dirty="0" smtClean="0"/>
              <a:t>What we will cover</a:t>
            </a:r>
            <a:endParaRPr lang="en-US" dirty="0"/>
          </a:p>
        </p:txBody>
      </p:sp>
    </p:spTree>
    <p:extLst>
      <p:ext uri="{BB962C8B-B14F-4D97-AF65-F5344CB8AC3E}">
        <p14:creationId xmlns:p14="http://schemas.microsoft.com/office/powerpoint/2010/main" xmlns="" val="1953463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Preference Sensitive Care Conditions (</a:t>
            </a:r>
            <a:r>
              <a:rPr lang="en-US" dirty="0" err="1" smtClean="0"/>
              <a:t>PSC</a:t>
            </a:r>
            <a:r>
              <a:rPr lang="en-US" dirty="0" smtClean="0"/>
              <a:t>) include:</a:t>
            </a:r>
          </a:p>
          <a:p>
            <a:pPr lvl="1"/>
            <a:r>
              <a:rPr lang="en-US" dirty="0" smtClean="0"/>
              <a:t>Herniated disc (meds, PT, surgery)</a:t>
            </a:r>
          </a:p>
          <a:p>
            <a:pPr lvl="1"/>
            <a:r>
              <a:rPr lang="en-US" dirty="0" smtClean="0"/>
              <a:t>Osteoarthritis (meds, surgery)</a:t>
            </a:r>
          </a:p>
          <a:p>
            <a:pPr lvl="1"/>
            <a:r>
              <a:rPr lang="en-US" dirty="0" smtClean="0"/>
              <a:t>Coronary artery disease (meds, angioplasty/stenting, </a:t>
            </a:r>
            <a:r>
              <a:rPr lang="en-US" dirty="0" err="1" smtClean="0"/>
              <a:t>CABG</a:t>
            </a:r>
            <a:r>
              <a:rPr lang="en-US" dirty="0" smtClean="0"/>
              <a:t>)</a:t>
            </a:r>
          </a:p>
          <a:p>
            <a:pPr lvl="1"/>
            <a:r>
              <a:rPr lang="en-US" dirty="0" smtClean="0"/>
              <a:t>Prostate cancer (active surveillance, radiation, surgery)</a:t>
            </a:r>
          </a:p>
          <a:p>
            <a:pPr lvl="1"/>
            <a:r>
              <a:rPr lang="en-US" dirty="0" smtClean="0"/>
              <a:t>Early-stage breast cancer treatment (lumpectomy/radiation, mastectomy +/- reconstruction)</a:t>
            </a:r>
          </a:p>
          <a:p>
            <a:pPr lvl="1"/>
            <a:r>
              <a:rPr lang="en-US" dirty="0" smtClean="0"/>
              <a:t>Benign uterine conditions (meds, </a:t>
            </a:r>
            <a:r>
              <a:rPr lang="en-US" dirty="0" err="1" smtClean="0"/>
              <a:t>D&amp;C</a:t>
            </a:r>
            <a:r>
              <a:rPr lang="en-US" dirty="0" smtClean="0"/>
              <a:t>, ablation, hysterectomy)</a:t>
            </a:r>
          </a:p>
          <a:p>
            <a:pPr lvl="1"/>
            <a:r>
              <a:rPr lang="en-US" dirty="0" smtClean="0"/>
              <a:t>Obesity (behavior change, meds, bariatric surgery)</a:t>
            </a:r>
          </a:p>
          <a:p>
            <a:pPr lvl="1"/>
            <a:r>
              <a:rPr lang="en-US" dirty="0" smtClean="0"/>
              <a:t>End of life care (‘curative/futile’, palliative, hospice, </a:t>
            </a:r>
            <a:r>
              <a:rPr lang="en-US" dirty="0" err="1" smtClean="0"/>
              <a:t>etc</a:t>
            </a:r>
            <a:r>
              <a:rPr lang="en-US" dirty="0" smtClean="0"/>
              <a:t>)</a:t>
            </a:r>
          </a:p>
          <a:p>
            <a:pPr lvl="1"/>
            <a:r>
              <a:rPr lang="en-US" dirty="0" smtClean="0"/>
              <a:t>Depression (meds, psychotherapy, watchful waiting)</a:t>
            </a:r>
          </a:p>
          <a:p>
            <a:pPr lvl="1"/>
            <a:r>
              <a:rPr lang="en-US" dirty="0" smtClean="0"/>
              <a:t>Etc.</a:t>
            </a:r>
            <a:endParaRPr lang="en-US" dirty="0"/>
          </a:p>
        </p:txBody>
      </p:sp>
      <p:sp>
        <p:nvSpPr>
          <p:cNvPr id="3" name="Title 2"/>
          <p:cNvSpPr>
            <a:spLocks noGrp="1"/>
          </p:cNvSpPr>
          <p:nvPr>
            <p:ph type="title"/>
          </p:nvPr>
        </p:nvSpPr>
        <p:spPr/>
        <p:txBody>
          <a:bodyPr/>
          <a:lstStyle/>
          <a:p>
            <a:r>
              <a:rPr lang="en-US" dirty="0" smtClean="0"/>
              <a:t>Profile of the Issue…</a:t>
            </a:r>
            <a:endParaRPr lang="en-US" dirty="0"/>
          </a:p>
        </p:txBody>
      </p:sp>
    </p:spTree>
    <p:extLst>
      <p:ext uri="{BB962C8B-B14F-4D97-AF65-F5344CB8AC3E}">
        <p14:creationId xmlns:p14="http://schemas.microsoft.com/office/powerpoint/2010/main" xmlns="" val="298458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Patients want to be fully informed</a:t>
            </a:r>
            <a:br>
              <a:rPr lang="en-US" dirty="0" smtClean="0"/>
            </a:br>
            <a:endParaRPr lang="en-US" dirty="0" smtClean="0"/>
          </a:p>
          <a:p>
            <a:r>
              <a:rPr lang="en-US" dirty="0" smtClean="0"/>
              <a:t>Informed patients will participate in shared decision making</a:t>
            </a:r>
            <a:br>
              <a:rPr lang="en-US" dirty="0" smtClean="0"/>
            </a:br>
            <a:endParaRPr lang="en-US" dirty="0" smtClean="0"/>
          </a:p>
          <a:p>
            <a:r>
              <a:rPr lang="en-US" dirty="0" smtClean="0"/>
              <a:t>Fully informed physicians will honor patients’ values and preferences</a:t>
            </a:r>
            <a:br>
              <a:rPr lang="en-US" dirty="0" smtClean="0"/>
            </a:br>
            <a:endParaRPr lang="en-US" dirty="0" smtClean="0"/>
          </a:p>
          <a:p>
            <a:r>
              <a:rPr lang="en-US" dirty="0" smtClean="0"/>
              <a:t>Patients are more risk averse than are their physicians</a:t>
            </a:r>
            <a:endParaRPr lang="en-US" dirty="0"/>
          </a:p>
        </p:txBody>
      </p:sp>
      <p:sp>
        <p:nvSpPr>
          <p:cNvPr id="3" name="Title 2"/>
          <p:cNvSpPr>
            <a:spLocks noGrp="1"/>
          </p:cNvSpPr>
          <p:nvPr>
            <p:ph type="title"/>
          </p:nvPr>
        </p:nvSpPr>
        <p:spPr/>
        <p:txBody>
          <a:bodyPr/>
          <a:lstStyle/>
          <a:p>
            <a:r>
              <a:rPr lang="en-US" dirty="0" smtClean="0"/>
              <a:t>Principal assumptions</a:t>
            </a:r>
            <a:endParaRPr lang="en-US" dirty="0"/>
          </a:p>
        </p:txBody>
      </p:sp>
    </p:spTree>
    <p:extLst>
      <p:ext uri="{BB962C8B-B14F-4D97-AF65-F5344CB8AC3E}">
        <p14:creationId xmlns:p14="http://schemas.microsoft.com/office/powerpoint/2010/main" xmlns="" val="2073294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sz="half" idx="2"/>
          </p:nvPr>
        </p:nvSpPr>
        <p:spPr>
          <a:xfrm>
            <a:off x="4723660" y="2502446"/>
            <a:ext cx="4038600" cy="3220781"/>
          </a:xfrm>
        </p:spPr>
        <p:txBody>
          <a:bodyPr/>
          <a:lstStyle/>
          <a:p>
            <a:pPr marL="45720" indent="0">
              <a:buNone/>
            </a:pPr>
            <a:r>
              <a:rPr lang="en-US" sz="2000" i="1" dirty="0" smtClean="0"/>
              <a:t>“…Among those with severe arthritis, </a:t>
            </a:r>
            <a:r>
              <a:rPr lang="en-US" sz="2000" i="1" dirty="0" smtClean="0">
                <a:solidFill>
                  <a:srgbClr val="AD0101"/>
                </a:solidFill>
              </a:rPr>
              <a:t>no more than 15%</a:t>
            </a:r>
            <a:r>
              <a:rPr lang="en-US" sz="2000" i="1" dirty="0" smtClean="0"/>
              <a:t> were definitely willing to undergo (joint replacement), emphasizing the importance of considering both patients’ preference and surgical indications in evaluating need and appropriateness of rates of surgery”</a:t>
            </a:r>
            <a:endParaRPr lang="en-US" sz="2000" i="1" dirty="0"/>
          </a:p>
        </p:txBody>
      </p:sp>
      <p:sp>
        <p:nvSpPr>
          <p:cNvPr id="4" name="Title 3"/>
          <p:cNvSpPr>
            <a:spLocks noGrp="1"/>
          </p:cNvSpPr>
          <p:nvPr>
            <p:ph type="title"/>
          </p:nvPr>
        </p:nvSpPr>
        <p:spPr/>
        <p:txBody>
          <a:bodyPr/>
          <a:lstStyle/>
          <a:p>
            <a:r>
              <a:rPr lang="en-US" dirty="0" smtClean="0"/>
              <a:t>Profile of the issue…</a:t>
            </a:r>
            <a:endParaRPr lang="en-US" dirty="0"/>
          </a:p>
        </p:txBody>
      </p:sp>
      <p:pic>
        <p:nvPicPr>
          <p:cNvPr id="17" name="Picture 16"/>
          <p:cNvPicPr>
            <a:picLocks noChangeAspect="1"/>
          </p:cNvPicPr>
          <p:nvPr/>
        </p:nvPicPr>
        <p:blipFill rotWithShape="1">
          <a:blip r:embed="rId2" cstate="print"/>
          <a:srcRect t="9195"/>
          <a:stretch/>
        </p:blipFill>
        <p:spPr>
          <a:xfrm>
            <a:off x="457200" y="2264767"/>
            <a:ext cx="4055804" cy="369613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20" name="TextBox 19"/>
          <p:cNvSpPr txBox="1"/>
          <p:nvPr/>
        </p:nvSpPr>
        <p:spPr>
          <a:xfrm>
            <a:off x="380999" y="6420069"/>
            <a:ext cx="8579071" cy="400110"/>
          </a:xfrm>
          <a:prstGeom prst="rect">
            <a:avLst/>
          </a:prstGeom>
          <a:noFill/>
        </p:spPr>
        <p:txBody>
          <a:bodyPr wrap="square" rtlCol="0">
            <a:spAutoFit/>
          </a:bodyPr>
          <a:lstStyle/>
          <a:p>
            <a:pPr algn="r"/>
            <a:r>
              <a:rPr lang="en-US" sz="1000" dirty="0" smtClean="0">
                <a:latin typeface="Franklin Gothic Book"/>
                <a:cs typeface="Franklin Gothic Book"/>
              </a:rPr>
              <a:t>Source:  Hawker, </a:t>
            </a:r>
            <a:r>
              <a:rPr lang="en-US" sz="1000" dirty="0" err="1" smtClean="0">
                <a:latin typeface="Franklin Gothic Book"/>
                <a:cs typeface="Franklin Gothic Book"/>
              </a:rPr>
              <a:t>G.A</a:t>
            </a:r>
            <a:r>
              <a:rPr lang="en-US" sz="1000" dirty="0" smtClean="0">
                <a:latin typeface="Franklin Gothic Book"/>
                <a:cs typeface="Franklin Gothic Book"/>
              </a:rPr>
              <a:t>., et al.   </a:t>
            </a:r>
            <a:r>
              <a:rPr lang="en-US" sz="1000" b="1" dirty="0" smtClean="0">
                <a:latin typeface="Franklin Gothic Book"/>
                <a:cs typeface="Franklin Gothic Book"/>
              </a:rPr>
              <a:t>Determining the Need for Hip and Knee </a:t>
            </a:r>
            <a:r>
              <a:rPr lang="en-US" sz="1000" b="1" dirty="0" err="1" smtClean="0">
                <a:latin typeface="Franklin Gothic Book"/>
                <a:cs typeface="Franklin Gothic Book"/>
              </a:rPr>
              <a:t>Arthroplasty</a:t>
            </a:r>
            <a:r>
              <a:rPr lang="en-US" sz="1000" b="1" dirty="0" smtClean="0">
                <a:latin typeface="Franklin Gothic Book"/>
                <a:cs typeface="Franklin Gothic Book"/>
              </a:rPr>
              <a:t>:  The Role of Clinical Severity and Patients’ Preference.  </a:t>
            </a:r>
            <a:br>
              <a:rPr lang="en-US" sz="1000" b="1" dirty="0" smtClean="0">
                <a:latin typeface="Franklin Gothic Book"/>
                <a:cs typeface="Franklin Gothic Book"/>
              </a:rPr>
            </a:br>
            <a:r>
              <a:rPr lang="en-US" sz="1000" dirty="0" smtClean="0">
                <a:latin typeface="Franklin Gothic Book"/>
                <a:cs typeface="Franklin Gothic Book"/>
              </a:rPr>
              <a:t>Medical Care.  </a:t>
            </a:r>
            <a:r>
              <a:rPr lang="en-US" sz="1000" dirty="0" err="1" smtClean="0">
                <a:latin typeface="Franklin Gothic Book"/>
                <a:cs typeface="Franklin Gothic Book"/>
              </a:rPr>
              <a:t>Vol</a:t>
            </a:r>
            <a:r>
              <a:rPr lang="en-US" sz="1000" dirty="0" smtClean="0">
                <a:latin typeface="Franklin Gothic Book"/>
                <a:cs typeface="Franklin Gothic Book"/>
              </a:rPr>
              <a:t> 39(3), 206-16.</a:t>
            </a:r>
            <a:endParaRPr lang="en-US" sz="1000" dirty="0">
              <a:latin typeface="Franklin Gothic Book"/>
              <a:cs typeface="Franklin Gothic Book"/>
            </a:endParaRPr>
          </a:p>
        </p:txBody>
      </p:sp>
    </p:spTree>
    <p:extLst>
      <p:ext uri="{BB962C8B-B14F-4D97-AF65-F5344CB8AC3E}">
        <p14:creationId xmlns:p14="http://schemas.microsoft.com/office/powerpoint/2010/main" xmlns="" val="143296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261092556"/>
              </p:ext>
            </p:extLst>
          </p:nvPr>
        </p:nvGraphicFramePr>
        <p:xfrm>
          <a:off x="381000" y="1719263"/>
          <a:ext cx="8407400" cy="2397760"/>
        </p:xfrm>
        <a:graphic>
          <a:graphicData uri="http://schemas.openxmlformats.org/drawingml/2006/table">
            <a:tbl>
              <a:tblPr firstRow="1" bandRow="1">
                <a:tableStyleId>{5C22544A-7EE6-4342-B048-85BDC9FD1C3A}</a:tableStyleId>
              </a:tblPr>
              <a:tblGrid>
                <a:gridCol w="6941207"/>
                <a:gridCol w="1466193"/>
              </a:tblGrid>
              <a:tr h="370840">
                <a:tc>
                  <a:txBody>
                    <a:bodyPr/>
                    <a:lstStyle/>
                    <a:p>
                      <a:pPr algn="ctr"/>
                      <a:r>
                        <a:rPr lang="en-US" dirty="0" smtClean="0"/>
                        <a:t>Preferences</a:t>
                      </a:r>
                      <a:endParaRPr lang="en-US" dirty="0"/>
                    </a:p>
                  </a:txBody>
                  <a:tcPr anchor="ctr"/>
                </a:tc>
                <a:tc>
                  <a:txBody>
                    <a:bodyPr/>
                    <a:lstStyle/>
                    <a:p>
                      <a:pPr algn="ctr"/>
                      <a:r>
                        <a:rPr lang="en-US" dirty="0" smtClean="0"/>
                        <a:t>Number</a:t>
                      </a:r>
                      <a:r>
                        <a:rPr lang="en-US" baseline="0" dirty="0" smtClean="0"/>
                        <a:t> of Providers (n=1050)</a:t>
                      </a:r>
                      <a:endParaRPr lang="en-US" dirty="0"/>
                    </a:p>
                  </a:txBody>
                  <a:tcPr/>
                </a:tc>
              </a:tr>
              <a:tr h="370840">
                <a:tc>
                  <a:txBody>
                    <a:bodyPr/>
                    <a:lstStyle/>
                    <a:p>
                      <a:r>
                        <a:rPr lang="en-US" dirty="0" smtClean="0"/>
                        <a:t>Preferred to share</a:t>
                      </a:r>
                      <a:r>
                        <a:rPr lang="en-US" baseline="0" dirty="0" smtClean="0"/>
                        <a:t> decision-making with their patients</a:t>
                      </a:r>
                      <a:endParaRPr lang="en-US" dirty="0"/>
                    </a:p>
                  </a:txBody>
                  <a:tcPr/>
                </a:tc>
                <a:tc>
                  <a:txBody>
                    <a:bodyPr/>
                    <a:lstStyle/>
                    <a:p>
                      <a:pPr algn="r"/>
                      <a:r>
                        <a:rPr lang="en-US" dirty="0" smtClean="0"/>
                        <a:t>780 (75%)</a:t>
                      </a:r>
                      <a:endParaRPr lang="en-US" dirty="0"/>
                    </a:p>
                  </a:txBody>
                  <a:tcPr anchor="b"/>
                </a:tc>
              </a:tr>
              <a:tr h="370840">
                <a:tc>
                  <a:txBody>
                    <a:bodyPr/>
                    <a:lstStyle/>
                    <a:p>
                      <a:r>
                        <a:rPr lang="en-US" dirty="0" smtClean="0"/>
                        <a:t>Preferred paternalism</a:t>
                      </a:r>
                      <a:endParaRPr lang="en-US" dirty="0"/>
                    </a:p>
                  </a:txBody>
                  <a:tcPr/>
                </a:tc>
                <a:tc>
                  <a:txBody>
                    <a:bodyPr/>
                    <a:lstStyle/>
                    <a:p>
                      <a:pPr algn="r"/>
                      <a:r>
                        <a:rPr lang="en-US" dirty="0" smtClean="0"/>
                        <a:t>142 (14%)</a:t>
                      </a:r>
                      <a:endParaRPr lang="en-US" dirty="0"/>
                    </a:p>
                  </a:txBody>
                  <a:tcPr anchor="b"/>
                </a:tc>
              </a:tr>
              <a:tr h="370840">
                <a:tc>
                  <a:txBody>
                    <a:bodyPr/>
                    <a:lstStyle/>
                    <a:p>
                      <a:r>
                        <a:rPr lang="en-US" dirty="0" smtClean="0"/>
                        <a:t>Preferred consumerism</a:t>
                      </a:r>
                      <a:endParaRPr lang="en-US" dirty="0"/>
                    </a:p>
                  </a:txBody>
                  <a:tcPr/>
                </a:tc>
                <a:tc>
                  <a:txBody>
                    <a:bodyPr/>
                    <a:lstStyle/>
                    <a:p>
                      <a:pPr algn="r"/>
                      <a:r>
                        <a:rPr lang="en-US" dirty="0" smtClean="0"/>
                        <a:t>118 (11%)</a:t>
                      </a:r>
                      <a:endParaRPr lang="en-US" dirty="0"/>
                    </a:p>
                  </a:txBody>
                  <a:tcPr anchor="b"/>
                </a:tc>
              </a:tr>
              <a:tr h="370840">
                <a:tc>
                  <a:txBody>
                    <a:bodyPr/>
                    <a:lstStyle/>
                    <a:p>
                      <a:r>
                        <a:rPr lang="en-US" dirty="0" smtClean="0"/>
                        <a:t>Perceived themselves</a:t>
                      </a:r>
                      <a:r>
                        <a:rPr lang="en-US" baseline="0" dirty="0" smtClean="0"/>
                        <a:t> as practicing their preferred style</a:t>
                      </a:r>
                      <a:endParaRPr lang="en-US" dirty="0"/>
                    </a:p>
                  </a:txBody>
                  <a:tcPr/>
                </a:tc>
                <a:tc>
                  <a:txBody>
                    <a:bodyPr/>
                    <a:lstStyle/>
                    <a:p>
                      <a:pPr algn="r"/>
                      <a:r>
                        <a:rPr lang="en-US" dirty="0" smtClean="0"/>
                        <a:t>87%</a:t>
                      </a:r>
                      <a:endParaRPr lang="en-US" dirty="0"/>
                    </a:p>
                  </a:txBody>
                  <a:tcPr anchor="b"/>
                </a:tc>
              </a:tr>
            </a:tbl>
          </a:graphicData>
        </a:graphic>
      </p:graphicFrame>
      <p:sp>
        <p:nvSpPr>
          <p:cNvPr id="3" name="Title 2"/>
          <p:cNvSpPr>
            <a:spLocks noGrp="1"/>
          </p:cNvSpPr>
          <p:nvPr>
            <p:ph type="title"/>
          </p:nvPr>
        </p:nvSpPr>
        <p:spPr/>
        <p:txBody>
          <a:bodyPr/>
          <a:lstStyle/>
          <a:p>
            <a:r>
              <a:rPr lang="en-US" u="sng" dirty="0" smtClean="0"/>
              <a:t>physician’s</a:t>
            </a:r>
            <a:r>
              <a:rPr lang="en-US" dirty="0" smtClean="0"/>
              <a:t> Decision-Making Role Preferences</a:t>
            </a:r>
            <a:endParaRPr lang="en-US" dirty="0"/>
          </a:p>
        </p:txBody>
      </p:sp>
      <p:sp>
        <p:nvSpPr>
          <p:cNvPr id="5" name="TextBox 4"/>
          <p:cNvSpPr txBox="1"/>
          <p:nvPr/>
        </p:nvSpPr>
        <p:spPr>
          <a:xfrm>
            <a:off x="151725" y="6381315"/>
            <a:ext cx="8783212" cy="246221"/>
          </a:xfrm>
          <a:prstGeom prst="rect">
            <a:avLst/>
          </a:prstGeom>
          <a:noFill/>
        </p:spPr>
        <p:txBody>
          <a:bodyPr wrap="square" rtlCol="0">
            <a:spAutoFit/>
          </a:bodyPr>
          <a:lstStyle>
            <a:defPPr>
              <a:defRPr lang="en-US"/>
            </a:defPPr>
            <a:lvl1pPr algn="r">
              <a:defRPr sz="1000">
                <a:latin typeface="Franklin Gothic Book"/>
                <a:cs typeface="Franklin Gothic Book"/>
              </a:defRPr>
            </a:lvl1pPr>
          </a:lstStyle>
          <a:p>
            <a:r>
              <a:rPr lang="en-US" dirty="0"/>
              <a:t>Source:  </a:t>
            </a:r>
            <a:r>
              <a:rPr lang="en-US" dirty="0" smtClean="0"/>
              <a:t>Murray E, Pollack L, White M, Lo B. </a:t>
            </a:r>
            <a:r>
              <a:rPr lang="en-US" b="1" dirty="0" smtClean="0"/>
              <a:t>Clinical decision-making: physicians’ preferences and experiences.</a:t>
            </a:r>
            <a:r>
              <a:rPr lang="en-US" dirty="0" smtClean="0"/>
              <a:t>  BMC Family Practice. 2007. 8:10</a:t>
            </a:r>
            <a:endParaRPr lang="en-US" dirty="0"/>
          </a:p>
        </p:txBody>
      </p:sp>
    </p:spTree>
    <p:extLst>
      <p:ext uri="{BB962C8B-B14F-4D97-AF65-F5344CB8AC3E}">
        <p14:creationId xmlns:p14="http://schemas.microsoft.com/office/powerpoint/2010/main" xmlns="" val="39208766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Override>
</file>

<file path=ppt/theme/themeOverride10.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Override>
</file>

<file path=ppt/theme/themeOverride1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Override>
</file>

<file path=ppt/theme/themeOverride2.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Override>
</file>

<file path=ppt/theme/themeOverride3.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Override>
</file>

<file path=ppt/theme/themeOverride4.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Override>
</file>

<file path=ppt/theme/themeOverride5.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Override>
</file>

<file path=ppt/theme/themeOverride6.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Override>
</file>

<file path=ppt/theme/themeOverride7.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Override>
</file>

<file path=ppt/theme/themeOverride8.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Override>
</file>

<file path=ppt/theme/themeOverride9.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Grid.thmx</Template>
  <TotalTime>3577</TotalTime>
  <Words>3124</Words>
  <Application>Microsoft Office PowerPoint</Application>
  <PresentationFormat>On-screen Show (4:3)</PresentationFormat>
  <Paragraphs>533</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Grid</vt:lpstr>
      <vt:lpstr>(Making) Shared Decision Making  Part of “Usual Care”</vt:lpstr>
      <vt:lpstr>Disclosure</vt:lpstr>
      <vt:lpstr>What we will cover</vt:lpstr>
      <vt:lpstr>Providers’ Perspective (or at least it should be…)</vt:lpstr>
      <vt:lpstr>Profile of the issue…</vt:lpstr>
      <vt:lpstr>Profile of the Issue…</vt:lpstr>
      <vt:lpstr>Principal assumptions</vt:lpstr>
      <vt:lpstr>Profile of the issue…</vt:lpstr>
      <vt:lpstr>physician’s Decision-Making Role Preferences</vt:lpstr>
      <vt:lpstr>patient’s Decision-Making Role Preferences</vt:lpstr>
      <vt:lpstr>Profile of the issue…</vt:lpstr>
      <vt:lpstr>“Informed” Consent?</vt:lpstr>
      <vt:lpstr>Patients’ and Cardiologists’ perceptions of PCI benefits</vt:lpstr>
      <vt:lpstr>Profile of the issue…</vt:lpstr>
      <vt:lpstr>Profile of the issue…</vt:lpstr>
      <vt:lpstr>What we will cover</vt:lpstr>
      <vt:lpstr>Decisions study papers</vt:lpstr>
      <vt:lpstr>The national Survey of Medical Decisions (a.k.a. decisions Study)</vt:lpstr>
      <vt:lpstr>Decisions study</vt:lpstr>
      <vt:lpstr>Decisions study</vt:lpstr>
      <vt:lpstr>Decisions study</vt:lpstr>
      <vt:lpstr>Decisions study</vt:lpstr>
      <vt:lpstr>How do Informed Patients Feel?</vt:lpstr>
      <vt:lpstr>Decisions study</vt:lpstr>
      <vt:lpstr>Decision Quality Instruments</vt:lpstr>
      <vt:lpstr>Bridging perspectives: what are the key facts?</vt:lpstr>
      <vt:lpstr>Top 3 Things Patients should know</vt:lpstr>
      <vt:lpstr>Top 3 Goals and Concerns for Breast Cancer Decisions</vt:lpstr>
      <vt:lpstr>Is Doing what the Doctor Thinks is best a top priority?</vt:lpstr>
      <vt:lpstr>KEY DIFFERENCES AND CONCLUSIONS</vt:lpstr>
      <vt:lpstr>What we will cover</vt:lpstr>
      <vt:lpstr>Shared Decision-Making (SDM)</vt:lpstr>
      <vt:lpstr>SDM: can it effect choice?</vt:lpstr>
      <vt:lpstr>SDM: can it effect choice?</vt:lpstr>
      <vt:lpstr>SDM: can it effect choice?</vt:lpstr>
      <vt:lpstr>SDM: can it effect choice?</vt:lpstr>
      <vt:lpstr>SDM: Can it also reduce costs?</vt:lpstr>
      <vt:lpstr>SDM: Can it also reduce costs?</vt:lpstr>
      <vt:lpstr>SDM: Can it also reduce costs?</vt:lpstr>
      <vt:lpstr>SDM: Can it also reduce costs?</vt:lpstr>
      <vt:lpstr>Association between  decision Aids and surgery</vt:lpstr>
      <vt:lpstr>Association between  decision Aids and Costs</vt:lpstr>
      <vt:lpstr>What we will cover</vt:lpstr>
      <vt:lpstr>Adoption of Shared Decision-Making on a Large Scale</vt:lpstr>
      <vt:lpstr>Rhode Island Hospital Performed Surgery on Wrong Part for 5th Time</vt:lpstr>
      <vt:lpstr>Patient Safety</vt:lpstr>
      <vt:lpstr>Legislative push for shared decision-making</vt:lpstr>
      <vt:lpstr>Payment reform for shared decision-making</vt:lpstr>
      <vt:lpstr>Who’s doing SDM as part of usual care?</vt:lpstr>
      <vt:lpstr>4 Step Process of Shared Decision- Making</vt:lpstr>
      <vt:lpstr>SDM Process PSC Elective Surgery</vt:lpstr>
      <vt:lpstr>Geographic approach</vt:lpstr>
      <vt:lpstr>BEYOND THE USUAL SUSPECTS: NEW QUALITY MEASURES </vt:lpstr>
      <vt:lpstr>Lining up all of the levers</vt:lpstr>
      <vt:lpstr>What we will cover</vt:lpstr>
    </vt:vector>
  </TitlesOfParts>
  <Company>The Dartmouth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Anderson</dc:creator>
  <cp:lastModifiedBy>Susan Onion</cp:lastModifiedBy>
  <cp:revision>212</cp:revision>
  <cp:lastPrinted>2012-02-06T18:48:46Z</cp:lastPrinted>
  <dcterms:created xsi:type="dcterms:W3CDTF">2012-01-31T18:41:10Z</dcterms:created>
  <dcterms:modified xsi:type="dcterms:W3CDTF">2013-03-18T18:52:58Z</dcterms:modified>
</cp:coreProperties>
</file>