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48"/>
  </p:notesMasterIdLst>
  <p:sldIdLst>
    <p:sldId id="323" r:id="rId2"/>
    <p:sldId id="324" r:id="rId3"/>
    <p:sldId id="325" r:id="rId4"/>
    <p:sldId id="342" r:id="rId5"/>
    <p:sldId id="330" r:id="rId6"/>
    <p:sldId id="334" r:id="rId7"/>
    <p:sldId id="339" r:id="rId8"/>
    <p:sldId id="355" r:id="rId9"/>
    <p:sldId id="345" r:id="rId10"/>
    <p:sldId id="290" r:id="rId11"/>
    <p:sldId id="357" r:id="rId12"/>
    <p:sldId id="363" r:id="rId13"/>
    <p:sldId id="319" r:id="rId14"/>
    <p:sldId id="358" r:id="rId15"/>
    <p:sldId id="320" r:id="rId16"/>
    <p:sldId id="322" r:id="rId17"/>
    <p:sldId id="300" r:id="rId18"/>
    <p:sldId id="291" r:id="rId19"/>
    <p:sldId id="314" r:id="rId20"/>
    <p:sldId id="299" r:id="rId21"/>
    <p:sldId id="303" r:id="rId22"/>
    <p:sldId id="304" r:id="rId23"/>
    <p:sldId id="359" r:id="rId24"/>
    <p:sldId id="328" r:id="rId25"/>
    <p:sldId id="360" r:id="rId26"/>
    <p:sldId id="332" r:id="rId27"/>
    <p:sldId id="347" r:id="rId28"/>
    <p:sldId id="348" r:id="rId29"/>
    <p:sldId id="331" r:id="rId30"/>
    <p:sldId id="333" r:id="rId31"/>
    <p:sldId id="335" r:id="rId32"/>
    <p:sldId id="336" r:id="rId33"/>
    <p:sldId id="337" r:id="rId34"/>
    <p:sldId id="338" r:id="rId35"/>
    <p:sldId id="341" r:id="rId36"/>
    <p:sldId id="340" r:id="rId37"/>
    <p:sldId id="343" r:id="rId38"/>
    <p:sldId id="344" r:id="rId39"/>
    <p:sldId id="350" r:id="rId40"/>
    <p:sldId id="351" r:id="rId41"/>
    <p:sldId id="352" r:id="rId42"/>
    <p:sldId id="353" r:id="rId43"/>
    <p:sldId id="354" r:id="rId44"/>
    <p:sldId id="356" r:id="rId45"/>
    <p:sldId id="362" r:id="rId46"/>
    <p:sldId id="361" r:id="rId4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678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610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ulia\Documents\master%20data%2007-10-10%20as%20for%20phm%20slides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ton\homedir\Users\MShen\Flash\todo\PHM%20Collaborative\Phase%202\Phase%202%20timelineness%20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7757313109426083E-2"/>
          <c:y val="6.6793893129771201E-2"/>
          <c:w val="0.89707475622968891"/>
          <c:h val="0.79770992366412496"/>
        </c:manualLayout>
      </c:layout>
      <c:lineChart>
        <c:grouping val="standard"/>
        <c:ser>
          <c:idx val="0"/>
          <c:order val="0"/>
          <c:tx>
            <c:strRef>
              <c:f>'One-month averages'!$A$10</c:f>
              <c:strCache>
                <c:ptCount val="1"/>
                <c:pt idx="0">
                  <c:v>A </c:v>
                </c:pt>
              </c:strCache>
            </c:strRef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'One-month averages'!$B$9:$I$9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'One-month averages'!$B$10:$I$10</c:f>
              <c:numCache>
                <c:formatCode>0</c:formatCode>
                <c:ptCount val="8"/>
                <c:pt idx="0">
                  <c:v>68.5</c:v>
                </c:pt>
                <c:pt idx="1">
                  <c:v>91.75</c:v>
                </c:pt>
                <c:pt idx="2">
                  <c:v>85.5</c:v>
                </c:pt>
                <c:pt idx="3">
                  <c:v>89.5</c:v>
                </c:pt>
                <c:pt idx="4">
                  <c:v>87.5</c:v>
                </c:pt>
                <c:pt idx="5">
                  <c:v>88.30952380952381</c:v>
                </c:pt>
                <c:pt idx="6">
                  <c:v>89.690624410488581</c:v>
                </c:pt>
                <c:pt idx="7">
                  <c:v>90.526033279656389</c:v>
                </c:pt>
              </c:numCache>
            </c:numRef>
          </c:val>
        </c:ser>
        <c:ser>
          <c:idx val="1"/>
          <c:order val="1"/>
          <c:tx>
            <c:strRef>
              <c:f>'One-month averages'!$A$11</c:f>
              <c:strCache>
                <c:ptCount val="1"/>
                <c:pt idx="0">
                  <c:v>B</c:v>
                </c:pt>
              </c:strCache>
            </c:strRef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'One-month averages'!$B$9:$I$9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'One-month averages'!$B$11:$I$11</c:f>
              <c:numCache>
                <c:formatCode>0</c:formatCode>
                <c:ptCount val="8"/>
                <c:pt idx="0">
                  <c:v>66.75</c:v>
                </c:pt>
                <c:pt idx="1">
                  <c:v>69</c:v>
                </c:pt>
                <c:pt idx="2">
                  <c:v>81.5</c:v>
                </c:pt>
                <c:pt idx="3">
                  <c:v>96</c:v>
                </c:pt>
                <c:pt idx="4">
                  <c:v>98</c:v>
                </c:pt>
                <c:pt idx="5">
                  <c:v>91.75</c:v>
                </c:pt>
                <c:pt idx="6">
                  <c:v>98</c:v>
                </c:pt>
                <c:pt idx="7">
                  <c:v>100</c:v>
                </c:pt>
              </c:numCache>
            </c:numRef>
          </c:val>
        </c:ser>
        <c:ser>
          <c:idx val="2"/>
          <c:order val="2"/>
          <c:tx>
            <c:strRef>
              <c:f>'One-month averages'!$A$12</c:f>
              <c:strCache>
                <c:ptCount val="1"/>
                <c:pt idx="0">
                  <c:v>C</c:v>
                </c:pt>
              </c:strCache>
            </c:strRef>
          </c:tx>
          <c:spPr>
            <a:ln w="12700">
              <a:solidFill>
                <a:srgbClr val="FFFF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cat>
            <c:numRef>
              <c:f>'One-month averages'!$B$9:$I$9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'One-month averages'!$B$12:$I$12</c:f>
              <c:numCache>
                <c:formatCode>0</c:formatCode>
                <c:ptCount val="8"/>
                <c:pt idx="0">
                  <c:v>74.8</c:v>
                </c:pt>
                <c:pt idx="1">
                  <c:v>87.8</c:v>
                </c:pt>
                <c:pt idx="2">
                  <c:v>92</c:v>
                </c:pt>
                <c:pt idx="3">
                  <c:v>96</c:v>
                </c:pt>
                <c:pt idx="4">
                  <c:v>92</c:v>
                </c:pt>
                <c:pt idx="5">
                  <c:v>98</c:v>
                </c:pt>
              </c:numCache>
            </c:numRef>
          </c:val>
        </c:ser>
        <c:ser>
          <c:idx val="3"/>
          <c:order val="3"/>
          <c:tx>
            <c:strRef>
              <c:f>'One-month averages'!$A$13</c:f>
              <c:strCache>
                <c:ptCount val="1"/>
                <c:pt idx="0">
                  <c:v>D</c:v>
                </c:pt>
              </c:strCache>
            </c:strRef>
          </c:tx>
          <c:spPr>
            <a:ln w="12700">
              <a:solidFill>
                <a:srgbClr val="00FFFF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cat>
            <c:numRef>
              <c:f>'One-month averages'!$B$9:$I$9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'One-month averages'!$B$13:$I$13</c:f>
              <c:numCache>
                <c:formatCode>0</c:formatCode>
                <c:ptCount val="8"/>
                <c:pt idx="0">
                  <c:v>80.674999999999983</c:v>
                </c:pt>
                <c:pt idx="1">
                  <c:v>97.924999999999997</c:v>
                </c:pt>
                <c:pt idx="2">
                  <c:v>93.774999999999991</c:v>
                </c:pt>
                <c:pt idx="3">
                  <c:v>93.75</c:v>
                </c:pt>
                <c:pt idx="4">
                  <c:v>97.924999999999997</c:v>
                </c:pt>
                <c:pt idx="5">
                  <c:v>100</c:v>
                </c:pt>
                <c:pt idx="6">
                  <c:v>100</c:v>
                </c:pt>
              </c:numCache>
            </c:numRef>
          </c:val>
        </c:ser>
        <c:ser>
          <c:idx val="4"/>
          <c:order val="4"/>
          <c:tx>
            <c:strRef>
              <c:f>'One-month averages'!$A$14</c:f>
              <c:strCache>
                <c:ptCount val="1"/>
                <c:pt idx="0">
                  <c:v>E</c:v>
                </c:pt>
              </c:strCache>
            </c:strRef>
          </c:tx>
          <c:spPr>
            <a:ln w="12700">
              <a:solidFill>
                <a:srgbClr val="800080"/>
              </a:solidFill>
              <a:prstDash val="solid"/>
            </a:ln>
          </c:spPr>
          <c:marker>
            <c:symbol val="star"/>
            <c:size val="5"/>
            <c:spPr>
              <a:noFill/>
              <a:ln>
                <a:solidFill>
                  <a:srgbClr val="800080"/>
                </a:solidFill>
                <a:prstDash val="solid"/>
              </a:ln>
            </c:spPr>
          </c:marker>
          <c:cat>
            <c:numRef>
              <c:f>'One-month averages'!$B$9:$I$9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'One-month averages'!$B$14:$I$14</c:f>
              <c:numCache>
                <c:formatCode>0</c:formatCode>
                <c:ptCount val="8"/>
                <c:pt idx="0">
                  <c:v>48.25</c:v>
                </c:pt>
                <c:pt idx="1">
                  <c:v>47.75</c:v>
                </c:pt>
                <c:pt idx="2">
                  <c:v>79</c:v>
                </c:pt>
                <c:pt idx="3">
                  <c:v>86</c:v>
                </c:pt>
              </c:numCache>
            </c:numRef>
          </c:val>
        </c:ser>
        <c:ser>
          <c:idx val="5"/>
          <c:order val="5"/>
          <c:tx>
            <c:strRef>
              <c:f>'One-month averages'!$A$15</c:f>
              <c:strCache>
                <c:ptCount val="1"/>
                <c:pt idx="0">
                  <c:v>F</c:v>
                </c:pt>
              </c:strCache>
            </c:strRef>
          </c:tx>
          <c:cat>
            <c:numRef>
              <c:f>'One-month averages'!$B$9:$I$9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'One-month averages'!$B$15:$I$15</c:f>
              <c:numCache>
                <c:formatCode>0</c:formatCode>
                <c:ptCount val="8"/>
                <c:pt idx="0">
                  <c:v>5</c:v>
                </c:pt>
                <c:pt idx="1">
                  <c:v>9</c:v>
                </c:pt>
                <c:pt idx="2">
                  <c:v>35</c:v>
                </c:pt>
                <c:pt idx="3">
                  <c:v>40</c:v>
                </c:pt>
              </c:numCache>
            </c:numRef>
          </c:val>
        </c:ser>
        <c:ser>
          <c:idx val="6"/>
          <c:order val="6"/>
          <c:tx>
            <c:strRef>
              <c:f>'One-month averages'!$A$16</c:f>
              <c:strCache>
                <c:ptCount val="1"/>
                <c:pt idx="0">
                  <c:v>G</c:v>
                </c:pt>
              </c:strCache>
            </c:strRef>
          </c:tx>
          <c:cat>
            <c:numRef>
              <c:f>'One-month averages'!$B$9:$I$9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'One-month averages'!$B$16:$I$16</c:f>
              <c:numCache>
                <c:formatCode>0</c:formatCode>
                <c:ptCount val="8"/>
                <c:pt idx="0">
                  <c:v>57</c:v>
                </c:pt>
                <c:pt idx="1">
                  <c:v>87</c:v>
                </c:pt>
                <c:pt idx="2">
                  <c:v>88</c:v>
                </c:pt>
                <c:pt idx="3">
                  <c:v>91</c:v>
                </c:pt>
              </c:numCache>
            </c:numRef>
          </c:val>
        </c:ser>
        <c:marker val="1"/>
        <c:axId val="41301120"/>
        <c:axId val="41302656"/>
      </c:lineChart>
      <c:catAx>
        <c:axId val="41301120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302656"/>
        <c:crosses val="autoZero"/>
        <c:auto val="1"/>
        <c:lblAlgn val="ctr"/>
        <c:lblOffset val="100"/>
        <c:tickLblSkip val="1"/>
        <c:tickMarkSkip val="1"/>
      </c:catAx>
      <c:valAx>
        <c:axId val="41302656"/>
        <c:scaling>
          <c:orientation val="minMax"/>
          <c:max val="10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301120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9093535572408911"/>
          <c:y val="0.5"/>
          <c:w val="5.8345973275550703E-2"/>
          <c:h val="0.32358538197992653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VIP Discharge</a:t>
            </a:r>
            <a:r>
              <a:rPr lang="en-US" baseline="0"/>
              <a:t> Handoff Collaborative: </a:t>
            </a:r>
          </a:p>
          <a:p>
            <a:pPr>
              <a:defRPr/>
            </a:pPr>
            <a:r>
              <a:rPr lang="en-US" baseline="0"/>
              <a:t>Communication Timeliness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'Sheet1 (2)'!$A$2</c:f>
              <c:strCache>
                <c:ptCount val="1"/>
                <c:pt idx="0">
                  <c:v>A</c:v>
                </c:pt>
              </c:strCache>
            </c:strRef>
          </c:tx>
          <c:cat>
            <c:numRef>
              <c:f>'Sheet1 (2)'!$B$1:$G$1</c:f>
              <c:numCache>
                <c:formatCode>mmm\-yy</c:formatCode>
                <c:ptCount val="6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</c:numCache>
            </c:numRef>
          </c:cat>
          <c:val>
            <c:numRef>
              <c:f>'Sheet1 (2)'!$B$2:$G$2</c:f>
              <c:numCache>
                <c:formatCode>0%</c:formatCode>
                <c:ptCount val="6"/>
                <c:pt idx="0">
                  <c:v>0.91666666666666652</c:v>
                </c:pt>
                <c:pt idx="1">
                  <c:v>0.91666666666666652</c:v>
                </c:pt>
                <c:pt idx="2">
                  <c:v>0.91666666666666652</c:v>
                </c:pt>
                <c:pt idx="3">
                  <c:v>0.91666666666666652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'Sheet1 (2)'!$A$3</c:f>
              <c:strCache>
                <c:ptCount val="1"/>
                <c:pt idx="0">
                  <c:v>B</c:v>
                </c:pt>
              </c:strCache>
            </c:strRef>
          </c:tx>
          <c:cat>
            <c:numRef>
              <c:f>'Sheet1 (2)'!$B$1:$G$1</c:f>
              <c:numCache>
                <c:formatCode>mmm\-yy</c:formatCode>
                <c:ptCount val="6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</c:numCache>
            </c:numRef>
          </c:cat>
          <c:val>
            <c:numRef>
              <c:f>'Sheet1 (2)'!$B$3:$G$3</c:f>
              <c:numCache>
                <c:formatCode>0%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tx>
            <c:strRef>
              <c:f>'Sheet1 (2)'!$A$4</c:f>
              <c:strCache>
                <c:ptCount val="1"/>
                <c:pt idx="0">
                  <c:v>C</c:v>
                </c:pt>
              </c:strCache>
            </c:strRef>
          </c:tx>
          <c:cat>
            <c:numRef>
              <c:f>'Sheet1 (2)'!$B$1:$G$1</c:f>
              <c:numCache>
                <c:formatCode>mmm\-yy</c:formatCode>
                <c:ptCount val="6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</c:numCache>
            </c:numRef>
          </c:cat>
          <c:val>
            <c:numRef>
              <c:f>'Sheet1 (2)'!$B$4:$G$4</c:f>
              <c:numCache>
                <c:formatCode>0%</c:formatCode>
                <c:ptCount val="6"/>
                <c:pt idx="0">
                  <c:v>1</c:v>
                </c:pt>
                <c:pt idx="1">
                  <c:v>0.91666666666666652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3"/>
          <c:order val="3"/>
          <c:tx>
            <c:strRef>
              <c:f>'Sheet1 (2)'!$A$5</c:f>
              <c:strCache>
                <c:ptCount val="1"/>
                <c:pt idx="0">
                  <c:v>D</c:v>
                </c:pt>
              </c:strCache>
            </c:strRef>
          </c:tx>
          <c:cat>
            <c:numRef>
              <c:f>'Sheet1 (2)'!$B$1:$G$1</c:f>
              <c:numCache>
                <c:formatCode>mmm\-yy</c:formatCode>
                <c:ptCount val="6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</c:numCache>
            </c:numRef>
          </c:cat>
          <c:val>
            <c:numRef>
              <c:f>'Sheet1 (2)'!$B$5:$G$5</c:f>
              <c:numCache>
                <c:formatCode>0%</c:formatCode>
                <c:ptCount val="6"/>
                <c:pt idx="1">
                  <c:v>0.66666666666666663</c:v>
                </c:pt>
                <c:pt idx="2">
                  <c:v>0.84782608695652173</c:v>
                </c:pt>
                <c:pt idx="3">
                  <c:v>0.76086956521739135</c:v>
                </c:pt>
                <c:pt idx="4">
                  <c:v>0.8</c:v>
                </c:pt>
              </c:numCache>
            </c:numRef>
          </c:val>
        </c:ser>
        <c:ser>
          <c:idx val="4"/>
          <c:order val="4"/>
          <c:tx>
            <c:strRef>
              <c:f>'Sheet1 (2)'!$A$6</c:f>
              <c:strCache>
                <c:ptCount val="1"/>
                <c:pt idx="0">
                  <c:v>E</c:v>
                </c:pt>
              </c:strCache>
            </c:strRef>
          </c:tx>
          <c:cat>
            <c:numRef>
              <c:f>'Sheet1 (2)'!$B$1:$G$1</c:f>
              <c:numCache>
                <c:formatCode>mmm\-yy</c:formatCode>
                <c:ptCount val="6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</c:numCache>
            </c:numRef>
          </c:cat>
          <c:val>
            <c:numRef>
              <c:f>'Sheet1 (2)'!$B$6:$G$6</c:f>
              <c:numCache>
                <c:formatCode>0%</c:formatCode>
                <c:ptCount val="6"/>
                <c:pt idx="0">
                  <c:v>0.81081081081081141</c:v>
                </c:pt>
                <c:pt idx="1">
                  <c:v>0.84313725490196056</c:v>
                </c:pt>
                <c:pt idx="2">
                  <c:v>0.8333333333333337</c:v>
                </c:pt>
                <c:pt idx="3">
                  <c:v>0.91666666666666652</c:v>
                </c:pt>
              </c:numCache>
            </c:numRef>
          </c:val>
        </c:ser>
        <c:ser>
          <c:idx val="5"/>
          <c:order val="5"/>
          <c:tx>
            <c:strRef>
              <c:f>'Sheet1 (2)'!$A$7</c:f>
              <c:strCache>
                <c:ptCount val="1"/>
                <c:pt idx="0">
                  <c:v>F</c:v>
                </c:pt>
              </c:strCache>
            </c:strRef>
          </c:tx>
          <c:cat>
            <c:numRef>
              <c:f>'Sheet1 (2)'!$B$1:$G$1</c:f>
              <c:numCache>
                <c:formatCode>mmm\-yy</c:formatCode>
                <c:ptCount val="6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</c:numCache>
            </c:numRef>
          </c:cat>
          <c:val>
            <c:numRef>
              <c:f>'Sheet1 (2)'!$B$7:$G$7</c:f>
              <c:numCache>
                <c:formatCode>0%</c:formatCode>
                <c:ptCount val="6"/>
                <c:pt idx="0">
                  <c:v>0.71751412429378569</c:v>
                </c:pt>
                <c:pt idx="1">
                  <c:v>0.8935185185185186</c:v>
                </c:pt>
                <c:pt idx="2">
                  <c:v>0.9213483146067416</c:v>
                </c:pt>
                <c:pt idx="3">
                  <c:v>0.93236714975845325</c:v>
                </c:pt>
              </c:numCache>
            </c:numRef>
          </c:val>
        </c:ser>
        <c:ser>
          <c:idx val="6"/>
          <c:order val="6"/>
          <c:tx>
            <c:strRef>
              <c:f>'Sheet1 (2)'!$A$8</c:f>
              <c:strCache>
                <c:ptCount val="1"/>
                <c:pt idx="0">
                  <c:v>G</c:v>
                </c:pt>
              </c:strCache>
            </c:strRef>
          </c:tx>
          <c:cat>
            <c:numRef>
              <c:f>'Sheet1 (2)'!$B$1:$G$1</c:f>
              <c:numCache>
                <c:formatCode>mmm\-yy</c:formatCode>
                <c:ptCount val="6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</c:numCache>
            </c:numRef>
          </c:cat>
          <c:val>
            <c:numRef>
              <c:f>'Sheet1 (2)'!$B$8:$G$8</c:f>
              <c:numCache>
                <c:formatCode>0%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ser>
          <c:idx val="7"/>
          <c:order val="7"/>
          <c:tx>
            <c:strRef>
              <c:f>'Sheet1 (2)'!$A$9</c:f>
              <c:strCache>
                <c:ptCount val="1"/>
                <c:pt idx="0">
                  <c:v>H</c:v>
                </c:pt>
              </c:strCache>
            </c:strRef>
          </c:tx>
          <c:spPr>
            <a:ln w="28575" cmpd="sng">
              <a:solidFill>
                <a:srgbClr val="63FF15"/>
              </a:solidFill>
            </a:ln>
          </c:spPr>
          <c:marker>
            <c:spPr>
              <a:solidFill>
                <a:schemeClr val="accent1"/>
              </a:solidFill>
            </c:spPr>
          </c:marker>
          <c:cat>
            <c:numRef>
              <c:f>'Sheet1 (2)'!$B$1:$G$1</c:f>
              <c:numCache>
                <c:formatCode>mmm\-yy</c:formatCode>
                <c:ptCount val="6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</c:numCache>
            </c:numRef>
          </c:cat>
          <c:val>
            <c:numRef>
              <c:f>'Sheet1 (2)'!$B$9:$G$9</c:f>
              <c:numCache>
                <c:formatCode>0%</c:formatCode>
                <c:ptCount val="6"/>
                <c:pt idx="0">
                  <c:v>0.66666666666666663</c:v>
                </c:pt>
                <c:pt idx="1">
                  <c:v>0.8333333333333337</c:v>
                </c:pt>
                <c:pt idx="2">
                  <c:v>0.91666666666666652</c:v>
                </c:pt>
                <c:pt idx="3">
                  <c:v>0.8333333333333337</c:v>
                </c:pt>
                <c:pt idx="4">
                  <c:v>0.91666666666666652</c:v>
                </c:pt>
              </c:numCache>
            </c:numRef>
          </c:val>
        </c:ser>
        <c:ser>
          <c:idx val="8"/>
          <c:order val="8"/>
          <c:tx>
            <c:strRef>
              <c:f>'Sheet1 (2)'!$A$10</c:f>
              <c:strCache>
                <c:ptCount val="1"/>
                <c:pt idx="0">
                  <c:v>I</c:v>
                </c:pt>
              </c:strCache>
            </c:strRef>
          </c:tx>
          <c:cat>
            <c:numRef>
              <c:f>'Sheet1 (2)'!$B$1:$G$1</c:f>
              <c:numCache>
                <c:formatCode>mmm\-yy</c:formatCode>
                <c:ptCount val="6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</c:numCache>
            </c:numRef>
          </c:cat>
          <c:val>
            <c:numRef>
              <c:f>'Sheet1 (2)'!$B$10:$G$10</c:f>
              <c:numCache>
                <c:formatCode>0%</c:formatCode>
                <c:ptCount val="6"/>
                <c:pt idx="0">
                  <c:v>0.66666666666666663</c:v>
                </c:pt>
                <c:pt idx="1">
                  <c:v>0.91666666666666652</c:v>
                </c:pt>
                <c:pt idx="2">
                  <c:v>0.8333333333333337</c:v>
                </c:pt>
                <c:pt idx="3">
                  <c:v>0.75000000000000056</c:v>
                </c:pt>
              </c:numCache>
            </c:numRef>
          </c:val>
        </c:ser>
        <c:ser>
          <c:idx val="9"/>
          <c:order val="9"/>
          <c:tx>
            <c:strRef>
              <c:f>'Sheet1 (2)'!$A$11</c:f>
              <c:strCache>
                <c:ptCount val="1"/>
                <c:pt idx="0">
                  <c:v>J</c:v>
                </c:pt>
              </c:strCache>
            </c:strRef>
          </c:tx>
          <c:cat>
            <c:numRef>
              <c:f>'Sheet1 (2)'!$B$1:$G$1</c:f>
              <c:numCache>
                <c:formatCode>mmm\-yy</c:formatCode>
                <c:ptCount val="6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</c:numCache>
            </c:numRef>
          </c:cat>
          <c:val>
            <c:numRef>
              <c:f>'Sheet1 (2)'!$B$11:$G$11</c:f>
              <c:numCache>
                <c:formatCode>0%</c:formatCode>
                <c:ptCount val="6"/>
                <c:pt idx="0">
                  <c:v>1</c:v>
                </c:pt>
                <c:pt idx="1">
                  <c:v>0.95000000000000051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ser>
          <c:idx val="10"/>
          <c:order val="10"/>
          <c:tx>
            <c:strRef>
              <c:f>'Sheet1 (2)'!$A$12</c:f>
              <c:strCache>
                <c:ptCount val="1"/>
                <c:pt idx="0">
                  <c:v>COLLABORATIVE</c:v>
                </c:pt>
              </c:strCache>
            </c:strRef>
          </c:tx>
          <c:spPr>
            <a:ln w="88900">
              <a:solidFill>
                <a:schemeClr val="tx1"/>
              </a:solidFill>
            </a:ln>
          </c:spPr>
          <c:marker>
            <c:symbol val="dot"/>
            <c:size val="11"/>
            <c:spPr>
              <a:solidFill>
                <a:sysClr val="window" lastClr="FFFFFF"/>
              </a:solidFill>
            </c:spPr>
          </c:marker>
          <c:cat>
            <c:numRef>
              <c:f>'Sheet1 (2)'!$B$1:$G$1</c:f>
              <c:numCache>
                <c:formatCode>mmm\-yy</c:formatCode>
                <c:ptCount val="6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</c:numCache>
            </c:numRef>
          </c:cat>
          <c:val>
            <c:numRef>
              <c:f>'Sheet1 (2)'!$B$12:$G$12</c:f>
              <c:numCache>
                <c:formatCode>0%</c:formatCode>
                <c:ptCount val="6"/>
                <c:pt idx="0">
                  <c:v>0.86425832612273301</c:v>
                </c:pt>
                <c:pt idx="1">
                  <c:v>0.89366557734204777</c:v>
                </c:pt>
                <c:pt idx="2">
                  <c:v>0.92691744015632638</c:v>
                </c:pt>
                <c:pt idx="3">
                  <c:v>0.91099033816425101</c:v>
                </c:pt>
                <c:pt idx="4">
                  <c:v>0.94333333333333369</c:v>
                </c:pt>
              </c:numCache>
            </c:numRef>
          </c:val>
        </c:ser>
        <c:ser>
          <c:idx val="11"/>
          <c:order val="11"/>
          <c:tx>
            <c:strRef>
              <c:f>'Sheet1 (2)'!$A$13</c:f>
              <c:strCache>
                <c:ptCount val="1"/>
              </c:strCache>
            </c:strRef>
          </c:tx>
          <c:cat>
            <c:numRef>
              <c:f>'Sheet1 (2)'!$B$1:$G$1</c:f>
              <c:numCache>
                <c:formatCode>mmm\-yy</c:formatCode>
                <c:ptCount val="6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</c:numCache>
            </c:numRef>
          </c:cat>
          <c:val>
            <c:numRef>
              <c:f>'Sheet1 (2)'!$B$13:$G$13</c:f>
              <c:numCache>
                <c:formatCode>General</c:formatCode>
                <c:ptCount val="6"/>
              </c:numCache>
            </c:numRef>
          </c:val>
        </c:ser>
        <c:marker val="1"/>
        <c:axId val="39282944"/>
        <c:axId val="39292928"/>
      </c:lineChart>
      <c:dateAx>
        <c:axId val="39282944"/>
        <c:scaling>
          <c:orientation val="minMax"/>
        </c:scaling>
        <c:axPos val="b"/>
        <c:numFmt formatCode="mmm\-yy" sourceLinked="1"/>
        <c:tickLblPos val="nextTo"/>
        <c:crossAx val="39292928"/>
        <c:crosses val="autoZero"/>
        <c:auto val="1"/>
        <c:lblOffset val="100"/>
      </c:dateAx>
      <c:valAx>
        <c:axId val="39292928"/>
        <c:scaling>
          <c:orientation val="minMax"/>
          <c:max val="1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</a:t>
                </a:r>
                <a:r>
                  <a:rPr lang="en-US" baseline="0"/>
                  <a:t> Communication within 2 Days of Discharge</a:t>
                </a:r>
                <a:endParaRPr lang="en-US"/>
              </a:p>
            </c:rich>
          </c:tx>
          <c:layout/>
        </c:title>
        <c:numFmt formatCode="0%" sourceLinked="1"/>
        <c:tickLblPos val="nextTo"/>
        <c:crossAx val="39282944"/>
        <c:crosses val="autoZero"/>
        <c:crossBetween val="between"/>
      </c:valAx>
    </c:plotArea>
    <c:legend>
      <c:legendPos val="r"/>
      <c:legendEntry>
        <c:idx val="11"/>
        <c:delete val="1"/>
      </c:legendEntry>
      <c:layout/>
    </c:legend>
    <c:plotVisOnly val="1"/>
  </c:chart>
  <c:spPr>
    <a:gradFill flip="none" rotWithShape="1">
      <a:gsLst>
        <a:gs pos="0">
          <a:srgbClr val="4F81BD">
            <a:tint val="66000"/>
            <a:satMod val="160000"/>
          </a:srgbClr>
        </a:gs>
        <a:gs pos="50000">
          <a:srgbClr val="4F81BD">
            <a:tint val="44500"/>
            <a:satMod val="160000"/>
          </a:srgbClr>
        </a:gs>
        <a:gs pos="100000">
          <a:srgbClr val="4F81BD">
            <a:tint val="23500"/>
            <a:satMod val="160000"/>
          </a:srgbClr>
        </a:gs>
      </a:gsLst>
      <a:lin ang="16200000" scaled="1"/>
      <a:tileRect/>
    </a:gradFill>
    <a:ln w="19050">
      <a:solidFill>
        <a:schemeClr val="tx1">
          <a:lumMod val="65000"/>
          <a:lumOff val="35000"/>
        </a:schemeClr>
      </a:solidFill>
    </a:ln>
    <a:effectLst>
      <a:outerShdw blurRad="50800" dist="38100" dir="8100000" algn="tr" rotWithShape="0">
        <a:schemeClr val="tx1">
          <a:lumMod val="50000"/>
          <a:lumOff val="50000"/>
          <a:alpha val="40000"/>
        </a:schemeClr>
      </a:outerShdw>
    </a:effectLst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hPercent val="69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7.5702075702075711E-2"/>
          <c:y val="4.025423728813559E-2"/>
          <c:w val="0.73748473748473764"/>
          <c:h val="0.82203389830508544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Median %</c:v>
                </c:pt>
              </c:strCache>
            </c:strRef>
          </c:tx>
          <c:spPr>
            <a:solidFill>
              <a:schemeClr val="accent1"/>
            </a:solidFill>
            <a:ln w="12991">
              <a:solidFill>
                <a:schemeClr val="tx1"/>
              </a:solidFill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Main diagnosis</c:v>
                </c:pt>
                <c:pt idx="1">
                  <c:v>Consult recs</c:v>
                </c:pt>
                <c:pt idx="2">
                  <c:v>Pending tests</c:v>
                </c:pt>
                <c:pt idx="3">
                  <c:v>Follow-up plans</c:v>
                </c:pt>
                <c:pt idx="4">
                  <c:v>Discharge meds</c:v>
                </c:pt>
                <c:pt idx="5">
                  <c:v>Counseling provided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17.5</c:v>
                </c:pt>
                <c:pt idx="1">
                  <c:v>52</c:v>
                </c:pt>
                <c:pt idx="2">
                  <c:v>65</c:v>
                </c:pt>
                <c:pt idx="3">
                  <c:v>14</c:v>
                </c:pt>
                <c:pt idx="4">
                  <c:v>21</c:v>
                </c:pt>
                <c:pt idx="5">
                  <c:v>91</c:v>
                </c:pt>
              </c:numCache>
            </c:numRef>
          </c:val>
        </c:ser>
        <c:gapDepth val="0"/>
        <c:shape val="box"/>
        <c:axId val="69784320"/>
        <c:axId val="69785856"/>
        <c:axId val="0"/>
      </c:bar3DChart>
      <c:catAx>
        <c:axId val="69784320"/>
        <c:scaling>
          <c:orientation val="minMax"/>
        </c:scaling>
        <c:axPos val="b"/>
        <c:numFmt formatCode="General" sourceLinked="1"/>
        <c:tickLblPos val="low"/>
        <c:spPr>
          <a:ln w="324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7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785856"/>
        <c:crosses val="autoZero"/>
        <c:auto val="1"/>
        <c:lblAlgn val="ctr"/>
        <c:lblOffset val="100"/>
        <c:tickLblSkip val="1"/>
        <c:tickMarkSkip val="1"/>
      </c:catAx>
      <c:valAx>
        <c:axId val="69785856"/>
        <c:scaling>
          <c:orientation val="minMax"/>
        </c:scaling>
        <c:axPos val="l"/>
        <c:majorGridlines>
          <c:spPr>
            <a:ln w="3248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nextTo"/>
        <c:spPr>
          <a:ln w="324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6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784320"/>
        <c:crosses val="autoZero"/>
        <c:crossBetween val="between"/>
      </c:valAx>
      <c:spPr>
        <a:noFill/>
        <a:ln w="25982">
          <a:noFill/>
        </a:ln>
      </c:spPr>
    </c:plotArea>
    <c:legend>
      <c:legendPos val="r"/>
      <c:layout>
        <c:manualLayout>
          <c:xMode val="edge"/>
          <c:yMode val="edge"/>
          <c:x val="0.27838827838827912"/>
          <c:y val="8.2627118644067798E-2"/>
          <c:w val="0.16971916971916992"/>
          <c:h val="6.9915254237288213E-2"/>
        </c:manualLayout>
      </c:layout>
      <c:spPr>
        <a:noFill/>
        <a:ln w="3248">
          <a:solidFill>
            <a:schemeClr val="tx1"/>
          </a:solidFill>
          <a:prstDash val="solid"/>
        </a:ln>
      </c:spPr>
      <c:txPr>
        <a:bodyPr/>
        <a:lstStyle/>
        <a:p>
          <a:pPr>
            <a:defRPr sz="1621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6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E000117-08C0-4124-88DD-4942C4201BD8}" type="datetimeFigureOut">
              <a:rPr lang="en-US"/>
              <a:pPr>
                <a:defRPr/>
              </a:pPr>
              <a:t>10/25/2011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6D61123-26EB-4FEC-A166-B65ABC42B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7620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Added a title slide, dbl check your info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D61123-26EB-4FEC-A166-B65ABC42BE4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details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D61123-26EB-4FEC-A166-B65ABC42BE4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Format needs to be cleaned up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D61123-26EB-4FEC-A166-B65ABC42BE4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Mentioned</a:t>
            </a:r>
            <a:r>
              <a:rPr lang="en-US" baseline="0" dirty="0" smtClean="0"/>
              <a:t> staggered by start 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D61123-26EB-4FEC-A166-B65ABC42BE4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not enough lines to account for the key on the 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D61123-26EB-4FEC-A166-B65ABC42BE4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some generic kudos</a:t>
            </a:r>
            <a:r>
              <a:rPr lang="en-US" baseline="0" dirty="0" smtClean="0"/>
              <a:t> re: how </a:t>
            </a:r>
            <a:r>
              <a:rPr lang="en-US" baseline="0" dirty="0" err="1" smtClean="0"/>
              <a:t>cs&amp;e</a:t>
            </a:r>
            <a:r>
              <a:rPr lang="en-US" baseline="0" dirty="0" smtClean="0"/>
              <a:t> prepared us to lead national quality improvement…. </a:t>
            </a:r>
          </a:p>
          <a:p>
            <a:r>
              <a:rPr lang="en-US" baseline="0" dirty="0" smtClean="0"/>
              <a:t>I don’t know much about the meeting on Friday that you and Shawn are organizing but would mention it here-  how UT system ripe for collaborative because of the breadth and depth of QI expertise thanks to CS&amp;E…</a:t>
            </a:r>
            <a:r>
              <a:rPr lang="en-US" baseline="0" dirty="0" err="1" smtClean="0"/>
              <a:t>yada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yada</a:t>
            </a:r>
            <a:r>
              <a:rPr lang="en-US" baseline="0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D61123-26EB-4FEC-A166-B65ABC42BE4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r>
              <a:rPr lang="en-US" baseline="0" dirty="0" smtClean="0"/>
              <a:t>What is the point of this one?  Just to show there are known deficits?  What were the findings?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This is also an incomplete citation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D61123-26EB-4FEC-A166-B65ABC42BE4C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would combine this slide and</a:t>
            </a:r>
            <a:r>
              <a:rPr lang="en-US" baseline="0" dirty="0" smtClean="0"/>
              <a:t> the previous one into one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D61123-26EB-4FEC-A166-B65ABC42BE4C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May want to leave this one out</a:t>
            </a:r>
            <a:r>
              <a:rPr lang="en-US" baseline="0" dirty="0" smtClean="0"/>
              <a:t> since we did not focus on conten0t</a:t>
            </a:r>
          </a:p>
          <a:p>
            <a:r>
              <a:rPr lang="en-US" dirty="0" smtClean="0"/>
              <a:t>Also, format screwed up when converting into new pp format- may need to pull from marks original slides 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D61123-26EB-4FEC-A166-B65ABC42BE4C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Complete citation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D61123-26EB-4FEC-A166-B65ABC42BE4C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Could we somehow highlight</a:t>
            </a:r>
            <a:r>
              <a:rPr lang="en-US" baseline="0" dirty="0" smtClean="0"/>
              <a:t> “increase referring MD satisfaction” and “decrease length of stay” and “increase quality of transfers”?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D61123-26EB-4FEC-A166-B65ABC42BE4C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Added a background slide</a:t>
            </a:r>
          </a:p>
          <a:p>
            <a:r>
              <a:rPr lang="en-US" dirty="0" smtClean="0"/>
              <a:t>Mention that this was an exploratory project by PHM with little road map…</a:t>
            </a:r>
          </a:p>
          <a:p>
            <a:r>
              <a:rPr lang="en-US" dirty="0" smtClean="0"/>
              <a:t>Describe</a:t>
            </a:r>
            <a:r>
              <a:rPr lang="en-US" baseline="0" dirty="0" smtClean="0"/>
              <a:t> VIP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D61123-26EB-4FEC-A166-B65ABC42BE4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</a:t>
            </a:r>
            <a:r>
              <a:rPr lang="en-US" baseline="0" dirty="0" smtClean="0"/>
              <a:t> this a complete citation?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D61123-26EB-4FEC-A166-B65ABC42BE4C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D61123-26EB-4FEC-A166-B65ABC42BE4C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</a:t>
            </a:r>
            <a:r>
              <a:rPr lang="en-US" baseline="0" dirty="0" smtClean="0"/>
              <a:t> mentioning VIP just distracting for this audience? An offshoot of </a:t>
            </a:r>
            <a:r>
              <a:rPr lang="en-US" baseline="0" smtClean="0"/>
              <a:t>an offshoot?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D61123-26EB-4FEC-A166-B65ABC42BE4C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would cut these slides down somewhat-  stress that there was a very wide range of PCP preferences for how and when they would be notified of patient information but cut this info down to 2 slides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D61123-26EB-4FEC-A166-B65ABC42BE4C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would</a:t>
            </a:r>
            <a:r>
              <a:rPr lang="en-US" baseline="0" dirty="0" smtClean="0"/>
              <a:t> shorten the phase 1 needs assessment to a few slides and THEN mention our global/specific aims.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D61123-26EB-4FEC-A166-B65ABC42BE4C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Would be good to mention that Shawn Ralston also led a collaborative to show impact of CS&amp;E course on national QI- </a:t>
            </a:r>
          </a:p>
          <a:p>
            <a:r>
              <a:rPr lang="en-US" dirty="0" smtClean="0"/>
              <a:t>Mention the scientific process: beer poolside.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D61123-26EB-4FEC-A166-B65ABC42BE4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Mention that these were the</a:t>
            </a:r>
            <a:r>
              <a:rPr lang="en-US" baseline="0" dirty="0" smtClean="0"/>
              <a:t> groups that stayed to the 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D61123-26EB-4FEC-A166-B65ABC42BE4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Mention that this was a </a:t>
            </a:r>
            <a:r>
              <a:rPr lang="en-US" dirty="0" err="1" smtClean="0"/>
              <a:t>systemativc</a:t>
            </a:r>
            <a:r>
              <a:rPr lang="en-US" dirty="0" smtClean="0"/>
              <a:t> review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D61123-26EB-4FEC-A166-B65ABC42BE4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Maybe add: and missing critical elements (from slide that</a:t>
            </a:r>
            <a:r>
              <a:rPr lang="en-US" baseline="0" dirty="0" smtClean="0"/>
              <a:t> got mangled when reformatted- see Marks original slides)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D61123-26EB-4FEC-A166-B65ABC42BE4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Segue:</a:t>
            </a:r>
            <a:r>
              <a:rPr lang="en-US" baseline="0" dirty="0" smtClean="0"/>
              <a:t> because there was little literature re: what do PCP’s want we did our own…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D61123-26EB-4FEC-A166-B65ABC42BE4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Mention that we chose frequency and timeliness because of time frame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D61123-26EB-4FEC-A166-B65ABC42BE4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think for this audience we should stress process as much as results, </a:t>
            </a:r>
            <a:r>
              <a:rPr lang="en-US" dirty="0" err="1" smtClean="0"/>
              <a:t>esp</a:t>
            </a:r>
            <a:r>
              <a:rPr lang="en-US" baseline="0" dirty="0" smtClean="0"/>
              <a:t> given groups are meeting the next day to discuss forming </a:t>
            </a:r>
            <a:r>
              <a:rPr lang="en-US" baseline="0" dirty="0" err="1" smtClean="0"/>
              <a:t>collaboratives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Need more details…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D61123-26EB-4FEC-A166-B65ABC42BE4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B9FED0DB-8654-474B-800E-BEA6A788400E}" type="datetimeFigureOut">
              <a:rPr lang="en-US" smtClean="0"/>
              <a:pPr>
                <a:defRPr/>
              </a:pPr>
              <a:t>10/25/2011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8D773F01-53F2-4751-AE9D-0D9D8C736C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98970C-D8FE-4E5A-8A72-3EF97340D67A}" type="datetimeFigureOut">
              <a:rPr lang="en-US" smtClean="0"/>
              <a:pPr>
                <a:defRPr/>
              </a:pPr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C2C34-A3E5-4617-A2E0-BB06638C5D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2DDDBC-028E-4F63-9AC0-265AB19671FB}" type="datetimeFigureOut">
              <a:rPr lang="en-US" smtClean="0"/>
              <a:pPr>
                <a:defRPr/>
              </a:pPr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C4902D-A85A-473C-B0C5-6841EA0B49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05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810000"/>
            <a:ext cx="8229600" cy="205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05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810000"/>
            <a:ext cx="4038600" cy="205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68EC41A8-706F-40D6-8DC5-FC29BB6ADE60}" type="datetimeFigureOut">
              <a:rPr lang="en-US" smtClean="0"/>
              <a:pPr>
                <a:defRPr/>
              </a:pPr>
              <a:t>10/25/2011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F03755C2-EB66-4A27-A3AA-D6A0E3A1BE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668900C3-44D3-4B2E-A3A1-9DF5B1F8BD54}" type="datetimeFigureOut">
              <a:rPr lang="en-US" smtClean="0"/>
              <a:pPr>
                <a:defRPr/>
              </a:pPr>
              <a:t>10/25/2011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45E3FE6D-0C76-4A55-8BFB-E5EC82F70E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E445C4-47FC-41BB-8512-8FFF8A215041}" type="datetimeFigureOut">
              <a:rPr lang="en-US" smtClean="0"/>
              <a:pPr>
                <a:defRPr/>
              </a:pPr>
              <a:t>10/25/2011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C82301-3829-4388-841F-F875208B04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2896FF-B10F-4E42-8E48-215913C27DDF}" type="datetimeFigureOut">
              <a:rPr lang="en-US" smtClean="0"/>
              <a:pPr>
                <a:defRPr/>
              </a:pPr>
              <a:t>10/25/2011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7A4A09-312C-4E50-8231-00A6959CB9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F360A804-54C9-4EC5-B930-1AEADAF07C8B}" type="datetimeFigureOut">
              <a:rPr lang="en-US" smtClean="0"/>
              <a:pPr>
                <a:defRPr/>
              </a:pPr>
              <a:t>10/25/2011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6768C39D-39AE-4D39-8A87-A0F9FCFE56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2FE71C-1C06-47CC-B1C2-6F90C33F5F30}" type="datetimeFigureOut">
              <a:rPr lang="en-US" smtClean="0"/>
              <a:pPr>
                <a:defRPr/>
              </a:pPr>
              <a:t>10/25/2011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73C138-E04B-42B2-9698-A8FC961EF9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EE705C91-1E92-4B17-ADF1-C696A81329E6}" type="datetimeFigureOut">
              <a:rPr lang="en-US" smtClean="0"/>
              <a:pPr>
                <a:defRPr/>
              </a:pPr>
              <a:t>10/25/2011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B3BCC737-BE56-4AB8-84ED-A4E0D00CFF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35C3E729-E09E-43B4-A6EF-244F13064954}" type="datetimeFigureOut">
              <a:rPr lang="en-US" smtClean="0"/>
              <a:pPr>
                <a:defRPr/>
              </a:pPr>
              <a:t>10/25/2011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70CD0ECE-A831-45FB-BB2F-CCAA99E7BC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1535051-CA06-49B8-AE51-82CE70384878}" type="datetimeFigureOut">
              <a:rPr lang="en-US" smtClean="0"/>
              <a:pPr>
                <a:defRPr/>
              </a:pPr>
              <a:t>10/25/2011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5FE15A-E44F-466B-9A22-A4C41260D9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David.Cooperberg@DrexelMed.edu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wmf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mailto:mshen@seton.org" TargetMode="External"/><Relationship Id="rId2" Type="http://schemas.openxmlformats.org/officeDocument/2006/relationships/hyperlink" Target="mailto:David.Cooperberg@DrexelMed.edu" TargetMode="Externa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533400"/>
            <a:ext cx="6172200" cy="2286000"/>
          </a:xfrm>
        </p:spPr>
        <p:txBody>
          <a:bodyPr/>
          <a:lstStyle/>
          <a:p>
            <a:r>
              <a:rPr lang="en-US" dirty="0" smtClean="0"/>
              <a:t>Pediatric Hospitalists Collaborate to Improve Discharge Communication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4648200"/>
            <a:ext cx="6172200" cy="1726722"/>
          </a:xfrm>
        </p:spPr>
        <p:txBody>
          <a:bodyPr>
            <a:normAutofit fontScale="70000" lnSpcReduction="20000"/>
          </a:bodyPr>
          <a:lstStyle/>
          <a:p>
            <a:r>
              <a:rPr lang="en-US" sz="3400" b="1" dirty="0" smtClean="0"/>
              <a:t>Mark Shen, MD</a:t>
            </a:r>
          </a:p>
          <a:p>
            <a:r>
              <a:rPr lang="en-US" sz="2000" dirty="0" smtClean="0"/>
              <a:t>UT Southwestern Austin Pediatrics</a:t>
            </a:r>
          </a:p>
          <a:p>
            <a:r>
              <a:rPr lang="en-US" sz="2000" dirty="0" smtClean="0"/>
              <a:t>Dell Children’s Medical Center</a:t>
            </a:r>
          </a:p>
          <a:p>
            <a:r>
              <a:rPr lang="en-US" sz="3100" b="1" dirty="0" smtClean="0"/>
              <a:t>Julia Shelburne, MD</a:t>
            </a:r>
          </a:p>
          <a:p>
            <a:r>
              <a:rPr lang="en-US" sz="2000" dirty="0" smtClean="0"/>
              <a:t>UT Medical School at Houston</a:t>
            </a:r>
          </a:p>
          <a:p>
            <a:r>
              <a:rPr lang="en-US" sz="2000" dirty="0" smtClean="0"/>
              <a:t>Children’s Memorial Hermann Hospital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Collaborative Aim Statements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/>
              <a:t>Global Aim:</a:t>
            </a:r>
            <a:r>
              <a:rPr lang="en-US" sz="2400" dirty="0" smtClean="0"/>
              <a:t> We will create a discharge infrastructure within our hospitals to achieve measurable improvements in the handoff of patient care at discharge from the hospitalist to the primary care provider.</a:t>
            </a:r>
            <a:endParaRPr lang="en-US" sz="2400" b="1" dirty="0" smtClean="0"/>
          </a:p>
          <a:p>
            <a:pPr>
              <a:lnSpc>
                <a:spcPct val="90000"/>
              </a:lnSpc>
            </a:pPr>
            <a:r>
              <a:rPr lang="en-US" sz="2400" b="1" dirty="0" smtClean="0"/>
              <a:t>Specific Aim:</a:t>
            </a:r>
            <a:r>
              <a:rPr lang="en-US" sz="2400" dirty="0" smtClean="0"/>
              <a:t> Over the next 6 months, we will lead a quality improvement collaborative and achieve measureable improvement in the frequency AND timeliness of communication of patient information to the PCPs at discharge.</a:t>
            </a:r>
            <a:endParaRPr lang="en-US" sz="2400" b="1" dirty="0" smtClean="0"/>
          </a:p>
          <a:p>
            <a:pPr>
              <a:lnSpc>
                <a:spcPct val="90000"/>
              </a:lnSpc>
            </a:pPr>
            <a:r>
              <a:rPr lang="en-US" sz="2400" b="1" dirty="0" smtClean="0"/>
              <a:t>Goal:</a:t>
            </a:r>
            <a:r>
              <a:rPr lang="en-US" sz="2400" dirty="0" smtClean="0"/>
              <a:t>  90% of hospitalist discharges at each participating hospital will have documentation of communication with a PCP within 2 calendar days of actual discharge.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Collaborative: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Monthly conference calls</a:t>
            </a:r>
          </a:p>
          <a:p>
            <a:pPr lvl="1"/>
            <a:r>
              <a:rPr lang="en-US" dirty="0" smtClean="0"/>
              <a:t>Scheduled topics</a:t>
            </a:r>
          </a:p>
          <a:p>
            <a:pPr lvl="2"/>
            <a:r>
              <a:rPr lang="en-US" dirty="0" smtClean="0"/>
              <a:t>Standardized data collection and reporting</a:t>
            </a:r>
          </a:p>
          <a:p>
            <a:pPr lvl="2"/>
            <a:r>
              <a:rPr lang="en-US" dirty="0" smtClean="0"/>
              <a:t>QI didactics</a:t>
            </a:r>
          </a:p>
          <a:p>
            <a:pPr lvl="2"/>
            <a:r>
              <a:rPr lang="en-US" dirty="0" smtClean="0"/>
              <a:t>Use of QI tools</a:t>
            </a:r>
          </a:p>
          <a:p>
            <a:pPr lvl="2"/>
            <a:r>
              <a:rPr lang="en-US" dirty="0" smtClean="0"/>
              <a:t>Individual site presentations</a:t>
            </a:r>
          </a:p>
          <a:p>
            <a:pPr lvl="1"/>
            <a:r>
              <a:rPr lang="en-US" dirty="0" smtClean="0"/>
              <a:t>Open discussion of lessons learned</a:t>
            </a:r>
          </a:p>
          <a:p>
            <a:pPr lvl="1"/>
            <a:r>
              <a:rPr lang="en-US" dirty="0" smtClean="0"/>
              <a:t>Positive reinforcement!</a:t>
            </a:r>
          </a:p>
          <a:p>
            <a:r>
              <a:rPr lang="en-US" dirty="0" smtClean="0"/>
              <a:t>Quarterly collaborative leadership calls</a:t>
            </a:r>
            <a:endParaRPr lang="en-US" dirty="0" smtClean="0"/>
          </a:p>
          <a:p>
            <a:pPr lvl="1"/>
            <a:r>
              <a:rPr lang="en-US" dirty="0" smtClean="0"/>
              <a:t>Co-chairs of 3 </a:t>
            </a:r>
            <a:r>
              <a:rPr lang="en-US" dirty="0" err="1" smtClean="0"/>
              <a:t>collaboratives</a:t>
            </a:r>
            <a:r>
              <a:rPr lang="en-US" dirty="0" smtClean="0"/>
              <a:t> &amp; national mentors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1 -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Weekly sampling</a:t>
            </a:r>
          </a:p>
          <a:p>
            <a:r>
              <a:rPr lang="en-US" dirty="0" smtClean="0"/>
              <a:t>Minimum 12 charts</a:t>
            </a:r>
          </a:p>
          <a:p>
            <a:r>
              <a:rPr lang="en-US" dirty="0" smtClean="0"/>
              <a:t>2 weekdays + 1 weekend day</a:t>
            </a:r>
          </a:p>
          <a:p>
            <a:r>
              <a:rPr lang="en-US" dirty="0" smtClean="0"/>
              <a:t>Documentation of communication (email, phone, fax)</a:t>
            </a:r>
          </a:p>
          <a:p>
            <a:r>
              <a:rPr lang="en-US" dirty="0" smtClean="0"/>
              <a:t>Simple process for ease of data reporting and viewing</a:t>
            </a:r>
          </a:p>
          <a:p>
            <a:r>
              <a:rPr lang="en-US" dirty="0" smtClean="0"/>
              <a:t>Plotted on a collaborative run chart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(Sample Slide from Conference Call)</a:t>
            </a:r>
            <a:br>
              <a:rPr lang="en-US" dirty="0" smtClean="0"/>
            </a:br>
            <a:r>
              <a:rPr lang="en-US" dirty="0" smtClean="0"/>
              <a:t>“I’m </a:t>
            </a:r>
            <a:r>
              <a:rPr lang="en-US" dirty="0"/>
              <a:t>Measuring, but still confused</a:t>
            </a:r>
            <a:r>
              <a:rPr lang="en-US" dirty="0" smtClean="0"/>
              <a:t>…“</a:t>
            </a:r>
            <a:endParaRPr lang="en-US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Process </a:t>
            </a:r>
            <a:r>
              <a:rPr lang="en-US" dirty="0"/>
              <a:t>Maps, Key Drivers, Pareto Charts, Fishbone Diagrams are </a:t>
            </a:r>
            <a:r>
              <a:rPr lang="en-US" dirty="0" smtClean="0"/>
              <a:t>all:</a:t>
            </a:r>
            <a:endParaRPr lang="en-US" dirty="0"/>
          </a:p>
          <a:p>
            <a:endParaRPr lang="en-US" dirty="0"/>
          </a:p>
          <a:p>
            <a:pPr algn="ctr">
              <a:buFont typeface="Wingdings" pitchFamily="2" charset="2"/>
              <a:buNone/>
            </a:pPr>
            <a:r>
              <a:rPr lang="en-US" sz="4000" dirty="0"/>
              <a:t>Diagnostic Tools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to help you PLAN your CHANGE (intervention)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Step 2: Do you understand your process?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Collaborative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Common feedback from the group: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	“I don’t understand Key Drivers or Process Maps but I can clearly see </a:t>
            </a:r>
            <a:r>
              <a:rPr lang="en-US" sz="3600" u="sng" dirty="0" smtClean="0"/>
              <a:t>15</a:t>
            </a:r>
            <a:r>
              <a:rPr lang="en-US" dirty="0" smtClean="0"/>
              <a:t> barriers in my way</a:t>
            </a:r>
            <a:r>
              <a:rPr lang="en-US" dirty="0" smtClean="0"/>
              <a:t>….”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r>
              <a:rPr lang="en-US" dirty="0" smtClean="0"/>
              <a:t>Collaborators had a wide range of QI skills</a:t>
            </a:r>
          </a:p>
          <a:p>
            <a:r>
              <a:rPr lang="en-US" dirty="0" smtClean="0"/>
              <a:t>A major part of conference calls was devoted to Quality Improvement basics 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6"/>
          <p:cNvGrpSpPr>
            <a:grpSpLocks noChangeAspect="1"/>
          </p:cNvGrpSpPr>
          <p:nvPr/>
        </p:nvGrpSpPr>
        <p:grpSpPr bwMode="auto">
          <a:xfrm>
            <a:off x="1835150" y="0"/>
            <a:ext cx="5480050" cy="6896100"/>
            <a:chOff x="1260" y="720"/>
            <a:chExt cx="10727" cy="13500"/>
          </a:xfrm>
        </p:grpSpPr>
        <p:sp>
          <p:nvSpPr>
            <p:cNvPr id="73875" name="AutoShape 147"/>
            <p:cNvSpPr>
              <a:spLocks noChangeAspect="1" noChangeArrowheads="1"/>
            </p:cNvSpPr>
            <p:nvPr/>
          </p:nvSpPr>
          <p:spPr bwMode="auto">
            <a:xfrm>
              <a:off x="1260" y="720"/>
              <a:ext cx="10469" cy="13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876" name="Rectangle 148"/>
            <p:cNvSpPr>
              <a:spLocks noChangeArrowheads="1"/>
            </p:cNvSpPr>
            <p:nvPr/>
          </p:nvSpPr>
          <p:spPr bwMode="auto">
            <a:xfrm>
              <a:off x="3661" y="746"/>
              <a:ext cx="4079" cy="938"/>
            </a:xfrm>
            <a:prstGeom prst="rect">
              <a:avLst/>
            </a:prstGeom>
            <a:noFill/>
            <a:ln w="25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877" name="Rectangle 149"/>
            <p:cNvSpPr>
              <a:spLocks noChangeArrowheads="1"/>
            </p:cNvSpPr>
            <p:nvPr/>
          </p:nvSpPr>
          <p:spPr bwMode="auto">
            <a:xfrm>
              <a:off x="3780" y="900"/>
              <a:ext cx="3853" cy="9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Patient is Ready for Discharge or has been discharged (same day).  Algorithm followed whether PCP known or if only clinic name (distinct) known</a:t>
              </a:r>
              <a:endParaRPr lang="en-US"/>
            </a:p>
          </p:txBody>
        </p:sp>
        <p:sp>
          <p:nvSpPr>
            <p:cNvPr id="73878" name="Rectangle 150"/>
            <p:cNvSpPr>
              <a:spLocks noChangeArrowheads="1"/>
            </p:cNvSpPr>
            <p:nvPr/>
          </p:nvSpPr>
          <p:spPr bwMode="auto">
            <a:xfrm>
              <a:off x="10236" y="814"/>
              <a:ext cx="1340" cy="803"/>
            </a:xfrm>
            <a:prstGeom prst="rect">
              <a:avLst/>
            </a:prstGeom>
            <a:solidFill>
              <a:srgbClr val="E8EEF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879" name="Rectangle 151"/>
            <p:cNvSpPr>
              <a:spLocks noChangeArrowheads="1"/>
            </p:cNvSpPr>
            <p:nvPr/>
          </p:nvSpPr>
          <p:spPr bwMode="auto">
            <a:xfrm>
              <a:off x="10236" y="814"/>
              <a:ext cx="1340" cy="803"/>
            </a:xfrm>
            <a:prstGeom prst="rect">
              <a:avLst/>
            </a:prstGeom>
            <a:noFill/>
            <a:ln w="2603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880" name="Rectangle 152"/>
            <p:cNvSpPr>
              <a:spLocks noChangeArrowheads="1"/>
            </p:cNvSpPr>
            <p:nvPr/>
          </p:nvSpPr>
          <p:spPr bwMode="auto">
            <a:xfrm>
              <a:off x="10272" y="941"/>
              <a:ext cx="1715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RCHSD Discharge </a:t>
              </a:r>
              <a:endParaRPr lang="en-US"/>
            </a:p>
          </p:txBody>
        </p:sp>
        <p:sp>
          <p:nvSpPr>
            <p:cNvPr id="73881" name="Rectangle 153"/>
            <p:cNvSpPr>
              <a:spLocks noChangeArrowheads="1"/>
            </p:cNvSpPr>
            <p:nvPr/>
          </p:nvSpPr>
          <p:spPr bwMode="auto">
            <a:xfrm>
              <a:off x="10378" y="1124"/>
              <a:ext cx="1441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Communication </a:t>
              </a:r>
              <a:endParaRPr lang="en-US"/>
            </a:p>
          </p:txBody>
        </p:sp>
        <p:sp>
          <p:nvSpPr>
            <p:cNvPr id="73882" name="Rectangle 154"/>
            <p:cNvSpPr>
              <a:spLocks noChangeArrowheads="1"/>
            </p:cNvSpPr>
            <p:nvPr/>
          </p:nvSpPr>
          <p:spPr bwMode="auto">
            <a:xfrm>
              <a:off x="10461" y="1307"/>
              <a:ext cx="116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Process Map</a:t>
              </a:r>
              <a:endParaRPr lang="en-US"/>
            </a:p>
          </p:txBody>
        </p:sp>
        <p:sp>
          <p:nvSpPr>
            <p:cNvPr id="73883" name="Freeform 155"/>
            <p:cNvSpPr>
              <a:spLocks/>
            </p:cNvSpPr>
            <p:nvPr/>
          </p:nvSpPr>
          <p:spPr bwMode="auto">
            <a:xfrm>
              <a:off x="4665" y="4134"/>
              <a:ext cx="1741" cy="1379"/>
            </a:xfrm>
            <a:custGeom>
              <a:avLst/>
              <a:gdLst/>
              <a:ahLst/>
              <a:cxnLst>
                <a:cxn ang="0">
                  <a:pos x="0" y="689"/>
                </a:cxn>
                <a:cxn ang="0">
                  <a:pos x="871" y="0"/>
                </a:cxn>
                <a:cxn ang="0">
                  <a:pos x="1741" y="689"/>
                </a:cxn>
                <a:cxn ang="0">
                  <a:pos x="871" y="1379"/>
                </a:cxn>
                <a:cxn ang="0">
                  <a:pos x="0" y="689"/>
                </a:cxn>
              </a:cxnLst>
              <a:rect l="0" t="0" r="r" b="b"/>
              <a:pathLst>
                <a:path w="1741" h="1379">
                  <a:moveTo>
                    <a:pt x="0" y="689"/>
                  </a:moveTo>
                  <a:lnTo>
                    <a:pt x="871" y="0"/>
                  </a:lnTo>
                  <a:lnTo>
                    <a:pt x="1741" y="689"/>
                  </a:lnTo>
                  <a:lnTo>
                    <a:pt x="871" y="1379"/>
                  </a:lnTo>
                  <a:lnTo>
                    <a:pt x="0" y="689"/>
                  </a:lnTo>
                  <a:close/>
                </a:path>
              </a:pathLst>
            </a:custGeom>
            <a:solidFill>
              <a:srgbClr val="E8EEF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884" name="Freeform 156"/>
            <p:cNvSpPr>
              <a:spLocks/>
            </p:cNvSpPr>
            <p:nvPr/>
          </p:nvSpPr>
          <p:spPr bwMode="auto">
            <a:xfrm>
              <a:off x="4665" y="4134"/>
              <a:ext cx="1741" cy="1379"/>
            </a:xfrm>
            <a:custGeom>
              <a:avLst/>
              <a:gdLst/>
              <a:ahLst/>
              <a:cxnLst>
                <a:cxn ang="0">
                  <a:pos x="0" y="689"/>
                </a:cxn>
                <a:cxn ang="0">
                  <a:pos x="871" y="0"/>
                </a:cxn>
                <a:cxn ang="0">
                  <a:pos x="1741" y="689"/>
                </a:cxn>
                <a:cxn ang="0">
                  <a:pos x="871" y="1379"/>
                </a:cxn>
                <a:cxn ang="0">
                  <a:pos x="0" y="689"/>
                </a:cxn>
              </a:cxnLst>
              <a:rect l="0" t="0" r="r" b="b"/>
              <a:pathLst>
                <a:path w="1741" h="1379">
                  <a:moveTo>
                    <a:pt x="0" y="689"/>
                  </a:moveTo>
                  <a:lnTo>
                    <a:pt x="871" y="0"/>
                  </a:lnTo>
                  <a:lnTo>
                    <a:pt x="1741" y="689"/>
                  </a:lnTo>
                  <a:lnTo>
                    <a:pt x="871" y="1379"/>
                  </a:lnTo>
                  <a:lnTo>
                    <a:pt x="0" y="689"/>
                  </a:lnTo>
                  <a:close/>
                </a:path>
              </a:pathLst>
            </a:custGeom>
            <a:noFill/>
            <a:ln w="254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885" name="Rectangle 157"/>
            <p:cNvSpPr>
              <a:spLocks noChangeArrowheads="1"/>
            </p:cNvSpPr>
            <p:nvPr/>
          </p:nvSpPr>
          <p:spPr bwMode="auto">
            <a:xfrm>
              <a:off x="5182" y="4459"/>
              <a:ext cx="988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Does PCP </a:t>
              </a:r>
              <a:endParaRPr lang="en-US"/>
            </a:p>
          </p:txBody>
        </p:sp>
        <p:sp>
          <p:nvSpPr>
            <p:cNvPr id="73886" name="Rectangle 158"/>
            <p:cNvSpPr>
              <a:spLocks noChangeArrowheads="1"/>
            </p:cNvSpPr>
            <p:nvPr/>
          </p:nvSpPr>
          <p:spPr bwMode="auto">
            <a:xfrm>
              <a:off x="5374" y="4639"/>
              <a:ext cx="491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have </a:t>
              </a:r>
              <a:endParaRPr lang="en-US"/>
            </a:p>
          </p:txBody>
        </p:sp>
        <p:sp>
          <p:nvSpPr>
            <p:cNvPr id="73887" name="Rectangle 159"/>
            <p:cNvSpPr>
              <a:spLocks noChangeArrowheads="1"/>
            </p:cNvSpPr>
            <p:nvPr/>
          </p:nvSpPr>
          <p:spPr bwMode="auto">
            <a:xfrm>
              <a:off x="5026" y="4822"/>
              <a:ext cx="1399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communication </a:t>
              </a:r>
              <a:endParaRPr lang="en-US"/>
            </a:p>
          </p:txBody>
        </p:sp>
        <p:sp>
          <p:nvSpPr>
            <p:cNvPr id="73888" name="Rectangle 160"/>
            <p:cNvSpPr>
              <a:spLocks noChangeArrowheads="1"/>
            </p:cNvSpPr>
            <p:nvPr/>
          </p:nvSpPr>
          <p:spPr bwMode="auto">
            <a:xfrm>
              <a:off x="5135" y="5002"/>
              <a:ext cx="957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preference</a:t>
              </a:r>
              <a:endParaRPr lang="en-US"/>
            </a:p>
          </p:txBody>
        </p:sp>
        <p:sp>
          <p:nvSpPr>
            <p:cNvPr id="73889" name="Rectangle 161"/>
            <p:cNvSpPr>
              <a:spLocks noChangeArrowheads="1"/>
            </p:cNvSpPr>
            <p:nvPr/>
          </p:nvSpPr>
          <p:spPr bwMode="auto">
            <a:xfrm>
              <a:off x="5854" y="5004"/>
              <a:ext cx="110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?</a:t>
              </a:r>
              <a:endParaRPr lang="en-US"/>
            </a:p>
          </p:txBody>
        </p:sp>
        <p:sp>
          <p:nvSpPr>
            <p:cNvPr id="73890" name="Freeform 162"/>
            <p:cNvSpPr>
              <a:spLocks/>
            </p:cNvSpPr>
            <p:nvPr/>
          </p:nvSpPr>
          <p:spPr bwMode="auto">
            <a:xfrm>
              <a:off x="4719" y="2112"/>
              <a:ext cx="1633" cy="1446"/>
            </a:xfrm>
            <a:custGeom>
              <a:avLst/>
              <a:gdLst/>
              <a:ahLst/>
              <a:cxnLst>
                <a:cxn ang="0">
                  <a:pos x="0" y="722"/>
                </a:cxn>
                <a:cxn ang="0">
                  <a:pos x="817" y="0"/>
                </a:cxn>
                <a:cxn ang="0">
                  <a:pos x="1633" y="722"/>
                </a:cxn>
                <a:cxn ang="0">
                  <a:pos x="817" y="1446"/>
                </a:cxn>
                <a:cxn ang="0">
                  <a:pos x="0" y="722"/>
                </a:cxn>
              </a:cxnLst>
              <a:rect l="0" t="0" r="r" b="b"/>
              <a:pathLst>
                <a:path w="1633" h="1446">
                  <a:moveTo>
                    <a:pt x="0" y="722"/>
                  </a:moveTo>
                  <a:lnTo>
                    <a:pt x="817" y="0"/>
                  </a:lnTo>
                  <a:lnTo>
                    <a:pt x="1633" y="722"/>
                  </a:lnTo>
                  <a:lnTo>
                    <a:pt x="817" y="1446"/>
                  </a:lnTo>
                  <a:lnTo>
                    <a:pt x="0" y="722"/>
                  </a:lnTo>
                  <a:close/>
                </a:path>
              </a:pathLst>
            </a:custGeom>
            <a:solidFill>
              <a:srgbClr val="E8EEF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891" name="Freeform 163"/>
            <p:cNvSpPr>
              <a:spLocks/>
            </p:cNvSpPr>
            <p:nvPr/>
          </p:nvSpPr>
          <p:spPr bwMode="auto">
            <a:xfrm>
              <a:off x="4719" y="2112"/>
              <a:ext cx="1633" cy="1446"/>
            </a:xfrm>
            <a:custGeom>
              <a:avLst/>
              <a:gdLst/>
              <a:ahLst/>
              <a:cxnLst>
                <a:cxn ang="0">
                  <a:pos x="0" y="722"/>
                </a:cxn>
                <a:cxn ang="0">
                  <a:pos x="817" y="0"/>
                </a:cxn>
                <a:cxn ang="0">
                  <a:pos x="1633" y="722"/>
                </a:cxn>
                <a:cxn ang="0">
                  <a:pos x="817" y="1446"/>
                </a:cxn>
                <a:cxn ang="0">
                  <a:pos x="0" y="722"/>
                </a:cxn>
              </a:cxnLst>
              <a:rect l="0" t="0" r="r" b="b"/>
              <a:pathLst>
                <a:path w="1633" h="1446">
                  <a:moveTo>
                    <a:pt x="0" y="722"/>
                  </a:moveTo>
                  <a:lnTo>
                    <a:pt x="817" y="0"/>
                  </a:lnTo>
                  <a:lnTo>
                    <a:pt x="1633" y="722"/>
                  </a:lnTo>
                  <a:lnTo>
                    <a:pt x="817" y="1446"/>
                  </a:lnTo>
                  <a:lnTo>
                    <a:pt x="0" y="722"/>
                  </a:lnTo>
                  <a:close/>
                </a:path>
              </a:pathLst>
            </a:custGeom>
            <a:noFill/>
            <a:ln w="254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892" name="Rectangle 164"/>
            <p:cNvSpPr>
              <a:spLocks noChangeArrowheads="1"/>
            </p:cNvSpPr>
            <p:nvPr/>
          </p:nvSpPr>
          <p:spPr bwMode="auto">
            <a:xfrm>
              <a:off x="5191" y="2473"/>
              <a:ext cx="970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Do patient </a:t>
              </a:r>
              <a:endParaRPr lang="en-US"/>
            </a:p>
          </p:txBody>
        </p:sp>
        <p:sp>
          <p:nvSpPr>
            <p:cNvPr id="73893" name="Rectangle 165"/>
            <p:cNvSpPr>
              <a:spLocks noChangeArrowheads="1"/>
            </p:cNvSpPr>
            <p:nvPr/>
          </p:nvSpPr>
          <p:spPr bwMode="auto">
            <a:xfrm>
              <a:off x="5042" y="2700"/>
              <a:ext cx="1324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needs warrant </a:t>
              </a:r>
              <a:endParaRPr lang="en-US"/>
            </a:p>
          </p:txBody>
        </p:sp>
        <p:sp>
          <p:nvSpPr>
            <p:cNvPr id="73894" name="Rectangle 166"/>
            <p:cNvSpPr>
              <a:spLocks noChangeArrowheads="1"/>
            </p:cNvSpPr>
            <p:nvPr/>
          </p:nvSpPr>
          <p:spPr bwMode="auto">
            <a:xfrm>
              <a:off x="5182" y="2833"/>
              <a:ext cx="99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a personal </a:t>
              </a:r>
              <a:endParaRPr lang="en-US"/>
            </a:p>
          </p:txBody>
        </p:sp>
        <p:sp>
          <p:nvSpPr>
            <p:cNvPr id="73895" name="Rectangle 167"/>
            <p:cNvSpPr>
              <a:spLocks noChangeArrowheads="1"/>
            </p:cNvSpPr>
            <p:nvPr/>
          </p:nvSpPr>
          <p:spPr bwMode="auto">
            <a:xfrm>
              <a:off x="5381" y="3017"/>
              <a:ext cx="298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call</a:t>
              </a:r>
              <a:endParaRPr lang="en-US"/>
            </a:p>
          </p:txBody>
        </p:sp>
        <p:sp>
          <p:nvSpPr>
            <p:cNvPr id="73896" name="Rectangle 168"/>
            <p:cNvSpPr>
              <a:spLocks noChangeArrowheads="1"/>
            </p:cNvSpPr>
            <p:nvPr/>
          </p:nvSpPr>
          <p:spPr bwMode="auto">
            <a:xfrm>
              <a:off x="5604" y="3017"/>
              <a:ext cx="112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?</a:t>
              </a:r>
              <a:endParaRPr lang="en-US"/>
            </a:p>
          </p:txBody>
        </p:sp>
        <p:sp>
          <p:nvSpPr>
            <p:cNvPr id="73897" name="Freeform 169"/>
            <p:cNvSpPr>
              <a:spLocks/>
            </p:cNvSpPr>
            <p:nvPr/>
          </p:nvSpPr>
          <p:spPr bwMode="auto">
            <a:xfrm>
              <a:off x="3272" y="2875"/>
              <a:ext cx="1447" cy="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0"/>
                </a:cxn>
                <a:cxn ang="0">
                  <a:pos x="1447" y="40"/>
                </a:cxn>
              </a:cxnLst>
              <a:rect l="0" t="0" r="r" b="b"/>
              <a:pathLst>
                <a:path w="1447" h="40">
                  <a:moveTo>
                    <a:pt x="0" y="0"/>
                  </a:moveTo>
                  <a:lnTo>
                    <a:pt x="0" y="40"/>
                  </a:lnTo>
                  <a:lnTo>
                    <a:pt x="1447" y="40"/>
                  </a:lnTo>
                </a:path>
              </a:pathLst>
            </a:custGeom>
            <a:noFill/>
            <a:ln w="254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898" name="Freeform 170"/>
            <p:cNvSpPr>
              <a:spLocks/>
            </p:cNvSpPr>
            <p:nvPr/>
          </p:nvSpPr>
          <p:spPr bwMode="auto">
            <a:xfrm>
              <a:off x="3070" y="2915"/>
              <a:ext cx="229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9" y="0"/>
                </a:cxn>
                <a:cxn ang="0">
                  <a:pos x="69" y="0"/>
                </a:cxn>
              </a:cxnLst>
              <a:rect l="0" t="0" r="r" b="b"/>
              <a:pathLst>
                <a:path w="229">
                  <a:moveTo>
                    <a:pt x="0" y="0"/>
                  </a:moveTo>
                  <a:lnTo>
                    <a:pt x="229" y="0"/>
                  </a:lnTo>
                  <a:lnTo>
                    <a:pt x="69" y="0"/>
                  </a:lnTo>
                </a:path>
              </a:pathLst>
            </a:custGeom>
            <a:noFill/>
            <a:ln w="254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899" name="Freeform 171"/>
            <p:cNvSpPr>
              <a:spLocks/>
            </p:cNvSpPr>
            <p:nvPr/>
          </p:nvSpPr>
          <p:spPr bwMode="auto">
            <a:xfrm>
              <a:off x="2992" y="2863"/>
              <a:ext cx="103" cy="105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103" y="0"/>
                </a:cxn>
                <a:cxn ang="0">
                  <a:pos x="100" y="7"/>
                </a:cxn>
                <a:cxn ang="0">
                  <a:pos x="99" y="12"/>
                </a:cxn>
                <a:cxn ang="0">
                  <a:pos x="96" y="20"/>
                </a:cxn>
                <a:cxn ang="0">
                  <a:pos x="95" y="25"/>
                </a:cxn>
                <a:cxn ang="0">
                  <a:pos x="93" y="32"/>
                </a:cxn>
                <a:cxn ang="0">
                  <a:pos x="92" y="39"/>
                </a:cxn>
                <a:cxn ang="0">
                  <a:pos x="92" y="45"/>
                </a:cxn>
                <a:cxn ang="0">
                  <a:pos x="92" y="52"/>
                </a:cxn>
                <a:cxn ang="0">
                  <a:pos x="92" y="59"/>
                </a:cxn>
                <a:cxn ang="0">
                  <a:pos x="92" y="65"/>
                </a:cxn>
                <a:cxn ang="0">
                  <a:pos x="93" y="72"/>
                </a:cxn>
                <a:cxn ang="0">
                  <a:pos x="95" y="79"/>
                </a:cxn>
                <a:cxn ang="0">
                  <a:pos x="96" y="85"/>
                </a:cxn>
                <a:cxn ang="0">
                  <a:pos x="99" y="92"/>
                </a:cxn>
                <a:cxn ang="0">
                  <a:pos x="100" y="97"/>
                </a:cxn>
                <a:cxn ang="0">
                  <a:pos x="103" y="105"/>
                </a:cxn>
                <a:cxn ang="0">
                  <a:pos x="103" y="105"/>
                </a:cxn>
                <a:cxn ang="0">
                  <a:pos x="0" y="52"/>
                </a:cxn>
                <a:cxn ang="0">
                  <a:pos x="0" y="52"/>
                </a:cxn>
              </a:cxnLst>
              <a:rect l="0" t="0" r="r" b="b"/>
              <a:pathLst>
                <a:path w="103" h="105">
                  <a:moveTo>
                    <a:pt x="0" y="52"/>
                  </a:moveTo>
                  <a:lnTo>
                    <a:pt x="103" y="0"/>
                  </a:lnTo>
                  <a:lnTo>
                    <a:pt x="100" y="7"/>
                  </a:lnTo>
                  <a:lnTo>
                    <a:pt x="99" y="12"/>
                  </a:lnTo>
                  <a:lnTo>
                    <a:pt x="96" y="20"/>
                  </a:lnTo>
                  <a:lnTo>
                    <a:pt x="95" y="25"/>
                  </a:lnTo>
                  <a:lnTo>
                    <a:pt x="93" y="32"/>
                  </a:lnTo>
                  <a:lnTo>
                    <a:pt x="92" y="39"/>
                  </a:lnTo>
                  <a:lnTo>
                    <a:pt x="92" y="45"/>
                  </a:lnTo>
                  <a:lnTo>
                    <a:pt x="92" y="52"/>
                  </a:lnTo>
                  <a:lnTo>
                    <a:pt x="92" y="59"/>
                  </a:lnTo>
                  <a:lnTo>
                    <a:pt x="92" y="65"/>
                  </a:lnTo>
                  <a:lnTo>
                    <a:pt x="93" y="72"/>
                  </a:lnTo>
                  <a:lnTo>
                    <a:pt x="95" y="79"/>
                  </a:lnTo>
                  <a:lnTo>
                    <a:pt x="96" y="85"/>
                  </a:lnTo>
                  <a:lnTo>
                    <a:pt x="99" y="92"/>
                  </a:lnTo>
                  <a:lnTo>
                    <a:pt x="100" y="97"/>
                  </a:lnTo>
                  <a:lnTo>
                    <a:pt x="103" y="105"/>
                  </a:lnTo>
                  <a:lnTo>
                    <a:pt x="103" y="105"/>
                  </a:lnTo>
                  <a:lnTo>
                    <a:pt x="0" y="52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00" name="Rectangle 172"/>
            <p:cNvSpPr>
              <a:spLocks noChangeArrowheads="1"/>
            </p:cNvSpPr>
            <p:nvPr/>
          </p:nvSpPr>
          <p:spPr bwMode="auto">
            <a:xfrm>
              <a:off x="3380" y="2647"/>
              <a:ext cx="964" cy="268"/>
            </a:xfrm>
            <a:prstGeom prst="rect">
              <a:avLst/>
            </a:prstGeom>
            <a:solidFill>
              <a:srgbClr val="E8EEF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01" name="Rectangle 173"/>
            <p:cNvSpPr>
              <a:spLocks noChangeArrowheads="1"/>
            </p:cNvSpPr>
            <p:nvPr/>
          </p:nvSpPr>
          <p:spPr bwMode="auto">
            <a:xfrm>
              <a:off x="3380" y="2647"/>
              <a:ext cx="964" cy="268"/>
            </a:xfrm>
            <a:prstGeom prst="rect">
              <a:avLst/>
            </a:prstGeom>
            <a:noFill/>
            <a:ln w="25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02" name="Rectangle 174"/>
            <p:cNvSpPr>
              <a:spLocks noChangeArrowheads="1"/>
            </p:cNvSpPr>
            <p:nvPr/>
          </p:nvSpPr>
          <p:spPr bwMode="auto">
            <a:xfrm>
              <a:off x="3712" y="2690"/>
              <a:ext cx="40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YES</a:t>
              </a:r>
              <a:endParaRPr lang="en-US"/>
            </a:p>
          </p:txBody>
        </p:sp>
        <p:sp>
          <p:nvSpPr>
            <p:cNvPr id="73903" name="Rectangle 175"/>
            <p:cNvSpPr>
              <a:spLocks noChangeArrowheads="1"/>
            </p:cNvSpPr>
            <p:nvPr/>
          </p:nvSpPr>
          <p:spPr bwMode="auto">
            <a:xfrm>
              <a:off x="1665" y="2593"/>
              <a:ext cx="1340" cy="858"/>
            </a:xfrm>
            <a:prstGeom prst="rect">
              <a:avLst/>
            </a:prstGeom>
            <a:solidFill>
              <a:srgbClr val="E8EEF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04" name="Rectangle 176"/>
            <p:cNvSpPr>
              <a:spLocks noChangeArrowheads="1"/>
            </p:cNvSpPr>
            <p:nvPr/>
          </p:nvSpPr>
          <p:spPr bwMode="auto">
            <a:xfrm>
              <a:off x="1665" y="2593"/>
              <a:ext cx="1340" cy="858"/>
            </a:xfrm>
            <a:prstGeom prst="rect">
              <a:avLst/>
            </a:prstGeom>
            <a:noFill/>
            <a:ln w="25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05" name="Rectangle 177"/>
            <p:cNvSpPr>
              <a:spLocks noChangeArrowheads="1"/>
            </p:cNvSpPr>
            <p:nvPr/>
          </p:nvSpPr>
          <p:spPr bwMode="auto">
            <a:xfrm>
              <a:off x="1754" y="2839"/>
              <a:ext cx="1600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Place call to PCP </a:t>
              </a:r>
              <a:endParaRPr lang="en-US"/>
            </a:p>
          </p:txBody>
        </p:sp>
        <p:sp>
          <p:nvSpPr>
            <p:cNvPr id="73906" name="Rectangle 178"/>
            <p:cNvSpPr>
              <a:spLocks noChangeArrowheads="1"/>
            </p:cNvSpPr>
            <p:nvPr/>
          </p:nvSpPr>
          <p:spPr bwMode="auto">
            <a:xfrm>
              <a:off x="1882" y="3020"/>
              <a:ext cx="1205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by end of day</a:t>
              </a:r>
              <a:endParaRPr lang="en-US"/>
            </a:p>
          </p:txBody>
        </p:sp>
        <p:sp>
          <p:nvSpPr>
            <p:cNvPr id="73907" name="Rectangle 179"/>
            <p:cNvSpPr>
              <a:spLocks noChangeArrowheads="1"/>
            </p:cNvSpPr>
            <p:nvPr/>
          </p:nvSpPr>
          <p:spPr bwMode="auto">
            <a:xfrm>
              <a:off x="1397" y="4127"/>
              <a:ext cx="1875" cy="696"/>
            </a:xfrm>
            <a:prstGeom prst="rect">
              <a:avLst/>
            </a:prstGeom>
            <a:solidFill>
              <a:srgbClr val="E8EEF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08" name="Rectangle 180"/>
            <p:cNvSpPr>
              <a:spLocks noChangeArrowheads="1"/>
            </p:cNvSpPr>
            <p:nvPr/>
          </p:nvSpPr>
          <p:spPr bwMode="auto">
            <a:xfrm>
              <a:off x="1397" y="4127"/>
              <a:ext cx="1875" cy="696"/>
            </a:xfrm>
            <a:prstGeom prst="rect">
              <a:avLst/>
            </a:prstGeom>
            <a:noFill/>
            <a:ln w="25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09" name="Rectangle 181"/>
            <p:cNvSpPr>
              <a:spLocks noChangeArrowheads="1"/>
            </p:cNvSpPr>
            <p:nvPr/>
          </p:nvSpPr>
          <p:spPr bwMode="auto">
            <a:xfrm>
              <a:off x="1667" y="4201"/>
              <a:ext cx="1476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Document call in</a:t>
              </a:r>
              <a:endParaRPr lang="en-US"/>
            </a:p>
          </p:txBody>
        </p:sp>
        <p:sp>
          <p:nvSpPr>
            <p:cNvPr id="73910" name="Rectangle 182"/>
            <p:cNvSpPr>
              <a:spLocks noChangeArrowheads="1"/>
            </p:cNvSpPr>
            <p:nvPr/>
          </p:nvSpPr>
          <p:spPr bwMode="auto">
            <a:xfrm>
              <a:off x="2786" y="4201"/>
              <a:ext cx="110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: </a:t>
              </a:r>
              <a:endParaRPr lang="en-US"/>
            </a:p>
          </p:txBody>
        </p:sp>
        <p:sp>
          <p:nvSpPr>
            <p:cNvPr id="73911" name="Rectangle 183"/>
            <p:cNvSpPr>
              <a:spLocks noChangeArrowheads="1"/>
            </p:cNvSpPr>
            <p:nvPr/>
          </p:nvSpPr>
          <p:spPr bwMode="auto">
            <a:xfrm>
              <a:off x="2865" y="4201"/>
              <a:ext cx="110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1</a:t>
              </a:r>
              <a:endParaRPr lang="en-US"/>
            </a:p>
          </p:txBody>
        </p:sp>
        <p:sp>
          <p:nvSpPr>
            <p:cNvPr id="73912" name="Rectangle 184"/>
            <p:cNvSpPr>
              <a:spLocks noChangeArrowheads="1"/>
            </p:cNvSpPr>
            <p:nvPr/>
          </p:nvSpPr>
          <p:spPr bwMode="auto">
            <a:xfrm>
              <a:off x="2954" y="4201"/>
              <a:ext cx="118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) </a:t>
              </a:r>
              <a:endParaRPr lang="en-US"/>
            </a:p>
          </p:txBody>
        </p:sp>
        <p:sp>
          <p:nvSpPr>
            <p:cNvPr id="73913" name="Rectangle 185"/>
            <p:cNvSpPr>
              <a:spLocks noChangeArrowheads="1"/>
            </p:cNvSpPr>
            <p:nvPr/>
          </p:nvSpPr>
          <p:spPr bwMode="auto">
            <a:xfrm>
              <a:off x="1521" y="4387"/>
              <a:ext cx="2216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patient chart on ward  or </a:t>
              </a:r>
              <a:endParaRPr lang="en-US"/>
            </a:p>
          </p:txBody>
        </p:sp>
        <p:sp>
          <p:nvSpPr>
            <p:cNvPr id="73914" name="Rectangle 186"/>
            <p:cNvSpPr>
              <a:spLocks noChangeArrowheads="1"/>
            </p:cNvSpPr>
            <p:nvPr/>
          </p:nvSpPr>
          <p:spPr bwMode="auto">
            <a:xfrm>
              <a:off x="1512" y="4567"/>
              <a:ext cx="112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2</a:t>
              </a:r>
              <a:endParaRPr lang="en-US"/>
            </a:p>
          </p:txBody>
        </p:sp>
        <p:sp>
          <p:nvSpPr>
            <p:cNvPr id="73915" name="Rectangle 187"/>
            <p:cNvSpPr>
              <a:spLocks noChangeArrowheads="1"/>
            </p:cNvSpPr>
            <p:nvPr/>
          </p:nvSpPr>
          <p:spPr bwMode="auto">
            <a:xfrm>
              <a:off x="1593" y="4567"/>
              <a:ext cx="12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) </a:t>
              </a:r>
              <a:endParaRPr lang="en-US"/>
            </a:p>
          </p:txBody>
        </p:sp>
        <p:sp>
          <p:nvSpPr>
            <p:cNvPr id="73916" name="Rectangle 188"/>
            <p:cNvSpPr>
              <a:spLocks noChangeArrowheads="1"/>
            </p:cNvSpPr>
            <p:nvPr/>
          </p:nvSpPr>
          <p:spPr bwMode="auto">
            <a:xfrm>
              <a:off x="1686" y="4567"/>
              <a:ext cx="1998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field in billing program </a:t>
              </a:r>
              <a:endParaRPr lang="en-US"/>
            </a:p>
          </p:txBody>
        </p:sp>
        <p:sp>
          <p:nvSpPr>
            <p:cNvPr id="73917" name="Rectangle 189"/>
            <p:cNvSpPr>
              <a:spLocks noChangeArrowheads="1"/>
            </p:cNvSpPr>
            <p:nvPr/>
          </p:nvSpPr>
          <p:spPr bwMode="auto">
            <a:xfrm>
              <a:off x="5683" y="3692"/>
              <a:ext cx="964" cy="268"/>
            </a:xfrm>
            <a:prstGeom prst="rect">
              <a:avLst/>
            </a:prstGeom>
            <a:solidFill>
              <a:srgbClr val="E8EEF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18" name="Rectangle 190"/>
            <p:cNvSpPr>
              <a:spLocks noChangeArrowheads="1"/>
            </p:cNvSpPr>
            <p:nvPr/>
          </p:nvSpPr>
          <p:spPr bwMode="auto">
            <a:xfrm>
              <a:off x="5683" y="3692"/>
              <a:ext cx="964" cy="268"/>
            </a:xfrm>
            <a:prstGeom prst="rect">
              <a:avLst/>
            </a:prstGeom>
            <a:noFill/>
            <a:ln w="25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19" name="Rectangle 191"/>
            <p:cNvSpPr>
              <a:spLocks noChangeArrowheads="1"/>
            </p:cNvSpPr>
            <p:nvPr/>
          </p:nvSpPr>
          <p:spPr bwMode="auto">
            <a:xfrm>
              <a:off x="6052" y="3735"/>
              <a:ext cx="298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NO</a:t>
              </a:r>
              <a:endParaRPr lang="en-US"/>
            </a:p>
          </p:txBody>
        </p:sp>
        <p:sp>
          <p:nvSpPr>
            <p:cNvPr id="73920" name="Line 192"/>
            <p:cNvSpPr>
              <a:spLocks noChangeShapeType="1"/>
            </p:cNvSpPr>
            <p:nvPr/>
          </p:nvSpPr>
          <p:spPr bwMode="auto">
            <a:xfrm flipV="1">
              <a:off x="5536" y="3558"/>
              <a:ext cx="0" cy="496"/>
            </a:xfrm>
            <a:prstGeom prst="line">
              <a:avLst/>
            </a:prstGeom>
            <a:noFill/>
            <a:ln w="254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21" name="Freeform 193"/>
            <p:cNvSpPr>
              <a:spLocks/>
            </p:cNvSpPr>
            <p:nvPr/>
          </p:nvSpPr>
          <p:spPr bwMode="auto">
            <a:xfrm>
              <a:off x="5483" y="4029"/>
              <a:ext cx="105" cy="105"/>
            </a:xfrm>
            <a:custGeom>
              <a:avLst/>
              <a:gdLst/>
              <a:ahLst/>
              <a:cxnLst>
                <a:cxn ang="0">
                  <a:pos x="53" y="105"/>
                </a:cxn>
                <a:cxn ang="0">
                  <a:pos x="0" y="0"/>
                </a:cxn>
                <a:cxn ang="0">
                  <a:pos x="7" y="3"/>
                </a:cxn>
                <a:cxn ang="0">
                  <a:pos x="13" y="6"/>
                </a:cxn>
                <a:cxn ang="0">
                  <a:pos x="20" y="8"/>
                </a:cxn>
                <a:cxn ang="0">
                  <a:pos x="26" y="10"/>
                </a:cxn>
                <a:cxn ang="0">
                  <a:pos x="33" y="11"/>
                </a:cxn>
                <a:cxn ang="0">
                  <a:pos x="40" y="11"/>
                </a:cxn>
                <a:cxn ang="0">
                  <a:pos x="46" y="13"/>
                </a:cxn>
                <a:cxn ang="0">
                  <a:pos x="53" y="13"/>
                </a:cxn>
                <a:cxn ang="0">
                  <a:pos x="60" y="13"/>
                </a:cxn>
                <a:cxn ang="0">
                  <a:pos x="65" y="11"/>
                </a:cxn>
                <a:cxn ang="0">
                  <a:pos x="72" y="11"/>
                </a:cxn>
                <a:cxn ang="0">
                  <a:pos x="80" y="10"/>
                </a:cxn>
                <a:cxn ang="0">
                  <a:pos x="85" y="8"/>
                </a:cxn>
                <a:cxn ang="0">
                  <a:pos x="92" y="6"/>
                </a:cxn>
                <a:cxn ang="0">
                  <a:pos x="98" y="3"/>
                </a:cxn>
                <a:cxn ang="0">
                  <a:pos x="105" y="0"/>
                </a:cxn>
                <a:cxn ang="0">
                  <a:pos x="53" y="105"/>
                </a:cxn>
                <a:cxn ang="0">
                  <a:pos x="53" y="105"/>
                </a:cxn>
              </a:cxnLst>
              <a:rect l="0" t="0" r="r" b="b"/>
              <a:pathLst>
                <a:path w="105" h="105">
                  <a:moveTo>
                    <a:pt x="53" y="105"/>
                  </a:moveTo>
                  <a:lnTo>
                    <a:pt x="0" y="0"/>
                  </a:lnTo>
                  <a:lnTo>
                    <a:pt x="7" y="3"/>
                  </a:lnTo>
                  <a:lnTo>
                    <a:pt x="13" y="6"/>
                  </a:lnTo>
                  <a:lnTo>
                    <a:pt x="20" y="8"/>
                  </a:lnTo>
                  <a:lnTo>
                    <a:pt x="26" y="10"/>
                  </a:lnTo>
                  <a:lnTo>
                    <a:pt x="33" y="11"/>
                  </a:lnTo>
                  <a:lnTo>
                    <a:pt x="40" y="11"/>
                  </a:lnTo>
                  <a:lnTo>
                    <a:pt x="46" y="13"/>
                  </a:lnTo>
                  <a:lnTo>
                    <a:pt x="53" y="13"/>
                  </a:lnTo>
                  <a:lnTo>
                    <a:pt x="60" y="13"/>
                  </a:lnTo>
                  <a:lnTo>
                    <a:pt x="65" y="11"/>
                  </a:lnTo>
                  <a:lnTo>
                    <a:pt x="72" y="11"/>
                  </a:lnTo>
                  <a:lnTo>
                    <a:pt x="80" y="10"/>
                  </a:lnTo>
                  <a:lnTo>
                    <a:pt x="85" y="8"/>
                  </a:lnTo>
                  <a:lnTo>
                    <a:pt x="92" y="6"/>
                  </a:lnTo>
                  <a:lnTo>
                    <a:pt x="98" y="3"/>
                  </a:lnTo>
                  <a:lnTo>
                    <a:pt x="105" y="0"/>
                  </a:lnTo>
                  <a:lnTo>
                    <a:pt x="53" y="105"/>
                  </a:lnTo>
                  <a:lnTo>
                    <a:pt x="53" y="10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22" name="Line 194"/>
            <p:cNvSpPr>
              <a:spLocks noChangeShapeType="1"/>
            </p:cNvSpPr>
            <p:nvPr/>
          </p:nvSpPr>
          <p:spPr bwMode="auto">
            <a:xfrm flipV="1">
              <a:off x="2201" y="3451"/>
              <a:ext cx="0" cy="564"/>
            </a:xfrm>
            <a:prstGeom prst="line">
              <a:avLst/>
            </a:prstGeom>
            <a:noFill/>
            <a:ln w="254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23" name="Freeform 195"/>
            <p:cNvSpPr>
              <a:spLocks/>
            </p:cNvSpPr>
            <p:nvPr/>
          </p:nvSpPr>
          <p:spPr bwMode="auto">
            <a:xfrm>
              <a:off x="2150" y="3989"/>
              <a:ext cx="103" cy="105"/>
            </a:xfrm>
            <a:custGeom>
              <a:avLst/>
              <a:gdLst/>
              <a:ahLst/>
              <a:cxnLst>
                <a:cxn ang="0">
                  <a:pos x="51" y="105"/>
                </a:cxn>
                <a:cxn ang="0">
                  <a:pos x="0" y="0"/>
                </a:cxn>
                <a:cxn ang="0">
                  <a:pos x="6" y="3"/>
                </a:cxn>
                <a:cxn ang="0">
                  <a:pos x="11" y="6"/>
                </a:cxn>
                <a:cxn ang="0">
                  <a:pos x="18" y="7"/>
                </a:cxn>
                <a:cxn ang="0">
                  <a:pos x="25" y="9"/>
                </a:cxn>
                <a:cxn ang="0">
                  <a:pos x="31" y="10"/>
                </a:cxn>
                <a:cxn ang="0">
                  <a:pos x="38" y="12"/>
                </a:cxn>
                <a:cxn ang="0">
                  <a:pos x="45" y="12"/>
                </a:cxn>
                <a:cxn ang="0">
                  <a:pos x="51" y="13"/>
                </a:cxn>
                <a:cxn ang="0">
                  <a:pos x="58" y="12"/>
                </a:cxn>
                <a:cxn ang="0">
                  <a:pos x="65" y="12"/>
                </a:cxn>
                <a:cxn ang="0">
                  <a:pos x="71" y="10"/>
                </a:cxn>
                <a:cxn ang="0">
                  <a:pos x="78" y="9"/>
                </a:cxn>
                <a:cxn ang="0">
                  <a:pos x="85" y="7"/>
                </a:cxn>
                <a:cxn ang="0">
                  <a:pos x="91" y="6"/>
                </a:cxn>
                <a:cxn ang="0">
                  <a:pos x="98" y="3"/>
                </a:cxn>
                <a:cxn ang="0">
                  <a:pos x="103" y="0"/>
                </a:cxn>
                <a:cxn ang="0">
                  <a:pos x="103" y="0"/>
                </a:cxn>
                <a:cxn ang="0">
                  <a:pos x="51" y="105"/>
                </a:cxn>
                <a:cxn ang="0">
                  <a:pos x="51" y="105"/>
                </a:cxn>
              </a:cxnLst>
              <a:rect l="0" t="0" r="r" b="b"/>
              <a:pathLst>
                <a:path w="103" h="105">
                  <a:moveTo>
                    <a:pt x="51" y="105"/>
                  </a:moveTo>
                  <a:lnTo>
                    <a:pt x="0" y="0"/>
                  </a:lnTo>
                  <a:lnTo>
                    <a:pt x="6" y="3"/>
                  </a:lnTo>
                  <a:lnTo>
                    <a:pt x="11" y="6"/>
                  </a:lnTo>
                  <a:lnTo>
                    <a:pt x="18" y="7"/>
                  </a:lnTo>
                  <a:lnTo>
                    <a:pt x="25" y="9"/>
                  </a:lnTo>
                  <a:lnTo>
                    <a:pt x="31" y="10"/>
                  </a:lnTo>
                  <a:lnTo>
                    <a:pt x="38" y="12"/>
                  </a:lnTo>
                  <a:lnTo>
                    <a:pt x="45" y="12"/>
                  </a:lnTo>
                  <a:lnTo>
                    <a:pt x="51" y="13"/>
                  </a:lnTo>
                  <a:lnTo>
                    <a:pt x="58" y="12"/>
                  </a:lnTo>
                  <a:lnTo>
                    <a:pt x="65" y="12"/>
                  </a:lnTo>
                  <a:lnTo>
                    <a:pt x="71" y="10"/>
                  </a:lnTo>
                  <a:lnTo>
                    <a:pt x="78" y="9"/>
                  </a:lnTo>
                  <a:lnTo>
                    <a:pt x="85" y="7"/>
                  </a:lnTo>
                  <a:lnTo>
                    <a:pt x="91" y="6"/>
                  </a:lnTo>
                  <a:lnTo>
                    <a:pt x="98" y="3"/>
                  </a:lnTo>
                  <a:lnTo>
                    <a:pt x="103" y="0"/>
                  </a:lnTo>
                  <a:lnTo>
                    <a:pt x="103" y="0"/>
                  </a:lnTo>
                  <a:lnTo>
                    <a:pt x="51" y="105"/>
                  </a:lnTo>
                  <a:lnTo>
                    <a:pt x="51" y="10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24" name="Rectangle 196"/>
            <p:cNvSpPr>
              <a:spLocks noChangeArrowheads="1"/>
            </p:cNvSpPr>
            <p:nvPr/>
          </p:nvSpPr>
          <p:spPr bwMode="auto">
            <a:xfrm>
              <a:off x="5951" y="5700"/>
              <a:ext cx="964" cy="268"/>
            </a:xfrm>
            <a:prstGeom prst="rect">
              <a:avLst/>
            </a:prstGeom>
            <a:solidFill>
              <a:srgbClr val="E8EEF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25" name="Rectangle 197"/>
            <p:cNvSpPr>
              <a:spLocks noChangeArrowheads="1"/>
            </p:cNvSpPr>
            <p:nvPr/>
          </p:nvSpPr>
          <p:spPr bwMode="auto">
            <a:xfrm>
              <a:off x="5940" y="5760"/>
              <a:ext cx="964" cy="180"/>
            </a:xfrm>
            <a:prstGeom prst="rect">
              <a:avLst/>
            </a:prstGeom>
            <a:noFill/>
            <a:ln w="25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26" name="Rectangle 198"/>
            <p:cNvSpPr>
              <a:spLocks noChangeArrowheads="1"/>
            </p:cNvSpPr>
            <p:nvPr/>
          </p:nvSpPr>
          <p:spPr bwMode="auto">
            <a:xfrm>
              <a:off x="6279" y="5745"/>
              <a:ext cx="40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YES</a:t>
              </a:r>
              <a:endParaRPr lang="en-US"/>
            </a:p>
          </p:txBody>
        </p:sp>
        <p:sp>
          <p:nvSpPr>
            <p:cNvPr id="73927" name="Line 199"/>
            <p:cNvSpPr>
              <a:spLocks noChangeShapeType="1"/>
            </p:cNvSpPr>
            <p:nvPr/>
          </p:nvSpPr>
          <p:spPr bwMode="auto">
            <a:xfrm flipV="1">
              <a:off x="5536" y="5513"/>
              <a:ext cx="0" cy="871"/>
            </a:xfrm>
            <a:prstGeom prst="line">
              <a:avLst/>
            </a:prstGeom>
            <a:noFill/>
            <a:ln w="254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28" name="Freeform 200"/>
            <p:cNvSpPr>
              <a:spLocks/>
            </p:cNvSpPr>
            <p:nvPr/>
          </p:nvSpPr>
          <p:spPr bwMode="auto">
            <a:xfrm>
              <a:off x="5483" y="6359"/>
              <a:ext cx="105" cy="105"/>
            </a:xfrm>
            <a:custGeom>
              <a:avLst/>
              <a:gdLst/>
              <a:ahLst/>
              <a:cxnLst>
                <a:cxn ang="0">
                  <a:pos x="53" y="105"/>
                </a:cxn>
                <a:cxn ang="0">
                  <a:pos x="0" y="0"/>
                </a:cxn>
                <a:cxn ang="0">
                  <a:pos x="7" y="3"/>
                </a:cxn>
                <a:cxn ang="0">
                  <a:pos x="13" y="5"/>
                </a:cxn>
                <a:cxn ang="0">
                  <a:pos x="20" y="8"/>
                </a:cxn>
                <a:cxn ang="0">
                  <a:pos x="26" y="10"/>
                </a:cxn>
                <a:cxn ang="0">
                  <a:pos x="33" y="11"/>
                </a:cxn>
                <a:cxn ang="0">
                  <a:pos x="40" y="11"/>
                </a:cxn>
                <a:cxn ang="0">
                  <a:pos x="46" y="12"/>
                </a:cxn>
                <a:cxn ang="0">
                  <a:pos x="53" y="12"/>
                </a:cxn>
                <a:cxn ang="0">
                  <a:pos x="60" y="12"/>
                </a:cxn>
                <a:cxn ang="0">
                  <a:pos x="65" y="11"/>
                </a:cxn>
                <a:cxn ang="0">
                  <a:pos x="72" y="11"/>
                </a:cxn>
                <a:cxn ang="0">
                  <a:pos x="80" y="10"/>
                </a:cxn>
                <a:cxn ang="0">
                  <a:pos x="85" y="8"/>
                </a:cxn>
                <a:cxn ang="0">
                  <a:pos x="92" y="5"/>
                </a:cxn>
                <a:cxn ang="0">
                  <a:pos x="98" y="3"/>
                </a:cxn>
                <a:cxn ang="0">
                  <a:pos x="105" y="0"/>
                </a:cxn>
                <a:cxn ang="0">
                  <a:pos x="53" y="105"/>
                </a:cxn>
                <a:cxn ang="0">
                  <a:pos x="53" y="105"/>
                </a:cxn>
              </a:cxnLst>
              <a:rect l="0" t="0" r="r" b="b"/>
              <a:pathLst>
                <a:path w="105" h="105">
                  <a:moveTo>
                    <a:pt x="53" y="105"/>
                  </a:moveTo>
                  <a:lnTo>
                    <a:pt x="0" y="0"/>
                  </a:lnTo>
                  <a:lnTo>
                    <a:pt x="7" y="3"/>
                  </a:lnTo>
                  <a:lnTo>
                    <a:pt x="13" y="5"/>
                  </a:lnTo>
                  <a:lnTo>
                    <a:pt x="20" y="8"/>
                  </a:lnTo>
                  <a:lnTo>
                    <a:pt x="26" y="10"/>
                  </a:lnTo>
                  <a:lnTo>
                    <a:pt x="33" y="11"/>
                  </a:lnTo>
                  <a:lnTo>
                    <a:pt x="40" y="11"/>
                  </a:lnTo>
                  <a:lnTo>
                    <a:pt x="46" y="12"/>
                  </a:lnTo>
                  <a:lnTo>
                    <a:pt x="53" y="12"/>
                  </a:lnTo>
                  <a:lnTo>
                    <a:pt x="60" y="12"/>
                  </a:lnTo>
                  <a:lnTo>
                    <a:pt x="65" y="11"/>
                  </a:lnTo>
                  <a:lnTo>
                    <a:pt x="72" y="11"/>
                  </a:lnTo>
                  <a:lnTo>
                    <a:pt x="80" y="10"/>
                  </a:lnTo>
                  <a:lnTo>
                    <a:pt x="85" y="8"/>
                  </a:lnTo>
                  <a:lnTo>
                    <a:pt x="92" y="5"/>
                  </a:lnTo>
                  <a:lnTo>
                    <a:pt x="98" y="3"/>
                  </a:lnTo>
                  <a:lnTo>
                    <a:pt x="105" y="0"/>
                  </a:lnTo>
                  <a:lnTo>
                    <a:pt x="53" y="105"/>
                  </a:lnTo>
                  <a:lnTo>
                    <a:pt x="53" y="10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29" name="Freeform 201"/>
            <p:cNvSpPr>
              <a:spLocks/>
            </p:cNvSpPr>
            <p:nvPr/>
          </p:nvSpPr>
          <p:spPr bwMode="auto">
            <a:xfrm>
              <a:off x="8227" y="6464"/>
              <a:ext cx="1742" cy="1378"/>
            </a:xfrm>
            <a:custGeom>
              <a:avLst/>
              <a:gdLst/>
              <a:ahLst/>
              <a:cxnLst>
                <a:cxn ang="0">
                  <a:pos x="0" y="690"/>
                </a:cxn>
                <a:cxn ang="0">
                  <a:pos x="871" y="0"/>
                </a:cxn>
                <a:cxn ang="0">
                  <a:pos x="1742" y="690"/>
                </a:cxn>
                <a:cxn ang="0">
                  <a:pos x="871" y="1378"/>
                </a:cxn>
                <a:cxn ang="0">
                  <a:pos x="0" y="690"/>
                </a:cxn>
              </a:cxnLst>
              <a:rect l="0" t="0" r="r" b="b"/>
              <a:pathLst>
                <a:path w="1742" h="1378">
                  <a:moveTo>
                    <a:pt x="0" y="690"/>
                  </a:moveTo>
                  <a:lnTo>
                    <a:pt x="871" y="0"/>
                  </a:lnTo>
                  <a:lnTo>
                    <a:pt x="1742" y="690"/>
                  </a:lnTo>
                  <a:lnTo>
                    <a:pt x="871" y="1378"/>
                  </a:lnTo>
                  <a:lnTo>
                    <a:pt x="0" y="690"/>
                  </a:lnTo>
                  <a:close/>
                </a:path>
              </a:pathLst>
            </a:custGeom>
            <a:solidFill>
              <a:srgbClr val="E8EEF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30" name="Freeform 202"/>
            <p:cNvSpPr>
              <a:spLocks/>
            </p:cNvSpPr>
            <p:nvPr/>
          </p:nvSpPr>
          <p:spPr bwMode="auto">
            <a:xfrm>
              <a:off x="8100" y="6480"/>
              <a:ext cx="1742" cy="1378"/>
            </a:xfrm>
            <a:custGeom>
              <a:avLst/>
              <a:gdLst/>
              <a:ahLst/>
              <a:cxnLst>
                <a:cxn ang="0">
                  <a:pos x="0" y="690"/>
                </a:cxn>
                <a:cxn ang="0">
                  <a:pos x="871" y="0"/>
                </a:cxn>
                <a:cxn ang="0">
                  <a:pos x="1742" y="690"/>
                </a:cxn>
                <a:cxn ang="0">
                  <a:pos x="871" y="1378"/>
                </a:cxn>
                <a:cxn ang="0">
                  <a:pos x="0" y="690"/>
                </a:cxn>
              </a:cxnLst>
              <a:rect l="0" t="0" r="r" b="b"/>
              <a:pathLst>
                <a:path w="1742" h="1378">
                  <a:moveTo>
                    <a:pt x="0" y="690"/>
                  </a:moveTo>
                  <a:lnTo>
                    <a:pt x="871" y="0"/>
                  </a:lnTo>
                  <a:lnTo>
                    <a:pt x="1742" y="690"/>
                  </a:lnTo>
                  <a:lnTo>
                    <a:pt x="871" y="1378"/>
                  </a:lnTo>
                  <a:lnTo>
                    <a:pt x="0" y="690"/>
                  </a:lnTo>
                  <a:close/>
                </a:path>
              </a:pathLst>
            </a:custGeom>
            <a:noFill/>
            <a:ln w="254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31" name="Rectangle 203"/>
            <p:cNvSpPr>
              <a:spLocks noChangeArrowheads="1"/>
            </p:cNvSpPr>
            <p:nvPr/>
          </p:nvSpPr>
          <p:spPr bwMode="auto">
            <a:xfrm>
              <a:off x="8280" y="7019"/>
              <a:ext cx="1709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Communication by </a:t>
              </a:r>
              <a:endParaRPr lang="en-US"/>
            </a:p>
          </p:txBody>
        </p:sp>
        <p:sp>
          <p:nvSpPr>
            <p:cNvPr id="73932" name="Rectangle 204"/>
            <p:cNvSpPr>
              <a:spLocks noChangeArrowheads="1"/>
            </p:cNvSpPr>
            <p:nvPr/>
          </p:nvSpPr>
          <p:spPr bwMode="auto">
            <a:xfrm>
              <a:off x="8874" y="7153"/>
              <a:ext cx="475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email</a:t>
              </a:r>
              <a:endParaRPr lang="en-US"/>
            </a:p>
          </p:txBody>
        </p:sp>
        <p:sp>
          <p:nvSpPr>
            <p:cNvPr id="73933" name="Rectangle 205"/>
            <p:cNvSpPr>
              <a:spLocks noChangeArrowheads="1"/>
            </p:cNvSpPr>
            <p:nvPr/>
          </p:nvSpPr>
          <p:spPr bwMode="auto">
            <a:xfrm>
              <a:off x="9000" y="7200"/>
              <a:ext cx="2373" cy="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3934" name="Freeform 206"/>
            <p:cNvSpPr>
              <a:spLocks/>
            </p:cNvSpPr>
            <p:nvPr/>
          </p:nvSpPr>
          <p:spPr bwMode="auto">
            <a:xfrm>
              <a:off x="1465" y="6464"/>
              <a:ext cx="1741" cy="1378"/>
            </a:xfrm>
            <a:custGeom>
              <a:avLst/>
              <a:gdLst/>
              <a:ahLst/>
              <a:cxnLst>
                <a:cxn ang="0">
                  <a:pos x="0" y="690"/>
                </a:cxn>
                <a:cxn ang="0">
                  <a:pos x="871" y="0"/>
                </a:cxn>
                <a:cxn ang="0">
                  <a:pos x="1741" y="690"/>
                </a:cxn>
                <a:cxn ang="0">
                  <a:pos x="871" y="1378"/>
                </a:cxn>
                <a:cxn ang="0">
                  <a:pos x="0" y="690"/>
                </a:cxn>
              </a:cxnLst>
              <a:rect l="0" t="0" r="r" b="b"/>
              <a:pathLst>
                <a:path w="1741" h="1378">
                  <a:moveTo>
                    <a:pt x="0" y="690"/>
                  </a:moveTo>
                  <a:lnTo>
                    <a:pt x="871" y="0"/>
                  </a:lnTo>
                  <a:lnTo>
                    <a:pt x="1741" y="690"/>
                  </a:lnTo>
                  <a:lnTo>
                    <a:pt x="871" y="1378"/>
                  </a:lnTo>
                  <a:lnTo>
                    <a:pt x="0" y="690"/>
                  </a:lnTo>
                  <a:close/>
                </a:path>
              </a:pathLst>
            </a:custGeom>
            <a:solidFill>
              <a:srgbClr val="E8EEF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35" name="Freeform 207"/>
            <p:cNvSpPr>
              <a:spLocks/>
            </p:cNvSpPr>
            <p:nvPr/>
          </p:nvSpPr>
          <p:spPr bwMode="auto">
            <a:xfrm>
              <a:off x="1465" y="6464"/>
              <a:ext cx="1741" cy="1378"/>
            </a:xfrm>
            <a:custGeom>
              <a:avLst/>
              <a:gdLst/>
              <a:ahLst/>
              <a:cxnLst>
                <a:cxn ang="0">
                  <a:pos x="0" y="690"/>
                </a:cxn>
                <a:cxn ang="0">
                  <a:pos x="871" y="0"/>
                </a:cxn>
                <a:cxn ang="0">
                  <a:pos x="1741" y="690"/>
                </a:cxn>
                <a:cxn ang="0">
                  <a:pos x="871" y="1378"/>
                </a:cxn>
                <a:cxn ang="0">
                  <a:pos x="0" y="690"/>
                </a:cxn>
              </a:cxnLst>
              <a:rect l="0" t="0" r="r" b="b"/>
              <a:pathLst>
                <a:path w="1741" h="1378">
                  <a:moveTo>
                    <a:pt x="0" y="690"/>
                  </a:moveTo>
                  <a:lnTo>
                    <a:pt x="871" y="0"/>
                  </a:lnTo>
                  <a:lnTo>
                    <a:pt x="1741" y="690"/>
                  </a:lnTo>
                  <a:lnTo>
                    <a:pt x="871" y="1378"/>
                  </a:lnTo>
                  <a:lnTo>
                    <a:pt x="0" y="690"/>
                  </a:lnTo>
                  <a:close/>
                </a:path>
              </a:pathLst>
            </a:custGeom>
            <a:noFill/>
            <a:ln w="254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36" name="Rectangle 208"/>
            <p:cNvSpPr>
              <a:spLocks noChangeArrowheads="1"/>
            </p:cNvSpPr>
            <p:nvPr/>
          </p:nvSpPr>
          <p:spPr bwMode="auto">
            <a:xfrm>
              <a:off x="1711" y="6970"/>
              <a:ext cx="1709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Communication by </a:t>
              </a:r>
              <a:endParaRPr lang="en-US"/>
            </a:p>
          </p:txBody>
        </p:sp>
        <p:sp>
          <p:nvSpPr>
            <p:cNvPr id="73937" name="Rectangle 209"/>
            <p:cNvSpPr>
              <a:spLocks noChangeArrowheads="1"/>
            </p:cNvSpPr>
            <p:nvPr/>
          </p:nvSpPr>
          <p:spPr bwMode="auto">
            <a:xfrm>
              <a:off x="2193" y="7154"/>
              <a:ext cx="262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fax</a:t>
              </a:r>
              <a:endParaRPr lang="en-US"/>
            </a:p>
          </p:txBody>
        </p:sp>
        <p:sp>
          <p:nvSpPr>
            <p:cNvPr id="73938" name="Rectangle 210"/>
            <p:cNvSpPr>
              <a:spLocks noChangeArrowheads="1"/>
            </p:cNvSpPr>
            <p:nvPr/>
          </p:nvSpPr>
          <p:spPr bwMode="auto">
            <a:xfrm>
              <a:off x="2397" y="7154"/>
              <a:ext cx="110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?</a:t>
              </a:r>
              <a:endParaRPr lang="en-US"/>
            </a:p>
          </p:txBody>
        </p:sp>
        <p:sp>
          <p:nvSpPr>
            <p:cNvPr id="73939" name="Freeform 211"/>
            <p:cNvSpPr>
              <a:spLocks/>
            </p:cNvSpPr>
            <p:nvPr/>
          </p:nvSpPr>
          <p:spPr bwMode="auto">
            <a:xfrm>
              <a:off x="4665" y="6464"/>
              <a:ext cx="1741" cy="1378"/>
            </a:xfrm>
            <a:custGeom>
              <a:avLst/>
              <a:gdLst/>
              <a:ahLst/>
              <a:cxnLst>
                <a:cxn ang="0">
                  <a:pos x="0" y="690"/>
                </a:cxn>
                <a:cxn ang="0">
                  <a:pos x="871" y="0"/>
                </a:cxn>
                <a:cxn ang="0">
                  <a:pos x="1741" y="690"/>
                </a:cxn>
                <a:cxn ang="0">
                  <a:pos x="871" y="1378"/>
                </a:cxn>
                <a:cxn ang="0">
                  <a:pos x="0" y="690"/>
                </a:cxn>
              </a:cxnLst>
              <a:rect l="0" t="0" r="r" b="b"/>
              <a:pathLst>
                <a:path w="1741" h="1378">
                  <a:moveTo>
                    <a:pt x="0" y="690"/>
                  </a:moveTo>
                  <a:lnTo>
                    <a:pt x="871" y="0"/>
                  </a:lnTo>
                  <a:lnTo>
                    <a:pt x="1741" y="690"/>
                  </a:lnTo>
                  <a:lnTo>
                    <a:pt x="871" y="1378"/>
                  </a:lnTo>
                  <a:lnTo>
                    <a:pt x="0" y="690"/>
                  </a:lnTo>
                  <a:close/>
                </a:path>
              </a:pathLst>
            </a:custGeom>
            <a:solidFill>
              <a:srgbClr val="E8EEF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40" name="Freeform 212"/>
            <p:cNvSpPr>
              <a:spLocks/>
            </p:cNvSpPr>
            <p:nvPr/>
          </p:nvSpPr>
          <p:spPr bwMode="auto">
            <a:xfrm>
              <a:off x="4665" y="6464"/>
              <a:ext cx="1741" cy="1378"/>
            </a:xfrm>
            <a:custGeom>
              <a:avLst/>
              <a:gdLst/>
              <a:ahLst/>
              <a:cxnLst>
                <a:cxn ang="0">
                  <a:pos x="0" y="690"/>
                </a:cxn>
                <a:cxn ang="0">
                  <a:pos x="871" y="0"/>
                </a:cxn>
                <a:cxn ang="0">
                  <a:pos x="1741" y="690"/>
                </a:cxn>
                <a:cxn ang="0">
                  <a:pos x="871" y="1378"/>
                </a:cxn>
                <a:cxn ang="0">
                  <a:pos x="0" y="690"/>
                </a:cxn>
              </a:cxnLst>
              <a:rect l="0" t="0" r="r" b="b"/>
              <a:pathLst>
                <a:path w="1741" h="1378">
                  <a:moveTo>
                    <a:pt x="0" y="690"/>
                  </a:moveTo>
                  <a:lnTo>
                    <a:pt x="871" y="0"/>
                  </a:lnTo>
                  <a:lnTo>
                    <a:pt x="1741" y="690"/>
                  </a:lnTo>
                  <a:lnTo>
                    <a:pt x="871" y="1378"/>
                  </a:lnTo>
                  <a:lnTo>
                    <a:pt x="0" y="690"/>
                  </a:lnTo>
                  <a:close/>
                </a:path>
              </a:pathLst>
            </a:custGeom>
            <a:noFill/>
            <a:ln w="254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41" name="Rectangle 213"/>
            <p:cNvSpPr>
              <a:spLocks noChangeArrowheads="1"/>
            </p:cNvSpPr>
            <p:nvPr/>
          </p:nvSpPr>
          <p:spPr bwMode="auto">
            <a:xfrm>
              <a:off x="4911" y="6970"/>
              <a:ext cx="1710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Communication by </a:t>
              </a:r>
              <a:endParaRPr lang="en-US"/>
            </a:p>
          </p:txBody>
        </p:sp>
        <p:sp>
          <p:nvSpPr>
            <p:cNvPr id="73942" name="Rectangle 214"/>
            <p:cNvSpPr>
              <a:spLocks noChangeArrowheads="1"/>
            </p:cNvSpPr>
            <p:nvPr/>
          </p:nvSpPr>
          <p:spPr bwMode="auto">
            <a:xfrm>
              <a:off x="5281" y="7153"/>
              <a:ext cx="560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phone</a:t>
              </a:r>
              <a:endParaRPr lang="en-US"/>
            </a:p>
          </p:txBody>
        </p:sp>
        <p:sp>
          <p:nvSpPr>
            <p:cNvPr id="73943" name="Rectangle 215"/>
            <p:cNvSpPr>
              <a:spLocks noChangeArrowheads="1"/>
            </p:cNvSpPr>
            <p:nvPr/>
          </p:nvSpPr>
          <p:spPr bwMode="auto">
            <a:xfrm>
              <a:off x="5702" y="7154"/>
              <a:ext cx="110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?</a:t>
              </a:r>
              <a:endParaRPr lang="en-US"/>
            </a:p>
          </p:txBody>
        </p:sp>
        <p:sp>
          <p:nvSpPr>
            <p:cNvPr id="73944" name="Line 216"/>
            <p:cNvSpPr>
              <a:spLocks noChangeShapeType="1"/>
            </p:cNvSpPr>
            <p:nvPr/>
          </p:nvSpPr>
          <p:spPr bwMode="auto">
            <a:xfrm flipV="1">
              <a:off x="5536" y="1684"/>
              <a:ext cx="0" cy="348"/>
            </a:xfrm>
            <a:prstGeom prst="line">
              <a:avLst/>
            </a:prstGeom>
            <a:noFill/>
            <a:ln w="254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45" name="Freeform 217"/>
            <p:cNvSpPr>
              <a:spLocks/>
            </p:cNvSpPr>
            <p:nvPr/>
          </p:nvSpPr>
          <p:spPr bwMode="auto">
            <a:xfrm>
              <a:off x="5483" y="2008"/>
              <a:ext cx="105" cy="104"/>
            </a:xfrm>
            <a:custGeom>
              <a:avLst/>
              <a:gdLst/>
              <a:ahLst/>
              <a:cxnLst>
                <a:cxn ang="0">
                  <a:pos x="53" y="104"/>
                </a:cxn>
                <a:cxn ang="0">
                  <a:pos x="0" y="0"/>
                </a:cxn>
                <a:cxn ang="0">
                  <a:pos x="7" y="3"/>
                </a:cxn>
                <a:cxn ang="0">
                  <a:pos x="13" y="4"/>
                </a:cxn>
                <a:cxn ang="0">
                  <a:pos x="20" y="7"/>
                </a:cxn>
                <a:cxn ang="0">
                  <a:pos x="26" y="9"/>
                </a:cxn>
                <a:cxn ang="0">
                  <a:pos x="33" y="10"/>
                </a:cxn>
                <a:cxn ang="0">
                  <a:pos x="40" y="11"/>
                </a:cxn>
                <a:cxn ang="0">
                  <a:pos x="46" y="11"/>
                </a:cxn>
                <a:cxn ang="0">
                  <a:pos x="53" y="11"/>
                </a:cxn>
                <a:cxn ang="0">
                  <a:pos x="60" y="11"/>
                </a:cxn>
                <a:cxn ang="0">
                  <a:pos x="65" y="11"/>
                </a:cxn>
                <a:cxn ang="0">
                  <a:pos x="72" y="10"/>
                </a:cxn>
                <a:cxn ang="0">
                  <a:pos x="80" y="9"/>
                </a:cxn>
                <a:cxn ang="0">
                  <a:pos x="85" y="7"/>
                </a:cxn>
                <a:cxn ang="0">
                  <a:pos x="92" y="4"/>
                </a:cxn>
                <a:cxn ang="0">
                  <a:pos x="98" y="3"/>
                </a:cxn>
                <a:cxn ang="0">
                  <a:pos x="105" y="0"/>
                </a:cxn>
                <a:cxn ang="0">
                  <a:pos x="53" y="104"/>
                </a:cxn>
                <a:cxn ang="0">
                  <a:pos x="53" y="104"/>
                </a:cxn>
              </a:cxnLst>
              <a:rect l="0" t="0" r="r" b="b"/>
              <a:pathLst>
                <a:path w="105" h="104">
                  <a:moveTo>
                    <a:pt x="53" y="104"/>
                  </a:moveTo>
                  <a:lnTo>
                    <a:pt x="0" y="0"/>
                  </a:lnTo>
                  <a:lnTo>
                    <a:pt x="7" y="3"/>
                  </a:lnTo>
                  <a:lnTo>
                    <a:pt x="13" y="4"/>
                  </a:lnTo>
                  <a:lnTo>
                    <a:pt x="20" y="7"/>
                  </a:lnTo>
                  <a:lnTo>
                    <a:pt x="26" y="9"/>
                  </a:lnTo>
                  <a:lnTo>
                    <a:pt x="33" y="10"/>
                  </a:lnTo>
                  <a:lnTo>
                    <a:pt x="40" y="11"/>
                  </a:lnTo>
                  <a:lnTo>
                    <a:pt x="46" y="11"/>
                  </a:lnTo>
                  <a:lnTo>
                    <a:pt x="53" y="11"/>
                  </a:lnTo>
                  <a:lnTo>
                    <a:pt x="60" y="11"/>
                  </a:lnTo>
                  <a:lnTo>
                    <a:pt x="65" y="11"/>
                  </a:lnTo>
                  <a:lnTo>
                    <a:pt x="72" y="10"/>
                  </a:lnTo>
                  <a:lnTo>
                    <a:pt x="80" y="9"/>
                  </a:lnTo>
                  <a:lnTo>
                    <a:pt x="85" y="7"/>
                  </a:lnTo>
                  <a:lnTo>
                    <a:pt x="92" y="4"/>
                  </a:lnTo>
                  <a:lnTo>
                    <a:pt x="98" y="3"/>
                  </a:lnTo>
                  <a:lnTo>
                    <a:pt x="105" y="0"/>
                  </a:lnTo>
                  <a:lnTo>
                    <a:pt x="53" y="104"/>
                  </a:lnTo>
                  <a:lnTo>
                    <a:pt x="53" y="1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46" name="Line 218"/>
            <p:cNvSpPr>
              <a:spLocks noChangeShapeType="1"/>
            </p:cNvSpPr>
            <p:nvPr/>
          </p:nvSpPr>
          <p:spPr bwMode="auto">
            <a:xfrm flipV="1">
              <a:off x="2414" y="6009"/>
              <a:ext cx="3136" cy="443"/>
            </a:xfrm>
            <a:prstGeom prst="line">
              <a:avLst/>
            </a:prstGeom>
            <a:noFill/>
            <a:ln w="254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47" name="Freeform 219"/>
            <p:cNvSpPr>
              <a:spLocks/>
            </p:cNvSpPr>
            <p:nvPr/>
          </p:nvSpPr>
          <p:spPr bwMode="auto">
            <a:xfrm>
              <a:off x="2336" y="6397"/>
              <a:ext cx="110" cy="103"/>
            </a:xfrm>
            <a:custGeom>
              <a:avLst/>
              <a:gdLst/>
              <a:ahLst/>
              <a:cxnLst>
                <a:cxn ang="0">
                  <a:pos x="0" y="67"/>
                </a:cxn>
                <a:cxn ang="0">
                  <a:pos x="96" y="0"/>
                </a:cxn>
                <a:cxn ang="0">
                  <a:pos x="93" y="7"/>
                </a:cxn>
                <a:cxn ang="0">
                  <a:pos x="92" y="13"/>
                </a:cxn>
                <a:cxn ang="0">
                  <a:pos x="90" y="20"/>
                </a:cxn>
                <a:cxn ang="0">
                  <a:pos x="90" y="27"/>
                </a:cxn>
                <a:cxn ang="0">
                  <a:pos x="89" y="34"/>
                </a:cxn>
                <a:cxn ang="0">
                  <a:pos x="89" y="40"/>
                </a:cxn>
                <a:cxn ang="0">
                  <a:pos x="90" y="47"/>
                </a:cxn>
                <a:cxn ang="0">
                  <a:pos x="90" y="54"/>
                </a:cxn>
                <a:cxn ang="0">
                  <a:pos x="92" y="61"/>
                </a:cxn>
                <a:cxn ang="0">
                  <a:pos x="93" y="67"/>
                </a:cxn>
                <a:cxn ang="0">
                  <a:pos x="95" y="74"/>
                </a:cxn>
                <a:cxn ang="0">
                  <a:pos x="97" y="79"/>
                </a:cxn>
                <a:cxn ang="0">
                  <a:pos x="100" y="86"/>
                </a:cxn>
                <a:cxn ang="0">
                  <a:pos x="103" y="92"/>
                </a:cxn>
                <a:cxn ang="0">
                  <a:pos x="106" y="98"/>
                </a:cxn>
                <a:cxn ang="0">
                  <a:pos x="110" y="103"/>
                </a:cxn>
                <a:cxn ang="0">
                  <a:pos x="0" y="67"/>
                </a:cxn>
                <a:cxn ang="0">
                  <a:pos x="0" y="67"/>
                </a:cxn>
              </a:cxnLst>
              <a:rect l="0" t="0" r="r" b="b"/>
              <a:pathLst>
                <a:path w="110" h="103">
                  <a:moveTo>
                    <a:pt x="0" y="67"/>
                  </a:moveTo>
                  <a:lnTo>
                    <a:pt x="96" y="0"/>
                  </a:lnTo>
                  <a:lnTo>
                    <a:pt x="93" y="7"/>
                  </a:lnTo>
                  <a:lnTo>
                    <a:pt x="92" y="13"/>
                  </a:lnTo>
                  <a:lnTo>
                    <a:pt x="90" y="20"/>
                  </a:lnTo>
                  <a:lnTo>
                    <a:pt x="90" y="27"/>
                  </a:lnTo>
                  <a:lnTo>
                    <a:pt x="89" y="34"/>
                  </a:lnTo>
                  <a:lnTo>
                    <a:pt x="89" y="40"/>
                  </a:lnTo>
                  <a:lnTo>
                    <a:pt x="90" y="47"/>
                  </a:lnTo>
                  <a:lnTo>
                    <a:pt x="90" y="54"/>
                  </a:lnTo>
                  <a:lnTo>
                    <a:pt x="92" y="61"/>
                  </a:lnTo>
                  <a:lnTo>
                    <a:pt x="93" y="67"/>
                  </a:lnTo>
                  <a:lnTo>
                    <a:pt x="95" y="74"/>
                  </a:lnTo>
                  <a:lnTo>
                    <a:pt x="97" y="79"/>
                  </a:lnTo>
                  <a:lnTo>
                    <a:pt x="100" y="86"/>
                  </a:lnTo>
                  <a:lnTo>
                    <a:pt x="103" y="92"/>
                  </a:lnTo>
                  <a:lnTo>
                    <a:pt x="106" y="98"/>
                  </a:lnTo>
                  <a:lnTo>
                    <a:pt x="110" y="103"/>
                  </a:lnTo>
                  <a:lnTo>
                    <a:pt x="0" y="67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48" name="Line 220"/>
            <p:cNvSpPr>
              <a:spLocks noChangeShapeType="1"/>
            </p:cNvSpPr>
            <p:nvPr/>
          </p:nvSpPr>
          <p:spPr bwMode="auto">
            <a:xfrm flipH="1" flipV="1">
              <a:off x="5550" y="5995"/>
              <a:ext cx="3469" cy="459"/>
            </a:xfrm>
            <a:prstGeom prst="line">
              <a:avLst/>
            </a:prstGeom>
            <a:noFill/>
            <a:ln w="254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49" name="Freeform 221"/>
            <p:cNvSpPr>
              <a:spLocks/>
            </p:cNvSpPr>
            <p:nvPr/>
          </p:nvSpPr>
          <p:spPr bwMode="auto">
            <a:xfrm>
              <a:off x="8988" y="6398"/>
              <a:ext cx="110" cy="104"/>
            </a:xfrm>
            <a:custGeom>
              <a:avLst/>
              <a:gdLst/>
              <a:ahLst/>
              <a:cxnLst>
                <a:cxn ang="0">
                  <a:pos x="110" y="66"/>
                </a:cxn>
                <a:cxn ang="0">
                  <a:pos x="0" y="104"/>
                </a:cxn>
                <a:cxn ang="0">
                  <a:pos x="3" y="98"/>
                </a:cxn>
                <a:cxn ang="0">
                  <a:pos x="7" y="91"/>
                </a:cxn>
                <a:cxn ang="0">
                  <a:pos x="10" y="85"/>
                </a:cxn>
                <a:cxn ang="0">
                  <a:pos x="13" y="80"/>
                </a:cxn>
                <a:cxn ang="0">
                  <a:pos x="14" y="73"/>
                </a:cxn>
                <a:cxn ang="0">
                  <a:pos x="15" y="67"/>
                </a:cxn>
                <a:cxn ang="0">
                  <a:pos x="17" y="60"/>
                </a:cxn>
                <a:cxn ang="0">
                  <a:pos x="18" y="53"/>
                </a:cxn>
                <a:cxn ang="0">
                  <a:pos x="20" y="47"/>
                </a:cxn>
                <a:cxn ang="0">
                  <a:pos x="20" y="40"/>
                </a:cxn>
                <a:cxn ang="0">
                  <a:pos x="20" y="33"/>
                </a:cxn>
                <a:cxn ang="0">
                  <a:pos x="18" y="26"/>
                </a:cxn>
                <a:cxn ang="0">
                  <a:pos x="18" y="20"/>
                </a:cxn>
                <a:cxn ang="0">
                  <a:pos x="17" y="13"/>
                </a:cxn>
                <a:cxn ang="0">
                  <a:pos x="15" y="6"/>
                </a:cxn>
                <a:cxn ang="0">
                  <a:pos x="13" y="0"/>
                </a:cxn>
                <a:cxn ang="0">
                  <a:pos x="13" y="0"/>
                </a:cxn>
                <a:cxn ang="0">
                  <a:pos x="110" y="66"/>
                </a:cxn>
                <a:cxn ang="0">
                  <a:pos x="110" y="66"/>
                </a:cxn>
              </a:cxnLst>
              <a:rect l="0" t="0" r="r" b="b"/>
              <a:pathLst>
                <a:path w="110" h="104">
                  <a:moveTo>
                    <a:pt x="110" y="66"/>
                  </a:moveTo>
                  <a:lnTo>
                    <a:pt x="0" y="104"/>
                  </a:lnTo>
                  <a:lnTo>
                    <a:pt x="3" y="98"/>
                  </a:lnTo>
                  <a:lnTo>
                    <a:pt x="7" y="91"/>
                  </a:lnTo>
                  <a:lnTo>
                    <a:pt x="10" y="85"/>
                  </a:lnTo>
                  <a:lnTo>
                    <a:pt x="13" y="80"/>
                  </a:lnTo>
                  <a:lnTo>
                    <a:pt x="14" y="73"/>
                  </a:lnTo>
                  <a:lnTo>
                    <a:pt x="15" y="67"/>
                  </a:lnTo>
                  <a:lnTo>
                    <a:pt x="17" y="60"/>
                  </a:lnTo>
                  <a:lnTo>
                    <a:pt x="18" y="53"/>
                  </a:lnTo>
                  <a:lnTo>
                    <a:pt x="20" y="47"/>
                  </a:lnTo>
                  <a:lnTo>
                    <a:pt x="20" y="40"/>
                  </a:lnTo>
                  <a:lnTo>
                    <a:pt x="20" y="33"/>
                  </a:lnTo>
                  <a:lnTo>
                    <a:pt x="18" y="26"/>
                  </a:lnTo>
                  <a:lnTo>
                    <a:pt x="18" y="20"/>
                  </a:lnTo>
                  <a:lnTo>
                    <a:pt x="17" y="13"/>
                  </a:lnTo>
                  <a:lnTo>
                    <a:pt x="15" y="6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10" y="66"/>
                  </a:lnTo>
                  <a:lnTo>
                    <a:pt x="110" y="6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50" name="Rectangle 222"/>
            <p:cNvSpPr>
              <a:spLocks noChangeArrowheads="1"/>
            </p:cNvSpPr>
            <p:nvPr/>
          </p:nvSpPr>
          <p:spPr bwMode="auto">
            <a:xfrm>
              <a:off x="1260" y="8280"/>
              <a:ext cx="2201" cy="698"/>
            </a:xfrm>
            <a:prstGeom prst="rect">
              <a:avLst/>
            </a:prstGeom>
            <a:solidFill>
              <a:srgbClr val="E8EEF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51" name="Rectangle 223"/>
            <p:cNvSpPr>
              <a:spLocks noChangeArrowheads="1"/>
            </p:cNvSpPr>
            <p:nvPr/>
          </p:nvSpPr>
          <p:spPr bwMode="auto">
            <a:xfrm>
              <a:off x="1399" y="8331"/>
              <a:ext cx="2021" cy="698"/>
            </a:xfrm>
            <a:prstGeom prst="rect">
              <a:avLst/>
            </a:prstGeom>
            <a:noFill/>
            <a:ln w="25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52" name="Rectangle 224"/>
            <p:cNvSpPr>
              <a:spLocks noChangeArrowheads="1"/>
            </p:cNvSpPr>
            <p:nvPr/>
          </p:nvSpPr>
          <p:spPr bwMode="auto">
            <a:xfrm>
              <a:off x="1437" y="8405"/>
              <a:ext cx="243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Complete discharge fax on </a:t>
              </a:r>
              <a:endParaRPr lang="en-US"/>
            </a:p>
          </p:txBody>
        </p:sp>
        <p:sp>
          <p:nvSpPr>
            <p:cNvPr id="73953" name="Rectangle 225"/>
            <p:cNvSpPr>
              <a:spLocks noChangeArrowheads="1"/>
            </p:cNvSpPr>
            <p:nvPr/>
          </p:nvSpPr>
          <p:spPr bwMode="auto">
            <a:xfrm>
              <a:off x="1471" y="8589"/>
              <a:ext cx="1949" cy="4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ward or in office by end of </a:t>
              </a:r>
              <a:endParaRPr lang="en-US"/>
            </a:p>
          </p:txBody>
        </p:sp>
        <p:sp>
          <p:nvSpPr>
            <p:cNvPr id="73954" name="Rectangle 226"/>
            <p:cNvSpPr>
              <a:spLocks noChangeArrowheads="1"/>
            </p:cNvSpPr>
            <p:nvPr/>
          </p:nvSpPr>
          <p:spPr bwMode="auto">
            <a:xfrm>
              <a:off x="2214" y="8772"/>
              <a:ext cx="323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day</a:t>
              </a:r>
              <a:endParaRPr lang="en-US"/>
            </a:p>
          </p:txBody>
        </p:sp>
        <p:sp>
          <p:nvSpPr>
            <p:cNvPr id="73955" name="Rectangle 227"/>
            <p:cNvSpPr>
              <a:spLocks noChangeArrowheads="1"/>
            </p:cNvSpPr>
            <p:nvPr/>
          </p:nvSpPr>
          <p:spPr bwMode="auto">
            <a:xfrm>
              <a:off x="1399" y="9510"/>
              <a:ext cx="1873" cy="2082"/>
            </a:xfrm>
            <a:prstGeom prst="rect">
              <a:avLst/>
            </a:prstGeom>
            <a:noFill/>
            <a:ln w="25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56" name="Rectangle 228"/>
            <p:cNvSpPr>
              <a:spLocks noChangeArrowheads="1"/>
            </p:cNvSpPr>
            <p:nvPr/>
          </p:nvSpPr>
          <p:spPr bwMode="auto">
            <a:xfrm>
              <a:off x="2882" y="9823"/>
              <a:ext cx="1" cy="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73957" name="Rectangle 229"/>
            <p:cNvSpPr>
              <a:spLocks noChangeArrowheads="1"/>
            </p:cNvSpPr>
            <p:nvPr/>
          </p:nvSpPr>
          <p:spPr bwMode="auto">
            <a:xfrm>
              <a:off x="1841" y="10006"/>
              <a:ext cx="1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73958" name="Rectangle 230"/>
            <p:cNvSpPr>
              <a:spLocks noChangeArrowheads="1"/>
            </p:cNvSpPr>
            <p:nvPr/>
          </p:nvSpPr>
          <p:spPr bwMode="auto">
            <a:xfrm>
              <a:off x="1512" y="11097"/>
              <a:ext cx="1" cy="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73959" name="Rectangle 231"/>
            <p:cNvSpPr>
              <a:spLocks noChangeArrowheads="1"/>
            </p:cNvSpPr>
            <p:nvPr/>
          </p:nvSpPr>
          <p:spPr bwMode="auto">
            <a:xfrm>
              <a:off x="1593" y="11097"/>
              <a:ext cx="1" cy="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73960" name="Line 232"/>
            <p:cNvSpPr>
              <a:spLocks noChangeShapeType="1"/>
            </p:cNvSpPr>
            <p:nvPr/>
          </p:nvSpPr>
          <p:spPr bwMode="auto">
            <a:xfrm flipV="1">
              <a:off x="2309" y="9029"/>
              <a:ext cx="0" cy="402"/>
            </a:xfrm>
            <a:prstGeom prst="line">
              <a:avLst/>
            </a:prstGeom>
            <a:noFill/>
            <a:ln w="254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61" name="Freeform 233"/>
            <p:cNvSpPr>
              <a:spLocks/>
            </p:cNvSpPr>
            <p:nvPr/>
          </p:nvSpPr>
          <p:spPr bwMode="auto">
            <a:xfrm>
              <a:off x="2256" y="9406"/>
              <a:ext cx="105" cy="104"/>
            </a:xfrm>
            <a:custGeom>
              <a:avLst/>
              <a:gdLst/>
              <a:ahLst/>
              <a:cxnLst>
                <a:cxn ang="0">
                  <a:pos x="53" y="104"/>
                </a:cxn>
                <a:cxn ang="0">
                  <a:pos x="0" y="0"/>
                </a:cxn>
                <a:cxn ang="0">
                  <a:pos x="6" y="2"/>
                </a:cxn>
                <a:cxn ang="0">
                  <a:pos x="13" y="5"/>
                </a:cxn>
                <a:cxn ang="0">
                  <a:pos x="19" y="7"/>
                </a:cxn>
                <a:cxn ang="0">
                  <a:pos x="26" y="8"/>
                </a:cxn>
                <a:cxn ang="0">
                  <a:pos x="33" y="9"/>
                </a:cxn>
                <a:cxn ang="0">
                  <a:pos x="39" y="11"/>
                </a:cxn>
                <a:cxn ang="0">
                  <a:pos x="46" y="12"/>
                </a:cxn>
                <a:cxn ang="0">
                  <a:pos x="53" y="12"/>
                </a:cxn>
                <a:cxn ang="0">
                  <a:pos x="60" y="12"/>
                </a:cxn>
                <a:cxn ang="0">
                  <a:pos x="65" y="11"/>
                </a:cxn>
                <a:cxn ang="0">
                  <a:pos x="73" y="9"/>
                </a:cxn>
                <a:cxn ang="0">
                  <a:pos x="80" y="8"/>
                </a:cxn>
                <a:cxn ang="0">
                  <a:pos x="85" y="7"/>
                </a:cxn>
                <a:cxn ang="0">
                  <a:pos x="92" y="5"/>
                </a:cxn>
                <a:cxn ang="0">
                  <a:pos x="98" y="2"/>
                </a:cxn>
                <a:cxn ang="0">
                  <a:pos x="105" y="0"/>
                </a:cxn>
                <a:cxn ang="0">
                  <a:pos x="105" y="0"/>
                </a:cxn>
                <a:cxn ang="0">
                  <a:pos x="53" y="104"/>
                </a:cxn>
                <a:cxn ang="0">
                  <a:pos x="53" y="104"/>
                </a:cxn>
              </a:cxnLst>
              <a:rect l="0" t="0" r="r" b="b"/>
              <a:pathLst>
                <a:path w="105" h="104">
                  <a:moveTo>
                    <a:pt x="53" y="104"/>
                  </a:moveTo>
                  <a:lnTo>
                    <a:pt x="0" y="0"/>
                  </a:lnTo>
                  <a:lnTo>
                    <a:pt x="6" y="2"/>
                  </a:lnTo>
                  <a:lnTo>
                    <a:pt x="13" y="5"/>
                  </a:lnTo>
                  <a:lnTo>
                    <a:pt x="19" y="7"/>
                  </a:lnTo>
                  <a:lnTo>
                    <a:pt x="26" y="8"/>
                  </a:lnTo>
                  <a:lnTo>
                    <a:pt x="33" y="9"/>
                  </a:lnTo>
                  <a:lnTo>
                    <a:pt x="39" y="11"/>
                  </a:lnTo>
                  <a:lnTo>
                    <a:pt x="46" y="12"/>
                  </a:lnTo>
                  <a:lnTo>
                    <a:pt x="53" y="12"/>
                  </a:lnTo>
                  <a:lnTo>
                    <a:pt x="60" y="12"/>
                  </a:lnTo>
                  <a:lnTo>
                    <a:pt x="65" y="11"/>
                  </a:lnTo>
                  <a:lnTo>
                    <a:pt x="73" y="9"/>
                  </a:lnTo>
                  <a:lnTo>
                    <a:pt x="80" y="8"/>
                  </a:lnTo>
                  <a:lnTo>
                    <a:pt x="85" y="7"/>
                  </a:lnTo>
                  <a:lnTo>
                    <a:pt x="92" y="5"/>
                  </a:lnTo>
                  <a:lnTo>
                    <a:pt x="98" y="2"/>
                  </a:lnTo>
                  <a:lnTo>
                    <a:pt x="105" y="0"/>
                  </a:lnTo>
                  <a:lnTo>
                    <a:pt x="105" y="0"/>
                  </a:lnTo>
                  <a:lnTo>
                    <a:pt x="53" y="104"/>
                  </a:lnTo>
                  <a:lnTo>
                    <a:pt x="53" y="1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62" name="Line 234"/>
            <p:cNvSpPr>
              <a:spLocks noChangeShapeType="1"/>
            </p:cNvSpPr>
            <p:nvPr/>
          </p:nvSpPr>
          <p:spPr bwMode="auto">
            <a:xfrm flipH="1" flipV="1">
              <a:off x="2336" y="7842"/>
              <a:ext cx="4" cy="438"/>
            </a:xfrm>
            <a:prstGeom prst="line">
              <a:avLst/>
            </a:prstGeom>
            <a:noFill/>
            <a:ln w="254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63" name="Freeform 235"/>
            <p:cNvSpPr>
              <a:spLocks/>
            </p:cNvSpPr>
            <p:nvPr/>
          </p:nvSpPr>
          <p:spPr bwMode="auto">
            <a:xfrm>
              <a:off x="2262" y="8225"/>
              <a:ext cx="105" cy="106"/>
            </a:xfrm>
            <a:custGeom>
              <a:avLst/>
              <a:gdLst/>
              <a:ahLst/>
              <a:cxnLst>
                <a:cxn ang="0">
                  <a:pos x="47" y="106"/>
                </a:cxn>
                <a:cxn ang="0">
                  <a:pos x="0" y="0"/>
                </a:cxn>
                <a:cxn ang="0">
                  <a:pos x="7" y="3"/>
                </a:cxn>
                <a:cxn ang="0">
                  <a:pos x="13" y="6"/>
                </a:cxn>
                <a:cxn ang="0">
                  <a:pos x="18" y="9"/>
                </a:cxn>
                <a:cxn ang="0">
                  <a:pos x="25" y="10"/>
                </a:cxn>
                <a:cxn ang="0">
                  <a:pos x="33" y="11"/>
                </a:cxn>
                <a:cxn ang="0">
                  <a:pos x="38" y="13"/>
                </a:cxn>
                <a:cxn ang="0">
                  <a:pos x="45" y="14"/>
                </a:cxn>
                <a:cxn ang="0">
                  <a:pos x="52" y="14"/>
                </a:cxn>
                <a:cxn ang="0">
                  <a:pos x="58" y="14"/>
                </a:cxn>
                <a:cxn ang="0">
                  <a:pos x="65" y="14"/>
                </a:cxn>
                <a:cxn ang="0">
                  <a:pos x="72" y="14"/>
                </a:cxn>
                <a:cxn ang="0">
                  <a:pos x="78" y="13"/>
                </a:cxn>
                <a:cxn ang="0">
                  <a:pos x="85" y="11"/>
                </a:cxn>
                <a:cxn ang="0">
                  <a:pos x="92" y="10"/>
                </a:cxn>
                <a:cxn ang="0">
                  <a:pos x="98" y="7"/>
                </a:cxn>
                <a:cxn ang="0">
                  <a:pos x="105" y="6"/>
                </a:cxn>
                <a:cxn ang="0">
                  <a:pos x="105" y="6"/>
                </a:cxn>
                <a:cxn ang="0">
                  <a:pos x="47" y="106"/>
                </a:cxn>
                <a:cxn ang="0">
                  <a:pos x="47" y="106"/>
                </a:cxn>
              </a:cxnLst>
              <a:rect l="0" t="0" r="r" b="b"/>
              <a:pathLst>
                <a:path w="105" h="106">
                  <a:moveTo>
                    <a:pt x="47" y="106"/>
                  </a:moveTo>
                  <a:lnTo>
                    <a:pt x="0" y="0"/>
                  </a:lnTo>
                  <a:lnTo>
                    <a:pt x="7" y="3"/>
                  </a:lnTo>
                  <a:lnTo>
                    <a:pt x="13" y="6"/>
                  </a:lnTo>
                  <a:lnTo>
                    <a:pt x="18" y="9"/>
                  </a:lnTo>
                  <a:lnTo>
                    <a:pt x="25" y="10"/>
                  </a:lnTo>
                  <a:lnTo>
                    <a:pt x="33" y="11"/>
                  </a:lnTo>
                  <a:lnTo>
                    <a:pt x="38" y="13"/>
                  </a:lnTo>
                  <a:lnTo>
                    <a:pt x="45" y="14"/>
                  </a:lnTo>
                  <a:lnTo>
                    <a:pt x="52" y="14"/>
                  </a:lnTo>
                  <a:lnTo>
                    <a:pt x="58" y="14"/>
                  </a:lnTo>
                  <a:lnTo>
                    <a:pt x="65" y="14"/>
                  </a:lnTo>
                  <a:lnTo>
                    <a:pt x="72" y="14"/>
                  </a:lnTo>
                  <a:lnTo>
                    <a:pt x="78" y="13"/>
                  </a:lnTo>
                  <a:lnTo>
                    <a:pt x="85" y="11"/>
                  </a:lnTo>
                  <a:lnTo>
                    <a:pt x="92" y="10"/>
                  </a:lnTo>
                  <a:lnTo>
                    <a:pt x="98" y="7"/>
                  </a:lnTo>
                  <a:lnTo>
                    <a:pt x="105" y="6"/>
                  </a:lnTo>
                  <a:lnTo>
                    <a:pt x="105" y="6"/>
                  </a:lnTo>
                  <a:lnTo>
                    <a:pt x="47" y="106"/>
                  </a:lnTo>
                  <a:lnTo>
                    <a:pt x="47" y="10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64" name="Line 236"/>
            <p:cNvSpPr>
              <a:spLocks noChangeShapeType="1"/>
            </p:cNvSpPr>
            <p:nvPr/>
          </p:nvSpPr>
          <p:spPr bwMode="auto">
            <a:xfrm flipH="1" flipV="1">
              <a:off x="9098" y="7842"/>
              <a:ext cx="12" cy="411"/>
            </a:xfrm>
            <a:prstGeom prst="line">
              <a:avLst/>
            </a:prstGeom>
            <a:noFill/>
            <a:ln w="254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65" name="Freeform 237"/>
            <p:cNvSpPr>
              <a:spLocks/>
            </p:cNvSpPr>
            <p:nvPr/>
          </p:nvSpPr>
          <p:spPr bwMode="auto">
            <a:xfrm>
              <a:off x="9056" y="8226"/>
              <a:ext cx="105" cy="105"/>
            </a:xfrm>
            <a:custGeom>
              <a:avLst/>
              <a:gdLst/>
              <a:ahLst/>
              <a:cxnLst>
                <a:cxn ang="0">
                  <a:pos x="55" y="105"/>
                </a:cxn>
                <a:cxn ang="0">
                  <a:pos x="0" y="3"/>
                </a:cxn>
                <a:cxn ang="0">
                  <a:pos x="6" y="5"/>
                </a:cxn>
                <a:cxn ang="0">
                  <a:pos x="13" y="8"/>
                </a:cxn>
                <a:cxn ang="0">
                  <a:pos x="20" y="9"/>
                </a:cxn>
                <a:cxn ang="0">
                  <a:pos x="25" y="12"/>
                </a:cxn>
                <a:cxn ang="0">
                  <a:pos x="32" y="12"/>
                </a:cxn>
                <a:cxn ang="0">
                  <a:pos x="40" y="13"/>
                </a:cxn>
                <a:cxn ang="0">
                  <a:pos x="45" y="13"/>
                </a:cxn>
                <a:cxn ang="0">
                  <a:pos x="52" y="13"/>
                </a:cxn>
                <a:cxn ang="0">
                  <a:pos x="59" y="13"/>
                </a:cxn>
                <a:cxn ang="0">
                  <a:pos x="67" y="12"/>
                </a:cxn>
                <a:cxn ang="0">
                  <a:pos x="72" y="12"/>
                </a:cxn>
                <a:cxn ang="0">
                  <a:pos x="79" y="10"/>
                </a:cxn>
                <a:cxn ang="0">
                  <a:pos x="85" y="8"/>
                </a:cxn>
                <a:cxn ang="0">
                  <a:pos x="92" y="6"/>
                </a:cxn>
                <a:cxn ang="0">
                  <a:pos x="98" y="3"/>
                </a:cxn>
                <a:cxn ang="0">
                  <a:pos x="105" y="0"/>
                </a:cxn>
                <a:cxn ang="0">
                  <a:pos x="55" y="105"/>
                </a:cxn>
                <a:cxn ang="0">
                  <a:pos x="55" y="105"/>
                </a:cxn>
              </a:cxnLst>
              <a:rect l="0" t="0" r="r" b="b"/>
              <a:pathLst>
                <a:path w="105" h="105">
                  <a:moveTo>
                    <a:pt x="55" y="105"/>
                  </a:moveTo>
                  <a:lnTo>
                    <a:pt x="0" y="3"/>
                  </a:lnTo>
                  <a:lnTo>
                    <a:pt x="6" y="5"/>
                  </a:lnTo>
                  <a:lnTo>
                    <a:pt x="13" y="8"/>
                  </a:lnTo>
                  <a:lnTo>
                    <a:pt x="20" y="9"/>
                  </a:lnTo>
                  <a:lnTo>
                    <a:pt x="25" y="12"/>
                  </a:lnTo>
                  <a:lnTo>
                    <a:pt x="32" y="12"/>
                  </a:lnTo>
                  <a:lnTo>
                    <a:pt x="40" y="13"/>
                  </a:lnTo>
                  <a:lnTo>
                    <a:pt x="45" y="13"/>
                  </a:lnTo>
                  <a:lnTo>
                    <a:pt x="52" y="13"/>
                  </a:lnTo>
                  <a:lnTo>
                    <a:pt x="59" y="13"/>
                  </a:lnTo>
                  <a:lnTo>
                    <a:pt x="67" y="12"/>
                  </a:lnTo>
                  <a:lnTo>
                    <a:pt x="72" y="12"/>
                  </a:lnTo>
                  <a:lnTo>
                    <a:pt x="79" y="10"/>
                  </a:lnTo>
                  <a:lnTo>
                    <a:pt x="85" y="8"/>
                  </a:lnTo>
                  <a:lnTo>
                    <a:pt x="92" y="6"/>
                  </a:lnTo>
                  <a:lnTo>
                    <a:pt x="98" y="3"/>
                  </a:lnTo>
                  <a:lnTo>
                    <a:pt x="105" y="0"/>
                  </a:lnTo>
                  <a:lnTo>
                    <a:pt x="55" y="105"/>
                  </a:lnTo>
                  <a:lnTo>
                    <a:pt x="55" y="10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66" name="Line 238"/>
            <p:cNvSpPr>
              <a:spLocks noChangeShapeType="1"/>
            </p:cNvSpPr>
            <p:nvPr/>
          </p:nvSpPr>
          <p:spPr bwMode="auto">
            <a:xfrm flipV="1">
              <a:off x="5524" y="7842"/>
              <a:ext cx="12" cy="411"/>
            </a:xfrm>
            <a:prstGeom prst="line">
              <a:avLst/>
            </a:prstGeom>
            <a:noFill/>
            <a:ln w="254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67" name="Freeform 239"/>
            <p:cNvSpPr>
              <a:spLocks/>
            </p:cNvSpPr>
            <p:nvPr/>
          </p:nvSpPr>
          <p:spPr bwMode="auto">
            <a:xfrm>
              <a:off x="5473" y="8226"/>
              <a:ext cx="105" cy="105"/>
            </a:xfrm>
            <a:custGeom>
              <a:avLst/>
              <a:gdLst/>
              <a:ahLst/>
              <a:cxnLst>
                <a:cxn ang="0">
                  <a:pos x="50" y="105"/>
                </a:cxn>
                <a:cxn ang="0">
                  <a:pos x="0" y="0"/>
                </a:cxn>
                <a:cxn ang="0">
                  <a:pos x="6" y="3"/>
                </a:cxn>
                <a:cxn ang="0">
                  <a:pos x="13" y="6"/>
                </a:cxn>
                <a:cxn ang="0">
                  <a:pos x="19" y="8"/>
                </a:cxn>
                <a:cxn ang="0">
                  <a:pos x="26" y="10"/>
                </a:cxn>
                <a:cxn ang="0">
                  <a:pos x="31" y="12"/>
                </a:cxn>
                <a:cxn ang="0">
                  <a:pos x="39" y="12"/>
                </a:cxn>
                <a:cxn ang="0">
                  <a:pos x="46" y="13"/>
                </a:cxn>
                <a:cxn ang="0">
                  <a:pos x="51" y="13"/>
                </a:cxn>
                <a:cxn ang="0">
                  <a:pos x="58" y="13"/>
                </a:cxn>
                <a:cxn ang="0">
                  <a:pos x="65" y="13"/>
                </a:cxn>
                <a:cxn ang="0">
                  <a:pos x="73" y="12"/>
                </a:cxn>
                <a:cxn ang="0">
                  <a:pos x="78" y="12"/>
                </a:cxn>
                <a:cxn ang="0">
                  <a:pos x="85" y="9"/>
                </a:cxn>
                <a:cxn ang="0">
                  <a:pos x="92" y="8"/>
                </a:cxn>
                <a:cxn ang="0">
                  <a:pos x="98" y="5"/>
                </a:cxn>
                <a:cxn ang="0">
                  <a:pos x="105" y="3"/>
                </a:cxn>
                <a:cxn ang="0">
                  <a:pos x="50" y="105"/>
                </a:cxn>
                <a:cxn ang="0">
                  <a:pos x="50" y="105"/>
                </a:cxn>
              </a:cxnLst>
              <a:rect l="0" t="0" r="r" b="b"/>
              <a:pathLst>
                <a:path w="105" h="105">
                  <a:moveTo>
                    <a:pt x="50" y="105"/>
                  </a:moveTo>
                  <a:lnTo>
                    <a:pt x="0" y="0"/>
                  </a:lnTo>
                  <a:lnTo>
                    <a:pt x="6" y="3"/>
                  </a:lnTo>
                  <a:lnTo>
                    <a:pt x="13" y="6"/>
                  </a:lnTo>
                  <a:lnTo>
                    <a:pt x="19" y="8"/>
                  </a:lnTo>
                  <a:lnTo>
                    <a:pt x="26" y="10"/>
                  </a:lnTo>
                  <a:lnTo>
                    <a:pt x="31" y="12"/>
                  </a:lnTo>
                  <a:lnTo>
                    <a:pt x="39" y="12"/>
                  </a:lnTo>
                  <a:lnTo>
                    <a:pt x="46" y="13"/>
                  </a:lnTo>
                  <a:lnTo>
                    <a:pt x="51" y="13"/>
                  </a:lnTo>
                  <a:lnTo>
                    <a:pt x="58" y="13"/>
                  </a:lnTo>
                  <a:lnTo>
                    <a:pt x="65" y="13"/>
                  </a:lnTo>
                  <a:lnTo>
                    <a:pt x="73" y="12"/>
                  </a:lnTo>
                  <a:lnTo>
                    <a:pt x="78" y="12"/>
                  </a:lnTo>
                  <a:lnTo>
                    <a:pt x="85" y="9"/>
                  </a:lnTo>
                  <a:lnTo>
                    <a:pt x="92" y="8"/>
                  </a:lnTo>
                  <a:lnTo>
                    <a:pt x="98" y="5"/>
                  </a:lnTo>
                  <a:lnTo>
                    <a:pt x="105" y="3"/>
                  </a:lnTo>
                  <a:lnTo>
                    <a:pt x="50" y="105"/>
                  </a:lnTo>
                  <a:lnTo>
                    <a:pt x="50" y="10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68" name="Rectangle 240"/>
            <p:cNvSpPr>
              <a:spLocks noChangeArrowheads="1"/>
            </p:cNvSpPr>
            <p:nvPr/>
          </p:nvSpPr>
          <p:spPr bwMode="auto">
            <a:xfrm>
              <a:off x="8160" y="8331"/>
              <a:ext cx="1875" cy="698"/>
            </a:xfrm>
            <a:prstGeom prst="rect">
              <a:avLst/>
            </a:prstGeom>
            <a:solidFill>
              <a:srgbClr val="E8EEF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69" name="Rectangle 241"/>
            <p:cNvSpPr>
              <a:spLocks noChangeArrowheads="1"/>
            </p:cNvSpPr>
            <p:nvPr/>
          </p:nvSpPr>
          <p:spPr bwMode="auto">
            <a:xfrm>
              <a:off x="8160" y="8331"/>
              <a:ext cx="1875" cy="698"/>
            </a:xfrm>
            <a:prstGeom prst="rect">
              <a:avLst/>
            </a:prstGeom>
            <a:noFill/>
            <a:ln w="25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70" name="Rectangle 242"/>
            <p:cNvSpPr>
              <a:spLocks noChangeArrowheads="1"/>
            </p:cNvSpPr>
            <p:nvPr/>
          </p:nvSpPr>
          <p:spPr bwMode="auto">
            <a:xfrm>
              <a:off x="8255" y="8589"/>
              <a:ext cx="2225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Email PCP by end of day</a:t>
              </a:r>
              <a:endParaRPr lang="en-US"/>
            </a:p>
          </p:txBody>
        </p:sp>
        <p:sp>
          <p:nvSpPr>
            <p:cNvPr id="73971" name="Rectangle 243"/>
            <p:cNvSpPr>
              <a:spLocks noChangeArrowheads="1"/>
            </p:cNvSpPr>
            <p:nvPr/>
          </p:nvSpPr>
          <p:spPr bwMode="auto">
            <a:xfrm>
              <a:off x="4599" y="8331"/>
              <a:ext cx="1875" cy="698"/>
            </a:xfrm>
            <a:prstGeom prst="rect">
              <a:avLst/>
            </a:prstGeom>
            <a:solidFill>
              <a:srgbClr val="E8EEF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72" name="Rectangle 244"/>
            <p:cNvSpPr>
              <a:spLocks noChangeArrowheads="1"/>
            </p:cNvSpPr>
            <p:nvPr/>
          </p:nvSpPr>
          <p:spPr bwMode="auto">
            <a:xfrm>
              <a:off x="4599" y="8331"/>
              <a:ext cx="1875" cy="698"/>
            </a:xfrm>
            <a:prstGeom prst="rect">
              <a:avLst/>
            </a:prstGeom>
            <a:noFill/>
            <a:ln w="25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73" name="Rectangle 245"/>
            <p:cNvSpPr>
              <a:spLocks noChangeArrowheads="1"/>
            </p:cNvSpPr>
            <p:nvPr/>
          </p:nvSpPr>
          <p:spPr bwMode="auto">
            <a:xfrm>
              <a:off x="4706" y="8502"/>
              <a:ext cx="2259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Place call to PCP by end </a:t>
              </a:r>
              <a:endParaRPr lang="en-US"/>
            </a:p>
          </p:txBody>
        </p:sp>
        <p:sp>
          <p:nvSpPr>
            <p:cNvPr id="73974" name="Rectangle 246"/>
            <p:cNvSpPr>
              <a:spLocks noChangeArrowheads="1"/>
            </p:cNvSpPr>
            <p:nvPr/>
          </p:nvSpPr>
          <p:spPr bwMode="auto">
            <a:xfrm>
              <a:off x="5328" y="8679"/>
              <a:ext cx="547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of day</a:t>
              </a:r>
              <a:endParaRPr lang="en-US"/>
            </a:p>
          </p:txBody>
        </p:sp>
        <p:sp>
          <p:nvSpPr>
            <p:cNvPr id="73975" name="Rectangle 247"/>
            <p:cNvSpPr>
              <a:spLocks noChangeArrowheads="1"/>
            </p:cNvSpPr>
            <p:nvPr/>
          </p:nvSpPr>
          <p:spPr bwMode="auto">
            <a:xfrm>
              <a:off x="4626" y="9510"/>
              <a:ext cx="2394" cy="2082"/>
            </a:xfrm>
            <a:prstGeom prst="rect">
              <a:avLst/>
            </a:prstGeom>
            <a:solidFill>
              <a:srgbClr val="E8EEF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76" name="Rectangle 248"/>
            <p:cNvSpPr>
              <a:spLocks noChangeArrowheads="1"/>
            </p:cNvSpPr>
            <p:nvPr/>
          </p:nvSpPr>
          <p:spPr bwMode="auto">
            <a:xfrm>
              <a:off x="4680" y="9540"/>
              <a:ext cx="1875" cy="2082"/>
            </a:xfrm>
            <a:prstGeom prst="rect">
              <a:avLst/>
            </a:prstGeom>
            <a:noFill/>
            <a:ln w="25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77" name="Rectangle 249"/>
            <p:cNvSpPr>
              <a:spLocks noChangeArrowheads="1"/>
            </p:cNvSpPr>
            <p:nvPr/>
          </p:nvSpPr>
          <p:spPr bwMode="auto">
            <a:xfrm>
              <a:off x="4986" y="10276"/>
              <a:ext cx="147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Document call in</a:t>
              </a:r>
              <a:endParaRPr lang="en-US"/>
            </a:p>
          </p:txBody>
        </p:sp>
        <p:sp>
          <p:nvSpPr>
            <p:cNvPr id="73978" name="Rectangle 250"/>
            <p:cNvSpPr>
              <a:spLocks noChangeArrowheads="1"/>
            </p:cNvSpPr>
            <p:nvPr/>
          </p:nvSpPr>
          <p:spPr bwMode="auto">
            <a:xfrm>
              <a:off x="6100" y="10276"/>
              <a:ext cx="55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:</a:t>
              </a:r>
              <a:endParaRPr lang="en-US"/>
            </a:p>
          </p:txBody>
        </p:sp>
        <p:sp>
          <p:nvSpPr>
            <p:cNvPr id="73979" name="Rectangle 251"/>
            <p:cNvSpPr>
              <a:spLocks noChangeArrowheads="1"/>
            </p:cNvSpPr>
            <p:nvPr/>
          </p:nvSpPr>
          <p:spPr bwMode="auto">
            <a:xfrm>
              <a:off x="4765" y="10463"/>
              <a:ext cx="112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1</a:t>
              </a:r>
              <a:endParaRPr lang="en-US"/>
            </a:p>
          </p:txBody>
        </p:sp>
        <p:sp>
          <p:nvSpPr>
            <p:cNvPr id="73980" name="Rectangle 252"/>
            <p:cNvSpPr>
              <a:spLocks noChangeArrowheads="1"/>
            </p:cNvSpPr>
            <p:nvPr/>
          </p:nvSpPr>
          <p:spPr bwMode="auto">
            <a:xfrm>
              <a:off x="4852" y="10463"/>
              <a:ext cx="122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) </a:t>
              </a:r>
              <a:endParaRPr lang="en-US"/>
            </a:p>
          </p:txBody>
        </p:sp>
        <p:sp>
          <p:nvSpPr>
            <p:cNvPr id="73981" name="Rectangle 253"/>
            <p:cNvSpPr>
              <a:spLocks noChangeArrowheads="1"/>
            </p:cNvSpPr>
            <p:nvPr/>
          </p:nvSpPr>
          <p:spPr bwMode="auto">
            <a:xfrm>
              <a:off x="4946" y="10463"/>
              <a:ext cx="2004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Patient chart on ward  </a:t>
              </a:r>
              <a:endParaRPr lang="en-US"/>
            </a:p>
          </p:txBody>
        </p:sp>
        <p:sp>
          <p:nvSpPr>
            <p:cNvPr id="73982" name="Rectangle 254"/>
            <p:cNvSpPr>
              <a:spLocks noChangeArrowheads="1"/>
            </p:cNvSpPr>
            <p:nvPr/>
          </p:nvSpPr>
          <p:spPr bwMode="auto">
            <a:xfrm>
              <a:off x="4741" y="10641"/>
              <a:ext cx="110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2</a:t>
              </a:r>
              <a:endParaRPr lang="en-US"/>
            </a:p>
          </p:txBody>
        </p:sp>
        <p:sp>
          <p:nvSpPr>
            <p:cNvPr id="73983" name="Rectangle 255"/>
            <p:cNvSpPr>
              <a:spLocks noChangeArrowheads="1"/>
            </p:cNvSpPr>
            <p:nvPr/>
          </p:nvSpPr>
          <p:spPr bwMode="auto">
            <a:xfrm>
              <a:off x="4823" y="10641"/>
              <a:ext cx="119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) </a:t>
              </a:r>
              <a:endParaRPr lang="en-US"/>
            </a:p>
          </p:txBody>
        </p:sp>
        <p:sp>
          <p:nvSpPr>
            <p:cNvPr id="73984" name="Rectangle 256"/>
            <p:cNvSpPr>
              <a:spLocks noChangeArrowheads="1"/>
            </p:cNvSpPr>
            <p:nvPr/>
          </p:nvSpPr>
          <p:spPr bwMode="auto">
            <a:xfrm>
              <a:off x="4914" y="10640"/>
              <a:ext cx="1747" cy="4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Field in billing program </a:t>
              </a:r>
              <a:endParaRPr lang="en-US"/>
            </a:p>
          </p:txBody>
        </p:sp>
        <p:sp>
          <p:nvSpPr>
            <p:cNvPr id="73985" name="Rectangle 257"/>
            <p:cNvSpPr>
              <a:spLocks noChangeArrowheads="1"/>
            </p:cNvSpPr>
            <p:nvPr/>
          </p:nvSpPr>
          <p:spPr bwMode="auto">
            <a:xfrm>
              <a:off x="8160" y="9510"/>
              <a:ext cx="1809" cy="2082"/>
            </a:xfrm>
            <a:prstGeom prst="rect">
              <a:avLst/>
            </a:prstGeom>
            <a:solidFill>
              <a:srgbClr val="E8EEF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86" name="Rectangle 258"/>
            <p:cNvSpPr>
              <a:spLocks noChangeArrowheads="1"/>
            </p:cNvSpPr>
            <p:nvPr/>
          </p:nvSpPr>
          <p:spPr bwMode="auto">
            <a:xfrm>
              <a:off x="8160" y="9510"/>
              <a:ext cx="1809" cy="2082"/>
            </a:xfrm>
            <a:prstGeom prst="rect">
              <a:avLst/>
            </a:prstGeom>
            <a:noFill/>
            <a:ln w="25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87" name="Rectangle 259"/>
            <p:cNvSpPr>
              <a:spLocks noChangeArrowheads="1"/>
            </p:cNvSpPr>
            <p:nvPr/>
          </p:nvSpPr>
          <p:spPr bwMode="auto">
            <a:xfrm>
              <a:off x="8395" y="10276"/>
              <a:ext cx="1709" cy="9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Document email by</a:t>
              </a:r>
            </a:p>
            <a:p>
              <a:r>
                <a:rPr lang="en-US" sz="800">
                  <a:solidFill>
                    <a:srgbClr val="000000"/>
                  </a:solidFill>
                </a:rPr>
                <a:t>1. Patient chart </a:t>
              </a:r>
            </a:p>
            <a:p>
              <a:r>
                <a:rPr lang="en-US" sz="800">
                  <a:solidFill>
                    <a:srgbClr val="000000"/>
                  </a:solidFill>
                </a:rPr>
                <a:t>progress note</a:t>
              </a:r>
            </a:p>
            <a:p>
              <a:r>
                <a:rPr lang="en-US" sz="800"/>
                <a:t>2.  Field in billing</a:t>
              </a:r>
              <a:endParaRPr lang="en-US"/>
            </a:p>
          </p:txBody>
        </p:sp>
        <p:sp>
          <p:nvSpPr>
            <p:cNvPr id="73988" name="Rectangle 260"/>
            <p:cNvSpPr>
              <a:spLocks noChangeArrowheads="1"/>
            </p:cNvSpPr>
            <p:nvPr/>
          </p:nvSpPr>
          <p:spPr bwMode="auto">
            <a:xfrm>
              <a:off x="9691" y="10276"/>
              <a:ext cx="55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:</a:t>
              </a:r>
              <a:endParaRPr lang="en-US"/>
            </a:p>
          </p:txBody>
        </p:sp>
        <p:sp>
          <p:nvSpPr>
            <p:cNvPr id="73989" name="Rectangle 261"/>
            <p:cNvSpPr>
              <a:spLocks noChangeArrowheads="1"/>
            </p:cNvSpPr>
            <p:nvPr/>
          </p:nvSpPr>
          <p:spPr bwMode="auto">
            <a:xfrm>
              <a:off x="8305" y="10641"/>
              <a:ext cx="54" cy="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73990" name="Line 262"/>
            <p:cNvSpPr>
              <a:spLocks noChangeShapeType="1"/>
            </p:cNvSpPr>
            <p:nvPr/>
          </p:nvSpPr>
          <p:spPr bwMode="auto">
            <a:xfrm flipV="1">
              <a:off x="9165" y="9029"/>
              <a:ext cx="0" cy="402"/>
            </a:xfrm>
            <a:prstGeom prst="line">
              <a:avLst/>
            </a:prstGeom>
            <a:noFill/>
            <a:ln w="254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91" name="Freeform 263"/>
            <p:cNvSpPr>
              <a:spLocks/>
            </p:cNvSpPr>
            <p:nvPr/>
          </p:nvSpPr>
          <p:spPr bwMode="auto">
            <a:xfrm>
              <a:off x="9113" y="9406"/>
              <a:ext cx="104" cy="104"/>
            </a:xfrm>
            <a:custGeom>
              <a:avLst/>
              <a:gdLst/>
              <a:ahLst/>
              <a:cxnLst>
                <a:cxn ang="0">
                  <a:pos x="52" y="104"/>
                </a:cxn>
                <a:cxn ang="0">
                  <a:pos x="0" y="0"/>
                </a:cxn>
                <a:cxn ang="0">
                  <a:pos x="5" y="2"/>
                </a:cxn>
                <a:cxn ang="0">
                  <a:pos x="12" y="5"/>
                </a:cxn>
                <a:cxn ang="0">
                  <a:pos x="18" y="7"/>
                </a:cxn>
                <a:cxn ang="0">
                  <a:pos x="25" y="8"/>
                </a:cxn>
                <a:cxn ang="0">
                  <a:pos x="32" y="9"/>
                </a:cxn>
                <a:cxn ang="0">
                  <a:pos x="38" y="11"/>
                </a:cxn>
                <a:cxn ang="0">
                  <a:pos x="45" y="12"/>
                </a:cxn>
                <a:cxn ang="0">
                  <a:pos x="52" y="12"/>
                </a:cxn>
                <a:cxn ang="0">
                  <a:pos x="58" y="12"/>
                </a:cxn>
                <a:cxn ang="0">
                  <a:pos x="65" y="11"/>
                </a:cxn>
                <a:cxn ang="0">
                  <a:pos x="72" y="9"/>
                </a:cxn>
                <a:cxn ang="0">
                  <a:pos x="78" y="8"/>
                </a:cxn>
                <a:cxn ang="0">
                  <a:pos x="85" y="7"/>
                </a:cxn>
                <a:cxn ang="0">
                  <a:pos x="92" y="5"/>
                </a:cxn>
                <a:cxn ang="0">
                  <a:pos x="97" y="2"/>
                </a:cxn>
                <a:cxn ang="0">
                  <a:pos x="104" y="0"/>
                </a:cxn>
                <a:cxn ang="0">
                  <a:pos x="104" y="0"/>
                </a:cxn>
                <a:cxn ang="0">
                  <a:pos x="52" y="104"/>
                </a:cxn>
                <a:cxn ang="0">
                  <a:pos x="52" y="104"/>
                </a:cxn>
              </a:cxnLst>
              <a:rect l="0" t="0" r="r" b="b"/>
              <a:pathLst>
                <a:path w="104" h="104">
                  <a:moveTo>
                    <a:pt x="52" y="104"/>
                  </a:moveTo>
                  <a:lnTo>
                    <a:pt x="0" y="0"/>
                  </a:lnTo>
                  <a:lnTo>
                    <a:pt x="5" y="2"/>
                  </a:lnTo>
                  <a:lnTo>
                    <a:pt x="12" y="5"/>
                  </a:lnTo>
                  <a:lnTo>
                    <a:pt x="18" y="7"/>
                  </a:lnTo>
                  <a:lnTo>
                    <a:pt x="25" y="8"/>
                  </a:lnTo>
                  <a:lnTo>
                    <a:pt x="32" y="9"/>
                  </a:lnTo>
                  <a:lnTo>
                    <a:pt x="38" y="11"/>
                  </a:lnTo>
                  <a:lnTo>
                    <a:pt x="45" y="12"/>
                  </a:lnTo>
                  <a:lnTo>
                    <a:pt x="52" y="12"/>
                  </a:lnTo>
                  <a:lnTo>
                    <a:pt x="58" y="12"/>
                  </a:lnTo>
                  <a:lnTo>
                    <a:pt x="65" y="11"/>
                  </a:lnTo>
                  <a:lnTo>
                    <a:pt x="72" y="9"/>
                  </a:lnTo>
                  <a:lnTo>
                    <a:pt x="78" y="8"/>
                  </a:lnTo>
                  <a:lnTo>
                    <a:pt x="85" y="7"/>
                  </a:lnTo>
                  <a:lnTo>
                    <a:pt x="92" y="5"/>
                  </a:lnTo>
                  <a:lnTo>
                    <a:pt x="97" y="2"/>
                  </a:lnTo>
                  <a:lnTo>
                    <a:pt x="104" y="0"/>
                  </a:lnTo>
                  <a:lnTo>
                    <a:pt x="104" y="0"/>
                  </a:lnTo>
                  <a:lnTo>
                    <a:pt x="52" y="104"/>
                  </a:lnTo>
                  <a:lnTo>
                    <a:pt x="52" y="1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92" name="Line 264"/>
            <p:cNvSpPr>
              <a:spLocks noChangeShapeType="1"/>
            </p:cNvSpPr>
            <p:nvPr/>
          </p:nvSpPr>
          <p:spPr bwMode="auto">
            <a:xfrm flipV="1">
              <a:off x="5523" y="9029"/>
              <a:ext cx="0" cy="402"/>
            </a:xfrm>
            <a:prstGeom prst="line">
              <a:avLst/>
            </a:prstGeom>
            <a:noFill/>
            <a:ln w="254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93" name="Freeform 265"/>
            <p:cNvSpPr>
              <a:spLocks/>
            </p:cNvSpPr>
            <p:nvPr/>
          </p:nvSpPr>
          <p:spPr bwMode="auto">
            <a:xfrm>
              <a:off x="5470" y="9406"/>
              <a:ext cx="105" cy="104"/>
            </a:xfrm>
            <a:custGeom>
              <a:avLst/>
              <a:gdLst/>
              <a:ahLst/>
              <a:cxnLst>
                <a:cxn ang="0">
                  <a:pos x="53" y="104"/>
                </a:cxn>
                <a:cxn ang="0">
                  <a:pos x="0" y="0"/>
                </a:cxn>
                <a:cxn ang="0">
                  <a:pos x="6" y="2"/>
                </a:cxn>
                <a:cxn ang="0">
                  <a:pos x="13" y="5"/>
                </a:cxn>
                <a:cxn ang="0">
                  <a:pos x="19" y="7"/>
                </a:cxn>
                <a:cxn ang="0">
                  <a:pos x="26" y="8"/>
                </a:cxn>
                <a:cxn ang="0">
                  <a:pos x="32" y="9"/>
                </a:cxn>
                <a:cxn ang="0">
                  <a:pos x="39" y="11"/>
                </a:cxn>
                <a:cxn ang="0">
                  <a:pos x="46" y="12"/>
                </a:cxn>
                <a:cxn ang="0">
                  <a:pos x="53" y="12"/>
                </a:cxn>
                <a:cxn ang="0">
                  <a:pos x="59" y="12"/>
                </a:cxn>
                <a:cxn ang="0">
                  <a:pos x="66" y="11"/>
                </a:cxn>
                <a:cxn ang="0">
                  <a:pos x="73" y="9"/>
                </a:cxn>
                <a:cxn ang="0">
                  <a:pos x="78" y="8"/>
                </a:cxn>
                <a:cxn ang="0">
                  <a:pos x="85" y="7"/>
                </a:cxn>
                <a:cxn ang="0">
                  <a:pos x="93" y="5"/>
                </a:cxn>
                <a:cxn ang="0">
                  <a:pos x="98" y="2"/>
                </a:cxn>
                <a:cxn ang="0">
                  <a:pos x="105" y="0"/>
                </a:cxn>
                <a:cxn ang="0">
                  <a:pos x="53" y="104"/>
                </a:cxn>
                <a:cxn ang="0">
                  <a:pos x="53" y="104"/>
                </a:cxn>
              </a:cxnLst>
              <a:rect l="0" t="0" r="r" b="b"/>
              <a:pathLst>
                <a:path w="105" h="104">
                  <a:moveTo>
                    <a:pt x="53" y="104"/>
                  </a:moveTo>
                  <a:lnTo>
                    <a:pt x="0" y="0"/>
                  </a:lnTo>
                  <a:lnTo>
                    <a:pt x="6" y="2"/>
                  </a:lnTo>
                  <a:lnTo>
                    <a:pt x="13" y="5"/>
                  </a:lnTo>
                  <a:lnTo>
                    <a:pt x="19" y="7"/>
                  </a:lnTo>
                  <a:lnTo>
                    <a:pt x="26" y="8"/>
                  </a:lnTo>
                  <a:lnTo>
                    <a:pt x="32" y="9"/>
                  </a:lnTo>
                  <a:lnTo>
                    <a:pt x="39" y="11"/>
                  </a:lnTo>
                  <a:lnTo>
                    <a:pt x="46" y="12"/>
                  </a:lnTo>
                  <a:lnTo>
                    <a:pt x="53" y="12"/>
                  </a:lnTo>
                  <a:lnTo>
                    <a:pt x="59" y="12"/>
                  </a:lnTo>
                  <a:lnTo>
                    <a:pt x="66" y="11"/>
                  </a:lnTo>
                  <a:lnTo>
                    <a:pt x="73" y="9"/>
                  </a:lnTo>
                  <a:lnTo>
                    <a:pt x="78" y="8"/>
                  </a:lnTo>
                  <a:lnTo>
                    <a:pt x="85" y="7"/>
                  </a:lnTo>
                  <a:lnTo>
                    <a:pt x="93" y="5"/>
                  </a:lnTo>
                  <a:lnTo>
                    <a:pt x="98" y="2"/>
                  </a:lnTo>
                  <a:lnTo>
                    <a:pt x="105" y="0"/>
                  </a:lnTo>
                  <a:lnTo>
                    <a:pt x="53" y="104"/>
                  </a:lnTo>
                  <a:lnTo>
                    <a:pt x="53" y="1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94" name="Rectangle 266"/>
            <p:cNvSpPr>
              <a:spLocks noChangeArrowheads="1"/>
            </p:cNvSpPr>
            <p:nvPr/>
          </p:nvSpPr>
          <p:spPr bwMode="auto">
            <a:xfrm>
              <a:off x="6433" y="2406"/>
              <a:ext cx="965" cy="268"/>
            </a:xfrm>
            <a:prstGeom prst="rect">
              <a:avLst/>
            </a:prstGeom>
            <a:solidFill>
              <a:srgbClr val="E8EEF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95" name="Rectangle 267"/>
            <p:cNvSpPr>
              <a:spLocks noChangeArrowheads="1"/>
            </p:cNvSpPr>
            <p:nvPr/>
          </p:nvSpPr>
          <p:spPr bwMode="auto">
            <a:xfrm>
              <a:off x="6433" y="2406"/>
              <a:ext cx="965" cy="268"/>
            </a:xfrm>
            <a:prstGeom prst="rect">
              <a:avLst/>
            </a:prstGeom>
            <a:noFill/>
            <a:ln w="25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96" name="Rectangle 268"/>
            <p:cNvSpPr>
              <a:spLocks noChangeArrowheads="1"/>
            </p:cNvSpPr>
            <p:nvPr/>
          </p:nvSpPr>
          <p:spPr bwMode="auto">
            <a:xfrm>
              <a:off x="6763" y="2451"/>
              <a:ext cx="401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</a:rPr>
                <a:t>YES</a:t>
              </a:r>
              <a:endParaRPr lang="en-US"/>
            </a:p>
          </p:txBody>
        </p:sp>
        <p:sp>
          <p:nvSpPr>
            <p:cNvPr id="73997" name="Text Box 269"/>
            <p:cNvSpPr txBox="1">
              <a:spLocks noChangeArrowheads="1"/>
            </p:cNvSpPr>
            <p:nvPr/>
          </p:nvSpPr>
          <p:spPr bwMode="auto">
            <a:xfrm>
              <a:off x="7380" y="5760"/>
              <a:ext cx="252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800"/>
                <a:t>Does PCP have secure email?</a:t>
              </a:r>
              <a:endParaRPr lang="en-US"/>
            </a:p>
          </p:txBody>
        </p:sp>
        <p:sp>
          <p:nvSpPr>
            <p:cNvPr id="73998" name="Line 270"/>
            <p:cNvSpPr>
              <a:spLocks noChangeShapeType="1"/>
            </p:cNvSpPr>
            <p:nvPr/>
          </p:nvSpPr>
          <p:spPr bwMode="auto">
            <a:xfrm flipH="1" flipV="1">
              <a:off x="3780" y="8640"/>
              <a:ext cx="1" cy="3240"/>
            </a:xfrm>
            <a:prstGeom prst="line">
              <a:avLst/>
            </a:prstGeom>
            <a:noFill/>
            <a:ln w="254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999" name="Freeform 271"/>
            <p:cNvSpPr>
              <a:spLocks/>
            </p:cNvSpPr>
            <p:nvPr/>
          </p:nvSpPr>
          <p:spPr bwMode="auto">
            <a:xfrm>
              <a:off x="3420" y="8460"/>
              <a:ext cx="360" cy="1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0"/>
                </a:cxn>
                <a:cxn ang="0">
                  <a:pos x="1447" y="40"/>
                </a:cxn>
              </a:cxnLst>
              <a:rect l="0" t="0" r="r" b="b"/>
              <a:pathLst>
                <a:path w="1447" h="40">
                  <a:moveTo>
                    <a:pt x="0" y="0"/>
                  </a:moveTo>
                  <a:lnTo>
                    <a:pt x="0" y="40"/>
                  </a:lnTo>
                  <a:lnTo>
                    <a:pt x="1447" y="40"/>
                  </a:lnTo>
                </a:path>
              </a:pathLst>
            </a:custGeom>
            <a:noFill/>
            <a:ln w="254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000" name="Text Box 272"/>
            <p:cNvSpPr txBox="1">
              <a:spLocks noChangeArrowheads="1"/>
            </p:cNvSpPr>
            <p:nvPr/>
          </p:nvSpPr>
          <p:spPr bwMode="auto">
            <a:xfrm>
              <a:off x="1620" y="9720"/>
              <a:ext cx="1440" cy="1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800" dirty="0"/>
                <a:t>1)  Fax on ward</a:t>
              </a:r>
            </a:p>
            <a:p>
              <a:r>
                <a:rPr lang="en-US" sz="800" dirty="0"/>
                <a:t>2)  Document date/time.</a:t>
              </a:r>
            </a:p>
            <a:p>
              <a:r>
                <a:rPr lang="en-US" sz="800" dirty="0"/>
                <a:t>3)  Place fax in chart</a:t>
              </a:r>
            </a:p>
            <a:p>
              <a:r>
                <a:rPr lang="en-US" sz="800" dirty="0"/>
                <a:t>4) Document in progress note</a:t>
              </a:r>
            </a:p>
            <a:p>
              <a:r>
                <a:rPr lang="en-US" sz="800" dirty="0"/>
                <a:t>5)  Document in billing field</a:t>
              </a:r>
            </a:p>
            <a:p>
              <a:endParaRPr lang="en-US" dirty="0"/>
            </a:p>
          </p:txBody>
        </p:sp>
        <p:sp>
          <p:nvSpPr>
            <p:cNvPr id="74001" name="Text Box 273"/>
            <p:cNvSpPr txBox="1">
              <a:spLocks noChangeArrowheads="1"/>
            </p:cNvSpPr>
            <p:nvPr/>
          </p:nvSpPr>
          <p:spPr bwMode="auto">
            <a:xfrm>
              <a:off x="2700" y="11880"/>
              <a:ext cx="2340" cy="16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800"/>
                <a:t>1.  Give fax to admin</a:t>
              </a:r>
            </a:p>
            <a:p>
              <a:r>
                <a:rPr lang="en-US" sz="800"/>
                <a:t>2.  Admin faxes notice </a:t>
              </a:r>
            </a:p>
            <a:p>
              <a:r>
                <a:rPr lang="en-US" sz="800"/>
                <a:t>3.  Record date/time of fax</a:t>
              </a:r>
            </a:p>
            <a:p>
              <a:r>
                <a:rPr lang="en-US" sz="800"/>
                <a:t>4.  Submit to Chartmaxx for scanning into chart.</a:t>
              </a:r>
            </a:p>
            <a:p>
              <a:r>
                <a:rPr lang="en-US" sz="800"/>
                <a:t>5.  Notify attending/record faxes not sent in log.</a:t>
              </a:r>
              <a:endParaRPr lang="en-US"/>
            </a:p>
          </p:txBody>
        </p:sp>
        <p:sp>
          <p:nvSpPr>
            <p:cNvPr id="74002" name="Text Box 274"/>
            <p:cNvSpPr txBox="1">
              <a:spLocks noChangeArrowheads="1"/>
            </p:cNvSpPr>
            <p:nvPr/>
          </p:nvSpPr>
          <p:spPr bwMode="auto">
            <a:xfrm>
              <a:off x="3420" y="9180"/>
              <a:ext cx="72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800"/>
                <a:t>OR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4"/>
          <p:cNvSpPr>
            <a:spLocks noChangeArrowheads="1"/>
          </p:cNvSpPr>
          <p:nvPr/>
        </p:nvSpPr>
        <p:spPr bwMode="auto">
          <a:xfrm>
            <a:off x="-254000" y="1143000"/>
            <a:ext cx="939800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52352" rIns="0" bIns="38088" anchor="ctr">
            <a:spAutoFit/>
          </a:bodyPr>
          <a:lstStyle/>
          <a:p>
            <a:r>
              <a:rPr lang="en-US" b="1"/>
              <a:t>	</a:t>
            </a:r>
            <a:r>
              <a:rPr lang="en-US" b="1" u="sng"/>
              <a:t>AIM</a:t>
            </a:r>
            <a:r>
              <a:rPr lang="en-US" b="1"/>
              <a:t>			</a:t>
            </a:r>
            <a:r>
              <a:rPr lang="en-US" b="1" u="sng"/>
              <a:t>KEY DRIVERS</a:t>
            </a:r>
            <a:r>
              <a:rPr lang="en-US" b="1"/>
              <a:t>		      </a:t>
            </a:r>
            <a:r>
              <a:rPr lang="en-US" b="1" u="sng"/>
              <a:t>INTERVENTIONS</a:t>
            </a:r>
            <a:endParaRPr lang="en-US" b="1"/>
          </a:p>
          <a:p>
            <a:pPr eaLnBrk="0" hangingPunct="0"/>
            <a:endParaRPr lang="en-US"/>
          </a:p>
        </p:txBody>
      </p:sp>
      <p:sp>
        <p:nvSpPr>
          <p:cNvPr id="79875" name="Text Box 5"/>
          <p:cNvSpPr txBox="1">
            <a:spLocks noChangeArrowheads="1"/>
          </p:cNvSpPr>
          <p:nvPr/>
        </p:nvSpPr>
        <p:spPr bwMode="auto">
          <a:xfrm>
            <a:off x="0" y="2362200"/>
            <a:ext cx="2514600" cy="27432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Arial Black" pitchFamily="34" charset="0"/>
              </a:rPr>
              <a:t>90% of general pediatric discharges will have instructions, </a:t>
            </a:r>
          </a:p>
          <a:p>
            <a:r>
              <a:rPr lang="en-US">
                <a:latin typeface="Arial Black" pitchFamily="34" charset="0"/>
              </a:rPr>
              <a:t>summary or short stay form faxed to PCP within 48 hours </a:t>
            </a:r>
          </a:p>
        </p:txBody>
      </p:sp>
      <p:sp>
        <p:nvSpPr>
          <p:cNvPr id="79876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/>
              <a:t>Key Drivers Diagram</a:t>
            </a:r>
          </a:p>
        </p:txBody>
      </p:sp>
      <p:sp>
        <p:nvSpPr>
          <p:cNvPr id="79877" name="Text Box 7"/>
          <p:cNvSpPr txBox="1">
            <a:spLocks noChangeArrowheads="1"/>
          </p:cNvSpPr>
          <p:nvPr/>
        </p:nvSpPr>
        <p:spPr bwMode="auto">
          <a:xfrm>
            <a:off x="3352800" y="1828800"/>
            <a:ext cx="17145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000"/>
              <a:t>Faculty, resident, and NP awareness of expectation</a:t>
            </a:r>
          </a:p>
        </p:txBody>
      </p:sp>
      <p:sp>
        <p:nvSpPr>
          <p:cNvPr id="79878" name="Text Box 8"/>
          <p:cNvSpPr txBox="1">
            <a:spLocks noChangeArrowheads="1"/>
          </p:cNvSpPr>
          <p:nvPr/>
        </p:nvSpPr>
        <p:spPr bwMode="auto">
          <a:xfrm>
            <a:off x="3352800" y="2895600"/>
            <a:ext cx="1714500" cy="838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000"/>
              <a:t>Availability of name of PCP and contact info in EMR </a:t>
            </a:r>
          </a:p>
        </p:txBody>
      </p:sp>
      <p:sp>
        <p:nvSpPr>
          <p:cNvPr id="79879" name="Text Box 9"/>
          <p:cNvSpPr txBox="1">
            <a:spLocks noChangeArrowheads="1"/>
          </p:cNvSpPr>
          <p:nvPr/>
        </p:nvSpPr>
        <p:spPr bwMode="auto">
          <a:xfrm>
            <a:off x="3352800" y="3962400"/>
            <a:ext cx="1714500" cy="609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000"/>
              <a:t>IT support of initiative</a:t>
            </a:r>
          </a:p>
        </p:txBody>
      </p:sp>
      <p:sp>
        <p:nvSpPr>
          <p:cNvPr id="79880" name="Text Box 10"/>
          <p:cNvSpPr txBox="1">
            <a:spLocks noChangeArrowheads="1"/>
          </p:cNvSpPr>
          <p:nvPr/>
        </p:nvSpPr>
        <p:spPr bwMode="auto">
          <a:xfrm>
            <a:off x="3390900" y="5181600"/>
            <a:ext cx="1714500" cy="838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000"/>
              <a:t>Personnel assigned to efax info—residents, NPs</a:t>
            </a:r>
          </a:p>
        </p:txBody>
      </p:sp>
      <p:sp>
        <p:nvSpPr>
          <p:cNvPr id="79881" name="Text Box 11"/>
          <p:cNvSpPr txBox="1">
            <a:spLocks noChangeArrowheads="1"/>
          </p:cNvSpPr>
          <p:nvPr/>
        </p:nvSpPr>
        <p:spPr bwMode="auto">
          <a:xfrm>
            <a:off x="6324600" y="1828800"/>
            <a:ext cx="22860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000"/>
              <a:t>Education ongoing of faculty and residents (monthly )</a:t>
            </a:r>
            <a:endParaRPr lang="en-US"/>
          </a:p>
        </p:txBody>
      </p:sp>
      <p:sp>
        <p:nvSpPr>
          <p:cNvPr id="79882" name="Text Box 12"/>
          <p:cNvSpPr txBox="1">
            <a:spLocks noChangeArrowheads="1"/>
          </p:cNvSpPr>
          <p:nvPr/>
        </p:nvSpPr>
        <p:spPr bwMode="auto">
          <a:xfrm>
            <a:off x="6324600" y="2286000"/>
            <a:ext cx="22860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000"/>
              <a:t>IT support to help pull QI data</a:t>
            </a:r>
            <a:endParaRPr lang="en-US"/>
          </a:p>
        </p:txBody>
      </p:sp>
      <p:sp>
        <p:nvSpPr>
          <p:cNvPr id="79883" name="Text Box 13"/>
          <p:cNvSpPr txBox="1">
            <a:spLocks noChangeArrowheads="1"/>
          </p:cNvSpPr>
          <p:nvPr/>
        </p:nvSpPr>
        <p:spPr bwMode="auto">
          <a:xfrm>
            <a:off x="6324600" y="2857500"/>
            <a:ext cx="2286000" cy="571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000"/>
              <a:t>IT initiative to enhance PCP information tab in EMR</a:t>
            </a:r>
          </a:p>
        </p:txBody>
      </p:sp>
      <p:sp>
        <p:nvSpPr>
          <p:cNvPr id="79884" name="Text Box 14"/>
          <p:cNvSpPr txBox="1">
            <a:spLocks noChangeArrowheads="1"/>
          </p:cNvSpPr>
          <p:nvPr/>
        </p:nvSpPr>
        <p:spPr bwMode="auto">
          <a:xfrm>
            <a:off x="6324600" y="3505200"/>
            <a:ext cx="2286000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000"/>
              <a:t>Educate residents to ask/document PCP information in  eH&amp;P </a:t>
            </a:r>
            <a:endParaRPr lang="en-US"/>
          </a:p>
        </p:txBody>
      </p:sp>
      <p:sp>
        <p:nvSpPr>
          <p:cNvPr id="79885" name="Text Box 15"/>
          <p:cNvSpPr txBox="1">
            <a:spLocks noChangeArrowheads="1"/>
          </p:cNvSpPr>
          <p:nvPr/>
        </p:nvSpPr>
        <p:spPr bwMode="auto">
          <a:xfrm>
            <a:off x="6324600" y="4114800"/>
            <a:ext cx="22860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000"/>
              <a:t>Ongoing Ad Hoc multidisciplinary meetings</a:t>
            </a:r>
          </a:p>
        </p:txBody>
      </p:sp>
      <p:sp>
        <p:nvSpPr>
          <p:cNvPr id="79886" name="Text Box 17"/>
          <p:cNvSpPr txBox="1">
            <a:spLocks noChangeArrowheads="1"/>
          </p:cNvSpPr>
          <p:nvPr/>
        </p:nvSpPr>
        <p:spPr bwMode="auto">
          <a:xfrm>
            <a:off x="6324600" y="4724400"/>
            <a:ext cx="22860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000"/>
              <a:t>Working with IT to find automated solutions (modify discharge template, automated fax from EMR, etc)</a:t>
            </a:r>
          </a:p>
        </p:txBody>
      </p:sp>
      <p:sp>
        <p:nvSpPr>
          <p:cNvPr id="79887" name="Text Box 18"/>
          <p:cNvSpPr txBox="1">
            <a:spLocks noChangeArrowheads="1"/>
          </p:cNvSpPr>
          <p:nvPr/>
        </p:nvSpPr>
        <p:spPr bwMode="auto">
          <a:xfrm>
            <a:off x="6324600" y="5562600"/>
            <a:ext cx="22860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000"/>
              <a:t>Working with team to efax until auto-fax process in place</a:t>
            </a:r>
          </a:p>
        </p:txBody>
      </p:sp>
      <p:sp>
        <p:nvSpPr>
          <p:cNvPr id="79888" name="Line 19"/>
          <p:cNvSpPr>
            <a:spLocks noChangeShapeType="1"/>
          </p:cNvSpPr>
          <p:nvPr/>
        </p:nvSpPr>
        <p:spPr bwMode="auto">
          <a:xfrm flipH="1">
            <a:off x="2514600" y="2133600"/>
            <a:ext cx="8382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889" name="Line 20"/>
          <p:cNvSpPr>
            <a:spLocks noChangeShapeType="1"/>
          </p:cNvSpPr>
          <p:nvPr/>
        </p:nvSpPr>
        <p:spPr bwMode="auto">
          <a:xfrm flipH="1">
            <a:off x="2514600" y="33528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890" name="Line 23"/>
          <p:cNvSpPr>
            <a:spLocks noChangeShapeType="1"/>
          </p:cNvSpPr>
          <p:nvPr/>
        </p:nvSpPr>
        <p:spPr bwMode="auto">
          <a:xfrm flipH="1" flipV="1">
            <a:off x="2514600" y="38100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891" name="Line 24"/>
          <p:cNvSpPr>
            <a:spLocks noChangeShapeType="1"/>
          </p:cNvSpPr>
          <p:nvPr/>
        </p:nvSpPr>
        <p:spPr bwMode="auto">
          <a:xfrm flipH="1" flipV="1">
            <a:off x="2514600" y="3810000"/>
            <a:ext cx="8382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892" name="Line 25"/>
          <p:cNvSpPr>
            <a:spLocks noChangeShapeType="1"/>
          </p:cNvSpPr>
          <p:nvPr/>
        </p:nvSpPr>
        <p:spPr bwMode="auto">
          <a:xfrm flipH="1">
            <a:off x="5029200" y="1981200"/>
            <a:ext cx="1295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893" name="Line 26"/>
          <p:cNvSpPr>
            <a:spLocks noChangeShapeType="1"/>
          </p:cNvSpPr>
          <p:nvPr/>
        </p:nvSpPr>
        <p:spPr bwMode="auto">
          <a:xfrm flipH="1">
            <a:off x="5029200" y="2514600"/>
            <a:ext cx="1295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894" name="Line 27"/>
          <p:cNvSpPr>
            <a:spLocks noChangeShapeType="1"/>
          </p:cNvSpPr>
          <p:nvPr/>
        </p:nvSpPr>
        <p:spPr bwMode="auto">
          <a:xfrm flipH="1">
            <a:off x="5029200" y="3124200"/>
            <a:ext cx="1295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895" name="Line 30"/>
          <p:cNvSpPr>
            <a:spLocks noChangeShapeType="1"/>
          </p:cNvSpPr>
          <p:nvPr/>
        </p:nvSpPr>
        <p:spPr bwMode="auto">
          <a:xfrm flipV="1">
            <a:off x="7391400" y="342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896" name="Line 32"/>
          <p:cNvSpPr>
            <a:spLocks noChangeShapeType="1"/>
          </p:cNvSpPr>
          <p:nvPr/>
        </p:nvSpPr>
        <p:spPr bwMode="auto">
          <a:xfrm flipH="1" flipV="1">
            <a:off x="5029200" y="3276600"/>
            <a:ext cx="1295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897" name="Line 35"/>
          <p:cNvSpPr>
            <a:spLocks noChangeShapeType="1"/>
          </p:cNvSpPr>
          <p:nvPr/>
        </p:nvSpPr>
        <p:spPr bwMode="auto">
          <a:xfrm flipH="1" flipV="1">
            <a:off x="5029200" y="4191000"/>
            <a:ext cx="1295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898" name="Line 37"/>
          <p:cNvSpPr>
            <a:spLocks noChangeShapeType="1"/>
          </p:cNvSpPr>
          <p:nvPr/>
        </p:nvSpPr>
        <p:spPr bwMode="auto">
          <a:xfrm flipH="1" flipV="1">
            <a:off x="5029200" y="4267200"/>
            <a:ext cx="1295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9899" name="Line 38"/>
          <p:cNvSpPr>
            <a:spLocks noChangeShapeType="1"/>
          </p:cNvSpPr>
          <p:nvPr/>
        </p:nvSpPr>
        <p:spPr bwMode="auto">
          <a:xfrm flipH="1" flipV="1">
            <a:off x="5105400" y="5486400"/>
            <a:ext cx="1219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/>
          <p:cNvSpPr>
            <a:spLocks noGrp="1"/>
          </p:cNvSpPr>
          <p:nvPr>
            <p:ph type="ctrTitle"/>
          </p:nvPr>
        </p:nvSpPr>
        <p:spPr>
          <a:xfrm>
            <a:off x="2133600" y="1295400"/>
            <a:ext cx="6172200" cy="1894362"/>
          </a:xfrm>
        </p:spPr>
        <p:txBody>
          <a:bodyPr/>
          <a:lstStyle/>
          <a:p>
            <a:r>
              <a:rPr lang="en-US" dirty="0" smtClean="0"/>
              <a:t>Collaborative Outcomes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Results 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"/>
          </p:nvPr>
        </p:nvGraphicFramePr>
        <p:xfrm>
          <a:off x="685800" y="13716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4" name="TextBox 6"/>
          <p:cNvSpPr txBox="1">
            <a:spLocks noChangeArrowheads="1"/>
          </p:cNvSpPr>
          <p:nvPr/>
        </p:nvSpPr>
        <p:spPr bwMode="auto">
          <a:xfrm>
            <a:off x="914400" y="6211887"/>
            <a:ext cx="7467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</a:rPr>
              <a:t>Percent of discharges with documented communication with PCP within 	</a:t>
            </a:r>
            <a:r>
              <a:rPr lang="en-US" dirty="0" smtClean="0">
                <a:latin typeface="Calibri" pitchFamily="34" charset="0"/>
              </a:rPr>
              <a:t>2 </a:t>
            </a:r>
            <a:r>
              <a:rPr lang="en-US" dirty="0">
                <a:latin typeface="Calibri" pitchFamily="34" charset="0"/>
              </a:rPr>
              <a:t>calendar days of discharge, by </a:t>
            </a:r>
            <a:r>
              <a:rPr lang="en-US" dirty="0" smtClean="0">
                <a:latin typeface="Calibri" pitchFamily="34" charset="0"/>
              </a:rPr>
              <a:t>month since “go-live"</a:t>
            </a: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Sustainability: Groups entering Phase </a:t>
            </a:r>
            <a:r>
              <a:rPr lang="en-US" dirty="0" smtClean="0"/>
              <a:t>2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Background: PHM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Pediatric Hospital </a:t>
            </a:r>
            <a:r>
              <a:rPr lang="en-US" dirty="0" smtClean="0"/>
              <a:t>Medicine tri-sponsorship</a:t>
            </a:r>
          </a:p>
          <a:p>
            <a:pPr lvl="1"/>
            <a:r>
              <a:rPr lang="en-US" dirty="0" smtClean="0"/>
              <a:t>American </a:t>
            </a:r>
            <a:r>
              <a:rPr lang="en-US" dirty="0" smtClean="0"/>
              <a:t>Academy of </a:t>
            </a:r>
            <a:r>
              <a:rPr lang="en-US" dirty="0" smtClean="0"/>
              <a:t>Pediatrics (AAP)</a:t>
            </a:r>
          </a:p>
          <a:p>
            <a:pPr lvl="1"/>
            <a:r>
              <a:rPr lang="en-US" dirty="0" smtClean="0"/>
              <a:t>Academic </a:t>
            </a:r>
            <a:r>
              <a:rPr lang="en-US" dirty="0" smtClean="0"/>
              <a:t>Pediatric </a:t>
            </a:r>
            <a:r>
              <a:rPr lang="en-US" dirty="0" smtClean="0"/>
              <a:t>Association (APA)</a:t>
            </a:r>
          </a:p>
          <a:p>
            <a:pPr lvl="1"/>
            <a:r>
              <a:rPr lang="en-US" dirty="0" smtClean="0"/>
              <a:t>Society </a:t>
            </a:r>
            <a:r>
              <a:rPr lang="en-US" dirty="0" smtClean="0"/>
              <a:t>of Hospital </a:t>
            </a:r>
            <a:r>
              <a:rPr lang="en-US" dirty="0" smtClean="0"/>
              <a:t>Medicine</a:t>
            </a:r>
            <a:r>
              <a:rPr lang="en-US" dirty="0" smtClean="0"/>
              <a:t> </a:t>
            </a:r>
            <a:r>
              <a:rPr lang="en-US" dirty="0" smtClean="0"/>
              <a:t>(SHM)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2009 PHM Roundtable</a:t>
            </a:r>
          </a:p>
          <a:p>
            <a:pPr lvl="1"/>
            <a:r>
              <a:rPr lang="en-US" dirty="0" smtClean="0"/>
              <a:t>Strategic Planning </a:t>
            </a:r>
          </a:p>
          <a:p>
            <a:pPr lvl="1"/>
            <a:r>
              <a:rPr lang="en-US" dirty="0" smtClean="0"/>
              <a:t>C</a:t>
            </a:r>
            <a:r>
              <a:rPr lang="en-US" dirty="0" smtClean="0"/>
              <a:t>ommissioned 3 Quality </a:t>
            </a:r>
            <a:r>
              <a:rPr lang="en-US" dirty="0" smtClean="0"/>
              <a:t>Improvement </a:t>
            </a:r>
            <a:r>
              <a:rPr lang="en-US" dirty="0" err="1" smtClean="0"/>
              <a:t>Collaboratives</a:t>
            </a:r>
            <a:r>
              <a:rPr lang="en-US" dirty="0" smtClean="0"/>
              <a:t> with mentorship from national leaders in pediatric </a:t>
            </a:r>
            <a:r>
              <a:rPr lang="en-US" dirty="0" smtClean="0"/>
              <a:t>QI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Value of Pediatric Hospitalists:</a:t>
            </a:r>
            <a:br>
              <a:rPr lang="en-US" dirty="0" smtClean="0"/>
            </a:br>
            <a:r>
              <a:rPr lang="en-US" dirty="0" smtClean="0"/>
              <a:t>Referring Physician Satisfaction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Annual Survey of Austin Pediatric Alliance: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Hospitalists received the highest marks for communication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“Communication is so much better”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“Discharge summaries have been received promptly on a consistent basis”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“I have seen a tremendous improvement with regards to receipt of d/c summaries and faxes regarding admits”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“In general, i think the </a:t>
            </a:r>
            <a:r>
              <a:rPr lang="en-US" dirty="0" err="1" smtClean="0"/>
              <a:t>pcrs</a:t>
            </a:r>
            <a:r>
              <a:rPr lang="en-US" dirty="0" smtClean="0"/>
              <a:t> service has improved tremendously in the areas of prompt communication”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“Wonderful job getting notification of admissions and d/c summaries to me quickly these days”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Package</a:t>
            </a:r>
          </a:p>
        </p:txBody>
      </p:sp>
      <p:sp>
        <p:nvSpPr>
          <p:cNvPr id="61442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Team buy-in/Leadership engagement</a:t>
            </a:r>
          </a:p>
          <a:p>
            <a:r>
              <a:rPr lang="en-US" dirty="0" smtClean="0"/>
              <a:t>Measure</a:t>
            </a:r>
            <a:endParaRPr lang="en-US" dirty="0" smtClean="0"/>
          </a:p>
          <a:p>
            <a:r>
              <a:rPr lang="en-US" dirty="0" smtClean="0"/>
              <a:t>Standardize </a:t>
            </a:r>
            <a:r>
              <a:rPr lang="en-US" dirty="0" smtClean="0"/>
              <a:t>and/or </a:t>
            </a:r>
            <a:r>
              <a:rPr lang="en-US" dirty="0" smtClean="0"/>
              <a:t>automate </a:t>
            </a:r>
            <a:r>
              <a:rPr lang="en-US" dirty="0" smtClean="0"/>
              <a:t>processes</a:t>
            </a:r>
          </a:p>
          <a:p>
            <a:r>
              <a:rPr lang="en-US" dirty="0" smtClean="0"/>
              <a:t>Provide targeted </a:t>
            </a:r>
            <a:r>
              <a:rPr lang="en-US" dirty="0" smtClean="0"/>
              <a:t>and timely individualized feedback</a:t>
            </a:r>
          </a:p>
          <a:p>
            <a:r>
              <a:rPr lang="en-US" dirty="0" smtClean="0"/>
              <a:t>Keep measuring</a:t>
            </a:r>
          </a:p>
          <a:p>
            <a:r>
              <a:rPr lang="en-US" dirty="0" smtClean="0"/>
              <a:t>Incentives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Learning Collaborative Factors Contributed to Success</a:t>
            </a:r>
            <a:endParaRPr lang="en-US" dirty="0"/>
          </a:p>
        </p:txBody>
      </p:sp>
      <p:sp>
        <p:nvSpPr>
          <p:cNvPr id="62466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Learned from peers</a:t>
            </a:r>
          </a:p>
          <a:p>
            <a:r>
              <a:rPr lang="en-US" dirty="0" smtClean="0"/>
              <a:t>Received instant feedback</a:t>
            </a:r>
          </a:p>
          <a:p>
            <a:r>
              <a:rPr lang="en-US" dirty="0" smtClean="0"/>
              <a:t>Supported, motivated and pushed by the group</a:t>
            </a:r>
          </a:p>
          <a:p>
            <a:r>
              <a:rPr lang="en-US" dirty="0" smtClean="0"/>
              <a:t>Learned Quality Improvement </a:t>
            </a:r>
          </a:p>
          <a:p>
            <a:pPr lvl="1"/>
            <a:r>
              <a:rPr lang="en-US" dirty="0" smtClean="0"/>
              <a:t>“I learned to fish”</a:t>
            </a:r>
          </a:p>
          <a:p>
            <a:r>
              <a:rPr lang="en-US" dirty="0" smtClean="0"/>
              <a:t>Felt accountable to group deadlines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Collaborative Co-Chairs</a:t>
            </a:r>
            <a:br>
              <a:rPr lang="en-US" dirty="0" smtClean="0"/>
            </a:br>
            <a:r>
              <a:rPr lang="en-US" dirty="0" smtClean="0"/>
              <a:t>Lessons </a:t>
            </a:r>
            <a:r>
              <a:rPr lang="en-US" dirty="0" smtClean="0"/>
              <a:t>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Plan ahead: timelines, deadlines, conference calls</a:t>
            </a:r>
          </a:p>
          <a:p>
            <a:r>
              <a:rPr lang="en-US" dirty="0" smtClean="0"/>
              <a:t>Administrative support is key to a successful collaborative </a:t>
            </a:r>
          </a:p>
          <a:p>
            <a:r>
              <a:rPr lang="en-US" dirty="0" smtClean="0"/>
              <a:t>While individual input is a strength of </a:t>
            </a:r>
            <a:r>
              <a:rPr lang="en-US" dirty="0" err="1" smtClean="0"/>
              <a:t>collaboratives</a:t>
            </a:r>
            <a:r>
              <a:rPr lang="en-US" dirty="0" smtClean="0"/>
              <a:t>, it is up to leadership to keep groups positive and moving forward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 CS&amp;E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Provided Collaborative Co-Chairs with the skills and confidence to lead this </a:t>
            </a:r>
            <a:r>
              <a:rPr lang="en-US" dirty="0" smtClean="0"/>
              <a:t>collaborative</a:t>
            </a:r>
          </a:p>
          <a:p>
            <a:r>
              <a:rPr lang="en-US" dirty="0" smtClean="0"/>
              <a:t>An effective model for experiential learning</a:t>
            </a:r>
          </a:p>
          <a:p>
            <a:pPr lvl="1"/>
            <a:r>
              <a:rPr lang="en-US" dirty="0" smtClean="0"/>
              <a:t>Combination of didactic theory and practical hands-on learning through projects</a:t>
            </a:r>
            <a:endParaRPr lang="en-US" dirty="0" smtClean="0"/>
          </a:p>
          <a:p>
            <a:r>
              <a:rPr lang="en-US" dirty="0" smtClean="0"/>
              <a:t>Provided networking which allowed co-chairs to </a:t>
            </a:r>
            <a:r>
              <a:rPr lang="en-US" dirty="0" smtClean="0"/>
              <a:t>further this project at their own </a:t>
            </a:r>
            <a:r>
              <a:rPr lang="en-US" dirty="0" smtClean="0"/>
              <a:t>institution</a:t>
            </a:r>
          </a:p>
          <a:p>
            <a:r>
              <a:rPr lang="en-US" dirty="0" smtClean="0"/>
              <a:t>Facilitated development of strong regional and national pediatric QI presence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Continued leadership and administrative support</a:t>
            </a:r>
          </a:p>
          <a:p>
            <a:pPr lvl="1"/>
            <a:r>
              <a:rPr lang="en-US" dirty="0" smtClean="0"/>
              <a:t>Value in Inpatient Pediatrics (VIP) Network</a:t>
            </a:r>
          </a:p>
          <a:p>
            <a:pPr lvl="1"/>
            <a:r>
              <a:rPr lang="en-US" dirty="0" smtClean="0"/>
              <a:t>AAP Quality Improvement and Innovation Network (</a:t>
            </a:r>
            <a:r>
              <a:rPr lang="en-US" dirty="0" err="1" smtClean="0"/>
              <a:t>QuIIN</a:t>
            </a:r>
            <a:r>
              <a:rPr lang="en-US" dirty="0" smtClean="0"/>
              <a:t>)</a:t>
            </a:r>
          </a:p>
          <a:p>
            <a:r>
              <a:rPr lang="en-US" dirty="0" smtClean="0"/>
              <a:t>Phase 2</a:t>
            </a:r>
          </a:p>
          <a:p>
            <a:pPr lvl="1"/>
            <a:r>
              <a:rPr lang="en-US" dirty="0" smtClean="0"/>
              <a:t>National multi-community needs assessment of </a:t>
            </a:r>
            <a:r>
              <a:rPr lang="en-US" dirty="0" smtClean="0"/>
              <a:t>primary care physicians (underway)</a:t>
            </a:r>
          </a:p>
          <a:p>
            <a:pPr lvl="1"/>
            <a:r>
              <a:rPr lang="en-US" dirty="0" smtClean="0"/>
              <a:t>Improve content of discharg</a:t>
            </a:r>
            <a:r>
              <a:rPr lang="en-US" dirty="0" smtClean="0"/>
              <a:t>e communication</a:t>
            </a:r>
            <a:endParaRPr lang="en-US" dirty="0" smtClean="0"/>
          </a:p>
          <a:p>
            <a:pPr lvl="1"/>
            <a:r>
              <a:rPr lang="en-US" dirty="0" smtClean="0"/>
              <a:t>Apply for Maintenance of Certification </a:t>
            </a:r>
            <a:r>
              <a:rPr lang="en-US" dirty="0" smtClean="0"/>
              <a:t>(MOC) credit</a:t>
            </a:r>
          </a:p>
          <a:p>
            <a:pPr lvl="1"/>
            <a:r>
              <a:rPr lang="en-US" dirty="0" smtClean="0"/>
              <a:t>Partner with outpatient pediatric providers to improve outcomes</a:t>
            </a:r>
          </a:p>
          <a:p>
            <a:r>
              <a:rPr lang="en-US" dirty="0" smtClean="0"/>
              <a:t>A new Phase 1</a:t>
            </a:r>
          </a:p>
          <a:p>
            <a:pPr lvl="1"/>
            <a:r>
              <a:rPr lang="en-US" dirty="0" smtClean="0"/>
              <a:t>Repeat cycle of improving timeliness and learning QI with a new group of enthusiastic hospitalists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  <a:hlinkClick r:id="rId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SLIDE GRAVEYARD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Needs Assessment: Pediatric Hospitalist – PCP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153400" cy="52578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Single pediatric medical center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Telephone survey: 10 pediatric hospitalists and 12 referring pediatric primary care providers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Evaluation of Communication issues previously identified in adult literature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Q</a:t>
            </a:r>
            <a:r>
              <a:rPr lang="en-US" dirty="0" smtClean="0"/>
              <a:t>uality of communication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Barriers to communication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Methods of information sharing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K</a:t>
            </a:r>
            <a:r>
              <a:rPr lang="en-US" dirty="0" smtClean="0"/>
              <a:t>ey data element requirements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C</a:t>
            </a:r>
            <a:r>
              <a:rPr lang="en-US" dirty="0" smtClean="0"/>
              <a:t>ritical timing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P</a:t>
            </a:r>
            <a:r>
              <a:rPr lang="en-US" dirty="0" smtClean="0"/>
              <a:t>erceived benefits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dirty="0" smtClean="0"/>
              <a:t>Harlan, G, et.al, Pediatric hospitalists and primary care providers: a communication needs assessment. </a:t>
            </a:r>
            <a:r>
              <a:rPr lang="en-US" sz="1600" i="1" dirty="0" smtClean="0"/>
              <a:t>J </a:t>
            </a:r>
            <a:r>
              <a:rPr lang="en-US" sz="1600" i="1" dirty="0" err="1" smtClean="0"/>
              <a:t>Hosp</a:t>
            </a:r>
            <a:r>
              <a:rPr lang="en-US" sz="1600" i="1" dirty="0" smtClean="0"/>
              <a:t> Med</a:t>
            </a:r>
            <a:r>
              <a:rPr lang="en-US" sz="1600" dirty="0" smtClean="0"/>
              <a:t> 2009 Mar;4(3):187-93.</a:t>
            </a:r>
            <a:endParaRPr lang="en-US" sz="16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Needs Assessment: Pediatric Hospitalist – PCP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153400" cy="5638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Important Elements: 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Diagnoses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Medications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Follow-up needs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Pending laboratory test results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Critical Times for communication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Discharge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Admission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Major clinical changes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dirty="0" smtClean="0"/>
              <a:t>Harlan, G, et.al, Pediatric hospitalists and primary care providers: a communication needs assessment. </a:t>
            </a:r>
            <a:r>
              <a:rPr lang="en-US" sz="1600" i="1" dirty="0" smtClean="0"/>
              <a:t>J </a:t>
            </a:r>
            <a:r>
              <a:rPr lang="en-US" sz="1600" i="1" dirty="0" err="1" smtClean="0"/>
              <a:t>Hosp</a:t>
            </a:r>
            <a:r>
              <a:rPr lang="en-US" sz="1600" i="1" dirty="0" smtClean="0"/>
              <a:t> Med</a:t>
            </a:r>
            <a:r>
              <a:rPr lang="en-US" sz="1600" dirty="0" smtClean="0"/>
              <a:t> 2009 Mar;4(3):187-93.</a:t>
            </a:r>
            <a:endParaRPr lang="en-US" sz="16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z="4000" smtClean="0"/>
          </a:p>
        </p:txBody>
      </p:sp>
      <p:pic>
        <p:nvPicPr>
          <p:cNvPr id="27651" name="Picture 9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304800"/>
            <a:ext cx="8229600" cy="1771650"/>
          </a:xfrm>
        </p:spPr>
      </p:pic>
      <p:sp>
        <p:nvSpPr>
          <p:cNvPr id="27650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2819400"/>
            <a:ext cx="8229600" cy="2490788"/>
          </a:xfrm>
        </p:spPr>
        <p:txBody>
          <a:bodyPr/>
          <a:lstStyle/>
          <a:p>
            <a:r>
              <a:rPr lang="en-US" sz="2800" smtClean="0"/>
              <a:t>19% of patients experienced an adverse event after discharge</a:t>
            </a:r>
          </a:p>
          <a:p>
            <a:pPr lvl="1"/>
            <a:r>
              <a:rPr lang="en-US" sz="2400" smtClean="0"/>
              <a:t>1/3 were preventable, 1/3 were ameliorable</a:t>
            </a:r>
          </a:p>
          <a:p>
            <a:pPr lvl="1"/>
            <a:endParaRPr lang="en-US" sz="2400" smtClean="0"/>
          </a:p>
          <a:p>
            <a:r>
              <a:rPr lang="en-US" sz="2800" smtClean="0"/>
              <a:t>Adverse drug events were most common</a:t>
            </a:r>
          </a:p>
        </p:txBody>
      </p:sp>
      <p:sp>
        <p:nvSpPr>
          <p:cNvPr id="27652" name="Text Box 10"/>
          <p:cNvSpPr txBox="1">
            <a:spLocks noChangeArrowheads="1"/>
          </p:cNvSpPr>
          <p:nvPr/>
        </p:nvSpPr>
        <p:spPr bwMode="auto">
          <a:xfrm>
            <a:off x="685800" y="6172200"/>
            <a:ext cx="6934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Forster AJ, </a:t>
            </a:r>
            <a:r>
              <a:rPr lang="en-US" sz="1400" dirty="0" err="1" smtClean="0">
                <a:latin typeface="Calibri" pitchFamily="34" charset="0"/>
              </a:rPr>
              <a:t>Murff</a:t>
            </a:r>
            <a:r>
              <a:rPr lang="en-US" sz="1400" dirty="0" smtClean="0">
                <a:latin typeface="Calibri" pitchFamily="34" charset="0"/>
              </a:rPr>
              <a:t> HJ, et al.  The incident and severity of adverse events affecting patients after discharge from the hospital.  Ann Intern Med.  2003l 138(3):161-7.</a:t>
            </a:r>
            <a:endParaRPr lang="en-US" sz="1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dirty="0" smtClean="0"/>
              <a:t>Co-Chairs of Transitions of Care Collaborative</a:t>
            </a:r>
          </a:p>
          <a:p>
            <a:pPr lvl="1"/>
            <a:r>
              <a:rPr lang="en-US" dirty="0" smtClean="0"/>
              <a:t>Mark </a:t>
            </a:r>
            <a:r>
              <a:rPr lang="en-US" dirty="0" smtClean="0"/>
              <a:t>Shen, MD, </a:t>
            </a:r>
            <a:r>
              <a:rPr lang="en-US" dirty="0" smtClean="0"/>
              <a:t>enrolled </a:t>
            </a:r>
            <a:r>
              <a:rPr lang="en-US" dirty="0" smtClean="0"/>
              <a:t>in the CS&amp;E </a:t>
            </a:r>
            <a:r>
              <a:rPr lang="en-US" dirty="0" smtClean="0"/>
              <a:t>course</a:t>
            </a:r>
          </a:p>
          <a:p>
            <a:pPr lvl="1"/>
            <a:r>
              <a:rPr lang="en-US" dirty="0" smtClean="0"/>
              <a:t>Julia </a:t>
            </a:r>
            <a:r>
              <a:rPr lang="en-US" dirty="0" smtClean="0"/>
              <a:t>Shelburne, MD, a graduate of the UT Houston Physician Quality and Safety </a:t>
            </a:r>
            <a:r>
              <a:rPr lang="en-US" dirty="0" smtClean="0"/>
              <a:t>Academy</a:t>
            </a:r>
            <a:endParaRPr lang="en-US" dirty="0" smtClean="0"/>
          </a:p>
          <a:p>
            <a:r>
              <a:rPr lang="en-US" dirty="0" smtClean="0"/>
              <a:t>Elected to focus on Hospitalist-PCP communication </a:t>
            </a:r>
          </a:p>
          <a:p>
            <a:r>
              <a:rPr lang="en-US" dirty="0" smtClean="0"/>
              <a:t>Representatives from 15 other pediatric hospitalist groups enrolled</a:t>
            </a:r>
          </a:p>
          <a:p>
            <a:r>
              <a:rPr lang="en-US" dirty="0" smtClean="0"/>
              <a:t>Project was time-limited to 9 months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z="4000" smtClean="0"/>
          </a:p>
        </p:txBody>
      </p:sp>
      <p:pic>
        <p:nvPicPr>
          <p:cNvPr id="28675" name="Picture 6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304800"/>
            <a:ext cx="8229600" cy="1687513"/>
          </a:xfrm>
        </p:spPr>
      </p:pic>
      <p:sp>
        <p:nvSpPr>
          <p:cNvPr id="28674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2286000"/>
            <a:ext cx="8229600" cy="3505200"/>
          </a:xfrm>
        </p:spPr>
        <p:txBody>
          <a:bodyPr/>
          <a:lstStyle/>
          <a:p>
            <a:r>
              <a:rPr lang="en-US" sz="2800" smtClean="0"/>
              <a:t>23% of patients experienced an adverse event after discharge</a:t>
            </a:r>
          </a:p>
          <a:p>
            <a:pPr lvl="1"/>
            <a:r>
              <a:rPr lang="en-US" sz="2400" smtClean="0"/>
              <a:t>½ were preventable or ameliorable</a:t>
            </a:r>
          </a:p>
          <a:p>
            <a:pPr lvl="1"/>
            <a:endParaRPr lang="en-US" sz="2400" smtClean="0"/>
          </a:p>
          <a:p>
            <a:r>
              <a:rPr lang="en-US" sz="2800" smtClean="0"/>
              <a:t>Adverse drug events were most common</a:t>
            </a:r>
          </a:p>
        </p:txBody>
      </p:sp>
      <p:sp>
        <p:nvSpPr>
          <p:cNvPr id="28676" name="Text Box 7"/>
          <p:cNvSpPr txBox="1">
            <a:spLocks noChangeArrowheads="1"/>
          </p:cNvSpPr>
          <p:nvPr/>
        </p:nvSpPr>
        <p:spPr bwMode="auto">
          <a:xfrm>
            <a:off x="533400" y="6172200"/>
            <a:ext cx="6934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a-DK" sz="1400" dirty="0" smtClean="0">
                <a:latin typeface="Calibri" pitchFamily="34" charset="0"/>
              </a:rPr>
              <a:t>Forster AJ, Clark HD et al.  Adverse events among medical patients after discharge from hospital.  CMAJ </a:t>
            </a:r>
            <a:r>
              <a:rPr lang="da-DK" sz="1400" dirty="0">
                <a:latin typeface="Calibri" pitchFamily="34" charset="0"/>
              </a:rPr>
              <a:t>2004;170(3):345-9.</a:t>
            </a:r>
            <a:endParaRPr lang="en-US" sz="1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z="4000" smtClean="0"/>
          </a:p>
        </p:txBody>
      </p:sp>
      <p:pic>
        <p:nvPicPr>
          <p:cNvPr id="29699" name="Picture 10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62000" y="304800"/>
            <a:ext cx="7594600" cy="1766888"/>
          </a:xfrm>
        </p:spPr>
      </p:pic>
      <p:pic>
        <p:nvPicPr>
          <p:cNvPr id="29700" name="Picture 1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09600" y="2103438"/>
            <a:ext cx="2743200" cy="1430337"/>
          </a:xfrm>
        </p:spPr>
      </p:pic>
      <p:sp>
        <p:nvSpPr>
          <p:cNvPr id="26632" name="Rectangle 8"/>
          <p:cNvSpPr>
            <a:spLocks noGrp="1" noChangeArrowheads="1"/>
          </p:cNvSpPr>
          <p:nvPr>
            <p:ph type="body" sz="half" idx="3"/>
          </p:nvPr>
        </p:nvSpPr>
        <p:spPr>
          <a:xfrm>
            <a:off x="609600" y="2174875"/>
            <a:ext cx="7924800" cy="36925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                       </a:t>
            </a:r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Characterize types and prevalence of deficits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Determine efficacy of interventions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Most studies were performed outside of the United States</a:t>
            </a:r>
          </a:p>
        </p:txBody>
      </p:sp>
      <p:sp>
        <p:nvSpPr>
          <p:cNvPr id="29701" name="Text Box 12"/>
          <p:cNvSpPr txBox="1">
            <a:spLocks noChangeArrowheads="1"/>
          </p:cNvSpPr>
          <p:nvPr/>
        </p:nvSpPr>
        <p:spPr bwMode="auto">
          <a:xfrm>
            <a:off x="3581400" y="2438400"/>
            <a:ext cx="4724400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1313" indent="-341313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Verdana" pitchFamily="34" charset="0"/>
              </a:rPr>
              <a:t>Systematic review of literature</a:t>
            </a:r>
          </a:p>
          <a:p>
            <a:pPr marL="341313" indent="-341313"/>
            <a:endParaRPr lang="en-US">
              <a:latin typeface="Calibri" pitchFamily="34" charset="0"/>
            </a:endParaRPr>
          </a:p>
        </p:txBody>
      </p:sp>
      <p:sp>
        <p:nvSpPr>
          <p:cNvPr id="29702" name="Text Box 13"/>
          <p:cNvSpPr txBox="1">
            <a:spLocks noChangeArrowheads="1"/>
          </p:cNvSpPr>
          <p:nvPr/>
        </p:nvSpPr>
        <p:spPr bwMode="auto">
          <a:xfrm>
            <a:off x="762000" y="6096000"/>
            <a:ext cx="71628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a-DK" sz="1400" dirty="0" smtClean="0">
                <a:latin typeface="Calibri" pitchFamily="34" charset="0"/>
              </a:rPr>
              <a:t>Kripalani, S et al.  Deficits in communication and information transfer between hospital-based and primary care physicians: implications for patient safety and continuity of care. JAMA</a:t>
            </a:r>
            <a:r>
              <a:rPr lang="da-DK" sz="1400" dirty="0">
                <a:latin typeface="Calibri" pitchFamily="34" charset="0"/>
              </a:rPr>
              <a:t>. 2007;297:831-841.</a:t>
            </a:r>
            <a:endParaRPr lang="en-US" sz="1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Failure to Make Contact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Only 17% to 20% of PCPs were always notified of discharge</a:t>
            </a:r>
          </a:p>
          <a:p>
            <a:r>
              <a:rPr lang="en-US" dirty="0" smtClean="0"/>
              <a:t>Only 3% of PCPs reported being involved in communication regarding discharge</a:t>
            </a:r>
          </a:p>
          <a:p>
            <a:r>
              <a:rPr lang="en-US" dirty="0" smtClean="0"/>
              <a:t>11% of discharge letters and 25% of discharge summaries never reached the PCP</a:t>
            </a:r>
          </a:p>
        </p:txBody>
      </p:sp>
      <p:sp>
        <p:nvSpPr>
          <p:cNvPr id="30723" name="Text Box 13"/>
          <p:cNvSpPr txBox="1">
            <a:spLocks noChangeArrowheads="1"/>
          </p:cNvSpPr>
          <p:nvPr/>
        </p:nvSpPr>
        <p:spPr bwMode="auto">
          <a:xfrm>
            <a:off x="762000" y="6248400"/>
            <a:ext cx="6858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a-DK" sz="1400" dirty="0" smtClean="0">
                <a:latin typeface="Calibri" pitchFamily="34" charset="0"/>
              </a:rPr>
              <a:t>Kripalani, S et al.  Deficits in communication and information transfer between hospital-based and primary care physicians. JAMA. 2007;297:831-841.</a:t>
            </a:r>
            <a:endParaRPr lang="en-US" sz="1400" dirty="0" smtClean="0">
              <a:latin typeface="Calibri" pitchFamily="34" charset="0"/>
            </a:endParaRPr>
          </a:p>
          <a:p>
            <a:r>
              <a:rPr lang="da-DK" sz="1400" dirty="0" smtClean="0">
                <a:latin typeface="Calibri" pitchFamily="34" charset="0"/>
              </a:rPr>
              <a:t>.</a:t>
            </a:r>
            <a:endParaRPr lang="en-US" sz="1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/>
              <a:t>Missing From Discharge Summary</a:t>
            </a:r>
          </a:p>
        </p:txBody>
      </p:sp>
      <p:graphicFrame>
        <p:nvGraphicFramePr>
          <p:cNvPr id="6" name="Object 2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965200" y="1346200"/>
          <a:ext cx="7975600" cy="4595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/>
              <a:t>Poor Timeliness of Discharge Communication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PCPs and patients often made contact before discharge information arrived (16%-88%)</a:t>
            </a:r>
          </a:p>
          <a:p>
            <a:endParaRPr lang="en-US" dirty="0" smtClean="0"/>
          </a:p>
          <a:p>
            <a:r>
              <a:rPr lang="en-US" dirty="0" smtClean="0"/>
              <a:t>Delayed or absent discharge communication was estimated to adversely affect management in 24% of cases</a:t>
            </a:r>
          </a:p>
          <a:p>
            <a:endParaRPr lang="en-US" dirty="0" smtClean="0"/>
          </a:p>
        </p:txBody>
      </p:sp>
      <p:sp>
        <p:nvSpPr>
          <p:cNvPr id="33795" name="Text Box 13"/>
          <p:cNvSpPr txBox="1">
            <a:spLocks noChangeArrowheads="1"/>
          </p:cNvSpPr>
          <p:nvPr/>
        </p:nvSpPr>
        <p:spPr bwMode="auto">
          <a:xfrm>
            <a:off x="762000" y="6324600"/>
            <a:ext cx="708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a-DK" sz="1400" dirty="0" smtClean="0">
                <a:latin typeface="Calibri" pitchFamily="34" charset="0"/>
              </a:rPr>
              <a:t>Kripalani, S et al.  Deficits in communication and information transfer between hospital-based and primary care physicians. JAMA. 2007;297:831-841.</a:t>
            </a:r>
            <a:endParaRPr lang="en-US" sz="1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Hospital’s Perspectives on the Value of Pediatric Hospitalist Programs</a:t>
            </a:r>
            <a:endParaRPr lang="en-US" dirty="0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1676400" y="1524000"/>
            <a:ext cx="5120096" cy="4624375"/>
          </a:xfrm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6334125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400" dirty="0">
                <a:latin typeface="Calibri" pitchFamily="34" charset="0"/>
                <a:cs typeface="Times New Roman" pitchFamily="18" charset="0"/>
              </a:rPr>
              <a:t>Freed GL, Dunham KM, </a:t>
            </a:r>
            <a:r>
              <a:rPr lang="en-US" sz="1400" dirty="0" err="1">
                <a:latin typeface="Calibri" pitchFamily="34" charset="0"/>
                <a:cs typeface="Times New Roman" pitchFamily="18" charset="0"/>
              </a:rPr>
              <a:t>Switalski</a:t>
            </a:r>
            <a:r>
              <a:rPr lang="en-US" sz="1400" dirty="0">
                <a:latin typeface="Calibri" pitchFamily="34" charset="0"/>
                <a:cs typeface="Times New Roman" pitchFamily="18" charset="0"/>
              </a:rPr>
              <a:t> KE, et. al.  </a:t>
            </a:r>
            <a:r>
              <a:rPr lang="en-US" sz="14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Assessing the value of pediatric hospitalist programs: the perspective of hospital leaders</a:t>
            </a:r>
            <a:r>
              <a:rPr lang="en-US" sz="1400" dirty="0">
                <a:latin typeface="Calibri" pitchFamily="34" charset="0"/>
                <a:cs typeface="Times New Roman" pitchFamily="18" charset="0"/>
              </a:rPr>
              <a:t>.    </a:t>
            </a:r>
            <a:r>
              <a:rPr lang="en-US" sz="1400" i="1" dirty="0">
                <a:latin typeface="Calibri" pitchFamily="34" charset="0"/>
                <a:cs typeface="Times New Roman" pitchFamily="18" charset="0"/>
              </a:rPr>
              <a:t>Academic Pediatrics</a:t>
            </a:r>
            <a:r>
              <a:rPr lang="en-US" sz="1400" dirty="0">
                <a:latin typeface="Calibri" pitchFamily="34" charset="0"/>
                <a:cs typeface="Times New Roman" pitchFamily="18" charset="0"/>
              </a:rPr>
              <a:t> 2009;9(3):192-6.</a:t>
            </a:r>
            <a:endParaRPr lang="en-US" sz="1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AAP Policy Statement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Guiding Principles for Pediatric Hospitalist Programs</a:t>
            </a:r>
          </a:p>
          <a:p>
            <a:pPr lvl="1">
              <a:buFontTx/>
              <a:buNone/>
            </a:pPr>
            <a:r>
              <a:rPr lang="en-US" dirty="0" smtClean="0"/>
              <a:t>5.	Pediatric hospitalist programs should provide for timely and complete communication between the hospitalist and the physicians responsible for a patient’s outpatient management, including the primary care physician and all involved subspecialists.</a:t>
            </a:r>
          </a:p>
          <a:p>
            <a:pPr lvl="1">
              <a:buFontTx/>
              <a:buNone/>
            </a:pPr>
            <a:endParaRPr lang="en-US" dirty="0" smtClean="0"/>
          </a:p>
        </p:txBody>
      </p:sp>
      <p:sp>
        <p:nvSpPr>
          <p:cNvPr id="25603" name="Text Box 7"/>
          <p:cNvSpPr txBox="1">
            <a:spLocks noChangeArrowheads="1"/>
          </p:cNvSpPr>
          <p:nvPr/>
        </p:nvSpPr>
        <p:spPr bwMode="auto">
          <a:xfrm>
            <a:off x="838200" y="6324600"/>
            <a:ext cx="7391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err="1" smtClean="0">
                <a:latin typeface="Calibri" pitchFamily="34" charset="0"/>
              </a:rPr>
              <a:t>Perclay</a:t>
            </a:r>
            <a:r>
              <a:rPr lang="en-US" sz="1400" dirty="0" smtClean="0">
                <a:latin typeface="Calibri" pitchFamily="34" charset="0"/>
              </a:rPr>
              <a:t> JM, Strong GB, American Academy of Pediatrics Section on Hospital Medicine.  Guiding Principles for Pediatric Hospitalist Programs.  Pediatrics</a:t>
            </a:r>
            <a:r>
              <a:rPr lang="en-US" sz="1000" dirty="0" smtClean="0">
                <a:latin typeface="Calibri" pitchFamily="34" charset="0"/>
              </a:rPr>
              <a:t> </a:t>
            </a:r>
            <a:r>
              <a:rPr lang="en-US" sz="1400" dirty="0">
                <a:latin typeface="Calibri" pitchFamily="34" charset="0"/>
              </a:rPr>
              <a:t>2005;115(4): 1101-1102.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z="4000" smtClean="0"/>
          </a:p>
        </p:txBody>
      </p:sp>
      <p:pic>
        <p:nvPicPr>
          <p:cNvPr id="34819" name="Picture 6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28600" y="457200"/>
            <a:ext cx="8686800" cy="1479550"/>
          </a:xfrm>
        </p:spPr>
      </p:pic>
      <p:sp>
        <p:nvSpPr>
          <p:cNvPr id="3584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2103438"/>
            <a:ext cx="8229600" cy="3376612"/>
          </a:xfrm>
        </p:spPr>
        <p:txBody>
          <a:bodyPr/>
          <a:lstStyle/>
          <a:p>
            <a:r>
              <a:rPr lang="en-US" sz="2800" dirty="0" smtClean="0"/>
              <a:t>Trend towards decreased risk of readmission for patients seen for follow-up by a physician that had received a discharge summary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Only 24.5% of summaries were available for at least 1 follow-up visit</a:t>
            </a:r>
          </a:p>
        </p:txBody>
      </p:sp>
      <p:sp>
        <p:nvSpPr>
          <p:cNvPr id="34820" name="Text Box 7"/>
          <p:cNvSpPr txBox="1">
            <a:spLocks noChangeArrowheads="1"/>
          </p:cNvSpPr>
          <p:nvPr/>
        </p:nvSpPr>
        <p:spPr bwMode="auto">
          <a:xfrm>
            <a:off x="762000" y="6019800"/>
            <a:ext cx="708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v-SE" sz="1400" dirty="0" smtClean="0">
                <a:latin typeface="Calibri" pitchFamily="34" charset="0"/>
              </a:rPr>
              <a:t>Van Walraven C, Seth R, Austin PC, Laupacis A.  Effect of discharge summary availability during post-discahrge visits on hospital readmission. J </a:t>
            </a:r>
            <a:r>
              <a:rPr lang="sv-SE" sz="1400" dirty="0">
                <a:latin typeface="Calibri" pitchFamily="34" charset="0"/>
              </a:rPr>
              <a:t>Gen Intern Med 2002;17:186-192.</a:t>
            </a:r>
            <a:endParaRPr lang="en-US" sz="1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PHM – VIP Discharge Handoff Collaborative Phase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PHM-VIP Discharge Handoff Collaborative Phase 1 Needs Assessment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When would you prefer to be notified about your patient’s admission to the hospital?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68.8% 		During business hours but soon 			after admission</a:t>
            </a:r>
          </a:p>
          <a:p>
            <a:pPr lvl="1"/>
            <a:r>
              <a:rPr lang="en-US" smtClean="0"/>
              <a:t>38.6% 		At discharge</a:t>
            </a:r>
          </a:p>
          <a:p>
            <a:pPr lvl="1"/>
            <a:r>
              <a:rPr lang="en-US" smtClean="0"/>
              <a:t>32.9 % 		Periodically throughout admission</a:t>
            </a:r>
          </a:p>
          <a:p>
            <a:pPr lvl="1"/>
            <a:r>
              <a:rPr lang="en-US" smtClean="0"/>
              <a:t>20.0 % 		Immediately upon admission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Participants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Lora </a:t>
            </a:r>
            <a:r>
              <a:rPr lang="en-US" sz="2000" dirty="0" err="1" smtClean="0"/>
              <a:t>Bergert</a:t>
            </a:r>
            <a:r>
              <a:rPr lang="en-US" sz="2000" dirty="0" smtClean="0"/>
              <a:t>: </a:t>
            </a:r>
            <a:r>
              <a:rPr lang="en-US" sz="2000" i="1" dirty="0" err="1" smtClean="0"/>
              <a:t>Kapi`olani</a:t>
            </a:r>
            <a:r>
              <a:rPr lang="en-US" sz="2000" i="1" dirty="0" smtClean="0"/>
              <a:t> Medical Center, Honolulu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Michael Bryant: </a:t>
            </a:r>
            <a:r>
              <a:rPr lang="en-US" sz="2000" i="1" dirty="0" smtClean="0"/>
              <a:t>USC Keck School of Medicine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David Cooperberg: </a:t>
            </a:r>
            <a:r>
              <a:rPr lang="en-US" sz="2000" i="1" dirty="0" smtClean="0"/>
              <a:t>St. Christopher’s, Philadelphia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Dan Coughlin: </a:t>
            </a:r>
            <a:r>
              <a:rPr lang="en-US" sz="2000" i="1" dirty="0" smtClean="0"/>
              <a:t>Hasbro Children’s, Providence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Leah Mallory: </a:t>
            </a:r>
            <a:r>
              <a:rPr lang="en-US" sz="2000" i="1" dirty="0" smtClean="0"/>
              <a:t>Barbara Bush Children’s Hospital at Maine Medical Center, Portland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Beth Robbins: </a:t>
            </a:r>
            <a:r>
              <a:rPr lang="en-US" sz="2000" i="1" dirty="0" smtClean="0"/>
              <a:t>Anne Arundel Medical Center, Annapolis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Julia Shelburne: </a:t>
            </a:r>
            <a:r>
              <a:rPr lang="en-US" sz="2000" i="1" dirty="0" smtClean="0"/>
              <a:t>UT-Houston Medical School/Children’s Memorial Hermann Hospital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Mark Shen and Don Williams: UT-Southwestern, Austin/</a:t>
            </a:r>
            <a:r>
              <a:rPr lang="en-US" sz="2000" i="1" dirty="0" smtClean="0"/>
              <a:t>Dell Children’s Medical Center, Austin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Ann </a:t>
            </a:r>
            <a:r>
              <a:rPr lang="en-US" sz="2000" dirty="0" err="1" smtClean="0"/>
              <a:t>Vanden</a:t>
            </a:r>
            <a:r>
              <a:rPr lang="en-US" sz="2000" dirty="0" smtClean="0"/>
              <a:t> Belt: </a:t>
            </a:r>
            <a:r>
              <a:rPr lang="en-US" sz="2000" i="1" dirty="0" smtClean="0"/>
              <a:t>St. Joseph Mercy Hospital, Ypsilanti, MI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Joyce Yang, Dan Hershey, and Erin </a:t>
            </a:r>
            <a:r>
              <a:rPr lang="en-US" sz="2000" dirty="0" err="1" smtClean="0"/>
              <a:t>Stucky</a:t>
            </a:r>
            <a:r>
              <a:rPr lang="en-US" sz="2000" dirty="0" smtClean="0"/>
              <a:t>:  </a:t>
            </a:r>
            <a:r>
              <a:rPr lang="en-US" sz="2000" i="1" dirty="0" err="1" smtClean="0"/>
              <a:t>Rady</a:t>
            </a:r>
            <a:r>
              <a:rPr lang="en-US" sz="2000" i="1" dirty="0" smtClean="0"/>
              <a:t> Children’s Hospital, San Diego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smtClean="0"/>
              <a:t>PHM-VIP Discharge Handoff Collaborative Phase 1 Needs Assessment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would you prefer to be notified regarding discharge of your patient from the hospital?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47.9 % 		Electronically (email)</a:t>
            </a:r>
          </a:p>
          <a:p>
            <a:pPr lvl="1"/>
            <a:r>
              <a:rPr lang="en-US" dirty="0" smtClean="0"/>
              <a:t>46.5%		Telephone</a:t>
            </a:r>
          </a:p>
          <a:p>
            <a:pPr lvl="1"/>
            <a:r>
              <a:rPr lang="en-US" dirty="0" smtClean="0"/>
              <a:t>46.5 % 		By mail or fax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smtClean="0"/>
              <a:t>PHM-VIP Discharge Handoff Collaborative Phase 1 Needs Assessment</a:t>
            </a:r>
          </a:p>
        </p:txBody>
      </p:sp>
      <p:sp>
        <p:nvSpPr>
          <p:cNvPr id="45058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would you prefer that the discharge communication (whether verbal or written) occur?</a:t>
            </a:r>
          </a:p>
          <a:p>
            <a:pPr>
              <a:buFont typeface="Arial" charset="0"/>
              <a:buNone/>
            </a:pPr>
            <a:endParaRPr lang="en-US" dirty="0" smtClean="0"/>
          </a:p>
          <a:p>
            <a:pPr lvl="1"/>
            <a:r>
              <a:rPr lang="en-US" dirty="0" smtClean="0"/>
              <a:t>56.3% 		Same day</a:t>
            </a:r>
          </a:p>
          <a:p>
            <a:pPr lvl="1"/>
            <a:r>
              <a:rPr lang="en-US" dirty="0" smtClean="0"/>
              <a:t>23.9% 		Prior to recommended follow-up 			appointment</a:t>
            </a:r>
          </a:p>
          <a:p>
            <a:pPr lvl="1"/>
            <a:r>
              <a:rPr lang="en-US" dirty="0" smtClean="0"/>
              <a:t>14.1%		Within 72 hours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smtClean="0"/>
              <a:t>PHM-VIP Discharge Handoff Collaborative Phase 1 Needs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If your patient is discharged when you are not personally available (holiday, weekends, evenings), then how should you be notified?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42.3%		Electronically (email)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36.6% 		Fax to the office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28.2%		Contact on-call physician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22.5%		 Leave message with office or 				answering service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smtClean="0"/>
              <a:t>PHM-VIP Discharge Handoff Collaborative Phase 1 Needs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If your patient is discharged when you are not personally available (holiday, weekends, evenings), then how should you be notified?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42.3%		Electronically (email)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36.6% 		Fax to the office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28.2%		Contact on-call physician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22.5%		 Leave message with office or 				answering service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smtClean="0"/>
              <a:t>PHM-VIP Discharge Handoff Collaborative Phase 1 Needs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What would you consider critical information to include in the initial discharge communication?  (Assuming that this is a timely version later followed by a complete, detailed discharge summary).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 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98.6%		Diagnoses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97.2%		Brief summary of hospital course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95.8 % 		Follow-up plans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93.0%  		Discharge medications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67.6%		Referrals that need to be processed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64.8%		Pending laboratory results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39.4% 		Imaging procedures and results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39.4%		Laboratory results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29.6%		Hospital medications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153400" cy="14700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PHM – VIP </a:t>
            </a:r>
            <a:br>
              <a:rPr lang="en-US" dirty="0" smtClean="0"/>
            </a:br>
            <a:r>
              <a:rPr lang="en-US" dirty="0" smtClean="0"/>
              <a:t>Transitions of Care Collaborative Phase 2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next steps: improve content, outcomes, </a:t>
            </a:r>
            <a:r>
              <a:rPr lang="en-US" sz="3100" dirty="0" err="1" smtClean="0"/>
              <a:t>QuIIN</a:t>
            </a:r>
            <a:r>
              <a:rPr lang="en-US" sz="3100" dirty="0" smtClean="0"/>
              <a:t> (MOC)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Join us to find out more!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hlinkClick r:id="rId2"/>
              </a:rPr>
              <a:t>David.Cooperberg@DrexelMed.edu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hlinkClick r:id="rId3"/>
              </a:rPr>
              <a:t>mshen@seton.org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Hospitalist-PCP Communication: A High-Risk Handoff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 studies of adult patients, approximately 20% of hospitalized patients experience an adverse event after discharge</a:t>
            </a:r>
          </a:p>
          <a:p>
            <a:pPr>
              <a:buNone/>
            </a:pPr>
            <a:r>
              <a:rPr lang="en-US" dirty="0" smtClean="0"/>
              <a:t>Many (1/2 to 2/3) are preventable or ameliorable</a:t>
            </a:r>
          </a:p>
          <a:p>
            <a:pPr>
              <a:buNone/>
            </a:pPr>
            <a:r>
              <a:rPr lang="en-US" dirty="0" smtClean="0"/>
              <a:t>Most common type: adverse drug events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" y="5715000"/>
            <a:ext cx="8001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Forster AJ, et al. The incidence and severity of adverse events affecting patients after discharge from the hospital. Ann Intern Med. 2003;138(3)161-7.</a:t>
            </a:r>
          </a:p>
          <a:p>
            <a:r>
              <a:rPr lang="en-US" sz="1400" dirty="0" smtClean="0"/>
              <a:t>Forster AJ et al.  Adverse events among medical patients after discharge from hospital. CMAJ 2004; 170(3):345-9.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Hospitalist-PCP Communication: A High-Risk Handoff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Poor communication between hospitalists and outpatient </a:t>
            </a:r>
            <a:r>
              <a:rPr lang="en-US" dirty="0" smtClean="0"/>
              <a:t>providers:</a:t>
            </a:r>
            <a:endParaRPr lang="en-US" dirty="0" smtClean="0"/>
          </a:p>
          <a:p>
            <a:r>
              <a:rPr lang="en-US" dirty="0" smtClean="0"/>
              <a:t>Only 17% to 20% of PCPs always notified of discharge</a:t>
            </a:r>
          </a:p>
          <a:p>
            <a:r>
              <a:rPr lang="en-US" dirty="0" smtClean="0"/>
              <a:t>Only 3% of PCPs reported being involved in communication regarding discharge</a:t>
            </a:r>
          </a:p>
          <a:p>
            <a:r>
              <a:rPr lang="en-US" dirty="0" smtClean="0"/>
              <a:t>11% of discharge letters and 25% of discharge summaries never reached the PCP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6019800"/>
            <a:ext cx="7467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latin typeface="Calibri" pitchFamily="34" charset="0"/>
              </a:rPr>
              <a:t>Kripalani, S et al.  Deficits in communication and information transfer between hospital-based and primary care physicians: implications for patient safety and continuity of care. JAMA. 2007;297:831-841.</a:t>
            </a:r>
            <a:endParaRPr lang="en-US" sz="1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Hospitalist-PCP Communication: A High-Risk Handoff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Communication rarely timely</a:t>
            </a:r>
          </a:p>
          <a:p>
            <a:r>
              <a:rPr lang="en-US" dirty="0" smtClean="0"/>
              <a:t>PCPs and patients often made contact before discharge information arrived (16%-88%)</a:t>
            </a:r>
          </a:p>
          <a:p>
            <a:r>
              <a:rPr lang="en-US" dirty="0" smtClean="0"/>
              <a:t>Delayed or absent discharge communication was estimated to adversely affect management in 24% of cases</a:t>
            </a:r>
          </a:p>
          <a:p>
            <a:pPr marL="274320" lvl="1">
              <a:spcBef>
                <a:spcPts val="600"/>
              </a:spcBef>
              <a:buSzPct val="70000"/>
              <a:buNone/>
            </a:pPr>
            <a:r>
              <a:rPr lang="en-US" sz="2400" dirty="0" smtClean="0"/>
              <a:t>In one study, only 24.5% of discharge summaries were available for at least 1 follow-up visit. </a:t>
            </a:r>
          </a:p>
          <a:p>
            <a:pPr>
              <a:buNone/>
            </a:pPr>
            <a:r>
              <a:rPr lang="en-US" dirty="0" smtClean="0"/>
              <a:t>Trend towards decreased risk of readmission for patients seen for follow-up by a physician that had received a discharge summary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5943600"/>
            <a:ext cx="84582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latin typeface="Calibri" pitchFamily="34" charset="0"/>
              </a:rPr>
              <a:t>Kripalani, S et al.  Deficits in communication and information transfer between hospital-based and primary</a:t>
            </a:r>
          </a:p>
          <a:p>
            <a:r>
              <a:rPr lang="da-DK" sz="1400" dirty="0" smtClean="0">
                <a:latin typeface="Calibri" pitchFamily="34" charset="0"/>
              </a:rPr>
              <a:t>care physicians: implications for patient safety and continuity of care. JAMA. 2007;297:831-841.</a:t>
            </a:r>
          </a:p>
          <a:p>
            <a:r>
              <a:rPr lang="sv-SE" sz="1400" dirty="0" smtClean="0">
                <a:latin typeface="Calibri" pitchFamily="34" charset="0"/>
              </a:rPr>
              <a:t>Van Walraven C, Seth R, Austin PC, Laupacis A.  Effect of discharge summary availability during post-discahrge visits on hospital readmission. J Gen Intern Med 2002;17:186-192.</a:t>
            </a:r>
            <a:endParaRPr lang="en-US" sz="1400" dirty="0" smtClean="0">
              <a:latin typeface="Calibri" pitchFamily="34" charset="0"/>
            </a:endParaRPr>
          </a:p>
          <a:p>
            <a:endParaRPr lang="da-DK" sz="1400" dirty="0" smtClean="0">
              <a:latin typeface="Calibri" pitchFamily="34" charset="0"/>
            </a:endParaRPr>
          </a:p>
          <a:p>
            <a:endParaRPr lang="da-DK" sz="1400" dirty="0" smtClean="0">
              <a:latin typeface="Calibri" pitchFamily="34" charset="0"/>
            </a:endParaRPr>
          </a:p>
          <a:p>
            <a:endParaRPr lang="en-US" sz="1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Collaborative Needs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Survey of referral community: </a:t>
            </a:r>
          </a:p>
          <a:p>
            <a:pPr>
              <a:buNone/>
            </a:pPr>
            <a:r>
              <a:rPr lang="en-US" dirty="0" smtClean="0"/>
              <a:t>Highly </a:t>
            </a:r>
            <a:r>
              <a:rPr lang="en-US" dirty="0" smtClean="0"/>
              <a:t>variable preferences on </a:t>
            </a:r>
            <a:r>
              <a:rPr lang="en-US" dirty="0" smtClean="0"/>
              <a:t>method:</a:t>
            </a:r>
          </a:p>
          <a:p>
            <a:pPr lvl="1"/>
            <a:r>
              <a:rPr lang="en-US" dirty="0" smtClean="0"/>
              <a:t>50% 	email</a:t>
            </a:r>
          </a:p>
          <a:p>
            <a:pPr lvl="1"/>
            <a:r>
              <a:rPr lang="en-US" dirty="0" smtClean="0"/>
              <a:t>50% 	telephone</a:t>
            </a:r>
          </a:p>
          <a:p>
            <a:pPr lvl="1"/>
            <a:r>
              <a:rPr lang="en-US" dirty="0" smtClean="0"/>
              <a:t>50% 	fax</a:t>
            </a:r>
          </a:p>
          <a:p>
            <a:pPr>
              <a:buNone/>
            </a:pPr>
            <a:r>
              <a:rPr lang="en-US" dirty="0" smtClean="0"/>
              <a:t>Timeliness </a:t>
            </a:r>
            <a:r>
              <a:rPr lang="en-US" dirty="0" smtClean="0"/>
              <a:t>of discharge communication was desired:</a:t>
            </a:r>
          </a:p>
          <a:p>
            <a:pPr lvl="1"/>
            <a:r>
              <a:rPr lang="en-US" dirty="0" smtClean="0"/>
              <a:t>56.3% 	Same day</a:t>
            </a:r>
          </a:p>
          <a:p>
            <a:pPr lvl="1"/>
            <a:r>
              <a:rPr lang="en-US" dirty="0" smtClean="0"/>
              <a:t>23.9% 	Prior to recommended follow-up 			appointment</a:t>
            </a:r>
          </a:p>
          <a:p>
            <a:pPr lvl="1"/>
            <a:r>
              <a:rPr lang="en-US" dirty="0" smtClean="0"/>
              <a:t>14.1</a:t>
            </a:r>
            <a:r>
              <a:rPr lang="en-US" dirty="0" smtClean="0"/>
              <a:t>%</a:t>
            </a:r>
            <a:r>
              <a:rPr lang="en-US" dirty="0" smtClean="0"/>
              <a:t>	Within 72 hours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Collaborative Diversity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Broad scope of potential projects</a:t>
            </a:r>
            <a:endParaRPr lang="en-US" dirty="0" smtClean="0"/>
          </a:p>
          <a:p>
            <a:r>
              <a:rPr lang="en-US" dirty="0" smtClean="0"/>
              <a:t>Wide </a:t>
            </a:r>
            <a:r>
              <a:rPr lang="en-US" dirty="0" smtClean="0"/>
              <a:t>range of </a:t>
            </a:r>
            <a:r>
              <a:rPr lang="en-US" dirty="0" smtClean="0"/>
              <a:t>experience with QI</a:t>
            </a:r>
          </a:p>
          <a:p>
            <a:r>
              <a:rPr lang="en-US" dirty="0" smtClean="0"/>
              <a:t>Varying </a:t>
            </a:r>
            <a:r>
              <a:rPr lang="en-US" dirty="0" smtClean="0"/>
              <a:t>degrees of </a:t>
            </a:r>
            <a:r>
              <a:rPr lang="en-US" dirty="0" smtClean="0"/>
              <a:t>institutional support</a:t>
            </a:r>
          </a:p>
          <a:p>
            <a:r>
              <a:rPr lang="en-US" dirty="0" smtClean="0"/>
              <a:t>Spectrum of EMR implementation and technical/systems sophistication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→</a:t>
            </a:r>
            <a:r>
              <a:rPr lang="en-US" u="sng" dirty="0" smtClean="0"/>
              <a:t>Focus on timeliness and reliability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928</TotalTime>
  <Words>2720</Words>
  <Application>Microsoft Office PowerPoint</Application>
  <PresentationFormat>On-screen Show (4:3)</PresentationFormat>
  <Paragraphs>425</Paragraphs>
  <Slides>46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Oriel</vt:lpstr>
      <vt:lpstr>Pediatric Hospitalists Collaborate to Improve Discharge Communication </vt:lpstr>
      <vt:lpstr>Background: PHM</vt:lpstr>
      <vt:lpstr>Background</vt:lpstr>
      <vt:lpstr>Core Participants</vt:lpstr>
      <vt:lpstr>Hospitalist-PCP Communication: A High-Risk Handoff</vt:lpstr>
      <vt:lpstr>Hospitalist-PCP Communication: A High-Risk Handoff</vt:lpstr>
      <vt:lpstr>Hospitalist-PCP Communication: A High-Risk Handoff</vt:lpstr>
      <vt:lpstr>Collaborative Needs Assessment</vt:lpstr>
      <vt:lpstr>Collaborative Diversity </vt:lpstr>
      <vt:lpstr>Collaborative Aim Statements</vt:lpstr>
      <vt:lpstr>Collaborative: Process</vt:lpstr>
      <vt:lpstr>Step 1 - Measurement</vt:lpstr>
      <vt:lpstr> (Sample Slide from Conference Call) “I’m Measuring, but still confused…“</vt:lpstr>
      <vt:lpstr>Collaborative Process</vt:lpstr>
      <vt:lpstr>Slide 15</vt:lpstr>
      <vt:lpstr>Key Drivers Diagram</vt:lpstr>
      <vt:lpstr>Collaborative Outcomes </vt:lpstr>
      <vt:lpstr>Results </vt:lpstr>
      <vt:lpstr>Sustainability: Groups entering Phase 2</vt:lpstr>
      <vt:lpstr>Value of Pediatric Hospitalists: Referring Physician Satisfaction</vt:lpstr>
      <vt:lpstr>Change Package</vt:lpstr>
      <vt:lpstr>Learning Collaborative Factors Contributed to Success</vt:lpstr>
      <vt:lpstr>Collaborative Co-Chairs Lessons Learned</vt:lpstr>
      <vt:lpstr>UT CS&amp;E  </vt:lpstr>
      <vt:lpstr>Next Steps:</vt:lpstr>
      <vt:lpstr>SLIDE GRAVEYARD</vt:lpstr>
      <vt:lpstr>Needs Assessment: Pediatric Hospitalist – PCP Communication</vt:lpstr>
      <vt:lpstr>Needs Assessment: Pediatric Hospitalist – PCP Communication</vt:lpstr>
      <vt:lpstr>Slide 29</vt:lpstr>
      <vt:lpstr>Slide 30</vt:lpstr>
      <vt:lpstr>Slide 31</vt:lpstr>
      <vt:lpstr>Failure to Make Contact</vt:lpstr>
      <vt:lpstr>Missing From Discharge Summary</vt:lpstr>
      <vt:lpstr>Poor Timeliness of Discharge Communication</vt:lpstr>
      <vt:lpstr>Hospital’s Perspectives on the Value of Pediatric Hospitalist Programs</vt:lpstr>
      <vt:lpstr>AAP Policy Statement</vt:lpstr>
      <vt:lpstr>Slide 37</vt:lpstr>
      <vt:lpstr>PHM – VIP Discharge Handoff Collaborative Phase 1</vt:lpstr>
      <vt:lpstr>PHM-VIP Discharge Handoff Collaborative Phase 1 Needs Assessment</vt:lpstr>
      <vt:lpstr>PHM-VIP Discharge Handoff Collaborative Phase 1 Needs Assessment</vt:lpstr>
      <vt:lpstr>PHM-VIP Discharge Handoff Collaborative Phase 1 Needs Assessment</vt:lpstr>
      <vt:lpstr>PHM-VIP Discharge Handoff Collaborative Phase 1 Needs Assessment</vt:lpstr>
      <vt:lpstr>PHM-VIP Discharge Handoff Collaborative Phase 1 Needs Assessment</vt:lpstr>
      <vt:lpstr>PHM-VIP Discharge Handoff Collaborative Phase 1 Needs Assessment</vt:lpstr>
      <vt:lpstr>PHM – VIP  Transitions of Care Collaborative Phase 2  next steps: improve content, outcomes, QuIIN (MOC)</vt:lpstr>
      <vt:lpstr>Slide 46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Pediatric Hospitalist-Primary Care Provider Communication</dc:title>
  <dc:creator>David</dc:creator>
  <cp:lastModifiedBy>Mark W Shen</cp:lastModifiedBy>
  <cp:revision>67</cp:revision>
  <dcterms:created xsi:type="dcterms:W3CDTF">2011-05-06T00:59:43Z</dcterms:created>
  <dcterms:modified xsi:type="dcterms:W3CDTF">2011-10-26T02:32:25Z</dcterms:modified>
</cp:coreProperties>
</file>