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notesMasterIdLst>
    <p:notesMasterId r:id="rId29"/>
  </p:notesMasterIdLst>
  <p:sldIdLst>
    <p:sldId id="314" r:id="rId2"/>
    <p:sldId id="279" r:id="rId3"/>
    <p:sldId id="315" r:id="rId4"/>
    <p:sldId id="257" r:id="rId5"/>
    <p:sldId id="258" r:id="rId6"/>
    <p:sldId id="291" r:id="rId7"/>
    <p:sldId id="261" r:id="rId8"/>
    <p:sldId id="265" r:id="rId9"/>
    <p:sldId id="260" r:id="rId10"/>
    <p:sldId id="302" r:id="rId11"/>
    <p:sldId id="316" r:id="rId12"/>
    <p:sldId id="292" r:id="rId13"/>
    <p:sldId id="319" r:id="rId14"/>
    <p:sldId id="321" r:id="rId15"/>
    <p:sldId id="322" r:id="rId16"/>
    <p:sldId id="312" r:id="rId17"/>
    <p:sldId id="320" r:id="rId18"/>
    <p:sldId id="280" r:id="rId19"/>
    <p:sldId id="303" r:id="rId20"/>
    <p:sldId id="300" r:id="rId21"/>
    <p:sldId id="269" r:id="rId22"/>
    <p:sldId id="270" r:id="rId23"/>
    <p:sldId id="317" r:id="rId24"/>
    <p:sldId id="318" r:id="rId25"/>
    <p:sldId id="271" r:id="rId26"/>
    <p:sldId id="276" r:id="rId27"/>
    <p:sldId id="313"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635"/>
    <a:srgbClr val="FFFF00"/>
  </p:clrMru>
</p:presentationPr>
</file>

<file path=ppt/tableStyles.xml><?xml version="1.0" encoding="utf-8"?>
<a:tblStyleLst xmlns:a="http://schemas.openxmlformats.org/drawingml/2006/main" def="{5C22544A-7EE6-4342-B048-85BDC9FD1C3A}">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248" autoAdjust="0"/>
    <p:restoredTop sz="83971" autoAdjust="0"/>
  </p:normalViewPr>
  <p:slideViewPr>
    <p:cSldViewPr>
      <p:cViewPr varScale="1">
        <p:scale>
          <a:sx n="77" d="100"/>
          <a:sy n="77" d="100"/>
        </p:scale>
        <p:origin x="-708" y="-90"/>
      </p:cViewPr>
      <p:guideLst>
        <p:guide orient="horz" pos="2160"/>
        <p:guide pos="2880"/>
      </p:guideLst>
    </p:cSldViewPr>
  </p:slideViewPr>
  <p:notesTextViewPr>
    <p:cViewPr>
      <p:scale>
        <a:sx n="100" d="100"/>
        <a:sy n="100" d="100"/>
      </p:scale>
      <p:origin x="0" y="0"/>
    </p:cViewPr>
  </p:notesTextViewPr>
  <p:sorterViewPr>
    <p:cViewPr>
      <p:scale>
        <a:sx n="50" d="100"/>
        <a:sy n="5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John\Desktop\CSE%20PRESO\ODR%20expected%20date%20future%20total9.6.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John\Desktop\CSE\CSE%20PRESO\CSE%20Data\ODR%20workbook%20-%20August%202011.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John\Desktop\CSE%20PRESO\ODR%20expected%20date%20future%20total9.6.xls" TargetMode="External"/></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John\Desktop\CSE\ODR%20workbook%20-%20August%202011.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John\Desktop\ODR%20expected%20date%20future%20total%20-%209.13.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1200" b="1"/>
            </a:pPr>
            <a:r>
              <a:rPr lang="en-US" sz="2000" dirty="0"/>
              <a:t>Categories of Overdue Results - UT Medicine</a:t>
            </a:r>
          </a:p>
        </c:rich>
      </c:tx>
      <c:layout/>
    </c:title>
    <c:plotArea>
      <c:layout/>
      <c:barChart>
        <c:barDir val="col"/>
        <c:grouping val="clustered"/>
        <c:ser>
          <c:idx val="0"/>
          <c:order val="0"/>
          <c:spPr>
            <a:solidFill>
              <a:srgbClr val="FFFFFF"/>
            </a:solidFill>
            <a:ln w="12700">
              <a:solidFill>
                <a:srgbClr val="000000"/>
              </a:solidFill>
              <a:prstDash val="solid"/>
            </a:ln>
            <a:effectLst/>
          </c:spPr>
          <c:dPt>
            <c:idx val="0"/>
            <c:spPr>
              <a:solidFill>
                <a:srgbClr val="FF0000"/>
              </a:solidFill>
              <a:ln w="12700">
                <a:solidFill>
                  <a:srgbClr val="000000"/>
                </a:solidFill>
                <a:prstDash val="solid"/>
              </a:ln>
              <a:effectLst/>
            </c:spPr>
          </c:dPt>
          <c:dPt>
            <c:idx val="1"/>
            <c:spPr>
              <a:solidFill>
                <a:srgbClr val="FF6600"/>
              </a:solidFill>
              <a:ln w="12700">
                <a:solidFill>
                  <a:srgbClr val="000000"/>
                </a:solidFill>
                <a:prstDash val="solid"/>
              </a:ln>
              <a:effectLst/>
            </c:spPr>
          </c:dPt>
          <c:dLbls>
            <c:showVal val="1"/>
          </c:dLbls>
          <c:cat>
            <c:strRef>
              <c:f>'Categories of Overdue Result 4'!$A$2:$A$8</c:f>
              <c:strCache>
                <c:ptCount val="7"/>
                <c:pt idx="0">
                  <c:v>Lab</c:v>
                </c:pt>
                <c:pt idx="1">
                  <c:v>Imaging</c:v>
                </c:pt>
                <c:pt idx="2">
                  <c:v>ECG</c:v>
                </c:pt>
                <c:pt idx="3">
                  <c:v>Neurology</c:v>
                </c:pt>
                <c:pt idx="4">
                  <c:v>Cardiac Services</c:v>
                </c:pt>
                <c:pt idx="5">
                  <c:v>Microbiology</c:v>
                </c:pt>
                <c:pt idx="6">
                  <c:v>ECHO</c:v>
                </c:pt>
              </c:strCache>
            </c:strRef>
          </c:cat>
          <c:val>
            <c:numRef>
              <c:f>'Categories of Overdue Result 4'!$B$2:$B$8</c:f>
              <c:numCache>
                <c:formatCode>#,##0</c:formatCode>
                <c:ptCount val="7"/>
                <c:pt idx="0">
                  <c:v>12363</c:v>
                </c:pt>
                <c:pt idx="1">
                  <c:v>5783</c:v>
                </c:pt>
                <c:pt idx="2" formatCode="General">
                  <c:v>677</c:v>
                </c:pt>
                <c:pt idx="3" formatCode="General">
                  <c:v>630</c:v>
                </c:pt>
                <c:pt idx="4" formatCode="General">
                  <c:v>471</c:v>
                </c:pt>
                <c:pt idx="5" formatCode="General">
                  <c:v>417</c:v>
                </c:pt>
                <c:pt idx="6" formatCode="General">
                  <c:v>166</c:v>
                </c:pt>
              </c:numCache>
            </c:numRef>
          </c:val>
        </c:ser>
        <c:gapWidth val="0"/>
        <c:axId val="63511168"/>
        <c:axId val="63542016"/>
      </c:barChart>
      <c:lineChart>
        <c:grouping val="standard"/>
        <c:ser>
          <c:idx val="1"/>
          <c:order val="1"/>
          <c:spPr>
            <a:ln w="12700">
              <a:solidFill>
                <a:srgbClr val="0000FF"/>
              </a:solidFill>
              <a:prstDash val="solid"/>
            </a:ln>
            <a:effectLst/>
          </c:spPr>
          <c:marker>
            <c:symbol val="square"/>
            <c:size val="5"/>
            <c:spPr>
              <a:solidFill>
                <a:srgbClr val="0000FF"/>
              </a:solidFill>
              <a:ln>
                <a:solidFill>
                  <a:srgbClr val="0000FF"/>
                </a:solidFill>
                <a:prstDash val="solid"/>
              </a:ln>
            </c:spPr>
          </c:marker>
          <c:dPt>
            <c:idx val="0"/>
            <c:marker>
              <c:symbol val="none"/>
            </c:marker>
          </c:dPt>
          <c:dPt>
            <c:idx val="1"/>
            <c:spPr>
              <a:ln w="25400">
                <a:solidFill>
                  <a:srgbClr val="FFFFFF"/>
                </a:solidFill>
                <a:prstDash val="solid"/>
              </a:ln>
              <a:effectLst/>
            </c:spPr>
          </c:dPt>
          <c:dLbls>
            <c:dLbl>
              <c:idx val="0"/>
              <c:delete val="1"/>
            </c:dLbl>
            <c:dLbl>
              <c:idx val="7"/>
              <c:delete val="1"/>
            </c:dLbl>
            <c:showVal val="1"/>
          </c:dLbls>
          <c:cat>
            <c:strRef>
              <c:f>'Categories of Overdue Result 4'!$A$2:$A$8</c:f>
              <c:strCache>
                <c:ptCount val="7"/>
                <c:pt idx="0">
                  <c:v>Lab</c:v>
                </c:pt>
                <c:pt idx="1">
                  <c:v>Imaging</c:v>
                </c:pt>
                <c:pt idx="2">
                  <c:v>ECG</c:v>
                </c:pt>
                <c:pt idx="3">
                  <c:v>Neurology</c:v>
                </c:pt>
                <c:pt idx="4">
                  <c:v>Cardiac Services</c:v>
                </c:pt>
                <c:pt idx="5">
                  <c:v>Microbiology</c:v>
                </c:pt>
                <c:pt idx="6">
                  <c:v>ECHO</c:v>
                </c:pt>
              </c:strCache>
            </c:strRef>
          </c:cat>
          <c:val>
            <c:numRef>
              <c:f>'Categories of Overdue Result 4'!$C$1:$C$8</c:f>
              <c:numCache>
                <c:formatCode>0.0%</c:formatCode>
                <c:ptCount val="8"/>
                <c:pt idx="0">
                  <c:v>0</c:v>
                </c:pt>
                <c:pt idx="1">
                  <c:v>0.60286731360023404</c:v>
                </c:pt>
                <c:pt idx="2">
                  <c:v>0.8848685814599897</c:v>
                </c:pt>
                <c:pt idx="3">
                  <c:v>0.91788169893207194</c:v>
                </c:pt>
                <c:pt idx="4">
                  <c:v>0.94860291607743763</c:v>
                </c:pt>
                <c:pt idx="5">
                  <c:v>0.9715706831813512</c:v>
                </c:pt>
                <c:pt idx="6">
                  <c:v>0.99190520310138064</c:v>
                </c:pt>
                <c:pt idx="7">
                  <c:v>1</c:v>
                </c:pt>
              </c:numCache>
            </c:numRef>
          </c:val>
        </c:ser>
        <c:marker val="1"/>
        <c:axId val="63550208"/>
        <c:axId val="63543936"/>
      </c:lineChart>
      <c:catAx>
        <c:axId val="63511168"/>
        <c:scaling>
          <c:orientation val="minMax"/>
        </c:scaling>
        <c:axPos val="b"/>
        <c:title>
          <c:tx>
            <c:rich>
              <a:bodyPr/>
              <a:lstStyle/>
              <a:p>
                <a:pPr>
                  <a:defRPr/>
                </a:pPr>
                <a:r>
                  <a:rPr lang="en-US"/>
                  <a:t>Categories</a:t>
                </a:r>
              </a:p>
            </c:rich>
          </c:tx>
          <c:layout/>
        </c:title>
        <c:tickLblPos val="nextTo"/>
        <c:crossAx val="63542016"/>
        <c:crosses val="autoZero"/>
        <c:lblAlgn val="ctr"/>
        <c:lblOffset val="100"/>
      </c:catAx>
      <c:valAx>
        <c:axId val="63542016"/>
        <c:scaling>
          <c:orientation val="minMax"/>
          <c:max val="20507"/>
          <c:min val="0"/>
        </c:scaling>
        <c:axPos val="l"/>
        <c:title>
          <c:tx>
            <c:rich>
              <a:bodyPr/>
              <a:lstStyle/>
              <a:p>
                <a:pPr>
                  <a:defRPr/>
                </a:pPr>
                <a:r>
                  <a:rPr lang="en-US"/>
                  <a:t># Overdue Results</a:t>
                </a:r>
              </a:p>
            </c:rich>
          </c:tx>
          <c:layout/>
        </c:title>
        <c:numFmt formatCode="#,##0" sourceLinked="1"/>
        <c:tickLblPos val="nextTo"/>
        <c:crossAx val="63511168"/>
        <c:crosses val="autoZero"/>
        <c:crossBetween val="between"/>
      </c:valAx>
      <c:valAx>
        <c:axId val="63543936"/>
        <c:scaling>
          <c:orientation val="minMax"/>
          <c:max val="1"/>
        </c:scaling>
        <c:axPos val="r"/>
        <c:title>
          <c:tx>
            <c:rich>
              <a:bodyPr/>
              <a:lstStyle/>
              <a:p>
                <a:pPr>
                  <a:defRPr/>
                </a:pPr>
                <a:endParaRPr lang="en-US"/>
              </a:p>
            </c:rich>
          </c:tx>
          <c:layout/>
        </c:title>
        <c:numFmt formatCode="0.0%" sourceLinked="1"/>
        <c:tickLblPos val="nextTo"/>
        <c:crossAx val="63550208"/>
        <c:crosses val="max"/>
        <c:crossBetween val="midCat"/>
        <c:majorUnit val="0.1"/>
      </c:valAx>
      <c:catAx>
        <c:axId val="63550208"/>
        <c:scaling>
          <c:orientation val="minMax"/>
        </c:scaling>
        <c:axPos val="t"/>
        <c:majorTickMark val="none"/>
        <c:tickLblPos val="none"/>
        <c:txPr>
          <a:bodyPr rot="0" vert="horz"/>
          <a:lstStyle/>
          <a:p>
            <a:pPr>
              <a:defRPr/>
            </a:pPr>
            <a:endParaRPr lang="en-US"/>
          </a:p>
        </c:txPr>
        <c:crossAx val="63543936"/>
        <c:crosses val="max"/>
        <c:lblAlgn val="ctr"/>
        <c:lblOffset val="100"/>
        <c:tickLblSkip val="1"/>
        <c:tickMarkSkip val="1"/>
      </c:catAx>
      <c:spPr>
        <a:noFill/>
        <a:ln w="25400">
          <a:noFill/>
        </a:ln>
      </c:spPr>
    </c:plotArea>
    <c:plotVisOnly val="1"/>
    <c:dispBlanksAs val="gap"/>
  </c:chart>
  <c:spPr>
    <a:ln w="9525">
      <a:noFill/>
    </a:ln>
  </c:sp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2800"/>
            </a:pPr>
            <a:r>
              <a:rPr lang="en-US" sz="2800" dirty="0"/>
              <a:t>Total Overdue Results at </a:t>
            </a:r>
            <a:r>
              <a:rPr lang="en-US" sz="2800" dirty="0" smtClean="0"/>
              <a:t>Westover Hills Family Medicine</a:t>
            </a:r>
            <a:r>
              <a:rPr lang="en-US" sz="2800" baseline="0" dirty="0" smtClean="0"/>
              <a:t> –  During &amp; </a:t>
            </a:r>
            <a:r>
              <a:rPr lang="en-US" sz="2800" dirty="0" smtClean="0"/>
              <a:t>Post-Interventions</a:t>
            </a:r>
            <a:endParaRPr lang="en-US" sz="2800" dirty="0"/>
          </a:p>
        </c:rich>
      </c:tx>
      <c:layout>
        <c:manualLayout>
          <c:xMode val="edge"/>
          <c:yMode val="edge"/>
          <c:x val="0.11580205599300089"/>
          <c:y val="4.5977011494252866E-2"/>
        </c:manualLayout>
      </c:layout>
    </c:title>
    <c:plotArea>
      <c:layout/>
      <c:lineChart>
        <c:grouping val="standard"/>
        <c:ser>
          <c:idx val="0"/>
          <c:order val="0"/>
          <c:tx>
            <c:strRef>
              <c:f>'XmRdata 4'!$B$1</c:f>
              <c:strCache>
                <c:ptCount val="1"/>
                <c:pt idx="0">
                  <c:v>Data1</c:v>
                </c:pt>
              </c:strCache>
            </c:strRef>
          </c:tx>
          <c:spPr>
            <a:ln w="12700">
              <a:solidFill>
                <a:srgbClr val="000080"/>
              </a:solidFill>
              <a:prstDash val="solid"/>
            </a:ln>
            <a:effectLst/>
          </c:spPr>
          <c:marker>
            <c:symbol val="square"/>
            <c:size val="6"/>
            <c:spPr>
              <a:solidFill>
                <a:srgbClr val="000080"/>
              </a:solidFill>
              <a:ln>
                <a:solidFill>
                  <a:srgbClr val="000080"/>
                </a:solidFill>
                <a:prstDash val="solid"/>
              </a:ln>
            </c:spPr>
          </c:marker>
          <c:dPt>
            <c:idx val="0"/>
            <c:marker>
              <c:symbol val="diamond"/>
              <c:size val="6"/>
              <c:spPr>
                <a:solidFill>
                  <a:srgbClr val="FF0000"/>
                </a:solidFill>
                <a:ln>
                  <a:solidFill>
                    <a:srgbClr val="FF0000"/>
                  </a:solidFill>
                  <a:prstDash val="solid"/>
                </a:ln>
              </c:spPr>
            </c:marker>
          </c:dPt>
          <c:dPt>
            <c:idx val="1"/>
            <c:marker>
              <c:symbol val="diamond"/>
              <c:size val="6"/>
              <c:spPr>
                <a:solidFill>
                  <a:srgbClr val="FF0000"/>
                </a:solidFill>
                <a:ln>
                  <a:solidFill>
                    <a:srgbClr val="FF0000"/>
                  </a:solidFill>
                  <a:prstDash val="solid"/>
                </a:ln>
              </c:spPr>
            </c:marker>
            <c:spPr>
              <a:ln w="12700">
                <a:solidFill>
                  <a:srgbClr val="FF0000"/>
                </a:solidFill>
                <a:prstDash val="solid"/>
              </a:ln>
              <a:effectLst/>
            </c:spPr>
          </c:dPt>
          <c:dPt>
            <c:idx val="2"/>
            <c:marker>
              <c:symbol val="diamond"/>
              <c:size val="6"/>
              <c:spPr>
                <a:solidFill>
                  <a:srgbClr val="FF0000"/>
                </a:solidFill>
                <a:ln>
                  <a:solidFill>
                    <a:srgbClr val="FF0000"/>
                  </a:solidFill>
                  <a:prstDash val="solid"/>
                </a:ln>
              </c:spPr>
            </c:marker>
            <c:spPr>
              <a:ln w="12700">
                <a:solidFill>
                  <a:srgbClr val="FF0000"/>
                </a:solidFill>
                <a:prstDash val="solid"/>
              </a:ln>
              <a:effectLst/>
            </c:spPr>
          </c:dPt>
          <c:dPt>
            <c:idx val="3"/>
            <c:marker>
              <c:symbol val="diamond"/>
              <c:size val="6"/>
              <c:spPr>
                <a:solidFill>
                  <a:srgbClr val="FF0000"/>
                </a:solidFill>
                <a:ln>
                  <a:solidFill>
                    <a:srgbClr val="FF0000"/>
                  </a:solidFill>
                  <a:prstDash val="solid"/>
                </a:ln>
              </c:spPr>
            </c:marker>
            <c:spPr>
              <a:ln w="12700">
                <a:solidFill>
                  <a:srgbClr val="FF0000"/>
                </a:solidFill>
                <a:prstDash val="solid"/>
              </a:ln>
              <a:effectLst/>
            </c:spPr>
          </c:dPt>
          <c:dPt>
            <c:idx val="4"/>
            <c:marker>
              <c:symbol val="diamond"/>
              <c:size val="6"/>
              <c:spPr>
                <a:solidFill>
                  <a:srgbClr val="FF0000"/>
                </a:solidFill>
                <a:ln>
                  <a:solidFill>
                    <a:srgbClr val="FF0000"/>
                  </a:solidFill>
                  <a:prstDash val="solid"/>
                </a:ln>
              </c:spPr>
            </c:marker>
            <c:spPr>
              <a:ln w="12700">
                <a:solidFill>
                  <a:srgbClr val="FF0000"/>
                </a:solidFill>
                <a:prstDash val="solid"/>
              </a:ln>
              <a:effectLst/>
            </c:spPr>
          </c:dPt>
          <c:dPt>
            <c:idx val="5"/>
            <c:marker>
              <c:symbol val="diamond"/>
              <c:size val="6"/>
              <c:spPr>
                <a:solidFill>
                  <a:srgbClr val="FF0000"/>
                </a:solidFill>
                <a:ln>
                  <a:solidFill>
                    <a:srgbClr val="FF0000"/>
                  </a:solidFill>
                  <a:prstDash val="solid"/>
                </a:ln>
              </c:spPr>
            </c:marker>
            <c:spPr>
              <a:ln w="12700">
                <a:solidFill>
                  <a:srgbClr val="FF0000"/>
                </a:solidFill>
                <a:prstDash val="solid"/>
              </a:ln>
              <a:effectLst/>
            </c:spPr>
          </c:dPt>
          <c:dPt>
            <c:idx val="6"/>
            <c:marker>
              <c:symbol val="diamond"/>
              <c:size val="6"/>
              <c:spPr>
                <a:solidFill>
                  <a:srgbClr val="FF0000"/>
                </a:solidFill>
                <a:ln>
                  <a:solidFill>
                    <a:srgbClr val="FF0000"/>
                  </a:solidFill>
                  <a:prstDash val="solid"/>
                </a:ln>
              </c:spPr>
            </c:marker>
            <c:spPr>
              <a:ln w="12700">
                <a:solidFill>
                  <a:srgbClr val="FF0000"/>
                </a:solidFill>
                <a:prstDash val="solid"/>
              </a:ln>
              <a:effectLst/>
            </c:spPr>
          </c:dPt>
          <c:dPt>
            <c:idx val="7"/>
            <c:marker>
              <c:symbol val="diamond"/>
              <c:size val="6"/>
              <c:spPr>
                <a:solidFill>
                  <a:srgbClr val="FF0000"/>
                </a:solidFill>
                <a:ln>
                  <a:solidFill>
                    <a:srgbClr val="FF0000"/>
                  </a:solidFill>
                  <a:prstDash val="solid"/>
                </a:ln>
              </c:spPr>
            </c:marker>
            <c:spPr>
              <a:ln w="12700">
                <a:solidFill>
                  <a:srgbClr val="FF0000"/>
                </a:solidFill>
                <a:prstDash val="solid"/>
              </a:ln>
              <a:effectLst/>
            </c:spPr>
          </c:dPt>
          <c:dPt>
            <c:idx val="8"/>
            <c:marker>
              <c:symbol val="diamond"/>
              <c:size val="6"/>
              <c:spPr>
                <a:solidFill>
                  <a:srgbClr val="FF0000"/>
                </a:solidFill>
                <a:ln>
                  <a:solidFill>
                    <a:srgbClr val="FF0000"/>
                  </a:solidFill>
                  <a:prstDash val="solid"/>
                </a:ln>
              </c:spPr>
            </c:marker>
            <c:spPr>
              <a:ln w="12700">
                <a:solidFill>
                  <a:srgbClr val="FF0000"/>
                </a:solidFill>
                <a:prstDash val="solid"/>
              </a:ln>
              <a:effectLst/>
            </c:spPr>
          </c:dPt>
          <c:dPt>
            <c:idx val="9"/>
            <c:marker>
              <c:symbol val="diamond"/>
              <c:size val="6"/>
              <c:spPr>
                <a:solidFill>
                  <a:srgbClr val="FF0000"/>
                </a:solidFill>
                <a:ln>
                  <a:solidFill>
                    <a:srgbClr val="FF0000"/>
                  </a:solidFill>
                  <a:prstDash val="solid"/>
                </a:ln>
              </c:spPr>
            </c:marker>
            <c:spPr>
              <a:ln w="12700">
                <a:solidFill>
                  <a:srgbClr val="FF0000"/>
                </a:solidFill>
                <a:prstDash val="solid"/>
              </a:ln>
              <a:effectLst/>
            </c:spPr>
          </c:dPt>
          <c:dPt>
            <c:idx val="10"/>
            <c:marker>
              <c:symbol val="diamond"/>
              <c:size val="6"/>
              <c:spPr>
                <a:solidFill>
                  <a:srgbClr val="FF0000"/>
                </a:solidFill>
                <a:ln>
                  <a:solidFill>
                    <a:srgbClr val="FF0000"/>
                  </a:solidFill>
                  <a:prstDash val="solid"/>
                </a:ln>
              </c:spPr>
            </c:marker>
            <c:spPr>
              <a:ln w="12700">
                <a:solidFill>
                  <a:srgbClr val="FF0000"/>
                </a:solidFill>
                <a:prstDash val="solid"/>
              </a:ln>
              <a:effectLst/>
            </c:spPr>
          </c:dPt>
          <c:dPt>
            <c:idx val="11"/>
            <c:marker>
              <c:symbol val="diamond"/>
              <c:size val="6"/>
              <c:spPr>
                <a:solidFill>
                  <a:srgbClr val="FF0000"/>
                </a:solidFill>
                <a:ln>
                  <a:solidFill>
                    <a:srgbClr val="FF0000"/>
                  </a:solidFill>
                  <a:prstDash val="solid"/>
                </a:ln>
              </c:spPr>
            </c:marker>
            <c:spPr>
              <a:ln w="12700">
                <a:solidFill>
                  <a:srgbClr val="FF0000"/>
                </a:solidFill>
                <a:prstDash val="solid"/>
              </a:ln>
              <a:effectLst/>
            </c:spPr>
          </c:dPt>
          <c:dPt>
            <c:idx val="12"/>
            <c:marker>
              <c:symbol val="diamond"/>
              <c:size val="6"/>
              <c:spPr>
                <a:solidFill>
                  <a:srgbClr val="FF0000"/>
                </a:solidFill>
                <a:ln>
                  <a:solidFill>
                    <a:srgbClr val="FF0000"/>
                  </a:solidFill>
                  <a:prstDash val="solid"/>
                </a:ln>
              </c:spPr>
            </c:marker>
            <c:spPr>
              <a:ln w="12700">
                <a:solidFill>
                  <a:srgbClr val="FF0000"/>
                </a:solidFill>
                <a:prstDash val="solid"/>
              </a:ln>
              <a:effectLst/>
            </c:spPr>
          </c:dPt>
          <c:cat>
            <c:numRef>
              <c:f>'XmRdata 4'!$A$2:$A$14</c:f>
              <c:numCache>
                <c:formatCode>d\-mmm</c:formatCode>
                <c:ptCount val="13"/>
                <c:pt idx="0">
                  <c:v>40718</c:v>
                </c:pt>
                <c:pt idx="1">
                  <c:v>40724</c:v>
                </c:pt>
                <c:pt idx="2">
                  <c:v>40731</c:v>
                </c:pt>
                <c:pt idx="3">
                  <c:v>40736</c:v>
                </c:pt>
                <c:pt idx="4">
                  <c:v>40743</c:v>
                </c:pt>
                <c:pt idx="5">
                  <c:v>40750</c:v>
                </c:pt>
                <c:pt idx="6">
                  <c:v>40757</c:v>
                </c:pt>
                <c:pt idx="7">
                  <c:v>40764</c:v>
                </c:pt>
                <c:pt idx="8">
                  <c:v>40772</c:v>
                </c:pt>
                <c:pt idx="9">
                  <c:v>40778</c:v>
                </c:pt>
                <c:pt idx="10">
                  <c:v>40785</c:v>
                </c:pt>
                <c:pt idx="11">
                  <c:v>40792</c:v>
                </c:pt>
                <c:pt idx="12">
                  <c:v>40799</c:v>
                </c:pt>
              </c:numCache>
            </c:numRef>
          </c:cat>
          <c:val>
            <c:numRef>
              <c:f>'XmRdata 4'!$B$2:$B$14</c:f>
              <c:numCache>
                <c:formatCode>0.</c:formatCode>
                <c:ptCount val="13"/>
                <c:pt idx="0">
                  <c:v>1895</c:v>
                </c:pt>
                <c:pt idx="1">
                  <c:v>1719</c:v>
                </c:pt>
                <c:pt idx="2">
                  <c:v>1543</c:v>
                </c:pt>
                <c:pt idx="3">
                  <c:v>1349</c:v>
                </c:pt>
                <c:pt idx="4">
                  <c:v>1288</c:v>
                </c:pt>
                <c:pt idx="5">
                  <c:v>1237</c:v>
                </c:pt>
                <c:pt idx="6">
                  <c:v>1227</c:v>
                </c:pt>
                <c:pt idx="7">
                  <c:v>1087.5</c:v>
                </c:pt>
                <c:pt idx="8">
                  <c:v>948</c:v>
                </c:pt>
                <c:pt idx="9">
                  <c:v>988</c:v>
                </c:pt>
                <c:pt idx="10">
                  <c:v>1058</c:v>
                </c:pt>
                <c:pt idx="11">
                  <c:v>1083</c:v>
                </c:pt>
                <c:pt idx="12">
                  <c:v>1080</c:v>
                </c:pt>
              </c:numCache>
            </c:numRef>
          </c:val>
        </c:ser>
        <c:ser>
          <c:idx val="1"/>
          <c:order val="1"/>
          <c:tx>
            <c:strRef>
              <c:f>'XmRdata 4'!$C$1</c:f>
              <c:strCache>
                <c:ptCount val="1"/>
                <c:pt idx="0">
                  <c:v>UCL</c:v>
                </c:pt>
              </c:strCache>
            </c:strRef>
          </c:tx>
          <c:spPr>
            <a:ln w="12700">
              <a:solidFill>
                <a:srgbClr val="FF0000"/>
              </a:solidFill>
              <a:prstDash val="lgDash"/>
            </a:ln>
            <a:effectLst/>
          </c:spPr>
          <c:marker>
            <c:symbol val="none"/>
          </c:marker>
          <c:dLbls>
            <c:dLbl>
              <c:idx val="1"/>
              <c:layout>
                <c:manualLayout>
                  <c:x val="-1.4677002512309896E-2"/>
                  <c:y val="-1.0113959637496573E-2"/>
                </c:manualLayout>
              </c:layout>
              <c:tx>
                <c:rich>
                  <a:bodyPr/>
                  <a:lstStyle/>
                  <a:p>
                    <a:r>
                      <a:rPr lang="en-US"/>
                      <a:t>UCL</a:t>
                    </a:r>
                  </a:p>
                </c:rich>
              </c:tx>
              <c:showVal val="1"/>
            </c:dLbl>
            <c:dLbl>
              <c:idx val="12"/>
              <c:layout>
                <c:manualLayout>
                  <c:x val="-1.4677002512309896E-2"/>
                  <c:y val="-1.0113959637496573E-2"/>
                </c:manualLayout>
              </c:layout>
              <c:showVal val="1"/>
            </c:dLbl>
            <c:delete val="1"/>
          </c:dLbls>
          <c:cat>
            <c:numRef>
              <c:f>'XmRdata 4'!$A$2:$A$14</c:f>
              <c:numCache>
                <c:formatCode>d\-mmm</c:formatCode>
                <c:ptCount val="13"/>
                <c:pt idx="0">
                  <c:v>40718</c:v>
                </c:pt>
                <c:pt idx="1">
                  <c:v>40724</c:v>
                </c:pt>
                <c:pt idx="2">
                  <c:v>40731</c:v>
                </c:pt>
                <c:pt idx="3">
                  <c:v>40736</c:v>
                </c:pt>
                <c:pt idx="4">
                  <c:v>40743</c:v>
                </c:pt>
                <c:pt idx="5">
                  <c:v>40750</c:v>
                </c:pt>
                <c:pt idx="6">
                  <c:v>40757</c:v>
                </c:pt>
                <c:pt idx="7">
                  <c:v>40764</c:v>
                </c:pt>
                <c:pt idx="8">
                  <c:v>40772</c:v>
                </c:pt>
                <c:pt idx="9">
                  <c:v>40778</c:v>
                </c:pt>
                <c:pt idx="10">
                  <c:v>40785</c:v>
                </c:pt>
                <c:pt idx="11">
                  <c:v>40792</c:v>
                </c:pt>
                <c:pt idx="12">
                  <c:v>40799</c:v>
                </c:pt>
              </c:numCache>
            </c:numRef>
          </c:cat>
          <c:val>
            <c:numRef>
              <c:f>'XmRdata 4'!$C$2:$C$14</c:f>
              <c:numCache>
                <c:formatCode>0.</c:formatCode>
                <c:ptCount val="13"/>
                <c:pt idx="0">
                  <c:v>1509.9314102564094</c:v>
                </c:pt>
                <c:pt idx="1">
                  <c:v>1509.9314102564094</c:v>
                </c:pt>
                <c:pt idx="2">
                  <c:v>1509.9314102564094</c:v>
                </c:pt>
                <c:pt idx="3">
                  <c:v>1509.9314102564094</c:v>
                </c:pt>
                <c:pt idx="4">
                  <c:v>1509.9314102564094</c:v>
                </c:pt>
                <c:pt idx="5">
                  <c:v>1509.9314102564094</c:v>
                </c:pt>
                <c:pt idx="6">
                  <c:v>1509.9314102564094</c:v>
                </c:pt>
                <c:pt idx="7">
                  <c:v>1509.9314102564094</c:v>
                </c:pt>
                <c:pt idx="8">
                  <c:v>1509.9314102564094</c:v>
                </c:pt>
                <c:pt idx="9">
                  <c:v>1509.9314102564094</c:v>
                </c:pt>
                <c:pt idx="10">
                  <c:v>1509.9314102564094</c:v>
                </c:pt>
                <c:pt idx="11">
                  <c:v>1509.9314102564094</c:v>
                </c:pt>
                <c:pt idx="12">
                  <c:v>1509.9314102564094</c:v>
                </c:pt>
              </c:numCache>
            </c:numRef>
          </c:val>
        </c:ser>
        <c:ser>
          <c:idx val="2"/>
          <c:order val="2"/>
          <c:tx>
            <c:strRef>
              <c:f>'XmRdata 4'!$D$1</c:f>
              <c:strCache>
                <c:ptCount val="1"/>
                <c:pt idx="0">
                  <c:v> +2 Sigma</c:v>
                </c:pt>
              </c:strCache>
            </c:strRef>
          </c:tx>
          <c:spPr>
            <a:ln w="12700">
              <a:solidFill>
                <a:srgbClr val="FF8080"/>
              </a:solidFill>
              <a:prstDash val="lgDashDot"/>
            </a:ln>
            <a:effectLst/>
          </c:spPr>
          <c:marker>
            <c:symbol val="none"/>
          </c:marker>
          <c:cat>
            <c:numRef>
              <c:f>'XmRdata 4'!$A$2:$A$14</c:f>
              <c:numCache>
                <c:formatCode>d\-mmm</c:formatCode>
                <c:ptCount val="13"/>
                <c:pt idx="0">
                  <c:v>40718</c:v>
                </c:pt>
                <c:pt idx="1">
                  <c:v>40724</c:v>
                </c:pt>
                <c:pt idx="2">
                  <c:v>40731</c:v>
                </c:pt>
                <c:pt idx="3">
                  <c:v>40736</c:v>
                </c:pt>
                <c:pt idx="4">
                  <c:v>40743</c:v>
                </c:pt>
                <c:pt idx="5">
                  <c:v>40750</c:v>
                </c:pt>
                <c:pt idx="6">
                  <c:v>40757</c:v>
                </c:pt>
                <c:pt idx="7">
                  <c:v>40764</c:v>
                </c:pt>
                <c:pt idx="8">
                  <c:v>40772</c:v>
                </c:pt>
                <c:pt idx="9">
                  <c:v>40778</c:v>
                </c:pt>
                <c:pt idx="10">
                  <c:v>40785</c:v>
                </c:pt>
                <c:pt idx="11">
                  <c:v>40792</c:v>
                </c:pt>
                <c:pt idx="12">
                  <c:v>40799</c:v>
                </c:pt>
              </c:numCache>
            </c:numRef>
          </c:cat>
          <c:val>
            <c:numRef>
              <c:f>'XmRdata 4'!$D$2:$D$14</c:f>
              <c:numCache>
                <c:formatCode>0.</c:formatCode>
                <c:ptCount val="13"/>
                <c:pt idx="0">
                  <c:v>1429.7619658119659</c:v>
                </c:pt>
                <c:pt idx="1">
                  <c:v>1429.7619658119659</c:v>
                </c:pt>
                <c:pt idx="2">
                  <c:v>1429.7619658119659</c:v>
                </c:pt>
                <c:pt idx="3">
                  <c:v>1429.7619658119659</c:v>
                </c:pt>
                <c:pt idx="4">
                  <c:v>1429.7619658119659</c:v>
                </c:pt>
                <c:pt idx="5">
                  <c:v>1429.7619658119659</c:v>
                </c:pt>
                <c:pt idx="6">
                  <c:v>1429.7619658119659</c:v>
                </c:pt>
                <c:pt idx="7">
                  <c:v>1429.7619658119659</c:v>
                </c:pt>
                <c:pt idx="8">
                  <c:v>1429.7619658119659</c:v>
                </c:pt>
                <c:pt idx="9">
                  <c:v>1429.7619658119659</c:v>
                </c:pt>
                <c:pt idx="10">
                  <c:v>1429.7619658119659</c:v>
                </c:pt>
                <c:pt idx="11">
                  <c:v>1429.7619658119659</c:v>
                </c:pt>
                <c:pt idx="12">
                  <c:v>1429.7619658119659</c:v>
                </c:pt>
              </c:numCache>
            </c:numRef>
          </c:val>
        </c:ser>
        <c:ser>
          <c:idx val="3"/>
          <c:order val="3"/>
          <c:tx>
            <c:strRef>
              <c:f>'XmRdata 4'!$E$1</c:f>
              <c:strCache>
                <c:ptCount val="1"/>
                <c:pt idx="0">
                  <c:v> +1 Sigma</c:v>
                </c:pt>
              </c:strCache>
            </c:strRef>
          </c:tx>
          <c:spPr>
            <a:ln w="12700">
              <a:solidFill>
                <a:srgbClr val="008080"/>
              </a:solidFill>
              <a:prstDash val="lgDashDot"/>
            </a:ln>
            <a:effectLst/>
          </c:spPr>
          <c:marker>
            <c:symbol val="none"/>
          </c:marker>
          <c:cat>
            <c:numRef>
              <c:f>'XmRdata 4'!$A$2:$A$14</c:f>
              <c:numCache>
                <c:formatCode>d\-mmm</c:formatCode>
                <c:ptCount val="13"/>
                <c:pt idx="0">
                  <c:v>40718</c:v>
                </c:pt>
                <c:pt idx="1">
                  <c:v>40724</c:v>
                </c:pt>
                <c:pt idx="2">
                  <c:v>40731</c:v>
                </c:pt>
                <c:pt idx="3">
                  <c:v>40736</c:v>
                </c:pt>
                <c:pt idx="4">
                  <c:v>40743</c:v>
                </c:pt>
                <c:pt idx="5">
                  <c:v>40750</c:v>
                </c:pt>
                <c:pt idx="6">
                  <c:v>40757</c:v>
                </c:pt>
                <c:pt idx="7">
                  <c:v>40764</c:v>
                </c:pt>
                <c:pt idx="8">
                  <c:v>40772</c:v>
                </c:pt>
                <c:pt idx="9">
                  <c:v>40778</c:v>
                </c:pt>
                <c:pt idx="10">
                  <c:v>40785</c:v>
                </c:pt>
                <c:pt idx="11">
                  <c:v>40792</c:v>
                </c:pt>
                <c:pt idx="12">
                  <c:v>40799</c:v>
                </c:pt>
              </c:numCache>
            </c:numRef>
          </c:cat>
          <c:val>
            <c:numRef>
              <c:f>'XmRdata 4'!$E$2:$E$14</c:f>
              <c:numCache>
                <c:formatCode>0.</c:formatCode>
                <c:ptCount val="13"/>
                <c:pt idx="0">
                  <c:v>1349.5925213675214</c:v>
                </c:pt>
                <c:pt idx="1">
                  <c:v>1349.5925213675214</c:v>
                </c:pt>
                <c:pt idx="2">
                  <c:v>1349.5925213675214</c:v>
                </c:pt>
                <c:pt idx="3">
                  <c:v>1349.5925213675214</c:v>
                </c:pt>
                <c:pt idx="4">
                  <c:v>1349.5925213675214</c:v>
                </c:pt>
                <c:pt idx="5">
                  <c:v>1349.5925213675214</c:v>
                </c:pt>
                <c:pt idx="6">
                  <c:v>1349.5925213675214</c:v>
                </c:pt>
                <c:pt idx="7">
                  <c:v>1349.5925213675214</c:v>
                </c:pt>
                <c:pt idx="8">
                  <c:v>1349.5925213675214</c:v>
                </c:pt>
                <c:pt idx="9">
                  <c:v>1349.5925213675214</c:v>
                </c:pt>
                <c:pt idx="10">
                  <c:v>1349.5925213675214</c:v>
                </c:pt>
                <c:pt idx="11">
                  <c:v>1349.5925213675214</c:v>
                </c:pt>
                <c:pt idx="12">
                  <c:v>1349.5925213675214</c:v>
                </c:pt>
              </c:numCache>
            </c:numRef>
          </c:val>
        </c:ser>
        <c:ser>
          <c:idx val="4"/>
          <c:order val="4"/>
          <c:tx>
            <c:strRef>
              <c:f>'XmRdata 4'!$F$1</c:f>
              <c:strCache>
                <c:ptCount val="1"/>
                <c:pt idx="0">
                  <c:v>Average</c:v>
                </c:pt>
              </c:strCache>
            </c:strRef>
          </c:tx>
          <c:spPr>
            <a:ln w="12700">
              <a:solidFill>
                <a:srgbClr val="00FFFF"/>
              </a:solidFill>
              <a:prstDash val="solid"/>
            </a:ln>
            <a:effectLst/>
          </c:spPr>
          <c:marker>
            <c:symbol val="none"/>
          </c:marker>
          <c:dLbls>
            <c:dLbl>
              <c:idx val="1"/>
              <c:layout>
                <c:manualLayout>
                  <c:x val="-1.4677002512309896E-2"/>
                  <c:y val="-1.0113959637496573E-2"/>
                </c:manualLayout>
              </c:layout>
              <c:tx>
                <c:rich>
                  <a:bodyPr/>
                  <a:lstStyle/>
                  <a:p>
                    <a:r>
                      <a:rPr lang="en-US"/>
                      <a:t>CL</a:t>
                    </a:r>
                  </a:p>
                </c:rich>
              </c:tx>
              <c:showVal val="1"/>
            </c:dLbl>
            <c:dLbl>
              <c:idx val="12"/>
              <c:layout>
                <c:manualLayout>
                  <c:x val="-1.4677002512309896E-2"/>
                  <c:y val="-1.0113959637496573E-2"/>
                </c:manualLayout>
              </c:layout>
              <c:showVal val="1"/>
            </c:dLbl>
            <c:delete val="1"/>
          </c:dLbls>
          <c:cat>
            <c:numRef>
              <c:f>'XmRdata 4'!$A$2:$A$14</c:f>
              <c:numCache>
                <c:formatCode>d\-mmm</c:formatCode>
                <c:ptCount val="13"/>
                <c:pt idx="0">
                  <c:v>40718</c:v>
                </c:pt>
                <c:pt idx="1">
                  <c:v>40724</c:v>
                </c:pt>
                <c:pt idx="2">
                  <c:v>40731</c:v>
                </c:pt>
                <c:pt idx="3">
                  <c:v>40736</c:v>
                </c:pt>
                <c:pt idx="4">
                  <c:v>40743</c:v>
                </c:pt>
                <c:pt idx="5">
                  <c:v>40750</c:v>
                </c:pt>
                <c:pt idx="6">
                  <c:v>40757</c:v>
                </c:pt>
                <c:pt idx="7">
                  <c:v>40764</c:v>
                </c:pt>
                <c:pt idx="8">
                  <c:v>40772</c:v>
                </c:pt>
                <c:pt idx="9">
                  <c:v>40778</c:v>
                </c:pt>
                <c:pt idx="10">
                  <c:v>40785</c:v>
                </c:pt>
                <c:pt idx="11">
                  <c:v>40792</c:v>
                </c:pt>
                <c:pt idx="12">
                  <c:v>40799</c:v>
                </c:pt>
              </c:numCache>
            </c:numRef>
          </c:cat>
          <c:val>
            <c:numRef>
              <c:f>'XmRdata 4'!$F$2:$F$14</c:f>
              <c:numCache>
                <c:formatCode>0.</c:formatCode>
                <c:ptCount val="13"/>
                <c:pt idx="0">
                  <c:v>1269.4230769230769</c:v>
                </c:pt>
                <c:pt idx="1">
                  <c:v>1269.4230769230769</c:v>
                </c:pt>
                <c:pt idx="2">
                  <c:v>1269.4230769230769</c:v>
                </c:pt>
                <c:pt idx="3">
                  <c:v>1269.4230769230769</c:v>
                </c:pt>
                <c:pt idx="4">
                  <c:v>1269.4230769230769</c:v>
                </c:pt>
                <c:pt idx="5">
                  <c:v>1269.4230769230769</c:v>
                </c:pt>
                <c:pt idx="6">
                  <c:v>1269.4230769230769</c:v>
                </c:pt>
                <c:pt idx="7">
                  <c:v>1269.4230769230769</c:v>
                </c:pt>
                <c:pt idx="8">
                  <c:v>1269.4230769230769</c:v>
                </c:pt>
                <c:pt idx="9">
                  <c:v>1269.4230769230769</c:v>
                </c:pt>
                <c:pt idx="10">
                  <c:v>1269.4230769230769</c:v>
                </c:pt>
                <c:pt idx="11">
                  <c:v>1269.4230769230769</c:v>
                </c:pt>
                <c:pt idx="12">
                  <c:v>1269.4230769230769</c:v>
                </c:pt>
              </c:numCache>
            </c:numRef>
          </c:val>
        </c:ser>
        <c:ser>
          <c:idx val="5"/>
          <c:order val="5"/>
          <c:tx>
            <c:strRef>
              <c:f>'XmRdata 4'!$G$1</c:f>
              <c:strCache>
                <c:ptCount val="1"/>
                <c:pt idx="0">
                  <c:v> -1 Sigma</c:v>
                </c:pt>
              </c:strCache>
            </c:strRef>
          </c:tx>
          <c:spPr>
            <a:ln w="12700">
              <a:solidFill>
                <a:srgbClr val="008080"/>
              </a:solidFill>
              <a:prstDash val="lgDashDot"/>
            </a:ln>
            <a:effectLst/>
          </c:spPr>
          <c:marker>
            <c:symbol val="none"/>
          </c:marker>
          <c:cat>
            <c:numRef>
              <c:f>'XmRdata 4'!$A$2:$A$14</c:f>
              <c:numCache>
                <c:formatCode>d\-mmm</c:formatCode>
                <c:ptCount val="13"/>
                <c:pt idx="0">
                  <c:v>40718</c:v>
                </c:pt>
                <c:pt idx="1">
                  <c:v>40724</c:v>
                </c:pt>
                <c:pt idx="2">
                  <c:v>40731</c:v>
                </c:pt>
                <c:pt idx="3">
                  <c:v>40736</c:v>
                </c:pt>
                <c:pt idx="4">
                  <c:v>40743</c:v>
                </c:pt>
                <c:pt idx="5">
                  <c:v>40750</c:v>
                </c:pt>
                <c:pt idx="6">
                  <c:v>40757</c:v>
                </c:pt>
                <c:pt idx="7">
                  <c:v>40764</c:v>
                </c:pt>
                <c:pt idx="8">
                  <c:v>40772</c:v>
                </c:pt>
                <c:pt idx="9">
                  <c:v>40778</c:v>
                </c:pt>
                <c:pt idx="10">
                  <c:v>40785</c:v>
                </c:pt>
                <c:pt idx="11">
                  <c:v>40792</c:v>
                </c:pt>
                <c:pt idx="12">
                  <c:v>40799</c:v>
                </c:pt>
              </c:numCache>
            </c:numRef>
          </c:cat>
          <c:val>
            <c:numRef>
              <c:f>'XmRdata 4'!$G$2:$G$14</c:f>
              <c:numCache>
                <c:formatCode>0.</c:formatCode>
                <c:ptCount val="13"/>
                <c:pt idx="0">
                  <c:v>1189.2536324786324</c:v>
                </c:pt>
                <c:pt idx="1">
                  <c:v>1189.2536324786324</c:v>
                </c:pt>
                <c:pt idx="2">
                  <c:v>1189.2536324786324</c:v>
                </c:pt>
                <c:pt idx="3">
                  <c:v>1189.2536324786324</c:v>
                </c:pt>
                <c:pt idx="4">
                  <c:v>1189.2536324786324</c:v>
                </c:pt>
                <c:pt idx="5">
                  <c:v>1189.2536324786324</c:v>
                </c:pt>
                <c:pt idx="6">
                  <c:v>1189.2536324786324</c:v>
                </c:pt>
                <c:pt idx="7">
                  <c:v>1189.2536324786324</c:v>
                </c:pt>
                <c:pt idx="8">
                  <c:v>1189.2536324786324</c:v>
                </c:pt>
                <c:pt idx="9">
                  <c:v>1189.2536324786324</c:v>
                </c:pt>
                <c:pt idx="10">
                  <c:v>1189.2536324786324</c:v>
                </c:pt>
                <c:pt idx="11">
                  <c:v>1189.2536324786324</c:v>
                </c:pt>
                <c:pt idx="12">
                  <c:v>1189.2536324786324</c:v>
                </c:pt>
              </c:numCache>
            </c:numRef>
          </c:val>
        </c:ser>
        <c:ser>
          <c:idx val="6"/>
          <c:order val="6"/>
          <c:tx>
            <c:strRef>
              <c:f>'XmRdata 4'!$H$1</c:f>
              <c:strCache>
                <c:ptCount val="1"/>
                <c:pt idx="0">
                  <c:v> -2 Sigma</c:v>
                </c:pt>
              </c:strCache>
            </c:strRef>
          </c:tx>
          <c:spPr>
            <a:ln w="12700">
              <a:solidFill>
                <a:srgbClr val="FF8080"/>
              </a:solidFill>
              <a:prstDash val="lgDashDot"/>
            </a:ln>
            <a:effectLst/>
          </c:spPr>
          <c:marker>
            <c:symbol val="none"/>
          </c:marker>
          <c:cat>
            <c:numRef>
              <c:f>'XmRdata 4'!$A$2:$A$14</c:f>
              <c:numCache>
                <c:formatCode>d\-mmm</c:formatCode>
                <c:ptCount val="13"/>
                <c:pt idx="0">
                  <c:v>40718</c:v>
                </c:pt>
                <c:pt idx="1">
                  <c:v>40724</c:v>
                </c:pt>
                <c:pt idx="2">
                  <c:v>40731</c:v>
                </c:pt>
                <c:pt idx="3">
                  <c:v>40736</c:v>
                </c:pt>
                <c:pt idx="4">
                  <c:v>40743</c:v>
                </c:pt>
                <c:pt idx="5">
                  <c:v>40750</c:v>
                </c:pt>
                <c:pt idx="6">
                  <c:v>40757</c:v>
                </c:pt>
                <c:pt idx="7">
                  <c:v>40764</c:v>
                </c:pt>
                <c:pt idx="8">
                  <c:v>40772</c:v>
                </c:pt>
                <c:pt idx="9">
                  <c:v>40778</c:v>
                </c:pt>
                <c:pt idx="10">
                  <c:v>40785</c:v>
                </c:pt>
                <c:pt idx="11">
                  <c:v>40792</c:v>
                </c:pt>
                <c:pt idx="12">
                  <c:v>40799</c:v>
                </c:pt>
              </c:numCache>
            </c:numRef>
          </c:cat>
          <c:val>
            <c:numRef>
              <c:f>'XmRdata 4'!$H$2:$H$14</c:f>
              <c:numCache>
                <c:formatCode>0.</c:formatCode>
                <c:ptCount val="13"/>
                <c:pt idx="0">
                  <c:v>1109.0841880341873</c:v>
                </c:pt>
                <c:pt idx="1">
                  <c:v>1109.0841880341873</c:v>
                </c:pt>
                <c:pt idx="2">
                  <c:v>1109.0841880341873</c:v>
                </c:pt>
                <c:pt idx="3">
                  <c:v>1109.0841880341873</c:v>
                </c:pt>
                <c:pt idx="4">
                  <c:v>1109.0841880341873</c:v>
                </c:pt>
                <c:pt idx="5">
                  <c:v>1109.0841880341873</c:v>
                </c:pt>
                <c:pt idx="6">
                  <c:v>1109.0841880341873</c:v>
                </c:pt>
                <c:pt idx="7">
                  <c:v>1109.0841880341873</c:v>
                </c:pt>
                <c:pt idx="8">
                  <c:v>1109.0841880341873</c:v>
                </c:pt>
                <c:pt idx="9">
                  <c:v>1109.0841880341873</c:v>
                </c:pt>
                <c:pt idx="10">
                  <c:v>1109.0841880341873</c:v>
                </c:pt>
                <c:pt idx="11">
                  <c:v>1109.0841880341873</c:v>
                </c:pt>
                <c:pt idx="12">
                  <c:v>1109.0841880341873</c:v>
                </c:pt>
              </c:numCache>
            </c:numRef>
          </c:val>
        </c:ser>
        <c:ser>
          <c:idx val="7"/>
          <c:order val="7"/>
          <c:tx>
            <c:strRef>
              <c:f>'XmRdata 4'!$I$1</c:f>
              <c:strCache>
                <c:ptCount val="1"/>
                <c:pt idx="0">
                  <c:v>LCL</c:v>
                </c:pt>
              </c:strCache>
            </c:strRef>
          </c:tx>
          <c:spPr>
            <a:ln w="12700">
              <a:solidFill>
                <a:srgbClr val="FF0000"/>
              </a:solidFill>
              <a:prstDash val="lgDash"/>
            </a:ln>
            <a:effectLst/>
          </c:spPr>
          <c:marker>
            <c:symbol val="none"/>
          </c:marker>
          <c:dLbls>
            <c:dLbl>
              <c:idx val="1"/>
              <c:layout>
                <c:manualLayout>
                  <c:x val="-1.4677002512309896E-2"/>
                  <c:y val="-1.0113959637496573E-2"/>
                </c:manualLayout>
              </c:layout>
              <c:tx>
                <c:rich>
                  <a:bodyPr/>
                  <a:lstStyle/>
                  <a:p>
                    <a:r>
                      <a:rPr lang="en-US"/>
                      <a:t>LCL</a:t>
                    </a:r>
                  </a:p>
                </c:rich>
              </c:tx>
              <c:showVal val="1"/>
            </c:dLbl>
            <c:dLbl>
              <c:idx val="12"/>
              <c:layout>
                <c:manualLayout>
                  <c:x val="-1.4677002512309896E-2"/>
                  <c:y val="-1.0113959637496573E-2"/>
                </c:manualLayout>
              </c:layout>
              <c:showVal val="1"/>
            </c:dLbl>
            <c:delete val="1"/>
          </c:dLbls>
          <c:cat>
            <c:numRef>
              <c:f>'XmRdata 4'!$A$2:$A$14</c:f>
              <c:numCache>
                <c:formatCode>d\-mmm</c:formatCode>
                <c:ptCount val="13"/>
                <c:pt idx="0">
                  <c:v>40718</c:v>
                </c:pt>
                <c:pt idx="1">
                  <c:v>40724</c:v>
                </c:pt>
                <c:pt idx="2">
                  <c:v>40731</c:v>
                </c:pt>
                <c:pt idx="3">
                  <c:v>40736</c:v>
                </c:pt>
                <c:pt idx="4">
                  <c:v>40743</c:v>
                </c:pt>
                <c:pt idx="5">
                  <c:v>40750</c:v>
                </c:pt>
                <c:pt idx="6">
                  <c:v>40757</c:v>
                </c:pt>
                <c:pt idx="7">
                  <c:v>40764</c:v>
                </c:pt>
                <c:pt idx="8">
                  <c:v>40772</c:v>
                </c:pt>
                <c:pt idx="9">
                  <c:v>40778</c:v>
                </c:pt>
                <c:pt idx="10">
                  <c:v>40785</c:v>
                </c:pt>
                <c:pt idx="11">
                  <c:v>40792</c:v>
                </c:pt>
                <c:pt idx="12">
                  <c:v>40799</c:v>
                </c:pt>
              </c:numCache>
            </c:numRef>
          </c:cat>
          <c:val>
            <c:numRef>
              <c:f>'XmRdata 4'!$I$2:$I$14</c:f>
              <c:numCache>
                <c:formatCode>0.</c:formatCode>
                <c:ptCount val="13"/>
                <c:pt idx="0">
                  <c:v>1028.9147435897435</c:v>
                </c:pt>
                <c:pt idx="1">
                  <c:v>1028.9147435897435</c:v>
                </c:pt>
                <c:pt idx="2">
                  <c:v>1028.9147435897435</c:v>
                </c:pt>
                <c:pt idx="3">
                  <c:v>1028.9147435897435</c:v>
                </c:pt>
                <c:pt idx="4">
                  <c:v>1028.9147435897435</c:v>
                </c:pt>
                <c:pt idx="5">
                  <c:v>1028.9147435897435</c:v>
                </c:pt>
                <c:pt idx="6">
                  <c:v>1028.9147435897435</c:v>
                </c:pt>
                <c:pt idx="7">
                  <c:v>1028.9147435897435</c:v>
                </c:pt>
                <c:pt idx="8">
                  <c:v>1028.9147435897435</c:v>
                </c:pt>
                <c:pt idx="9">
                  <c:v>1028.9147435897435</c:v>
                </c:pt>
                <c:pt idx="10">
                  <c:v>1028.9147435897435</c:v>
                </c:pt>
                <c:pt idx="11">
                  <c:v>1028.9147435897435</c:v>
                </c:pt>
                <c:pt idx="12">
                  <c:v>1028.9147435897435</c:v>
                </c:pt>
              </c:numCache>
            </c:numRef>
          </c:val>
        </c:ser>
        <c:marker val="1"/>
        <c:axId val="64106880"/>
        <c:axId val="64108800"/>
      </c:lineChart>
      <c:catAx>
        <c:axId val="64106880"/>
        <c:scaling>
          <c:orientation val="minMax"/>
        </c:scaling>
        <c:axPos val="b"/>
        <c:title>
          <c:tx>
            <c:rich>
              <a:bodyPr/>
              <a:lstStyle/>
              <a:p>
                <a:pPr>
                  <a:defRPr sz="1800"/>
                </a:pPr>
                <a:r>
                  <a:rPr lang="en-US" sz="1800" dirty="0" smtClean="0"/>
                  <a:t>Post-Intervention to Today</a:t>
                </a:r>
                <a:endParaRPr lang="en-US" sz="1800" dirty="0"/>
              </a:p>
            </c:rich>
          </c:tx>
          <c:layout/>
        </c:title>
        <c:numFmt formatCode="d\-mmm" sourceLinked="1"/>
        <c:tickLblPos val="nextTo"/>
        <c:crossAx val="64108800"/>
        <c:crosses val="autoZero"/>
        <c:lblAlgn val="ctr"/>
        <c:lblOffset val="100"/>
      </c:catAx>
      <c:valAx>
        <c:axId val="64108800"/>
        <c:scaling>
          <c:orientation val="minMax"/>
          <c:min val="867.80000000000007"/>
        </c:scaling>
        <c:axPos val="l"/>
        <c:title>
          <c:tx>
            <c:rich>
              <a:bodyPr/>
              <a:lstStyle/>
              <a:p>
                <a:pPr>
                  <a:defRPr sz="1200"/>
                </a:pPr>
                <a:r>
                  <a:rPr lang="en-US" sz="1200"/>
                  <a:t># Overdue Results</a:t>
                </a:r>
              </a:p>
            </c:rich>
          </c:tx>
          <c:layout/>
        </c:title>
        <c:numFmt formatCode="0." sourceLinked="1"/>
        <c:tickLblPos val="nextTo"/>
        <c:crossAx val="64106880"/>
        <c:crosses val="autoZero"/>
        <c:crossBetween val="midCat"/>
      </c:valAx>
      <c:spPr>
        <a:noFill/>
        <a:ln w="25400">
          <a:noFill/>
        </a:ln>
      </c:spPr>
    </c:plotArea>
    <c:plotVisOnly val="1"/>
    <c:dispBlanksAs val="gap"/>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endParaRPr lang="en-US"/>
          </a:p>
        </c:rich>
      </c:tx>
      <c:layout/>
    </c:title>
    <c:plotArea>
      <c:layout/>
      <c:lineChart>
        <c:grouping val="standard"/>
        <c:ser>
          <c:idx val="0"/>
          <c:order val="0"/>
          <c:tx>
            <c:strRef>
              <c:f>'XmRdata 6'!$B$1</c:f>
              <c:strCache>
                <c:ptCount val="1"/>
                <c:pt idx="0">
                  <c:v>Data1</c:v>
                </c:pt>
              </c:strCache>
            </c:strRef>
          </c:tx>
          <c:spPr>
            <a:ln w="12700">
              <a:solidFill>
                <a:srgbClr val="000080"/>
              </a:solidFill>
              <a:prstDash val="solid"/>
            </a:ln>
            <a:effectLst/>
          </c:spPr>
          <c:marker>
            <c:symbol val="square"/>
            <c:size val="6"/>
            <c:spPr>
              <a:solidFill>
                <a:srgbClr val="000080"/>
              </a:solidFill>
              <a:ln>
                <a:solidFill>
                  <a:srgbClr val="000080"/>
                </a:solidFill>
                <a:prstDash val="solid"/>
              </a:ln>
            </c:spPr>
          </c:marker>
          <c:dPt>
            <c:idx val="12"/>
            <c:marker>
              <c:symbol val="diamond"/>
              <c:size val="6"/>
              <c:spPr>
                <a:solidFill>
                  <a:srgbClr val="FF0000"/>
                </a:solidFill>
                <a:ln>
                  <a:solidFill>
                    <a:srgbClr val="FF0000"/>
                  </a:solidFill>
                  <a:prstDash val="solid"/>
                </a:ln>
              </c:spPr>
            </c:marker>
          </c:dPt>
          <c:dPt>
            <c:idx val="13"/>
            <c:marker>
              <c:symbol val="diamond"/>
              <c:size val="6"/>
              <c:spPr>
                <a:solidFill>
                  <a:srgbClr val="FF0000"/>
                </a:solidFill>
                <a:ln>
                  <a:solidFill>
                    <a:srgbClr val="FF0000"/>
                  </a:solidFill>
                  <a:prstDash val="solid"/>
                </a:ln>
              </c:spPr>
            </c:marker>
            <c:spPr>
              <a:ln w="12700">
                <a:solidFill>
                  <a:srgbClr val="FF0000"/>
                </a:solidFill>
                <a:prstDash val="solid"/>
              </a:ln>
              <a:effectLst/>
            </c:spPr>
          </c:dPt>
          <c:dPt>
            <c:idx val="14"/>
            <c:marker>
              <c:symbol val="diamond"/>
              <c:size val="6"/>
              <c:spPr>
                <a:solidFill>
                  <a:srgbClr val="FF0000"/>
                </a:solidFill>
                <a:ln>
                  <a:solidFill>
                    <a:srgbClr val="FF0000"/>
                  </a:solidFill>
                  <a:prstDash val="solid"/>
                </a:ln>
              </c:spPr>
            </c:marker>
            <c:spPr>
              <a:ln w="12700">
                <a:solidFill>
                  <a:srgbClr val="FF0000"/>
                </a:solidFill>
                <a:prstDash val="solid"/>
              </a:ln>
              <a:effectLst/>
            </c:spPr>
          </c:dPt>
          <c:dPt>
            <c:idx val="15"/>
            <c:marker>
              <c:symbol val="diamond"/>
              <c:size val="6"/>
              <c:spPr>
                <a:solidFill>
                  <a:srgbClr val="FF0000"/>
                </a:solidFill>
                <a:ln>
                  <a:solidFill>
                    <a:srgbClr val="FF0000"/>
                  </a:solidFill>
                  <a:prstDash val="solid"/>
                </a:ln>
              </c:spPr>
            </c:marker>
            <c:spPr>
              <a:ln w="12700">
                <a:solidFill>
                  <a:srgbClr val="FF0000"/>
                </a:solidFill>
                <a:prstDash val="solid"/>
              </a:ln>
              <a:effectLst/>
            </c:spPr>
          </c:dPt>
          <c:dPt>
            <c:idx val="16"/>
            <c:marker>
              <c:symbol val="diamond"/>
              <c:size val="6"/>
              <c:spPr>
                <a:solidFill>
                  <a:srgbClr val="FF0000"/>
                </a:solidFill>
                <a:ln>
                  <a:solidFill>
                    <a:srgbClr val="FF0000"/>
                  </a:solidFill>
                  <a:prstDash val="solid"/>
                </a:ln>
              </c:spPr>
            </c:marker>
            <c:spPr>
              <a:ln w="12700">
                <a:solidFill>
                  <a:srgbClr val="FF0000"/>
                </a:solidFill>
                <a:prstDash val="solid"/>
              </a:ln>
              <a:effectLst/>
            </c:spPr>
          </c:dPt>
          <c:dPt>
            <c:idx val="17"/>
            <c:marker>
              <c:symbol val="diamond"/>
              <c:size val="6"/>
              <c:spPr>
                <a:solidFill>
                  <a:srgbClr val="FF0000"/>
                </a:solidFill>
                <a:ln>
                  <a:solidFill>
                    <a:srgbClr val="FF0000"/>
                  </a:solidFill>
                  <a:prstDash val="solid"/>
                </a:ln>
              </c:spPr>
            </c:marker>
            <c:spPr>
              <a:ln w="12700">
                <a:solidFill>
                  <a:srgbClr val="FF0000"/>
                </a:solidFill>
                <a:prstDash val="solid"/>
              </a:ln>
              <a:effectLst/>
            </c:spPr>
          </c:dPt>
          <c:dPt>
            <c:idx val="25"/>
            <c:marker>
              <c:symbol val="diamond"/>
              <c:size val="6"/>
              <c:spPr>
                <a:solidFill>
                  <a:srgbClr val="FF0000"/>
                </a:solidFill>
                <a:ln>
                  <a:solidFill>
                    <a:srgbClr val="FF0000"/>
                  </a:solidFill>
                  <a:prstDash val="solid"/>
                </a:ln>
              </c:spPr>
            </c:marker>
          </c:dPt>
          <c:dPt>
            <c:idx val="26"/>
            <c:marker>
              <c:symbol val="diamond"/>
              <c:size val="6"/>
              <c:spPr>
                <a:solidFill>
                  <a:srgbClr val="FF0000"/>
                </a:solidFill>
                <a:ln>
                  <a:solidFill>
                    <a:srgbClr val="FF0000"/>
                  </a:solidFill>
                  <a:prstDash val="solid"/>
                </a:ln>
              </c:spPr>
            </c:marker>
            <c:spPr>
              <a:ln w="12700">
                <a:solidFill>
                  <a:srgbClr val="FF0000"/>
                </a:solidFill>
                <a:prstDash val="solid"/>
              </a:ln>
              <a:effectLst/>
            </c:spPr>
          </c:dPt>
          <c:dPt>
            <c:idx val="27"/>
            <c:marker>
              <c:symbol val="diamond"/>
              <c:size val="6"/>
              <c:spPr>
                <a:solidFill>
                  <a:srgbClr val="FF0000"/>
                </a:solidFill>
                <a:ln>
                  <a:solidFill>
                    <a:srgbClr val="FF0000"/>
                  </a:solidFill>
                  <a:prstDash val="solid"/>
                </a:ln>
              </c:spPr>
            </c:marker>
            <c:spPr>
              <a:ln w="12700">
                <a:solidFill>
                  <a:srgbClr val="FF0000"/>
                </a:solidFill>
                <a:prstDash val="solid"/>
              </a:ln>
              <a:effectLst/>
            </c:spPr>
          </c:dPt>
          <c:dPt>
            <c:idx val="28"/>
            <c:marker>
              <c:symbol val="diamond"/>
              <c:size val="6"/>
              <c:spPr>
                <a:solidFill>
                  <a:srgbClr val="FF0000"/>
                </a:solidFill>
                <a:ln>
                  <a:solidFill>
                    <a:srgbClr val="FF0000"/>
                  </a:solidFill>
                  <a:prstDash val="solid"/>
                </a:ln>
              </c:spPr>
            </c:marker>
            <c:spPr>
              <a:ln w="12700">
                <a:solidFill>
                  <a:srgbClr val="FF0000"/>
                </a:solidFill>
                <a:prstDash val="solid"/>
              </a:ln>
              <a:effectLst/>
            </c:spPr>
          </c:dPt>
          <c:dPt>
            <c:idx val="29"/>
            <c:marker>
              <c:symbol val="diamond"/>
              <c:size val="6"/>
              <c:spPr>
                <a:solidFill>
                  <a:srgbClr val="FF0000"/>
                </a:solidFill>
                <a:ln>
                  <a:solidFill>
                    <a:srgbClr val="FF0000"/>
                  </a:solidFill>
                  <a:prstDash val="solid"/>
                </a:ln>
              </c:spPr>
            </c:marker>
            <c:spPr>
              <a:ln w="12700">
                <a:solidFill>
                  <a:srgbClr val="FF0000"/>
                </a:solidFill>
                <a:prstDash val="solid"/>
              </a:ln>
              <a:effectLst/>
            </c:spPr>
          </c:dPt>
          <c:dPt>
            <c:idx val="30"/>
            <c:marker>
              <c:symbol val="diamond"/>
              <c:size val="6"/>
              <c:spPr>
                <a:solidFill>
                  <a:srgbClr val="FF0000"/>
                </a:solidFill>
                <a:ln>
                  <a:solidFill>
                    <a:srgbClr val="FF0000"/>
                  </a:solidFill>
                  <a:prstDash val="solid"/>
                </a:ln>
              </c:spPr>
            </c:marker>
            <c:spPr>
              <a:ln w="12700">
                <a:solidFill>
                  <a:srgbClr val="FF0000"/>
                </a:solidFill>
                <a:prstDash val="solid"/>
              </a:ln>
              <a:effectLst/>
            </c:spPr>
          </c:dPt>
          <c:cat>
            <c:strRef>
              <c:f>'XmRdata 6'!$A$2:$A$35</c:f>
              <c:strCache>
                <c:ptCount val="34"/>
                <c:pt idx="0">
                  <c:v>1/2/2011</c:v>
                </c:pt>
                <c:pt idx="1">
                  <c:v>1/9/2011</c:v>
                </c:pt>
                <c:pt idx="2">
                  <c:v>1/16/2011</c:v>
                </c:pt>
                <c:pt idx="3">
                  <c:v>1/23/2011</c:v>
                </c:pt>
                <c:pt idx="4">
                  <c:v>1/30/2011</c:v>
                </c:pt>
                <c:pt idx="5">
                  <c:v>2/6/2011</c:v>
                </c:pt>
                <c:pt idx="6">
                  <c:v>2/13/2011</c:v>
                </c:pt>
                <c:pt idx="7">
                  <c:v>2/20/2011</c:v>
                </c:pt>
                <c:pt idx="8">
                  <c:v>2/27/2011</c:v>
                </c:pt>
                <c:pt idx="9">
                  <c:v>3/6/2011</c:v>
                </c:pt>
                <c:pt idx="10">
                  <c:v>3/13/2011</c:v>
                </c:pt>
                <c:pt idx="11">
                  <c:v>3/20/2011</c:v>
                </c:pt>
                <c:pt idx="12">
                  <c:v>3/27/2011</c:v>
                </c:pt>
                <c:pt idx="13">
                  <c:v>4/3/2011</c:v>
                </c:pt>
                <c:pt idx="14">
                  <c:v>4/10/2011</c:v>
                </c:pt>
                <c:pt idx="15">
                  <c:v>4/17/2011</c:v>
                </c:pt>
                <c:pt idx="16">
                  <c:v>4/24/2011</c:v>
                </c:pt>
                <c:pt idx="17">
                  <c:v>5/1/2011</c:v>
                </c:pt>
                <c:pt idx="18">
                  <c:v>5/8/2011</c:v>
                </c:pt>
                <c:pt idx="19">
                  <c:v>5/15/2011</c:v>
                </c:pt>
                <c:pt idx="20">
                  <c:v>5/22/2011</c:v>
                </c:pt>
                <c:pt idx="21">
                  <c:v>5/29/2011</c:v>
                </c:pt>
                <c:pt idx="22">
                  <c:v>6/5/2011</c:v>
                </c:pt>
                <c:pt idx="25">
                  <c:v>6/26/2011</c:v>
                </c:pt>
                <c:pt idx="26">
                  <c:v>7/3/2011</c:v>
                </c:pt>
                <c:pt idx="27">
                  <c:v>7/10/2011</c:v>
                </c:pt>
                <c:pt idx="28">
                  <c:v>7/17/2011</c:v>
                </c:pt>
                <c:pt idx="29">
                  <c:v>7/24/2011</c:v>
                </c:pt>
                <c:pt idx="30">
                  <c:v>7/31/2011</c:v>
                </c:pt>
                <c:pt idx="31">
                  <c:v>8/7/2011</c:v>
                </c:pt>
                <c:pt idx="32">
                  <c:v>8/14/2011</c:v>
                </c:pt>
                <c:pt idx="33">
                  <c:v>8/21/2011</c:v>
                </c:pt>
              </c:strCache>
            </c:strRef>
          </c:cat>
          <c:val>
            <c:numRef>
              <c:f>'XmRdata 6'!$B$2:$B$35</c:f>
              <c:numCache>
                <c:formatCode>0.</c:formatCode>
                <c:ptCount val="34"/>
                <c:pt idx="0">
                  <c:v>174</c:v>
                </c:pt>
                <c:pt idx="1">
                  <c:v>139</c:v>
                </c:pt>
                <c:pt idx="2">
                  <c:v>115</c:v>
                </c:pt>
                <c:pt idx="3">
                  <c:v>112</c:v>
                </c:pt>
                <c:pt idx="4">
                  <c:v>96</c:v>
                </c:pt>
                <c:pt idx="5">
                  <c:v>147</c:v>
                </c:pt>
                <c:pt idx="6">
                  <c:v>130</c:v>
                </c:pt>
                <c:pt idx="7">
                  <c:v>91</c:v>
                </c:pt>
                <c:pt idx="8">
                  <c:v>199</c:v>
                </c:pt>
                <c:pt idx="9">
                  <c:v>120</c:v>
                </c:pt>
                <c:pt idx="10">
                  <c:v>134</c:v>
                </c:pt>
                <c:pt idx="11">
                  <c:v>129</c:v>
                </c:pt>
                <c:pt idx="12">
                  <c:v>167</c:v>
                </c:pt>
                <c:pt idx="13">
                  <c:v>155</c:v>
                </c:pt>
                <c:pt idx="14">
                  <c:v>150</c:v>
                </c:pt>
                <c:pt idx="15">
                  <c:v>140</c:v>
                </c:pt>
                <c:pt idx="16">
                  <c:v>125</c:v>
                </c:pt>
                <c:pt idx="17">
                  <c:v>108</c:v>
                </c:pt>
                <c:pt idx="18">
                  <c:v>176</c:v>
                </c:pt>
                <c:pt idx="19">
                  <c:v>106</c:v>
                </c:pt>
                <c:pt idx="20">
                  <c:v>71</c:v>
                </c:pt>
                <c:pt idx="21">
                  <c:v>108</c:v>
                </c:pt>
                <c:pt idx="22">
                  <c:v>146</c:v>
                </c:pt>
                <c:pt idx="25">
                  <c:v>154</c:v>
                </c:pt>
                <c:pt idx="26">
                  <c:v>127</c:v>
                </c:pt>
                <c:pt idx="27">
                  <c:v>120</c:v>
                </c:pt>
                <c:pt idx="28">
                  <c:v>103</c:v>
                </c:pt>
                <c:pt idx="29">
                  <c:v>88</c:v>
                </c:pt>
                <c:pt idx="30">
                  <c:v>50</c:v>
                </c:pt>
                <c:pt idx="31">
                  <c:v>80</c:v>
                </c:pt>
                <c:pt idx="32">
                  <c:v>103</c:v>
                </c:pt>
                <c:pt idx="33">
                  <c:v>80</c:v>
                </c:pt>
              </c:numCache>
            </c:numRef>
          </c:val>
        </c:ser>
        <c:ser>
          <c:idx val="1"/>
          <c:order val="1"/>
          <c:tx>
            <c:strRef>
              <c:f>'XmRdata 6'!$C$1</c:f>
              <c:strCache>
                <c:ptCount val="1"/>
                <c:pt idx="0">
                  <c:v>UCL</c:v>
                </c:pt>
              </c:strCache>
            </c:strRef>
          </c:tx>
          <c:spPr>
            <a:ln w="12700">
              <a:solidFill>
                <a:srgbClr val="FF0000"/>
              </a:solidFill>
              <a:prstDash val="lgDash"/>
            </a:ln>
            <a:effectLst/>
          </c:spPr>
          <c:marker>
            <c:symbol val="none"/>
          </c:marker>
          <c:dLbls>
            <c:dLbl>
              <c:idx val="1"/>
              <c:layout>
                <c:manualLayout>
                  <c:x val="-1.4642262434768433E-2"/>
                  <c:y val="-1.006864915990204E-2"/>
                </c:manualLayout>
              </c:layout>
              <c:tx>
                <c:rich>
                  <a:bodyPr/>
                  <a:lstStyle/>
                  <a:p>
                    <a:r>
                      <a:rPr lang="en-US"/>
                      <a:t>UCL</a:t>
                    </a:r>
                  </a:p>
                </c:rich>
              </c:tx>
              <c:showVal val="1"/>
            </c:dLbl>
            <c:dLbl>
              <c:idx val="22"/>
              <c:layout>
                <c:manualLayout>
                  <c:x val="-1.4642262434768433E-2"/>
                  <c:y val="-1.006864915990204E-2"/>
                </c:manualLayout>
              </c:layout>
              <c:showVal val="1"/>
            </c:dLbl>
            <c:dLbl>
              <c:idx val="33"/>
              <c:layout>
                <c:manualLayout>
                  <c:x val="-1.4642262434768433E-2"/>
                  <c:y val="-1.006864915990208E-2"/>
                </c:manualLayout>
              </c:layout>
              <c:showVal val="1"/>
            </c:dLbl>
            <c:delete val="1"/>
          </c:dLbls>
          <c:cat>
            <c:strRef>
              <c:f>'XmRdata 6'!$A$2:$A$35</c:f>
              <c:strCache>
                <c:ptCount val="34"/>
                <c:pt idx="0">
                  <c:v>1/2/2011</c:v>
                </c:pt>
                <c:pt idx="1">
                  <c:v>1/9/2011</c:v>
                </c:pt>
                <c:pt idx="2">
                  <c:v>1/16/2011</c:v>
                </c:pt>
                <c:pt idx="3">
                  <c:v>1/23/2011</c:v>
                </c:pt>
                <c:pt idx="4">
                  <c:v>1/30/2011</c:v>
                </c:pt>
                <c:pt idx="5">
                  <c:v>2/6/2011</c:v>
                </c:pt>
                <c:pt idx="6">
                  <c:v>2/13/2011</c:v>
                </c:pt>
                <c:pt idx="7">
                  <c:v>2/20/2011</c:v>
                </c:pt>
                <c:pt idx="8">
                  <c:v>2/27/2011</c:v>
                </c:pt>
                <c:pt idx="9">
                  <c:v>3/6/2011</c:v>
                </c:pt>
                <c:pt idx="10">
                  <c:v>3/13/2011</c:v>
                </c:pt>
                <c:pt idx="11">
                  <c:v>3/20/2011</c:v>
                </c:pt>
                <c:pt idx="12">
                  <c:v>3/27/2011</c:v>
                </c:pt>
                <c:pt idx="13">
                  <c:v>4/3/2011</c:v>
                </c:pt>
                <c:pt idx="14">
                  <c:v>4/10/2011</c:v>
                </c:pt>
                <c:pt idx="15">
                  <c:v>4/17/2011</c:v>
                </c:pt>
                <c:pt idx="16">
                  <c:v>4/24/2011</c:v>
                </c:pt>
                <c:pt idx="17">
                  <c:v>5/1/2011</c:v>
                </c:pt>
                <c:pt idx="18">
                  <c:v>5/8/2011</c:v>
                </c:pt>
                <c:pt idx="19">
                  <c:v>5/15/2011</c:v>
                </c:pt>
                <c:pt idx="20">
                  <c:v>5/22/2011</c:v>
                </c:pt>
                <c:pt idx="21">
                  <c:v>5/29/2011</c:v>
                </c:pt>
                <c:pt idx="22">
                  <c:v>6/5/2011</c:v>
                </c:pt>
                <c:pt idx="25">
                  <c:v>6/26/2011</c:v>
                </c:pt>
                <c:pt idx="26">
                  <c:v>7/3/2011</c:v>
                </c:pt>
                <c:pt idx="27">
                  <c:v>7/10/2011</c:v>
                </c:pt>
                <c:pt idx="28">
                  <c:v>7/17/2011</c:v>
                </c:pt>
                <c:pt idx="29">
                  <c:v>7/24/2011</c:v>
                </c:pt>
                <c:pt idx="30">
                  <c:v>7/31/2011</c:v>
                </c:pt>
                <c:pt idx="31">
                  <c:v>8/7/2011</c:v>
                </c:pt>
                <c:pt idx="32">
                  <c:v>8/14/2011</c:v>
                </c:pt>
                <c:pt idx="33">
                  <c:v>8/21/2011</c:v>
                </c:pt>
              </c:strCache>
            </c:strRef>
          </c:cat>
          <c:val>
            <c:numRef>
              <c:f>'XmRdata 6'!$C$2:$C$35</c:f>
              <c:numCache>
                <c:formatCode>0.</c:formatCode>
                <c:ptCount val="34"/>
                <c:pt idx="0">
                  <c:v>221.07604743083004</c:v>
                </c:pt>
                <c:pt idx="1">
                  <c:v>221.07604743083004</c:v>
                </c:pt>
                <c:pt idx="2">
                  <c:v>221.07604743083004</c:v>
                </c:pt>
                <c:pt idx="3">
                  <c:v>221.07604743083004</c:v>
                </c:pt>
                <c:pt idx="4">
                  <c:v>221.07604743083004</c:v>
                </c:pt>
                <c:pt idx="5">
                  <c:v>221.07604743083004</c:v>
                </c:pt>
                <c:pt idx="6">
                  <c:v>221.07604743083004</c:v>
                </c:pt>
                <c:pt idx="7">
                  <c:v>221.07604743083004</c:v>
                </c:pt>
                <c:pt idx="8">
                  <c:v>221.07604743083004</c:v>
                </c:pt>
                <c:pt idx="9">
                  <c:v>221.07604743083004</c:v>
                </c:pt>
                <c:pt idx="10">
                  <c:v>221.07604743083004</c:v>
                </c:pt>
                <c:pt idx="11">
                  <c:v>221.07604743083004</c:v>
                </c:pt>
                <c:pt idx="12">
                  <c:v>221.07604743083004</c:v>
                </c:pt>
                <c:pt idx="13">
                  <c:v>221.07604743083004</c:v>
                </c:pt>
                <c:pt idx="14">
                  <c:v>221.07604743083004</c:v>
                </c:pt>
                <c:pt idx="15">
                  <c:v>221.07604743083004</c:v>
                </c:pt>
                <c:pt idx="16">
                  <c:v>221.07604743083004</c:v>
                </c:pt>
                <c:pt idx="17">
                  <c:v>221.07604743083004</c:v>
                </c:pt>
                <c:pt idx="18">
                  <c:v>221.07604743083004</c:v>
                </c:pt>
                <c:pt idx="19">
                  <c:v>221.07604743083004</c:v>
                </c:pt>
                <c:pt idx="20">
                  <c:v>221.07604743083004</c:v>
                </c:pt>
                <c:pt idx="21">
                  <c:v>221.07604743083004</c:v>
                </c:pt>
                <c:pt idx="22">
                  <c:v>221.07604743083004</c:v>
                </c:pt>
                <c:pt idx="24">
                  <c:v>160.40555555555525</c:v>
                </c:pt>
                <c:pt idx="25">
                  <c:v>160.40555555555525</c:v>
                </c:pt>
                <c:pt idx="26">
                  <c:v>160.40555555555525</c:v>
                </c:pt>
                <c:pt idx="27">
                  <c:v>160.40555555555525</c:v>
                </c:pt>
                <c:pt idx="28">
                  <c:v>160.40555555555525</c:v>
                </c:pt>
                <c:pt idx="29">
                  <c:v>160.40555555555525</c:v>
                </c:pt>
                <c:pt idx="30">
                  <c:v>160.40555555555525</c:v>
                </c:pt>
                <c:pt idx="31">
                  <c:v>160.40555555555525</c:v>
                </c:pt>
                <c:pt idx="32">
                  <c:v>160.40555555555525</c:v>
                </c:pt>
                <c:pt idx="33">
                  <c:v>160.40555555555525</c:v>
                </c:pt>
              </c:numCache>
            </c:numRef>
          </c:val>
        </c:ser>
        <c:ser>
          <c:idx val="2"/>
          <c:order val="2"/>
          <c:tx>
            <c:strRef>
              <c:f>'XmRdata 6'!$D$1</c:f>
              <c:strCache>
                <c:ptCount val="1"/>
                <c:pt idx="0">
                  <c:v> +2 Sigma</c:v>
                </c:pt>
              </c:strCache>
            </c:strRef>
          </c:tx>
          <c:spPr>
            <a:ln w="12700">
              <a:solidFill>
                <a:srgbClr val="FF8080"/>
              </a:solidFill>
              <a:prstDash val="lgDashDot"/>
            </a:ln>
            <a:effectLst/>
          </c:spPr>
          <c:marker>
            <c:symbol val="none"/>
          </c:marker>
          <c:cat>
            <c:strRef>
              <c:f>'XmRdata 6'!$A$2:$A$35</c:f>
              <c:strCache>
                <c:ptCount val="34"/>
                <c:pt idx="0">
                  <c:v>1/2/2011</c:v>
                </c:pt>
                <c:pt idx="1">
                  <c:v>1/9/2011</c:v>
                </c:pt>
                <c:pt idx="2">
                  <c:v>1/16/2011</c:v>
                </c:pt>
                <c:pt idx="3">
                  <c:v>1/23/2011</c:v>
                </c:pt>
                <c:pt idx="4">
                  <c:v>1/30/2011</c:v>
                </c:pt>
                <c:pt idx="5">
                  <c:v>2/6/2011</c:v>
                </c:pt>
                <c:pt idx="6">
                  <c:v>2/13/2011</c:v>
                </c:pt>
                <c:pt idx="7">
                  <c:v>2/20/2011</c:v>
                </c:pt>
                <c:pt idx="8">
                  <c:v>2/27/2011</c:v>
                </c:pt>
                <c:pt idx="9">
                  <c:v>3/6/2011</c:v>
                </c:pt>
                <c:pt idx="10">
                  <c:v>3/13/2011</c:v>
                </c:pt>
                <c:pt idx="11">
                  <c:v>3/20/2011</c:v>
                </c:pt>
                <c:pt idx="12">
                  <c:v>3/27/2011</c:v>
                </c:pt>
                <c:pt idx="13">
                  <c:v>4/3/2011</c:v>
                </c:pt>
                <c:pt idx="14">
                  <c:v>4/10/2011</c:v>
                </c:pt>
                <c:pt idx="15">
                  <c:v>4/17/2011</c:v>
                </c:pt>
                <c:pt idx="16">
                  <c:v>4/24/2011</c:v>
                </c:pt>
                <c:pt idx="17">
                  <c:v>5/1/2011</c:v>
                </c:pt>
                <c:pt idx="18">
                  <c:v>5/8/2011</c:v>
                </c:pt>
                <c:pt idx="19">
                  <c:v>5/15/2011</c:v>
                </c:pt>
                <c:pt idx="20">
                  <c:v>5/22/2011</c:v>
                </c:pt>
                <c:pt idx="21">
                  <c:v>5/29/2011</c:v>
                </c:pt>
                <c:pt idx="22">
                  <c:v>6/5/2011</c:v>
                </c:pt>
                <c:pt idx="25">
                  <c:v>6/26/2011</c:v>
                </c:pt>
                <c:pt idx="26">
                  <c:v>7/3/2011</c:v>
                </c:pt>
                <c:pt idx="27">
                  <c:v>7/10/2011</c:v>
                </c:pt>
                <c:pt idx="28">
                  <c:v>7/17/2011</c:v>
                </c:pt>
                <c:pt idx="29">
                  <c:v>7/24/2011</c:v>
                </c:pt>
                <c:pt idx="30">
                  <c:v>7/31/2011</c:v>
                </c:pt>
                <c:pt idx="31">
                  <c:v>8/7/2011</c:v>
                </c:pt>
                <c:pt idx="32">
                  <c:v>8/14/2011</c:v>
                </c:pt>
                <c:pt idx="33">
                  <c:v>8/21/2011</c:v>
                </c:pt>
              </c:strCache>
            </c:strRef>
          </c:cat>
          <c:val>
            <c:numRef>
              <c:f>'XmRdata 6'!$D$2:$D$35</c:f>
              <c:numCache>
                <c:formatCode>0.</c:formatCode>
                <c:ptCount val="34"/>
                <c:pt idx="0">
                  <c:v>191.4130171277998</c:v>
                </c:pt>
                <c:pt idx="1">
                  <c:v>191.4130171277998</c:v>
                </c:pt>
                <c:pt idx="2">
                  <c:v>191.4130171277998</c:v>
                </c:pt>
                <c:pt idx="3">
                  <c:v>191.4130171277998</c:v>
                </c:pt>
                <c:pt idx="4">
                  <c:v>191.4130171277998</c:v>
                </c:pt>
                <c:pt idx="5">
                  <c:v>191.4130171277998</c:v>
                </c:pt>
                <c:pt idx="6">
                  <c:v>191.4130171277998</c:v>
                </c:pt>
                <c:pt idx="7">
                  <c:v>191.4130171277998</c:v>
                </c:pt>
                <c:pt idx="8">
                  <c:v>191.4130171277998</c:v>
                </c:pt>
                <c:pt idx="9">
                  <c:v>191.4130171277998</c:v>
                </c:pt>
                <c:pt idx="10">
                  <c:v>191.4130171277998</c:v>
                </c:pt>
                <c:pt idx="11">
                  <c:v>191.4130171277998</c:v>
                </c:pt>
                <c:pt idx="12">
                  <c:v>191.4130171277998</c:v>
                </c:pt>
                <c:pt idx="13">
                  <c:v>191.4130171277998</c:v>
                </c:pt>
                <c:pt idx="14">
                  <c:v>191.4130171277998</c:v>
                </c:pt>
                <c:pt idx="15">
                  <c:v>191.4130171277998</c:v>
                </c:pt>
                <c:pt idx="16">
                  <c:v>191.4130171277998</c:v>
                </c:pt>
                <c:pt idx="17">
                  <c:v>191.4130171277998</c:v>
                </c:pt>
                <c:pt idx="18">
                  <c:v>191.4130171277998</c:v>
                </c:pt>
                <c:pt idx="19">
                  <c:v>191.4130171277998</c:v>
                </c:pt>
                <c:pt idx="20">
                  <c:v>191.4130171277998</c:v>
                </c:pt>
                <c:pt idx="21">
                  <c:v>191.4130171277998</c:v>
                </c:pt>
                <c:pt idx="22">
                  <c:v>191.4130171277998</c:v>
                </c:pt>
                <c:pt idx="24">
                  <c:v>140.45555555555558</c:v>
                </c:pt>
                <c:pt idx="25">
                  <c:v>140.45555555555558</c:v>
                </c:pt>
                <c:pt idx="26">
                  <c:v>140.45555555555558</c:v>
                </c:pt>
                <c:pt idx="27">
                  <c:v>140.45555555555558</c:v>
                </c:pt>
                <c:pt idx="28">
                  <c:v>140.45555555555558</c:v>
                </c:pt>
                <c:pt idx="29">
                  <c:v>140.45555555555558</c:v>
                </c:pt>
                <c:pt idx="30">
                  <c:v>140.45555555555558</c:v>
                </c:pt>
                <c:pt idx="31">
                  <c:v>140.45555555555558</c:v>
                </c:pt>
                <c:pt idx="32">
                  <c:v>140.45555555555558</c:v>
                </c:pt>
                <c:pt idx="33">
                  <c:v>140.45555555555558</c:v>
                </c:pt>
              </c:numCache>
            </c:numRef>
          </c:val>
        </c:ser>
        <c:ser>
          <c:idx val="3"/>
          <c:order val="3"/>
          <c:tx>
            <c:strRef>
              <c:f>'XmRdata 6'!$E$1</c:f>
              <c:strCache>
                <c:ptCount val="1"/>
                <c:pt idx="0">
                  <c:v> +1 Sigma</c:v>
                </c:pt>
              </c:strCache>
            </c:strRef>
          </c:tx>
          <c:spPr>
            <a:ln w="12700">
              <a:solidFill>
                <a:srgbClr val="008080"/>
              </a:solidFill>
              <a:prstDash val="lgDashDot"/>
            </a:ln>
            <a:effectLst/>
          </c:spPr>
          <c:marker>
            <c:symbol val="none"/>
          </c:marker>
          <c:cat>
            <c:strRef>
              <c:f>'XmRdata 6'!$A$2:$A$35</c:f>
              <c:strCache>
                <c:ptCount val="34"/>
                <c:pt idx="0">
                  <c:v>1/2/2011</c:v>
                </c:pt>
                <c:pt idx="1">
                  <c:v>1/9/2011</c:v>
                </c:pt>
                <c:pt idx="2">
                  <c:v>1/16/2011</c:v>
                </c:pt>
                <c:pt idx="3">
                  <c:v>1/23/2011</c:v>
                </c:pt>
                <c:pt idx="4">
                  <c:v>1/30/2011</c:v>
                </c:pt>
                <c:pt idx="5">
                  <c:v>2/6/2011</c:v>
                </c:pt>
                <c:pt idx="6">
                  <c:v>2/13/2011</c:v>
                </c:pt>
                <c:pt idx="7">
                  <c:v>2/20/2011</c:v>
                </c:pt>
                <c:pt idx="8">
                  <c:v>2/27/2011</c:v>
                </c:pt>
                <c:pt idx="9">
                  <c:v>3/6/2011</c:v>
                </c:pt>
                <c:pt idx="10">
                  <c:v>3/13/2011</c:v>
                </c:pt>
                <c:pt idx="11">
                  <c:v>3/20/2011</c:v>
                </c:pt>
                <c:pt idx="12">
                  <c:v>3/27/2011</c:v>
                </c:pt>
                <c:pt idx="13">
                  <c:v>4/3/2011</c:v>
                </c:pt>
                <c:pt idx="14">
                  <c:v>4/10/2011</c:v>
                </c:pt>
                <c:pt idx="15">
                  <c:v>4/17/2011</c:v>
                </c:pt>
                <c:pt idx="16">
                  <c:v>4/24/2011</c:v>
                </c:pt>
                <c:pt idx="17">
                  <c:v>5/1/2011</c:v>
                </c:pt>
                <c:pt idx="18">
                  <c:v>5/8/2011</c:v>
                </c:pt>
                <c:pt idx="19">
                  <c:v>5/15/2011</c:v>
                </c:pt>
                <c:pt idx="20">
                  <c:v>5/22/2011</c:v>
                </c:pt>
                <c:pt idx="21">
                  <c:v>5/29/2011</c:v>
                </c:pt>
                <c:pt idx="22">
                  <c:v>6/5/2011</c:v>
                </c:pt>
                <c:pt idx="25">
                  <c:v>6/26/2011</c:v>
                </c:pt>
                <c:pt idx="26">
                  <c:v>7/3/2011</c:v>
                </c:pt>
                <c:pt idx="27">
                  <c:v>7/10/2011</c:v>
                </c:pt>
                <c:pt idx="28">
                  <c:v>7/17/2011</c:v>
                </c:pt>
                <c:pt idx="29">
                  <c:v>7/24/2011</c:v>
                </c:pt>
                <c:pt idx="30">
                  <c:v>7/31/2011</c:v>
                </c:pt>
                <c:pt idx="31">
                  <c:v>8/7/2011</c:v>
                </c:pt>
                <c:pt idx="32">
                  <c:v>8/14/2011</c:v>
                </c:pt>
                <c:pt idx="33">
                  <c:v>8/21/2011</c:v>
                </c:pt>
              </c:strCache>
            </c:strRef>
          </c:cat>
          <c:val>
            <c:numRef>
              <c:f>'XmRdata 6'!$E$2:$E$35</c:f>
              <c:numCache>
                <c:formatCode>0.</c:formatCode>
                <c:ptCount val="34"/>
                <c:pt idx="0">
                  <c:v>161.74998682476911</c:v>
                </c:pt>
                <c:pt idx="1">
                  <c:v>161.74998682476911</c:v>
                </c:pt>
                <c:pt idx="2">
                  <c:v>161.74998682476911</c:v>
                </c:pt>
                <c:pt idx="3">
                  <c:v>161.74998682476911</c:v>
                </c:pt>
                <c:pt idx="4">
                  <c:v>161.74998682476911</c:v>
                </c:pt>
                <c:pt idx="5">
                  <c:v>161.74998682476911</c:v>
                </c:pt>
                <c:pt idx="6">
                  <c:v>161.74998682476911</c:v>
                </c:pt>
                <c:pt idx="7">
                  <c:v>161.74998682476911</c:v>
                </c:pt>
                <c:pt idx="8">
                  <c:v>161.74998682476911</c:v>
                </c:pt>
                <c:pt idx="9">
                  <c:v>161.74998682476911</c:v>
                </c:pt>
                <c:pt idx="10">
                  <c:v>161.74998682476911</c:v>
                </c:pt>
                <c:pt idx="11">
                  <c:v>161.74998682476911</c:v>
                </c:pt>
                <c:pt idx="12">
                  <c:v>161.74998682476911</c:v>
                </c:pt>
                <c:pt idx="13">
                  <c:v>161.74998682476911</c:v>
                </c:pt>
                <c:pt idx="14">
                  <c:v>161.74998682476911</c:v>
                </c:pt>
                <c:pt idx="15">
                  <c:v>161.74998682476911</c:v>
                </c:pt>
                <c:pt idx="16">
                  <c:v>161.74998682476911</c:v>
                </c:pt>
                <c:pt idx="17">
                  <c:v>161.74998682476911</c:v>
                </c:pt>
                <c:pt idx="18">
                  <c:v>161.74998682476911</c:v>
                </c:pt>
                <c:pt idx="19">
                  <c:v>161.74998682476911</c:v>
                </c:pt>
                <c:pt idx="20">
                  <c:v>161.74998682476911</c:v>
                </c:pt>
                <c:pt idx="21">
                  <c:v>161.74998682476911</c:v>
                </c:pt>
                <c:pt idx="22">
                  <c:v>161.74998682476911</c:v>
                </c:pt>
                <c:pt idx="24">
                  <c:v>120.50555555555555</c:v>
                </c:pt>
                <c:pt idx="25">
                  <c:v>120.50555555555555</c:v>
                </c:pt>
                <c:pt idx="26">
                  <c:v>120.50555555555555</c:v>
                </c:pt>
                <c:pt idx="27">
                  <c:v>120.50555555555555</c:v>
                </c:pt>
                <c:pt idx="28">
                  <c:v>120.50555555555555</c:v>
                </c:pt>
                <c:pt idx="29">
                  <c:v>120.50555555555555</c:v>
                </c:pt>
                <c:pt idx="30">
                  <c:v>120.50555555555555</c:v>
                </c:pt>
                <c:pt idx="31">
                  <c:v>120.50555555555555</c:v>
                </c:pt>
                <c:pt idx="32">
                  <c:v>120.50555555555555</c:v>
                </c:pt>
                <c:pt idx="33">
                  <c:v>120.50555555555555</c:v>
                </c:pt>
              </c:numCache>
            </c:numRef>
          </c:val>
        </c:ser>
        <c:ser>
          <c:idx val="4"/>
          <c:order val="4"/>
          <c:tx>
            <c:strRef>
              <c:f>'XmRdata 6'!$F$1</c:f>
              <c:strCache>
                <c:ptCount val="1"/>
                <c:pt idx="0">
                  <c:v>Average</c:v>
                </c:pt>
              </c:strCache>
            </c:strRef>
          </c:tx>
          <c:spPr>
            <a:ln w="12700">
              <a:solidFill>
                <a:srgbClr val="00FFFF"/>
              </a:solidFill>
              <a:prstDash val="solid"/>
            </a:ln>
            <a:effectLst/>
          </c:spPr>
          <c:marker>
            <c:symbol val="none"/>
          </c:marker>
          <c:dLbls>
            <c:dLbl>
              <c:idx val="1"/>
              <c:layout>
                <c:manualLayout>
                  <c:x val="-1.4642262434768433E-2"/>
                  <c:y val="-1.006864915990204E-2"/>
                </c:manualLayout>
              </c:layout>
              <c:tx>
                <c:rich>
                  <a:bodyPr/>
                  <a:lstStyle/>
                  <a:p>
                    <a:r>
                      <a:rPr lang="en-US"/>
                      <a:t>CL</a:t>
                    </a:r>
                  </a:p>
                </c:rich>
              </c:tx>
              <c:showVal val="1"/>
            </c:dLbl>
            <c:dLbl>
              <c:idx val="22"/>
              <c:layout>
                <c:manualLayout>
                  <c:x val="-1.4642262434768433E-2"/>
                  <c:y val="-1.006864915990204E-2"/>
                </c:manualLayout>
              </c:layout>
              <c:showVal val="1"/>
            </c:dLbl>
            <c:dLbl>
              <c:idx val="33"/>
              <c:layout>
                <c:manualLayout>
                  <c:x val="-1.4642262434768433E-2"/>
                  <c:y val="-1.0068649159901959E-2"/>
                </c:manualLayout>
              </c:layout>
              <c:showVal val="1"/>
            </c:dLbl>
            <c:delete val="1"/>
          </c:dLbls>
          <c:cat>
            <c:strRef>
              <c:f>'XmRdata 6'!$A$2:$A$35</c:f>
              <c:strCache>
                <c:ptCount val="34"/>
                <c:pt idx="0">
                  <c:v>1/2/2011</c:v>
                </c:pt>
                <c:pt idx="1">
                  <c:v>1/9/2011</c:v>
                </c:pt>
                <c:pt idx="2">
                  <c:v>1/16/2011</c:v>
                </c:pt>
                <c:pt idx="3">
                  <c:v>1/23/2011</c:v>
                </c:pt>
                <c:pt idx="4">
                  <c:v>1/30/2011</c:v>
                </c:pt>
                <c:pt idx="5">
                  <c:v>2/6/2011</c:v>
                </c:pt>
                <c:pt idx="6">
                  <c:v>2/13/2011</c:v>
                </c:pt>
                <c:pt idx="7">
                  <c:v>2/20/2011</c:v>
                </c:pt>
                <c:pt idx="8">
                  <c:v>2/27/2011</c:v>
                </c:pt>
                <c:pt idx="9">
                  <c:v>3/6/2011</c:v>
                </c:pt>
                <c:pt idx="10">
                  <c:v>3/13/2011</c:v>
                </c:pt>
                <c:pt idx="11">
                  <c:v>3/20/2011</c:v>
                </c:pt>
                <c:pt idx="12">
                  <c:v>3/27/2011</c:v>
                </c:pt>
                <c:pt idx="13">
                  <c:v>4/3/2011</c:v>
                </c:pt>
                <c:pt idx="14">
                  <c:v>4/10/2011</c:v>
                </c:pt>
                <c:pt idx="15">
                  <c:v>4/17/2011</c:v>
                </c:pt>
                <c:pt idx="16">
                  <c:v>4/24/2011</c:v>
                </c:pt>
                <c:pt idx="17">
                  <c:v>5/1/2011</c:v>
                </c:pt>
                <c:pt idx="18">
                  <c:v>5/8/2011</c:v>
                </c:pt>
                <c:pt idx="19">
                  <c:v>5/15/2011</c:v>
                </c:pt>
                <c:pt idx="20">
                  <c:v>5/22/2011</c:v>
                </c:pt>
                <c:pt idx="21">
                  <c:v>5/29/2011</c:v>
                </c:pt>
                <c:pt idx="22">
                  <c:v>6/5/2011</c:v>
                </c:pt>
                <c:pt idx="25">
                  <c:v>6/26/2011</c:v>
                </c:pt>
                <c:pt idx="26">
                  <c:v>7/3/2011</c:v>
                </c:pt>
                <c:pt idx="27">
                  <c:v>7/10/2011</c:v>
                </c:pt>
                <c:pt idx="28">
                  <c:v>7/17/2011</c:v>
                </c:pt>
                <c:pt idx="29">
                  <c:v>7/24/2011</c:v>
                </c:pt>
                <c:pt idx="30">
                  <c:v>7/31/2011</c:v>
                </c:pt>
                <c:pt idx="31">
                  <c:v>8/7/2011</c:v>
                </c:pt>
                <c:pt idx="32">
                  <c:v>8/14/2011</c:v>
                </c:pt>
                <c:pt idx="33">
                  <c:v>8/21/2011</c:v>
                </c:pt>
              </c:strCache>
            </c:strRef>
          </c:cat>
          <c:val>
            <c:numRef>
              <c:f>'XmRdata 6'!$F$2:$F$35</c:f>
              <c:numCache>
                <c:formatCode>0.</c:formatCode>
                <c:ptCount val="34"/>
                <c:pt idx="0">
                  <c:v>132.08695652173921</c:v>
                </c:pt>
                <c:pt idx="1">
                  <c:v>132.08695652173921</c:v>
                </c:pt>
                <c:pt idx="2">
                  <c:v>132.08695652173921</c:v>
                </c:pt>
                <c:pt idx="3">
                  <c:v>132.08695652173921</c:v>
                </c:pt>
                <c:pt idx="4">
                  <c:v>132.08695652173921</c:v>
                </c:pt>
                <c:pt idx="5">
                  <c:v>132.08695652173921</c:v>
                </c:pt>
                <c:pt idx="6">
                  <c:v>132.08695652173921</c:v>
                </c:pt>
                <c:pt idx="7">
                  <c:v>132.08695652173921</c:v>
                </c:pt>
                <c:pt idx="8">
                  <c:v>132.08695652173921</c:v>
                </c:pt>
                <c:pt idx="9">
                  <c:v>132.08695652173921</c:v>
                </c:pt>
                <c:pt idx="10">
                  <c:v>132.08695652173921</c:v>
                </c:pt>
                <c:pt idx="11">
                  <c:v>132.08695652173921</c:v>
                </c:pt>
                <c:pt idx="12">
                  <c:v>132.08695652173921</c:v>
                </c:pt>
                <c:pt idx="13">
                  <c:v>132.08695652173921</c:v>
                </c:pt>
                <c:pt idx="14">
                  <c:v>132.08695652173921</c:v>
                </c:pt>
                <c:pt idx="15">
                  <c:v>132.08695652173921</c:v>
                </c:pt>
                <c:pt idx="16">
                  <c:v>132.08695652173921</c:v>
                </c:pt>
                <c:pt idx="17">
                  <c:v>132.08695652173921</c:v>
                </c:pt>
                <c:pt idx="18">
                  <c:v>132.08695652173921</c:v>
                </c:pt>
                <c:pt idx="19">
                  <c:v>132.08695652173921</c:v>
                </c:pt>
                <c:pt idx="20">
                  <c:v>132.08695652173921</c:v>
                </c:pt>
                <c:pt idx="21">
                  <c:v>132.08695652173921</c:v>
                </c:pt>
                <c:pt idx="22">
                  <c:v>132.08695652173921</c:v>
                </c:pt>
                <c:pt idx="24">
                  <c:v>100.5555555555554</c:v>
                </c:pt>
                <c:pt idx="25">
                  <c:v>100.5555555555554</c:v>
                </c:pt>
                <c:pt idx="26">
                  <c:v>100.5555555555554</c:v>
                </c:pt>
                <c:pt idx="27">
                  <c:v>100.5555555555554</c:v>
                </c:pt>
                <c:pt idx="28">
                  <c:v>100.5555555555554</c:v>
                </c:pt>
                <c:pt idx="29">
                  <c:v>100.5555555555554</c:v>
                </c:pt>
                <c:pt idx="30">
                  <c:v>100.5555555555554</c:v>
                </c:pt>
                <c:pt idx="31">
                  <c:v>100.5555555555554</c:v>
                </c:pt>
                <c:pt idx="32">
                  <c:v>100.5555555555554</c:v>
                </c:pt>
                <c:pt idx="33">
                  <c:v>100.5555555555554</c:v>
                </c:pt>
              </c:numCache>
            </c:numRef>
          </c:val>
        </c:ser>
        <c:ser>
          <c:idx val="5"/>
          <c:order val="5"/>
          <c:tx>
            <c:strRef>
              <c:f>'XmRdata 6'!$G$1</c:f>
              <c:strCache>
                <c:ptCount val="1"/>
                <c:pt idx="0">
                  <c:v> -1 Sigma</c:v>
                </c:pt>
              </c:strCache>
            </c:strRef>
          </c:tx>
          <c:spPr>
            <a:ln w="12700">
              <a:solidFill>
                <a:srgbClr val="008080"/>
              </a:solidFill>
              <a:prstDash val="lgDashDot"/>
            </a:ln>
            <a:effectLst/>
          </c:spPr>
          <c:marker>
            <c:symbol val="none"/>
          </c:marker>
          <c:cat>
            <c:strRef>
              <c:f>'XmRdata 6'!$A$2:$A$35</c:f>
              <c:strCache>
                <c:ptCount val="34"/>
                <c:pt idx="0">
                  <c:v>1/2/2011</c:v>
                </c:pt>
                <c:pt idx="1">
                  <c:v>1/9/2011</c:v>
                </c:pt>
                <c:pt idx="2">
                  <c:v>1/16/2011</c:v>
                </c:pt>
                <c:pt idx="3">
                  <c:v>1/23/2011</c:v>
                </c:pt>
                <c:pt idx="4">
                  <c:v>1/30/2011</c:v>
                </c:pt>
                <c:pt idx="5">
                  <c:v>2/6/2011</c:v>
                </c:pt>
                <c:pt idx="6">
                  <c:v>2/13/2011</c:v>
                </c:pt>
                <c:pt idx="7">
                  <c:v>2/20/2011</c:v>
                </c:pt>
                <c:pt idx="8">
                  <c:v>2/27/2011</c:v>
                </c:pt>
                <c:pt idx="9">
                  <c:v>3/6/2011</c:v>
                </c:pt>
                <c:pt idx="10">
                  <c:v>3/13/2011</c:v>
                </c:pt>
                <c:pt idx="11">
                  <c:v>3/20/2011</c:v>
                </c:pt>
                <c:pt idx="12">
                  <c:v>3/27/2011</c:v>
                </c:pt>
                <c:pt idx="13">
                  <c:v>4/3/2011</c:v>
                </c:pt>
                <c:pt idx="14">
                  <c:v>4/10/2011</c:v>
                </c:pt>
                <c:pt idx="15">
                  <c:v>4/17/2011</c:v>
                </c:pt>
                <c:pt idx="16">
                  <c:v>4/24/2011</c:v>
                </c:pt>
                <c:pt idx="17">
                  <c:v>5/1/2011</c:v>
                </c:pt>
                <c:pt idx="18">
                  <c:v>5/8/2011</c:v>
                </c:pt>
                <c:pt idx="19">
                  <c:v>5/15/2011</c:v>
                </c:pt>
                <c:pt idx="20">
                  <c:v>5/22/2011</c:v>
                </c:pt>
                <c:pt idx="21">
                  <c:v>5/29/2011</c:v>
                </c:pt>
                <c:pt idx="22">
                  <c:v>6/5/2011</c:v>
                </c:pt>
                <c:pt idx="25">
                  <c:v>6/26/2011</c:v>
                </c:pt>
                <c:pt idx="26">
                  <c:v>7/3/2011</c:v>
                </c:pt>
                <c:pt idx="27">
                  <c:v>7/10/2011</c:v>
                </c:pt>
                <c:pt idx="28">
                  <c:v>7/17/2011</c:v>
                </c:pt>
                <c:pt idx="29">
                  <c:v>7/24/2011</c:v>
                </c:pt>
                <c:pt idx="30">
                  <c:v>7/31/2011</c:v>
                </c:pt>
                <c:pt idx="31">
                  <c:v>8/7/2011</c:v>
                </c:pt>
                <c:pt idx="32">
                  <c:v>8/14/2011</c:v>
                </c:pt>
                <c:pt idx="33">
                  <c:v>8/21/2011</c:v>
                </c:pt>
              </c:strCache>
            </c:strRef>
          </c:cat>
          <c:val>
            <c:numRef>
              <c:f>'XmRdata 6'!$G$2:$G$35</c:f>
              <c:numCache>
                <c:formatCode>0.</c:formatCode>
                <c:ptCount val="34"/>
                <c:pt idx="0">
                  <c:v>102.42392621870883</c:v>
                </c:pt>
                <c:pt idx="1">
                  <c:v>102.42392621870883</c:v>
                </c:pt>
                <c:pt idx="2">
                  <c:v>102.42392621870883</c:v>
                </c:pt>
                <c:pt idx="3">
                  <c:v>102.42392621870883</c:v>
                </c:pt>
                <c:pt idx="4">
                  <c:v>102.42392621870883</c:v>
                </c:pt>
                <c:pt idx="5">
                  <c:v>102.42392621870883</c:v>
                </c:pt>
                <c:pt idx="6">
                  <c:v>102.42392621870883</c:v>
                </c:pt>
                <c:pt idx="7">
                  <c:v>102.42392621870883</c:v>
                </c:pt>
                <c:pt idx="8">
                  <c:v>102.42392621870883</c:v>
                </c:pt>
                <c:pt idx="9">
                  <c:v>102.42392621870883</c:v>
                </c:pt>
                <c:pt idx="10">
                  <c:v>102.42392621870883</c:v>
                </c:pt>
                <c:pt idx="11">
                  <c:v>102.42392621870883</c:v>
                </c:pt>
                <c:pt idx="12">
                  <c:v>102.42392621870883</c:v>
                </c:pt>
                <c:pt idx="13">
                  <c:v>102.42392621870883</c:v>
                </c:pt>
                <c:pt idx="14">
                  <c:v>102.42392621870883</c:v>
                </c:pt>
                <c:pt idx="15">
                  <c:v>102.42392621870883</c:v>
                </c:pt>
                <c:pt idx="16">
                  <c:v>102.42392621870883</c:v>
                </c:pt>
                <c:pt idx="17">
                  <c:v>102.42392621870883</c:v>
                </c:pt>
                <c:pt idx="18">
                  <c:v>102.42392621870883</c:v>
                </c:pt>
                <c:pt idx="19">
                  <c:v>102.42392621870883</c:v>
                </c:pt>
                <c:pt idx="20">
                  <c:v>102.42392621870883</c:v>
                </c:pt>
                <c:pt idx="21">
                  <c:v>102.42392621870883</c:v>
                </c:pt>
                <c:pt idx="22">
                  <c:v>102.42392621870883</c:v>
                </c:pt>
                <c:pt idx="24">
                  <c:v>80.605555555555355</c:v>
                </c:pt>
                <c:pt idx="25">
                  <c:v>80.605555555555355</c:v>
                </c:pt>
                <c:pt idx="26">
                  <c:v>80.605555555555355</c:v>
                </c:pt>
                <c:pt idx="27">
                  <c:v>80.605555555555355</c:v>
                </c:pt>
                <c:pt idx="28">
                  <c:v>80.605555555555355</c:v>
                </c:pt>
                <c:pt idx="29">
                  <c:v>80.605555555555355</c:v>
                </c:pt>
                <c:pt idx="30">
                  <c:v>80.605555555555355</c:v>
                </c:pt>
                <c:pt idx="31">
                  <c:v>80.605555555555355</c:v>
                </c:pt>
                <c:pt idx="32">
                  <c:v>80.605555555555355</c:v>
                </c:pt>
                <c:pt idx="33">
                  <c:v>80.605555555555355</c:v>
                </c:pt>
              </c:numCache>
            </c:numRef>
          </c:val>
        </c:ser>
        <c:ser>
          <c:idx val="6"/>
          <c:order val="6"/>
          <c:tx>
            <c:strRef>
              <c:f>'XmRdata 6'!$H$1</c:f>
              <c:strCache>
                <c:ptCount val="1"/>
                <c:pt idx="0">
                  <c:v> -2 Sigma</c:v>
                </c:pt>
              </c:strCache>
            </c:strRef>
          </c:tx>
          <c:spPr>
            <a:ln w="12700">
              <a:solidFill>
                <a:srgbClr val="FF8080"/>
              </a:solidFill>
              <a:prstDash val="lgDashDot"/>
            </a:ln>
            <a:effectLst/>
          </c:spPr>
          <c:marker>
            <c:symbol val="none"/>
          </c:marker>
          <c:cat>
            <c:strRef>
              <c:f>'XmRdata 6'!$A$2:$A$35</c:f>
              <c:strCache>
                <c:ptCount val="34"/>
                <c:pt idx="0">
                  <c:v>1/2/2011</c:v>
                </c:pt>
                <c:pt idx="1">
                  <c:v>1/9/2011</c:v>
                </c:pt>
                <c:pt idx="2">
                  <c:v>1/16/2011</c:v>
                </c:pt>
                <c:pt idx="3">
                  <c:v>1/23/2011</c:v>
                </c:pt>
                <c:pt idx="4">
                  <c:v>1/30/2011</c:v>
                </c:pt>
                <c:pt idx="5">
                  <c:v>2/6/2011</c:v>
                </c:pt>
                <c:pt idx="6">
                  <c:v>2/13/2011</c:v>
                </c:pt>
                <c:pt idx="7">
                  <c:v>2/20/2011</c:v>
                </c:pt>
                <c:pt idx="8">
                  <c:v>2/27/2011</c:v>
                </c:pt>
                <c:pt idx="9">
                  <c:v>3/6/2011</c:v>
                </c:pt>
                <c:pt idx="10">
                  <c:v>3/13/2011</c:v>
                </c:pt>
                <c:pt idx="11">
                  <c:v>3/20/2011</c:v>
                </c:pt>
                <c:pt idx="12">
                  <c:v>3/27/2011</c:v>
                </c:pt>
                <c:pt idx="13">
                  <c:v>4/3/2011</c:v>
                </c:pt>
                <c:pt idx="14">
                  <c:v>4/10/2011</c:v>
                </c:pt>
                <c:pt idx="15">
                  <c:v>4/17/2011</c:v>
                </c:pt>
                <c:pt idx="16">
                  <c:v>4/24/2011</c:v>
                </c:pt>
                <c:pt idx="17">
                  <c:v>5/1/2011</c:v>
                </c:pt>
                <c:pt idx="18">
                  <c:v>5/8/2011</c:v>
                </c:pt>
                <c:pt idx="19">
                  <c:v>5/15/2011</c:v>
                </c:pt>
                <c:pt idx="20">
                  <c:v>5/22/2011</c:v>
                </c:pt>
                <c:pt idx="21">
                  <c:v>5/29/2011</c:v>
                </c:pt>
                <c:pt idx="22">
                  <c:v>6/5/2011</c:v>
                </c:pt>
                <c:pt idx="25">
                  <c:v>6/26/2011</c:v>
                </c:pt>
                <c:pt idx="26">
                  <c:v>7/3/2011</c:v>
                </c:pt>
                <c:pt idx="27">
                  <c:v>7/10/2011</c:v>
                </c:pt>
                <c:pt idx="28">
                  <c:v>7/17/2011</c:v>
                </c:pt>
                <c:pt idx="29">
                  <c:v>7/24/2011</c:v>
                </c:pt>
                <c:pt idx="30">
                  <c:v>7/31/2011</c:v>
                </c:pt>
                <c:pt idx="31">
                  <c:v>8/7/2011</c:v>
                </c:pt>
                <c:pt idx="32">
                  <c:v>8/14/2011</c:v>
                </c:pt>
                <c:pt idx="33">
                  <c:v>8/21/2011</c:v>
                </c:pt>
              </c:strCache>
            </c:strRef>
          </c:cat>
          <c:val>
            <c:numRef>
              <c:f>'XmRdata 6'!$H$2:$H$35</c:f>
              <c:numCache>
                <c:formatCode>0.</c:formatCode>
                <c:ptCount val="34"/>
                <c:pt idx="0">
                  <c:v>72.760895915678532</c:v>
                </c:pt>
                <c:pt idx="1">
                  <c:v>72.760895915678532</c:v>
                </c:pt>
                <c:pt idx="2">
                  <c:v>72.760895915678532</c:v>
                </c:pt>
                <c:pt idx="3">
                  <c:v>72.760895915678532</c:v>
                </c:pt>
                <c:pt idx="4">
                  <c:v>72.760895915678532</c:v>
                </c:pt>
                <c:pt idx="5">
                  <c:v>72.760895915678532</c:v>
                </c:pt>
                <c:pt idx="6">
                  <c:v>72.760895915678532</c:v>
                </c:pt>
                <c:pt idx="7">
                  <c:v>72.760895915678532</c:v>
                </c:pt>
                <c:pt idx="8">
                  <c:v>72.760895915678532</c:v>
                </c:pt>
                <c:pt idx="9">
                  <c:v>72.760895915678532</c:v>
                </c:pt>
                <c:pt idx="10">
                  <c:v>72.760895915678532</c:v>
                </c:pt>
                <c:pt idx="11">
                  <c:v>72.760895915678532</c:v>
                </c:pt>
                <c:pt idx="12">
                  <c:v>72.760895915678532</c:v>
                </c:pt>
                <c:pt idx="13">
                  <c:v>72.760895915678532</c:v>
                </c:pt>
                <c:pt idx="14">
                  <c:v>72.760895915678532</c:v>
                </c:pt>
                <c:pt idx="15">
                  <c:v>72.760895915678532</c:v>
                </c:pt>
                <c:pt idx="16">
                  <c:v>72.760895915678532</c:v>
                </c:pt>
                <c:pt idx="17">
                  <c:v>72.760895915678532</c:v>
                </c:pt>
                <c:pt idx="18">
                  <c:v>72.760895915678532</c:v>
                </c:pt>
                <c:pt idx="19">
                  <c:v>72.760895915678532</c:v>
                </c:pt>
                <c:pt idx="20">
                  <c:v>72.760895915678532</c:v>
                </c:pt>
                <c:pt idx="21">
                  <c:v>72.760895915678532</c:v>
                </c:pt>
                <c:pt idx="22">
                  <c:v>72.760895915678532</c:v>
                </c:pt>
                <c:pt idx="24">
                  <c:v>60.655555555555551</c:v>
                </c:pt>
                <c:pt idx="25">
                  <c:v>60.655555555555551</c:v>
                </c:pt>
                <c:pt idx="26">
                  <c:v>60.655555555555551</c:v>
                </c:pt>
                <c:pt idx="27">
                  <c:v>60.655555555555551</c:v>
                </c:pt>
                <c:pt idx="28">
                  <c:v>60.655555555555551</c:v>
                </c:pt>
                <c:pt idx="29">
                  <c:v>60.655555555555551</c:v>
                </c:pt>
                <c:pt idx="30">
                  <c:v>60.655555555555551</c:v>
                </c:pt>
                <c:pt idx="31">
                  <c:v>60.655555555555551</c:v>
                </c:pt>
                <c:pt idx="32">
                  <c:v>60.655555555555551</c:v>
                </c:pt>
                <c:pt idx="33">
                  <c:v>60.655555555555551</c:v>
                </c:pt>
              </c:numCache>
            </c:numRef>
          </c:val>
        </c:ser>
        <c:ser>
          <c:idx val="7"/>
          <c:order val="7"/>
          <c:tx>
            <c:strRef>
              <c:f>'XmRdata 6'!$I$1</c:f>
              <c:strCache>
                <c:ptCount val="1"/>
                <c:pt idx="0">
                  <c:v>LCL</c:v>
                </c:pt>
              </c:strCache>
            </c:strRef>
          </c:tx>
          <c:spPr>
            <a:ln w="12700">
              <a:solidFill>
                <a:srgbClr val="FF0000"/>
              </a:solidFill>
              <a:prstDash val="lgDash"/>
            </a:ln>
            <a:effectLst/>
          </c:spPr>
          <c:marker>
            <c:symbol val="none"/>
          </c:marker>
          <c:dLbls>
            <c:dLbl>
              <c:idx val="1"/>
              <c:layout>
                <c:manualLayout>
                  <c:x val="-1.4642262434768433E-2"/>
                  <c:y val="-1.006864915990204E-2"/>
                </c:manualLayout>
              </c:layout>
              <c:tx>
                <c:rich>
                  <a:bodyPr/>
                  <a:lstStyle/>
                  <a:p>
                    <a:r>
                      <a:rPr lang="en-US"/>
                      <a:t>LCL</a:t>
                    </a:r>
                  </a:p>
                </c:rich>
              </c:tx>
              <c:showVal val="1"/>
            </c:dLbl>
            <c:dLbl>
              <c:idx val="22"/>
              <c:layout>
                <c:manualLayout>
                  <c:x val="-1.4642262434768433E-2"/>
                  <c:y val="-1.006864915990204E-2"/>
                </c:manualLayout>
              </c:layout>
              <c:showVal val="1"/>
            </c:dLbl>
            <c:dLbl>
              <c:idx val="33"/>
              <c:layout>
                <c:manualLayout>
                  <c:x val="-1.4642262434768325E-2"/>
                  <c:y val="-1.006864915990204E-2"/>
                </c:manualLayout>
              </c:layout>
              <c:showVal val="1"/>
            </c:dLbl>
            <c:delete val="1"/>
          </c:dLbls>
          <c:cat>
            <c:strRef>
              <c:f>'XmRdata 6'!$A$2:$A$35</c:f>
              <c:strCache>
                <c:ptCount val="34"/>
                <c:pt idx="0">
                  <c:v>1/2/2011</c:v>
                </c:pt>
                <c:pt idx="1">
                  <c:v>1/9/2011</c:v>
                </c:pt>
                <c:pt idx="2">
                  <c:v>1/16/2011</c:v>
                </c:pt>
                <c:pt idx="3">
                  <c:v>1/23/2011</c:v>
                </c:pt>
                <c:pt idx="4">
                  <c:v>1/30/2011</c:v>
                </c:pt>
                <c:pt idx="5">
                  <c:v>2/6/2011</c:v>
                </c:pt>
                <c:pt idx="6">
                  <c:v>2/13/2011</c:v>
                </c:pt>
                <c:pt idx="7">
                  <c:v>2/20/2011</c:v>
                </c:pt>
                <c:pt idx="8">
                  <c:v>2/27/2011</c:v>
                </c:pt>
                <c:pt idx="9">
                  <c:v>3/6/2011</c:v>
                </c:pt>
                <c:pt idx="10">
                  <c:v>3/13/2011</c:v>
                </c:pt>
                <c:pt idx="11">
                  <c:v>3/20/2011</c:v>
                </c:pt>
                <c:pt idx="12">
                  <c:v>3/27/2011</c:v>
                </c:pt>
                <c:pt idx="13">
                  <c:v>4/3/2011</c:v>
                </c:pt>
                <c:pt idx="14">
                  <c:v>4/10/2011</c:v>
                </c:pt>
                <c:pt idx="15">
                  <c:v>4/17/2011</c:v>
                </c:pt>
                <c:pt idx="16">
                  <c:v>4/24/2011</c:v>
                </c:pt>
                <c:pt idx="17">
                  <c:v>5/1/2011</c:v>
                </c:pt>
                <c:pt idx="18">
                  <c:v>5/8/2011</c:v>
                </c:pt>
                <c:pt idx="19">
                  <c:v>5/15/2011</c:v>
                </c:pt>
                <c:pt idx="20">
                  <c:v>5/22/2011</c:v>
                </c:pt>
                <c:pt idx="21">
                  <c:v>5/29/2011</c:v>
                </c:pt>
                <c:pt idx="22">
                  <c:v>6/5/2011</c:v>
                </c:pt>
                <c:pt idx="25">
                  <c:v>6/26/2011</c:v>
                </c:pt>
                <c:pt idx="26">
                  <c:v>7/3/2011</c:v>
                </c:pt>
                <c:pt idx="27">
                  <c:v>7/10/2011</c:v>
                </c:pt>
                <c:pt idx="28">
                  <c:v>7/17/2011</c:v>
                </c:pt>
                <c:pt idx="29">
                  <c:v>7/24/2011</c:v>
                </c:pt>
                <c:pt idx="30">
                  <c:v>7/31/2011</c:v>
                </c:pt>
                <c:pt idx="31">
                  <c:v>8/7/2011</c:v>
                </c:pt>
                <c:pt idx="32">
                  <c:v>8/14/2011</c:v>
                </c:pt>
                <c:pt idx="33">
                  <c:v>8/21/2011</c:v>
                </c:pt>
              </c:strCache>
            </c:strRef>
          </c:cat>
          <c:val>
            <c:numRef>
              <c:f>'XmRdata 6'!$I$2:$I$35</c:f>
              <c:numCache>
                <c:formatCode>0.</c:formatCode>
                <c:ptCount val="34"/>
                <c:pt idx="0">
                  <c:v>43.097865612648143</c:v>
                </c:pt>
                <c:pt idx="1">
                  <c:v>43.097865612648143</c:v>
                </c:pt>
                <c:pt idx="2">
                  <c:v>43.097865612648143</c:v>
                </c:pt>
                <c:pt idx="3">
                  <c:v>43.097865612648143</c:v>
                </c:pt>
                <c:pt idx="4">
                  <c:v>43.097865612648143</c:v>
                </c:pt>
                <c:pt idx="5">
                  <c:v>43.097865612648143</c:v>
                </c:pt>
                <c:pt idx="6">
                  <c:v>43.097865612648143</c:v>
                </c:pt>
                <c:pt idx="7">
                  <c:v>43.097865612648143</c:v>
                </c:pt>
                <c:pt idx="8">
                  <c:v>43.097865612648143</c:v>
                </c:pt>
                <c:pt idx="9">
                  <c:v>43.097865612648143</c:v>
                </c:pt>
                <c:pt idx="10">
                  <c:v>43.097865612648143</c:v>
                </c:pt>
                <c:pt idx="11">
                  <c:v>43.097865612648143</c:v>
                </c:pt>
                <c:pt idx="12">
                  <c:v>43.097865612648143</c:v>
                </c:pt>
                <c:pt idx="13">
                  <c:v>43.097865612648143</c:v>
                </c:pt>
                <c:pt idx="14">
                  <c:v>43.097865612648143</c:v>
                </c:pt>
                <c:pt idx="15">
                  <c:v>43.097865612648143</c:v>
                </c:pt>
                <c:pt idx="16">
                  <c:v>43.097865612648143</c:v>
                </c:pt>
                <c:pt idx="17">
                  <c:v>43.097865612648143</c:v>
                </c:pt>
                <c:pt idx="18">
                  <c:v>43.097865612648143</c:v>
                </c:pt>
                <c:pt idx="19">
                  <c:v>43.097865612648143</c:v>
                </c:pt>
                <c:pt idx="20">
                  <c:v>43.097865612648143</c:v>
                </c:pt>
                <c:pt idx="21">
                  <c:v>43.097865612648143</c:v>
                </c:pt>
                <c:pt idx="22">
                  <c:v>43.097865612648143</c:v>
                </c:pt>
                <c:pt idx="24">
                  <c:v>40.705555555555563</c:v>
                </c:pt>
                <c:pt idx="25">
                  <c:v>40.705555555555563</c:v>
                </c:pt>
                <c:pt idx="26">
                  <c:v>40.705555555555563</c:v>
                </c:pt>
                <c:pt idx="27">
                  <c:v>40.705555555555563</c:v>
                </c:pt>
                <c:pt idx="28">
                  <c:v>40.705555555555563</c:v>
                </c:pt>
                <c:pt idx="29">
                  <c:v>40.705555555555563</c:v>
                </c:pt>
                <c:pt idx="30">
                  <c:v>40.705555555555563</c:v>
                </c:pt>
                <c:pt idx="31">
                  <c:v>40.705555555555563</c:v>
                </c:pt>
                <c:pt idx="32">
                  <c:v>40.705555555555563</c:v>
                </c:pt>
                <c:pt idx="33">
                  <c:v>40.705555555555563</c:v>
                </c:pt>
              </c:numCache>
            </c:numRef>
          </c:val>
        </c:ser>
        <c:marker val="1"/>
        <c:axId val="64354560"/>
        <c:axId val="63455616"/>
      </c:lineChart>
      <c:catAx>
        <c:axId val="64354560"/>
        <c:scaling>
          <c:orientation val="minMax"/>
        </c:scaling>
        <c:axPos val="b"/>
        <c:title>
          <c:tx>
            <c:rich>
              <a:bodyPr/>
              <a:lstStyle/>
              <a:p>
                <a:pPr>
                  <a:defRPr/>
                </a:pPr>
                <a:endParaRPr lang="en-US"/>
              </a:p>
            </c:rich>
          </c:tx>
          <c:layout/>
        </c:title>
        <c:tickLblPos val="nextTo"/>
        <c:crossAx val="63455616"/>
        <c:crosses val="autoZero"/>
        <c:lblAlgn val="ctr"/>
        <c:lblOffset val="100"/>
      </c:catAx>
      <c:valAx>
        <c:axId val="63455616"/>
        <c:scaling>
          <c:orientation val="minMax"/>
          <c:min val="11"/>
        </c:scaling>
        <c:axPos val="l"/>
        <c:title>
          <c:tx>
            <c:rich>
              <a:bodyPr/>
              <a:lstStyle/>
              <a:p>
                <a:pPr>
                  <a:defRPr/>
                </a:pPr>
                <a:endParaRPr lang="en-US"/>
              </a:p>
            </c:rich>
          </c:tx>
          <c:layout/>
        </c:title>
        <c:numFmt formatCode="0." sourceLinked="1"/>
        <c:tickLblPos val="nextTo"/>
        <c:crossAx val="64354560"/>
        <c:crosses val="autoZero"/>
        <c:crossBetween val="midCat"/>
      </c:valAx>
      <c:spPr>
        <a:noFill/>
        <a:ln w="25400">
          <a:noFill/>
        </a:ln>
      </c:spPr>
    </c:plotArea>
    <c:plotVisOnly val="1"/>
    <c:dispBlanksAs val="gap"/>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lineChart>
        <c:grouping val="standard"/>
        <c:ser>
          <c:idx val="0"/>
          <c:order val="0"/>
          <c:tx>
            <c:strRef>
              <c:f>'XmRdata 5'!$B$1</c:f>
              <c:strCache>
                <c:ptCount val="1"/>
                <c:pt idx="0">
                  <c:v>Data1</c:v>
                </c:pt>
              </c:strCache>
            </c:strRef>
          </c:tx>
          <c:spPr>
            <a:ln w="12700">
              <a:solidFill>
                <a:srgbClr val="000080"/>
              </a:solidFill>
              <a:prstDash val="solid"/>
            </a:ln>
            <a:effectLst/>
          </c:spPr>
          <c:marker>
            <c:symbol val="square"/>
            <c:size val="6"/>
            <c:spPr>
              <a:solidFill>
                <a:srgbClr val="000080"/>
              </a:solidFill>
              <a:ln>
                <a:solidFill>
                  <a:srgbClr val="000080"/>
                </a:solidFill>
                <a:prstDash val="solid"/>
              </a:ln>
            </c:spPr>
          </c:marker>
          <c:dPt>
            <c:idx val="0"/>
            <c:marker>
              <c:symbol val="diamond"/>
              <c:size val="6"/>
              <c:spPr>
                <a:solidFill>
                  <a:srgbClr val="FF0000"/>
                </a:solidFill>
                <a:ln>
                  <a:solidFill>
                    <a:srgbClr val="FF0000"/>
                  </a:solidFill>
                  <a:prstDash val="solid"/>
                </a:ln>
              </c:spPr>
            </c:marker>
          </c:dPt>
          <c:dPt>
            <c:idx val="1"/>
            <c:marker>
              <c:symbol val="diamond"/>
              <c:size val="6"/>
              <c:spPr>
                <a:solidFill>
                  <a:srgbClr val="FF0000"/>
                </a:solidFill>
                <a:ln>
                  <a:solidFill>
                    <a:srgbClr val="FF0000"/>
                  </a:solidFill>
                  <a:prstDash val="solid"/>
                </a:ln>
              </c:spPr>
            </c:marker>
            <c:spPr>
              <a:ln w="12700">
                <a:solidFill>
                  <a:srgbClr val="FF0000"/>
                </a:solidFill>
                <a:prstDash val="solid"/>
              </a:ln>
              <a:effectLst/>
            </c:spPr>
          </c:dPt>
          <c:dPt>
            <c:idx val="2"/>
            <c:marker>
              <c:symbol val="diamond"/>
              <c:size val="6"/>
              <c:spPr>
                <a:solidFill>
                  <a:srgbClr val="FF0000"/>
                </a:solidFill>
                <a:ln>
                  <a:solidFill>
                    <a:srgbClr val="FF0000"/>
                  </a:solidFill>
                  <a:prstDash val="solid"/>
                </a:ln>
              </c:spPr>
            </c:marker>
            <c:spPr>
              <a:ln w="12700">
                <a:solidFill>
                  <a:srgbClr val="FF0000"/>
                </a:solidFill>
                <a:prstDash val="solid"/>
              </a:ln>
              <a:effectLst/>
            </c:spPr>
          </c:dPt>
          <c:dPt>
            <c:idx val="3"/>
            <c:marker>
              <c:symbol val="diamond"/>
              <c:size val="6"/>
              <c:spPr>
                <a:solidFill>
                  <a:srgbClr val="FF0000"/>
                </a:solidFill>
                <a:ln>
                  <a:solidFill>
                    <a:srgbClr val="FF0000"/>
                  </a:solidFill>
                  <a:prstDash val="solid"/>
                </a:ln>
              </c:spPr>
            </c:marker>
            <c:spPr>
              <a:ln w="12700">
                <a:solidFill>
                  <a:srgbClr val="FF0000"/>
                </a:solidFill>
                <a:prstDash val="solid"/>
              </a:ln>
              <a:effectLst/>
            </c:spPr>
          </c:dPt>
          <c:dPt>
            <c:idx val="4"/>
            <c:marker>
              <c:symbol val="diamond"/>
              <c:size val="6"/>
              <c:spPr>
                <a:solidFill>
                  <a:srgbClr val="FF0000"/>
                </a:solidFill>
                <a:ln>
                  <a:solidFill>
                    <a:srgbClr val="FF0000"/>
                  </a:solidFill>
                  <a:prstDash val="solid"/>
                </a:ln>
              </c:spPr>
            </c:marker>
            <c:spPr>
              <a:ln w="12700">
                <a:solidFill>
                  <a:srgbClr val="FF0000"/>
                </a:solidFill>
                <a:prstDash val="solid"/>
              </a:ln>
              <a:effectLst/>
            </c:spPr>
          </c:dPt>
          <c:dPt>
            <c:idx val="5"/>
            <c:marker>
              <c:symbol val="diamond"/>
              <c:size val="6"/>
              <c:spPr>
                <a:solidFill>
                  <a:srgbClr val="FF0000"/>
                </a:solidFill>
                <a:ln>
                  <a:solidFill>
                    <a:srgbClr val="FF0000"/>
                  </a:solidFill>
                  <a:prstDash val="solid"/>
                </a:ln>
              </c:spPr>
            </c:marker>
            <c:spPr>
              <a:ln w="12700">
                <a:solidFill>
                  <a:srgbClr val="FF0000"/>
                </a:solidFill>
                <a:prstDash val="solid"/>
              </a:ln>
              <a:effectLst/>
            </c:spPr>
          </c:dPt>
          <c:dPt>
            <c:idx val="6"/>
            <c:marker>
              <c:symbol val="diamond"/>
              <c:size val="6"/>
              <c:spPr>
                <a:solidFill>
                  <a:srgbClr val="FF0000"/>
                </a:solidFill>
                <a:ln>
                  <a:solidFill>
                    <a:srgbClr val="FF0000"/>
                  </a:solidFill>
                  <a:prstDash val="solid"/>
                </a:ln>
              </c:spPr>
            </c:marker>
            <c:spPr>
              <a:ln w="12700">
                <a:solidFill>
                  <a:srgbClr val="FF0000"/>
                </a:solidFill>
                <a:prstDash val="solid"/>
              </a:ln>
              <a:effectLst/>
            </c:spPr>
          </c:dPt>
          <c:dPt>
            <c:idx val="7"/>
            <c:marker>
              <c:symbol val="diamond"/>
              <c:size val="6"/>
              <c:spPr>
                <a:solidFill>
                  <a:srgbClr val="FF0000"/>
                </a:solidFill>
                <a:ln>
                  <a:solidFill>
                    <a:srgbClr val="FF0000"/>
                  </a:solidFill>
                  <a:prstDash val="solid"/>
                </a:ln>
              </c:spPr>
            </c:marker>
            <c:spPr>
              <a:ln w="12700">
                <a:solidFill>
                  <a:srgbClr val="FF0000"/>
                </a:solidFill>
                <a:prstDash val="solid"/>
              </a:ln>
              <a:effectLst/>
            </c:spPr>
          </c:dPt>
          <c:dPt>
            <c:idx val="8"/>
            <c:marker>
              <c:symbol val="diamond"/>
              <c:size val="6"/>
              <c:spPr>
                <a:solidFill>
                  <a:srgbClr val="FF0000"/>
                </a:solidFill>
                <a:ln>
                  <a:solidFill>
                    <a:srgbClr val="FF0000"/>
                  </a:solidFill>
                  <a:prstDash val="solid"/>
                </a:ln>
              </c:spPr>
            </c:marker>
            <c:spPr>
              <a:ln w="12700">
                <a:solidFill>
                  <a:srgbClr val="FF0000"/>
                </a:solidFill>
                <a:prstDash val="solid"/>
              </a:ln>
              <a:effectLst/>
            </c:spPr>
          </c:dPt>
          <c:dPt>
            <c:idx val="9"/>
            <c:marker>
              <c:symbol val="diamond"/>
              <c:size val="6"/>
              <c:spPr>
                <a:solidFill>
                  <a:srgbClr val="FF0000"/>
                </a:solidFill>
                <a:ln>
                  <a:solidFill>
                    <a:srgbClr val="FF0000"/>
                  </a:solidFill>
                  <a:prstDash val="solid"/>
                </a:ln>
              </c:spPr>
            </c:marker>
            <c:spPr>
              <a:ln w="12700">
                <a:solidFill>
                  <a:srgbClr val="FF0000"/>
                </a:solidFill>
                <a:prstDash val="solid"/>
              </a:ln>
              <a:effectLst/>
            </c:spPr>
          </c:dPt>
          <c:cat>
            <c:numRef>
              <c:f>'XmRdata 5'!$A$2:$A$11</c:f>
              <c:numCache>
                <c:formatCode>d\-mmm</c:formatCode>
                <c:ptCount val="10"/>
                <c:pt idx="0">
                  <c:v>40718</c:v>
                </c:pt>
                <c:pt idx="1">
                  <c:v>40724</c:v>
                </c:pt>
                <c:pt idx="2">
                  <c:v>40731</c:v>
                </c:pt>
                <c:pt idx="3">
                  <c:v>40736</c:v>
                </c:pt>
                <c:pt idx="4">
                  <c:v>40743</c:v>
                </c:pt>
                <c:pt idx="5">
                  <c:v>40750</c:v>
                </c:pt>
                <c:pt idx="6">
                  <c:v>40757</c:v>
                </c:pt>
                <c:pt idx="7">
                  <c:v>40764</c:v>
                </c:pt>
                <c:pt idx="8">
                  <c:v>40772</c:v>
                </c:pt>
                <c:pt idx="9" formatCode="m/d/yyyy">
                  <c:v>40778</c:v>
                </c:pt>
              </c:numCache>
            </c:numRef>
          </c:cat>
          <c:val>
            <c:numRef>
              <c:f>'XmRdata 5'!$B$2:$B$11</c:f>
              <c:numCache>
                <c:formatCode>0.</c:formatCode>
                <c:ptCount val="10"/>
                <c:pt idx="0">
                  <c:v>1895</c:v>
                </c:pt>
                <c:pt idx="1">
                  <c:v>1719</c:v>
                </c:pt>
                <c:pt idx="2">
                  <c:v>1543</c:v>
                </c:pt>
                <c:pt idx="3">
                  <c:v>1349</c:v>
                </c:pt>
                <c:pt idx="4">
                  <c:v>1288</c:v>
                </c:pt>
                <c:pt idx="5">
                  <c:v>1237</c:v>
                </c:pt>
                <c:pt idx="6">
                  <c:v>1227</c:v>
                </c:pt>
                <c:pt idx="7">
                  <c:v>1087.5</c:v>
                </c:pt>
                <c:pt idx="8">
                  <c:v>948</c:v>
                </c:pt>
                <c:pt idx="9">
                  <c:v>988</c:v>
                </c:pt>
              </c:numCache>
            </c:numRef>
          </c:val>
        </c:ser>
        <c:ser>
          <c:idx val="1"/>
          <c:order val="1"/>
          <c:tx>
            <c:strRef>
              <c:f>'XmRdata 5'!$C$1</c:f>
              <c:strCache>
                <c:ptCount val="1"/>
                <c:pt idx="0">
                  <c:v>UCL</c:v>
                </c:pt>
              </c:strCache>
            </c:strRef>
          </c:tx>
          <c:spPr>
            <a:ln w="12700">
              <a:solidFill>
                <a:srgbClr val="FF0000"/>
              </a:solidFill>
              <a:prstDash val="lgDash"/>
            </a:ln>
            <a:effectLst/>
          </c:spPr>
          <c:marker>
            <c:symbol val="none"/>
          </c:marker>
          <c:dLbls>
            <c:dLbl>
              <c:idx val="1"/>
              <c:layout>
                <c:manualLayout>
                  <c:x val="-1.4666666512685889E-2"/>
                  <c:y val="-1.0104986834873059E-2"/>
                </c:manualLayout>
              </c:layout>
              <c:tx>
                <c:rich>
                  <a:bodyPr/>
                  <a:lstStyle/>
                  <a:p>
                    <a:r>
                      <a:rPr lang="en-US"/>
                      <a:t>UCL</a:t>
                    </a:r>
                  </a:p>
                </c:rich>
              </c:tx>
              <c:showVal val="1"/>
            </c:dLbl>
            <c:dLbl>
              <c:idx val="9"/>
              <c:layout>
                <c:manualLayout>
                  <c:x val="-1.4666666512685916E-2"/>
                  <c:y val="-1.0104986834873059E-2"/>
                </c:manualLayout>
              </c:layout>
              <c:showVal val="1"/>
            </c:dLbl>
            <c:delete val="1"/>
          </c:dLbls>
          <c:cat>
            <c:numRef>
              <c:f>'XmRdata 5'!$A$2:$A$11</c:f>
              <c:numCache>
                <c:formatCode>d\-mmm</c:formatCode>
                <c:ptCount val="10"/>
                <c:pt idx="0">
                  <c:v>40718</c:v>
                </c:pt>
                <c:pt idx="1">
                  <c:v>40724</c:v>
                </c:pt>
                <c:pt idx="2">
                  <c:v>40731</c:v>
                </c:pt>
                <c:pt idx="3">
                  <c:v>40736</c:v>
                </c:pt>
                <c:pt idx="4">
                  <c:v>40743</c:v>
                </c:pt>
                <c:pt idx="5">
                  <c:v>40750</c:v>
                </c:pt>
                <c:pt idx="6">
                  <c:v>40757</c:v>
                </c:pt>
                <c:pt idx="7">
                  <c:v>40764</c:v>
                </c:pt>
                <c:pt idx="8">
                  <c:v>40772</c:v>
                </c:pt>
                <c:pt idx="9" formatCode="m/d/yyyy">
                  <c:v>40778</c:v>
                </c:pt>
              </c:numCache>
            </c:numRef>
          </c:cat>
          <c:val>
            <c:numRef>
              <c:f>'XmRdata 5'!$C$2:$C$11</c:f>
              <c:numCache>
                <c:formatCode>0.</c:formatCode>
                <c:ptCount val="10"/>
                <c:pt idx="0">
                  <c:v>1619.8633333333298</c:v>
                </c:pt>
                <c:pt idx="1">
                  <c:v>1619.8633333333298</c:v>
                </c:pt>
                <c:pt idx="2">
                  <c:v>1619.8633333333298</c:v>
                </c:pt>
                <c:pt idx="3">
                  <c:v>1619.8633333333298</c:v>
                </c:pt>
                <c:pt idx="4">
                  <c:v>1619.8633333333298</c:v>
                </c:pt>
                <c:pt idx="5">
                  <c:v>1619.8633333333298</c:v>
                </c:pt>
                <c:pt idx="6">
                  <c:v>1619.8633333333298</c:v>
                </c:pt>
                <c:pt idx="7">
                  <c:v>1619.8633333333298</c:v>
                </c:pt>
                <c:pt idx="8">
                  <c:v>1619.8633333333298</c:v>
                </c:pt>
                <c:pt idx="9">
                  <c:v>1619.8633333333298</c:v>
                </c:pt>
              </c:numCache>
            </c:numRef>
          </c:val>
        </c:ser>
        <c:ser>
          <c:idx val="2"/>
          <c:order val="2"/>
          <c:tx>
            <c:strRef>
              <c:f>'XmRdata 5'!$D$1</c:f>
              <c:strCache>
                <c:ptCount val="1"/>
                <c:pt idx="0">
                  <c:v> +2 Sigma</c:v>
                </c:pt>
              </c:strCache>
            </c:strRef>
          </c:tx>
          <c:spPr>
            <a:ln w="12700">
              <a:solidFill>
                <a:srgbClr val="FF8080"/>
              </a:solidFill>
              <a:prstDash val="lgDashDot"/>
            </a:ln>
            <a:effectLst/>
          </c:spPr>
          <c:marker>
            <c:symbol val="none"/>
          </c:marker>
          <c:cat>
            <c:numRef>
              <c:f>'XmRdata 5'!$A$2:$A$11</c:f>
              <c:numCache>
                <c:formatCode>d\-mmm</c:formatCode>
                <c:ptCount val="10"/>
                <c:pt idx="0">
                  <c:v>40718</c:v>
                </c:pt>
                <c:pt idx="1">
                  <c:v>40724</c:v>
                </c:pt>
                <c:pt idx="2">
                  <c:v>40731</c:v>
                </c:pt>
                <c:pt idx="3">
                  <c:v>40736</c:v>
                </c:pt>
                <c:pt idx="4">
                  <c:v>40743</c:v>
                </c:pt>
                <c:pt idx="5">
                  <c:v>40750</c:v>
                </c:pt>
                <c:pt idx="6">
                  <c:v>40757</c:v>
                </c:pt>
                <c:pt idx="7">
                  <c:v>40764</c:v>
                </c:pt>
                <c:pt idx="8">
                  <c:v>40772</c:v>
                </c:pt>
                <c:pt idx="9" formatCode="m/d/yyyy">
                  <c:v>40778</c:v>
                </c:pt>
              </c:numCache>
            </c:numRef>
          </c:cat>
          <c:val>
            <c:numRef>
              <c:f>'XmRdata 5'!$D$2:$D$11</c:f>
              <c:numCache>
                <c:formatCode>0.</c:formatCode>
                <c:ptCount val="10"/>
                <c:pt idx="0">
                  <c:v>1522.625555555556</c:v>
                </c:pt>
                <c:pt idx="1">
                  <c:v>1522.625555555556</c:v>
                </c:pt>
                <c:pt idx="2">
                  <c:v>1522.625555555556</c:v>
                </c:pt>
                <c:pt idx="3">
                  <c:v>1522.625555555556</c:v>
                </c:pt>
                <c:pt idx="4">
                  <c:v>1522.625555555556</c:v>
                </c:pt>
                <c:pt idx="5">
                  <c:v>1522.625555555556</c:v>
                </c:pt>
                <c:pt idx="6">
                  <c:v>1522.625555555556</c:v>
                </c:pt>
                <c:pt idx="7">
                  <c:v>1522.625555555556</c:v>
                </c:pt>
                <c:pt idx="8">
                  <c:v>1522.625555555556</c:v>
                </c:pt>
                <c:pt idx="9">
                  <c:v>1522.625555555556</c:v>
                </c:pt>
              </c:numCache>
            </c:numRef>
          </c:val>
        </c:ser>
        <c:ser>
          <c:idx val="3"/>
          <c:order val="3"/>
          <c:tx>
            <c:strRef>
              <c:f>'XmRdata 5'!$E$1</c:f>
              <c:strCache>
                <c:ptCount val="1"/>
                <c:pt idx="0">
                  <c:v> +1 Sigma</c:v>
                </c:pt>
              </c:strCache>
            </c:strRef>
          </c:tx>
          <c:spPr>
            <a:ln w="12700">
              <a:solidFill>
                <a:srgbClr val="008080"/>
              </a:solidFill>
              <a:prstDash val="lgDashDot"/>
            </a:ln>
            <a:effectLst/>
          </c:spPr>
          <c:marker>
            <c:symbol val="none"/>
          </c:marker>
          <c:cat>
            <c:numRef>
              <c:f>'XmRdata 5'!$A$2:$A$11</c:f>
              <c:numCache>
                <c:formatCode>d\-mmm</c:formatCode>
                <c:ptCount val="10"/>
                <c:pt idx="0">
                  <c:v>40718</c:v>
                </c:pt>
                <c:pt idx="1">
                  <c:v>40724</c:v>
                </c:pt>
                <c:pt idx="2">
                  <c:v>40731</c:v>
                </c:pt>
                <c:pt idx="3">
                  <c:v>40736</c:v>
                </c:pt>
                <c:pt idx="4">
                  <c:v>40743</c:v>
                </c:pt>
                <c:pt idx="5">
                  <c:v>40750</c:v>
                </c:pt>
                <c:pt idx="6">
                  <c:v>40757</c:v>
                </c:pt>
                <c:pt idx="7">
                  <c:v>40764</c:v>
                </c:pt>
                <c:pt idx="8">
                  <c:v>40772</c:v>
                </c:pt>
                <c:pt idx="9" formatCode="m/d/yyyy">
                  <c:v>40778</c:v>
                </c:pt>
              </c:numCache>
            </c:numRef>
          </c:cat>
          <c:val>
            <c:numRef>
              <c:f>'XmRdata 5'!$E$2:$E$11</c:f>
              <c:numCache>
                <c:formatCode>0.</c:formatCode>
                <c:ptCount val="10"/>
                <c:pt idx="0">
                  <c:v>1425.3877777777798</c:v>
                </c:pt>
                <c:pt idx="1">
                  <c:v>1425.3877777777798</c:v>
                </c:pt>
                <c:pt idx="2">
                  <c:v>1425.3877777777798</c:v>
                </c:pt>
                <c:pt idx="3">
                  <c:v>1425.3877777777798</c:v>
                </c:pt>
                <c:pt idx="4">
                  <c:v>1425.3877777777798</c:v>
                </c:pt>
                <c:pt idx="5">
                  <c:v>1425.3877777777798</c:v>
                </c:pt>
                <c:pt idx="6">
                  <c:v>1425.3877777777798</c:v>
                </c:pt>
                <c:pt idx="7">
                  <c:v>1425.3877777777798</c:v>
                </c:pt>
                <c:pt idx="8">
                  <c:v>1425.3877777777798</c:v>
                </c:pt>
                <c:pt idx="9">
                  <c:v>1425.3877777777798</c:v>
                </c:pt>
              </c:numCache>
            </c:numRef>
          </c:val>
        </c:ser>
        <c:ser>
          <c:idx val="4"/>
          <c:order val="4"/>
          <c:tx>
            <c:strRef>
              <c:f>'XmRdata 5'!$F$1</c:f>
              <c:strCache>
                <c:ptCount val="1"/>
                <c:pt idx="0">
                  <c:v>Average</c:v>
                </c:pt>
              </c:strCache>
            </c:strRef>
          </c:tx>
          <c:spPr>
            <a:ln w="12700">
              <a:solidFill>
                <a:srgbClr val="00FFFF"/>
              </a:solidFill>
              <a:prstDash val="solid"/>
            </a:ln>
            <a:effectLst/>
          </c:spPr>
          <c:marker>
            <c:symbol val="none"/>
          </c:marker>
          <c:dLbls>
            <c:dLbl>
              <c:idx val="1"/>
              <c:layout>
                <c:manualLayout>
                  <c:x val="-1.4666666512685889E-2"/>
                  <c:y val="-1.0104986834873094E-2"/>
                </c:manualLayout>
              </c:layout>
              <c:tx>
                <c:rich>
                  <a:bodyPr/>
                  <a:lstStyle/>
                  <a:p>
                    <a:r>
                      <a:rPr lang="en-US"/>
                      <a:t>CL</a:t>
                    </a:r>
                  </a:p>
                </c:rich>
              </c:tx>
              <c:showVal val="1"/>
            </c:dLbl>
            <c:dLbl>
              <c:idx val="9"/>
              <c:layout>
                <c:manualLayout>
                  <c:x val="-1.4666666512685916E-2"/>
                  <c:y val="-1.0104986834873094E-2"/>
                </c:manualLayout>
              </c:layout>
              <c:showVal val="1"/>
            </c:dLbl>
            <c:delete val="1"/>
          </c:dLbls>
          <c:cat>
            <c:numRef>
              <c:f>'XmRdata 5'!$A$2:$A$11</c:f>
              <c:numCache>
                <c:formatCode>d\-mmm</c:formatCode>
                <c:ptCount val="10"/>
                <c:pt idx="0">
                  <c:v>40718</c:v>
                </c:pt>
                <c:pt idx="1">
                  <c:v>40724</c:v>
                </c:pt>
                <c:pt idx="2">
                  <c:v>40731</c:v>
                </c:pt>
                <c:pt idx="3">
                  <c:v>40736</c:v>
                </c:pt>
                <c:pt idx="4">
                  <c:v>40743</c:v>
                </c:pt>
                <c:pt idx="5">
                  <c:v>40750</c:v>
                </c:pt>
                <c:pt idx="6">
                  <c:v>40757</c:v>
                </c:pt>
                <c:pt idx="7">
                  <c:v>40764</c:v>
                </c:pt>
                <c:pt idx="8">
                  <c:v>40772</c:v>
                </c:pt>
                <c:pt idx="9" formatCode="m/d/yyyy">
                  <c:v>40778</c:v>
                </c:pt>
              </c:numCache>
            </c:numRef>
          </c:cat>
          <c:val>
            <c:numRef>
              <c:f>'XmRdata 5'!$F$2:$F$11</c:f>
              <c:numCache>
                <c:formatCode>0.</c:formatCode>
                <c:ptCount val="10"/>
                <c:pt idx="0">
                  <c:v>1328.1499999999999</c:v>
                </c:pt>
                <c:pt idx="1">
                  <c:v>1328.1499999999999</c:v>
                </c:pt>
                <c:pt idx="2">
                  <c:v>1328.1499999999999</c:v>
                </c:pt>
                <c:pt idx="3">
                  <c:v>1328.1499999999999</c:v>
                </c:pt>
                <c:pt idx="4">
                  <c:v>1328.1499999999999</c:v>
                </c:pt>
                <c:pt idx="5">
                  <c:v>1328.1499999999999</c:v>
                </c:pt>
                <c:pt idx="6">
                  <c:v>1328.1499999999999</c:v>
                </c:pt>
                <c:pt idx="7">
                  <c:v>1328.1499999999999</c:v>
                </c:pt>
                <c:pt idx="8">
                  <c:v>1328.1499999999999</c:v>
                </c:pt>
                <c:pt idx="9">
                  <c:v>1328.1499999999999</c:v>
                </c:pt>
              </c:numCache>
            </c:numRef>
          </c:val>
        </c:ser>
        <c:ser>
          <c:idx val="5"/>
          <c:order val="5"/>
          <c:tx>
            <c:strRef>
              <c:f>'XmRdata 5'!$G$1</c:f>
              <c:strCache>
                <c:ptCount val="1"/>
                <c:pt idx="0">
                  <c:v> -1 Sigma</c:v>
                </c:pt>
              </c:strCache>
            </c:strRef>
          </c:tx>
          <c:spPr>
            <a:ln w="12700">
              <a:solidFill>
                <a:srgbClr val="008080"/>
              </a:solidFill>
              <a:prstDash val="lgDashDot"/>
            </a:ln>
            <a:effectLst/>
          </c:spPr>
          <c:marker>
            <c:symbol val="none"/>
          </c:marker>
          <c:cat>
            <c:numRef>
              <c:f>'XmRdata 5'!$A$2:$A$11</c:f>
              <c:numCache>
                <c:formatCode>d\-mmm</c:formatCode>
                <c:ptCount val="10"/>
                <c:pt idx="0">
                  <c:v>40718</c:v>
                </c:pt>
                <c:pt idx="1">
                  <c:v>40724</c:v>
                </c:pt>
                <c:pt idx="2">
                  <c:v>40731</c:v>
                </c:pt>
                <c:pt idx="3">
                  <c:v>40736</c:v>
                </c:pt>
                <c:pt idx="4">
                  <c:v>40743</c:v>
                </c:pt>
                <c:pt idx="5">
                  <c:v>40750</c:v>
                </c:pt>
                <c:pt idx="6">
                  <c:v>40757</c:v>
                </c:pt>
                <c:pt idx="7">
                  <c:v>40764</c:v>
                </c:pt>
                <c:pt idx="8">
                  <c:v>40772</c:v>
                </c:pt>
                <c:pt idx="9" formatCode="m/d/yyyy">
                  <c:v>40778</c:v>
                </c:pt>
              </c:numCache>
            </c:numRef>
          </c:cat>
          <c:val>
            <c:numRef>
              <c:f>'XmRdata 5'!$G$2:$G$11</c:f>
              <c:numCache>
                <c:formatCode>0.</c:formatCode>
                <c:ptCount val="10"/>
                <c:pt idx="0">
                  <c:v>1230.9122222222222</c:v>
                </c:pt>
                <c:pt idx="1">
                  <c:v>1230.9122222222222</c:v>
                </c:pt>
                <c:pt idx="2">
                  <c:v>1230.9122222222222</c:v>
                </c:pt>
                <c:pt idx="3">
                  <c:v>1230.9122222222222</c:v>
                </c:pt>
                <c:pt idx="4">
                  <c:v>1230.9122222222222</c:v>
                </c:pt>
                <c:pt idx="5">
                  <c:v>1230.9122222222222</c:v>
                </c:pt>
                <c:pt idx="6">
                  <c:v>1230.9122222222222</c:v>
                </c:pt>
                <c:pt idx="7">
                  <c:v>1230.9122222222222</c:v>
                </c:pt>
                <c:pt idx="8">
                  <c:v>1230.9122222222222</c:v>
                </c:pt>
                <c:pt idx="9">
                  <c:v>1230.9122222222222</c:v>
                </c:pt>
              </c:numCache>
            </c:numRef>
          </c:val>
        </c:ser>
        <c:ser>
          <c:idx val="6"/>
          <c:order val="6"/>
          <c:tx>
            <c:strRef>
              <c:f>'XmRdata 5'!$H$1</c:f>
              <c:strCache>
                <c:ptCount val="1"/>
                <c:pt idx="0">
                  <c:v> -2 Sigma</c:v>
                </c:pt>
              </c:strCache>
            </c:strRef>
          </c:tx>
          <c:spPr>
            <a:ln w="12700">
              <a:solidFill>
                <a:srgbClr val="FF8080"/>
              </a:solidFill>
              <a:prstDash val="lgDashDot"/>
            </a:ln>
            <a:effectLst/>
          </c:spPr>
          <c:marker>
            <c:symbol val="none"/>
          </c:marker>
          <c:cat>
            <c:numRef>
              <c:f>'XmRdata 5'!$A$2:$A$11</c:f>
              <c:numCache>
                <c:formatCode>d\-mmm</c:formatCode>
                <c:ptCount val="10"/>
                <c:pt idx="0">
                  <c:v>40718</c:v>
                </c:pt>
                <c:pt idx="1">
                  <c:v>40724</c:v>
                </c:pt>
                <c:pt idx="2">
                  <c:v>40731</c:v>
                </c:pt>
                <c:pt idx="3">
                  <c:v>40736</c:v>
                </c:pt>
                <c:pt idx="4">
                  <c:v>40743</c:v>
                </c:pt>
                <c:pt idx="5">
                  <c:v>40750</c:v>
                </c:pt>
                <c:pt idx="6">
                  <c:v>40757</c:v>
                </c:pt>
                <c:pt idx="7">
                  <c:v>40764</c:v>
                </c:pt>
                <c:pt idx="8">
                  <c:v>40772</c:v>
                </c:pt>
                <c:pt idx="9" formatCode="m/d/yyyy">
                  <c:v>40778</c:v>
                </c:pt>
              </c:numCache>
            </c:numRef>
          </c:cat>
          <c:val>
            <c:numRef>
              <c:f>'XmRdata 5'!$H$2:$H$11</c:f>
              <c:numCache>
                <c:formatCode>0.</c:formatCode>
                <c:ptCount val="10"/>
                <c:pt idx="0">
                  <c:v>1133.6744444444416</c:v>
                </c:pt>
                <c:pt idx="1">
                  <c:v>1133.6744444444416</c:v>
                </c:pt>
                <c:pt idx="2">
                  <c:v>1133.6744444444416</c:v>
                </c:pt>
                <c:pt idx="3">
                  <c:v>1133.6744444444416</c:v>
                </c:pt>
                <c:pt idx="4">
                  <c:v>1133.6744444444416</c:v>
                </c:pt>
                <c:pt idx="5">
                  <c:v>1133.6744444444416</c:v>
                </c:pt>
                <c:pt idx="6">
                  <c:v>1133.6744444444416</c:v>
                </c:pt>
                <c:pt idx="7">
                  <c:v>1133.6744444444416</c:v>
                </c:pt>
                <c:pt idx="8">
                  <c:v>1133.6744444444416</c:v>
                </c:pt>
                <c:pt idx="9">
                  <c:v>1133.6744444444416</c:v>
                </c:pt>
              </c:numCache>
            </c:numRef>
          </c:val>
        </c:ser>
        <c:ser>
          <c:idx val="7"/>
          <c:order val="7"/>
          <c:tx>
            <c:strRef>
              <c:f>'XmRdata 5'!$I$1</c:f>
              <c:strCache>
                <c:ptCount val="1"/>
                <c:pt idx="0">
                  <c:v>LCL</c:v>
                </c:pt>
              </c:strCache>
            </c:strRef>
          </c:tx>
          <c:spPr>
            <a:ln w="12700">
              <a:solidFill>
                <a:srgbClr val="FF0000"/>
              </a:solidFill>
              <a:prstDash val="lgDash"/>
            </a:ln>
            <a:effectLst/>
          </c:spPr>
          <c:marker>
            <c:symbol val="none"/>
          </c:marker>
          <c:dLbls>
            <c:dLbl>
              <c:idx val="1"/>
              <c:layout>
                <c:manualLayout>
                  <c:x val="-1.4666666512685889E-2"/>
                  <c:y val="-1.0104986834873059E-2"/>
                </c:manualLayout>
              </c:layout>
              <c:tx>
                <c:rich>
                  <a:bodyPr/>
                  <a:lstStyle/>
                  <a:p>
                    <a:r>
                      <a:rPr lang="en-US"/>
                      <a:t>LCL</a:t>
                    </a:r>
                  </a:p>
                </c:rich>
              </c:tx>
              <c:showVal val="1"/>
            </c:dLbl>
            <c:dLbl>
              <c:idx val="9"/>
              <c:layout>
                <c:manualLayout>
                  <c:x val="-1.4666666512685916E-2"/>
                  <c:y val="-1.0104986834873059E-2"/>
                </c:manualLayout>
              </c:layout>
              <c:showVal val="1"/>
            </c:dLbl>
            <c:delete val="1"/>
          </c:dLbls>
          <c:cat>
            <c:numRef>
              <c:f>'XmRdata 5'!$A$2:$A$11</c:f>
              <c:numCache>
                <c:formatCode>d\-mmm</c:formatCode>
                <c:ptCount val="10"/>
                <c:pt idx="0">
                  <c:v>40718</c:v>
                </c:pt>
                <c:pt idx="1">
                  <c:v>40724</c:v>
                </c:pt>
                <c:pt idx="2">
                  <c:v>40731</c:v>
                </c:pt>
                <c:pt idx="3">
                  <c:v>40736</c:v>
                </c:pt>
                <c:pt idx="4">
                  <c:v>40743</c:v>
                </c:pt>
                <c:pt idx="5">
                  <c:v>40750</c:v>
                </c:pt>
                <c:pt idx="6">
                  <c:v>40757</c:v>
                </c:pt>
                <c:pt idx="7">
                  <c:v>40764</c:v>
                </c:pt>
                <c:pt idx="8">
                  <c:v>40772</c:v>
                </c:pt>
                <c:pt idx="9" formatCode="m/d/yyyy">
                  <c:v>40778</c:v>
                </c:pt>
              </c:numCache>
            </c:numRef>
          </c:cat>
          <c:val>
            <c:numRef>
              <c:f>'XmRdata 5'!$I$2:$I$11</c:f>
              <c:numCache>
                <c:formatCode>0.</c:formatCode>
                <c:ptCount val="10"/>
                <c:pt idx="0">
                  <c:v>1036.4366666666697</c:v>
                </c:pt>
                <c:pt idx="1">
                  <c:v>1036.4366666666697</c:v>
                </c:pt>
                <c:pt idx="2">
                  <c:v>1036.4366666666697</c:v>
                </c:pt>
                <c:pt idx="3">
                  <c:v>1036.4366666666697</c:v>
                </c:pt>
                <c:pt idx="4">
                  <c:v>1036.4366666666697</c:v>
                </c:pt>
                <c:pt idx="5">
                  <c:v>1036.4366666666697</c:v>
                </c:pt>
                <c:pt idx="6">
                  <c:v>1036.4366666666697</c:v>
                </c:pt>
                <c:pt idx="7">
                  <c:v>1036.4366666666697</c:v>
                </c:pt>
                <c:pt idx="8">
                  <c:v>1036.4366666666697</c:v>
                </c:pt>
                <c:pt idx="9">
                  <c:v>1036.4366666666697</c:v>
                </c:pt>
              </c:numCache>
            </c:numRef>
          </c:val>
        </c:ser>
        <c:marker val="1"/>
        <c:axId val="64363136"/>
        <c:axId val="64389888"/>
      </c:lineChart>
      <c:catAx>
        <c:axId val="64363136"/>
        <c:scaling>
          <c:orientation val="minMax"/>
        </c:scaling>
        <c:axPos val="b"/>
        <c:title>
          <c:tx>
            <c:rich>
              <a:bodyPr/>
              <a:lstStyle/>
              <a:p>
                <a:pPr>
                  <a:defRPr/>
                </a:pPr>
                <a:r>
                  <a:rPr lang="en-US"/>
                  <a:t>June 24 --&gt; post-intervention</a:t>
                </a:r>
              </a:p>
            </c:rich>
          </c:tx>
          <c:layout/>
        </c:title>
        <c:numFmt formatCode="d\-mmm" sourceLinked="1"/>
        <c:tickLblPos val="nextTo"/>
        <c:crossAx val="64389888"/>
        <c:crosses val="autoZero"/>
        <c:lblAlgn val="ctr"/>
        <c:lblOffset val="100"/>
      </c:catAx>
      <c:valAx>
        <c:axId val="64389888"/>
        <c:scaling>
          <c:orientation val="minMax"/>
          <c:min val="850.75"/>
        </c:scaling>
        <c:axPos val="l"/>
        <c:title>
          <c:tx>
            <c:rich>
              <a:bodyPr/>
              <a:lstStyle/>
              <a:p>
                <a:pPr>
                  <a:defRPr/>
                </a:pPr>
                <a:r>
                  <a:rPr lang="en-US"/>
                  <a:t># Overdue Results by Week</a:t>
                </a:r>
              </a:p>
            </c:rich>
          </c:tx>
          <c:layout/>
        </c:title>
        <c:numFmt formatCode="0." sourceLinked="1"/>
        <c:tickLblPos val="nextTo"/>
        <c:crossAx val="64363136"/>
        <c:crosses val="autoZero"/>
        <c:crossBetween val="midCat"/>
      </c:valAx>
      <c:spPr>
        <a:noFill/>
        <a:ln w="25400">
          <a:noFill/>
        </a:ln>
      </c:spPr>
    </c:plotArea>
    <c:plotVisOnly val="1"/>
    <c:dispBlanksAs val="gap"/>
  </c:chart>
  <c:spPr>
    <a:solidFill>
      <a:schemeClr val="bg1">
        <a:lumMod val="95000"/>
      </a:schemeClr>
    </a:solidFill>
  </c:spPr>
  <c:externalData r:id="rId1"/>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a:t>New ODR Messages</a:t>
            </a:r>
          </a:p>
        </c:rich>
      </c:tx>
      <c:layout/>
    </c:title>
    <c:plotArea>
      <c:layout/>
      <c:lineChart>
        <c:grouping val="standard"/>
        <c:ser>
          <c:idx val="0"/>
          <c:order val="0"/>
          <c:tx>
            <c:strRef>
              <c:f>'XmRdata 2'!$B$1</c:f>
              <c:strCache>
                <c:ptCount val="1"/>
                <c:pt idx="0">
                  <c:v>Data1</c:v>
                </c:pt>
              </c:strCache>
            </c:strRef>
          </c:tx>
          <c:spPr>
            <a:ln w="12700">
              <a:solidFill>
                <a:srgbClr val="000080"/>
              </a:solidFill>
              <a:prstDash val="solid"/>
            </a:ln>
            <a:effectLst/>
          </c:spPr>
          <c:marker>
            <c:symbol val="square"/>
            <c:size val="6"/>
            <c:spPr>
              <a:solidFill>
                <a:srgbClr val="000080"/>
              </a:solidFill>
              <a:ln>
                <a:solidFill>
                  <a:srgbClr val="000080"/>
                </a:solidFill>
                <a:prstDash val="solid"/>
              </a:ln>
            </c:spPr>
          </c:marker>
          <c:dPt>
            <c:idx val="0"/>
            <c:marker>
              <c:symbol val="diamond"/>
              <c:size val="6"/>
              <c:spPr>
                <a:solidFill>
                  <a:srgbClr val="FF0000"/>
                </a:solidFill>
                <a:ln>
                  <a:solidFill>
                    <a:srgbClr val="FF0000"/>
                  </a:solidFill>
                  <a:prstDash val="solid"/>
                </a:ln>
              </c:spPr>
            </c:marker>
          </c:dPt>
          <c:dPt>
            <c:idx val="1"/>
            <c:marker>
              <c:symbol val="diamond"/>
              <c:size val="6"/>
              <c:spPr>
                <a:solidFill>
                  <a:srgbClr val="FF0000"/>
                </a:solidFill>
                <a:ln>
                  <a:solidFill>
                    <a:srgbClr val="FF0000"/>
                  </a:solidFill>
                  <a:prstDash val="solid"/>
                </a:ln>
              </c:spPr>
            </c:marker>
            <c:spPr>
              <a:ln w="12700">
                <a:solidFill>
                  <a:srgbClr val="FF0000"/>
                </a:solidFill>
                <a:prstDash val="solid"/>
              </a:ln>
              <a:effectLst/>
            </c:spPr>
          </c:dPt>
          <c:dPt>
            <c:idx val="2"/>
            <c:marker>
              <c:symbol val="diamond"/>
              <c:size val="6"/>
              <c:spPr>
                <a:solidFill>
                  <a:srgbClr val="FF0000"/>
                </a:solidFill>
                <a:ln>
                  <a:solidFill>
                    <a:srgbClr val="FF0000"/>
                  </a:solidFill>
                  <a:prstDash val="solid"/>
                </a:ln>
              </c:spPr>
            </c:marker>
            <c:spPr>
              <a:ln w="12700">
                <a:solidFill>
                  <a:srgbClr val="FF0000"/>
                </a:solidFill>
                <a:prstDash val="solid"/>
              </a:ln>
              <a:effectLst/>
            </c:spPr>
          </c:dPt>
          <c:dPt>
            <c:idx val="3"/>
            <c:marker>
              <c:symbol val="diamond"/>
              <c:size val="6"/>
              <c:spPr>
                <a:solidFill>
                  <a:srgbClr val="FF0000"/>
                </a:solidFill>
                <a:ln>
                  <a:solidFill>
                    <a:srgbClr val="FF0000"/>
                  </a:solidFill>
                  <a:prstDash val="solid"/>
                </a:ln>
              </c:spPr>
            </c:marker>
            <c:spPr>
              <a:ln w="12700">
                <a:solidFill>
                  <a:srgbClr val="FF0000"/>
                </a:solidFill>
                <a:prstDash val="solid"/>
              </a:ln>
              <a:effectLst/>
            </c:spPr>
          </c:dPt>
          <c:dPt>
            <c:idx val="4"/>
            <c:marker>
              <c:symbol val="diamond"/>
              <c:size val="6"/>
              <c:spPr>
                <a:solidFill>
                  <a:srgbClr val="FF0000"/>
                </a:solidFill>
                <a:ln>
                  <a:solidFill>
                    <a:srgbClr val="FF0000"/>
                  </a:solidFill>
                  <a:prstDash val="solid"/>
                </a:ln>
              </c:spPr>
            </c:marker>
            <c:spPr>
              <a:ln w="12700">
                <a:solidFill>
                  <a:srgbClr val="FF0000"/>
                </a:solidFill>
                <a:prstDash val="solid"/>
              </a:ln>
              <a:effectLst/>
            </c:spPr>
          </c:dPt>
          <c:dPt>
            <c:idx val="5"/>
            <c:marker>
              <c:symbol val="diamond"/>
              <c:size val="6"/>
              <c:spPr>
                <a:solidFill>
                  <a:srgbClr val="FF0000"/>
                </a:solidFill>
                <a:ln>
                  <a:solidFill>
                    <a:srgbClr val="FF0000"/>
                  </a:solidFill>
                  <a:prstDash val="solid"/>
                </a:ln>
              </c:spPr>
            </c:marker>
            <c:spPr>
              <a:ln w="12700">
                <a:solidFill>
                  <a:srgbClr val="FF0000"/>
                </a:solidFill>
                <a:prstDash val="solid"/>
              </a:ln>
              <a:effectLst/>
            </c:spPr>
          </c:dPt>
          <c:dPt>
            <c:idx val="6"/>
            <c:marker>
              <c:symbol val="diamond"/>
              <c:size val="6"/>
              <c:spPr>
                <a:solidFill>
                  <a:srgbClr val="FF0000"/>
                </a:solidFill>
                <a:ln>
                  <a:solidFill>
                    <a:srgbClr val="FF0000"/>
                  </a:solidFill>
                  <a:prstDash val="solid"/>
                </a:ln>
              </c:spPr>
            </c:marker>
            <c:spPr>
              <a:ln w="12700">
                <a:solidFill>
                  <a:srgbClr val="FF0000"/>
                </a:solidFill>
                <a:prstDash val="solid"/>
              </a:ln>
              <a:effectLst/>
            </c:spPr>
          </c:dPt>
          <c:dPt>
            <c:idx val="7"/>
            <c:marker>
              <c:symbol val="diamond"/>
              <c:size val="6"/>
              <c:spPr>
                <a:solidFill>
                  <a:srgbClr val="FF0000"/>
                </a:solidFill>
                <a:ln>
                  <a:solidFill>
                    <a:srgbClr val="FF0000"/>
                  </a:solidFill>
                  <a:prstDash val="solid"/>
                </a:ln>
              </c:spPr>
            </c:marker>
            <c:spPr>
              <a:ln w="12700">
                <a:solidFill>
                  <a:srgbClr val="FF0000"/>
                </a:solidFill>
                <a:prstDash val="solid"/>
              </a:ln>
              <a:effectLst/>
            </c:spPr>
          </c:dPt>
          <c:dPt>
            <c:idx val="8"/>
            <c:marker>
              <c:symbol val="diamond"/>
              <c:size val="6"/>
              <c:spPr>
                <a:solidFill>
                  <a:srgbClr val="FF0000"/>
                </a:solidFill>
                <a:ln>
                  <a:solidFill>
                    <a:srgbClr val="FF0000"/>
                  </a:solidFill>
                  <a:prstDash val="solid"/>
                </a:ln>
              </c:spPr>
            </c:marker>
            <c:spPr>
              <a:ln w="12700">
                <a:solidFill>
                  <a:srgbClr val="FF0000"/>
                </a:solidFill>
                <a:prstDash val="solid"/>
              </a:ln>
              <a:effectLst/>
            </c:spPr>
          </c:dPt>
          <c:dPt>
            <c:idx val="9"/>
            <c:marker>
              <c:symbol val="diamond"/>
              <c:size val="6"/>
              <c:spPr>
                <a:solidFill>
                  <a:srgbClr val="FF0000"/>
                </a:solidFill>
                <a:ln>
                  <a:solidFill>
                    <a:srgbClr val="FF0000"/>
                  </a:solidFill>
                  <a:prstDash val="solid"/>
                </a:ln>
              </c:spPr>
            </c:marker>
            <c:spPr>
              <a:ln w="12700">
                <a:solidFill>
                  <a:srgbClr val="FF0000"/>
                </a:solidFill>
                <a:prstDash val="solid"/>
              </a:ln>
              <a:effectLst/>
            </c:spPr>
          </c:dPt>
          <c:cat>
            <c:strRef>
              <c:f>'XmRdata 2'!$A$2:$A$11</c:f>
              <c:strCache>
                <c:ptCount val="10"/>
                <c:pt idx="0">
                  <c:v>6/19/2011</c:v>
                </c:pt>
                <c:pt idx="1">
                  <c:v>6/26/2011</c:v>
                </c:pt>
                <c:pt idx="2">
                  <c:v>7/3/2011</c:v>
                </c:pt>
                <c:pt idx="3">
                  <c:v>7/10/2011</c:v>
                </c:pt>
                <c:pt idx="4">
                  <c:v>7/17/2011</c:v>
                </c:pt>
                <c:pt idx="5">
                  <c:v>7/24/2011</c:v>
                </c:pt>
                <c:pt idx="6">
                  <c:v>7/31/2011</c:v>
                </c:pt>
                <c:pt idx="7">
                  <c:v>8/7/2011</c:v>
                </c:pt>
                <c:pt idx="8">
                  <c:v>8/14/2011</c:v>
                </c:pt>
                <c:pt idx="9">
                  <c:v>8/21/2011</c:v>
                </c:pt>
              </c:strCache>
            </c:strRef>
          </c:cat>
          <c:val>
            <c:numRef>
              <c:f>'XmRdata 2'!$B$2:$B$11</c:f>
              <c:numCache>
                <c:formatCode>0.</c:formatCode>
                <c:ptCount val="10"/>
                <c:pt idx="0">
                  <c:v>155</c:v>
                </c:pt>
                <c:pt idx="1">
                  <c:v>154</c:v>
                </c:pt>
                <c:pt idx="2">
                  <c:v>127</c:v>
                </c:pt>
                <c:pt idx="3">
                  <c:v>120</c:v>
                </c:pt>
                <c:pt idx="4">
                  <c:v>103</c:v>
                </c:pt>
                <c:pt idx="5">
                  <c:v>88</c:v>
                </c:pt>
                <c:pt idx="6">
                  <c:v>50</c:v>
                </c:pt>
                <c:pt idx="7">
                  <c:v>80</c:v>
                </c:pt>
                <c:pt idx="8">
                  <c:v>103</c:v>
                </c:pt>
                <c:pt idx="9">
                  <c:v>80</c:v>
                </c:pt>
              </c:numCache>
            </c:numRef>
          </c:val>
        </c:ser>
        <c:ser>
          <c:idx val="1"/>
          <c:order val="1"/>
          <c:tx>
            <c:strRef>
              <c:f>'XmRdata 2'!$C$1</c:f>
              <c:strCache>
                <c:ptCount val="1"/>
                <c:pt idx="0">
                  <c:v>UCL</c:v>
                </c:pt>
              </c:strCache>
            </c:strRef>
          </c:tx>
          <c:spPr>
            <a:ln w="12700">
              <a:solidFill>
                <a:srgbClr val="FF0000"/>
              </a:solidFill>
              <a:prstDash val="lgDash"/>
            </a:ln>
            <a:effectLst/>
          </c:spPr>
          <c:marker>
            <c:symbol val="none"/>
          </c:marker>
          <c:dLbls>
            <c:dLbl>
              <c:idx val="1"/>
              <c:layout>
                <c:manualLayout>
                  <c:x val="-1.4658633889191789E-2"/>
                  <c:y val="-1.009681815073993E-2"/>
                </c:manualLayout>
              </c:layout>
              <c:tx>
                <c:rich>
                  <a:bodyPr/>
                  <a:lstStyle/>
                  <a:p>
                    <a:r>
                      <a:rPr lang="en-US"/>
                      <a:t>UCL</a:t>
                    </a:r>
                  </a:p>
                </c:rich>
              </c:tx>
              <c:showVal val="1"/>
            </c:dLbl>
            <c:dLbl>
              <c:idx val="9"/>
              <c:layout>
                <c:manualLayout>
                  <c:x val="-1.4658633889191681E-2"/>
                  <c:y val="-1.009681815073993E-2"/>
                </c:manualLayout>
              </c:layout>
              <c:showVal val="1"/>
            </c:dLbl>
            <c:delete val="1"/>
          </c:dLbls>
          <c:cat>
            <c:strRef>
              <c:f>'XmRdata 2'!$A$2:$A$11</c:f>
              <c:strCache>
                <c:ptCount val="10"/>
                <c:pt idx="0">
                  <c:v>6/19/2011</c:v>
                </c:pt>
                <c:pt idx="1">
                  <c:v>6/26/2011</c:v>
                </c:pt>
                <c:pt idx="2">
                  <c:v>7/3/2011</c:v>
                </c:pt>
                <c:pt idx="3">
                  <c:v>7/10/2011</c:v>
                </c:pt>
                <c:pt idx="4">
                  <c:v>7/17/2011</c:v>
                </c:pt>
                <c:pt idx="5">
                  <c:v>7/24/2011</c:v>
                </c:pt>
                <c:pt idx="6">
                  <c:v>7/31/2011</c:v>
                </c:pt>
                <c:pt idx="7">
                  <c:v>8/7/2011</c:v>
                </c:pt>
                <c:pt idx="8">
                  <c:v>8/14/2011</c:v>
                </c:pt>
                <c:pt idx="9">
                  <c:v>8/21/2011</c:v>
                </c:pt>
              </c:strCache>
            </c:strRef>
          </c:cat>
          <c:val>
            <c:numRef>
              <c:f>'XmRdata 2'!$C$2:$C$11</c:f>
              <c:numCache>
                <c:formatCode>0.</c:formatCode>
                <c:ptCount val="10"/>
                <c:pt idx="0">
                  <c:v>159.49555555555548</c:v>
                </c:pt>
                <c:pt idx="1">
                  <c:v>159.49555555555548</c:v>
                </c:pt>
                <c:pt idx="2">
                  <c:v>159.49555555555548</c:v>
                </c:pt>
                <c:pt idx="3">
                  <c:v>159.49555555555548</c:v>
                </c:pt>
                <c:pt idx="4">
                  <c:v>159.49555555555548</c:v>
                </c:pt>
                <c:pt idx="5">
                  <c:v>159.49555555555548</c:v>
                </c:pt>
                <c:pt idx="6">
                  <c:v>159.49555555555548</c:v>
                </c:pt>
                <c:pt idx="7">
                  <c:v>159.49555555555548</c:v>
                </c:pt>
                <c:pt idx="8">
                  <c:v>159.49555555555548</c:v>
                </c:pt>
                <c:pt idx="9">
                  <c:v>159.49555555555548</c:v>
                </c:pt>
              </c:numCache>
            </c:numRef>
          </c:val>
        </c:ser>
        <c:ser>
          <c:idx val="2"/>
          <c:order val="2"/>
          <c:tx>
            <c:strRef>
              <c:f>'XmRdata 2'!$D$1</c:f>
              <c:strCache>
                <c:ptCount val="1"/>
                <c:pt idx="0">
                  <c:v> +2 Sigma</c:v>
                </c:pt>
              </c:strCache>
            </c:strRef>
          </c:tx>
          <c:spPr>
            <a:ln w="12700">
              <a:solidFill>
                <a:srgbClr val="FF8080"/>
              </a:solidFill>
              <a:prstDash val="lgDashDot"/>
            </a:ln>
            <a:effectLst/>
          </c:spPr>
          <c:marker>
            <c:symbol val="none"/>
          </c:marker>
          <c:cat>
            <c:strRef>
              <c:f>'XmRdata 2'!$A$2:$A$11</c:f>
              <c:strCache>
                <c:ptCount val="10"/>
                <c:pt idx="0">
                  <c:v>6/19/2011</c:v>
                </c:pt>
                <c:pt idx="1">
                  <c:v>6/26/2011</c:v>
                </c:pt>
                <c:pt idx="2">
                  <c:v>7/3/2011</c:v>
                </c:pt>
                <c:pt idx="3">
                  <c:v>7/10/2011</c:v>
                </c:pt>
                <c:pt idx="4">
                  <c:v>7/17/2011</c:v>
                </c:pt>
                <c:pt idx="5">
                  <c:v>7/24/2011</c:v>
                </c:pt>
                <c:pt idx="6">
                  <c:v>7/31/2011</c:v>
                </c:pt>
                <c:pt idx="7">
                  <c:v>8/7/2011</c:v>
                </c:pt>
                <c:pt idx="8">
                  <c:v>8/14/2011</c:v>
                </c:pt>
                <c:pt idx="9">
                  <c:v>8/21/2011</c:v>
                </c:pt>
              </c:strCache>
            </c:strRef>
          </c:cat>
          <c:val>
            <c:numRef>
              <c:f>'XmRdata 2'!$D$2:$D$11</c:f>
              <c:numCache>
                <c:formatCode>0.</c:formatCode>
                <c:ptCount val="10"/>
                <c:pt idx="0">
                  <c:v>141.66370370370362</c:v>
                </c:pt>
                <c:pt idx="1">
                  <c:v>141.66370370370362</c:v>
                </c:pt>
                <c:pt idx="2">
                  <c:v>141.66370370370362</c:v>
                </c:pt>
                <c:pt idx="3">
                  <c:v>141.66370370370362</c:v>
                </c:pt>
                <c:pt idx="4">
                  <c:v>141.66370370370362</c:v>
                </c:pt>
                <c:pt idx="5">
                  <c:v>141.66370370370362</c:v>
                </c:pt>
                <c:pt idx="6">
                  <c:v>141.66370370370362</c:v>
                </c:pt>
                <c:pt idx="7">
                  <c:v>141.66370370370362</c:v>
                </c:pt>
                <c:pt idx="8">
                  <c:v>141.66370370370362</c:v>
                </c:pt>
                <c:pt idx="9">
                  <c:v>141.66370370370362</c:v>
                </c:pt>
              </c:numCache>
            </c:numRef>
          </c:val>
        </c:ser>
        <c:ser>
          <c:idx val="3"/>
          <c:order val="3"/>
          <c:tx>
            <c:strRef>
              <c:f>'XmRdata 2'!$E$1</c:f>
              <c:strCache>
                <c:ptCount val="1"/>
                <c:pt idx="0">
                  <c:v> +1 Sigma</c:v>
                </c:pt>
              </c:strCache>
            </c:strRef>
          </c:tx>
          <c:spPr>
            <a:ln w="12700">
              <a:solidFill>
                <a:srgbClr val="008080"/>
              </a:solidFill>
              <a:prstDash val="lgDashDot"/>
            </a:ln>
            <a:effectLst/>
          </c:spPr>
          <c:marker>
            <c:symbol val="none"/>
          </c:marker>
          <c:cat>
            <c:strRef>
              <c:f>'XmRdata 2'!$A$2:$A$11</c:f>
              <c:strCache>
                <c:ptCount val="10"/>
                <c:pt idx="0">
                  <c:v>6/19/2011</c:v>
                </c:pt>
                <c:pt idx="1">
                  <c:v>6/26/2011</c:v>
                </c:pt>
                <c:pt idx="2">
                  <c:v>7/3/2011</c:v>
                </c:pt>
                <c:pt idx="3">
                  <c:v>7/10/2011</c:v>
                </c:pt>
                <c:pt idx="4">
                  <c:v>7/17/2011</c:v>
                </c:pt>
                <c:pt idx="5">
                  <c:v>7/24/2011</c:v>
                </c:pt>
                <c:pt idx="6">
                  <c:v>7/31/2011</c:v>
                </c:pt>
                <c:pt idx="7">
                  <c:v>8/7/2011</c:v>
                </c:pt>
                <c:pt idx="8">
                  <c:v>8/14/2011</c:v>
                </c:pt>
                <c:pt idx="9">
                  <c:v>8/21/2011</c:v>
                </c:pt>
              </c:strCache>
            </c:strRef>
          </c:cat>
          <c:val>
            <c:numRef>
              <c:f>'XmRdata 2'!$E$2:$E$11</c:f>
              <c:numCache>
                <c:formatCode>0.</c:formatCode>
                <c:ptCount val="10"/>
                <c:pt idx="0">
                  <c:v>123.83185185185182</c:v>
                </c:pt>
                <c:pt idx="1">
                  <c:v>123.83185185185182</c:v>
                </c:pt>
                <c:pt idx="2">
                  <c:v>123.83185185185182</c:v>
                </c:pt>
                <c:pt idx="3">
                  <c:v>123.83185185185182</c:v>
                </c:pt>
                <c:pt idx="4">
                  <c:v>123.83185185185182</c:v>
                </c:pt>
                <c:pt idx="5">
                  <c:v>123.83185185185182</c:v>
                </c:pt>
                <c:pt idx="6">
                  <c:v>123.83185185185182</c:v>
                </c:pt>
                <c:pt idx="7">
                  <c:v>123.83185185185182</c:v>
                </c:pt>
                <c:pt idx="8">
                  <c:v>123.83185185185182</c:v>
                </c:pt>
                <c:pt idx="9">
                  <c:v>123.83185185185182</c:v>
                </c:pt>
              </c:numCache>
            </c:numRef>
          </c:val>
        </c:ser>
        <c:ser>
          <c:idx val="4"/>
          <c:order val="4"/>
          <c:tx>
            <c:strRef>
              <c:f>'XmRdata 2'!$F$1</c:f>
              <c:strCache>
                <c:ptCount val="1"/>
                <c:pt idx="0">
                  <c:v>Average</c:v>
                </c:pt>
              </c:strCache>
            </c:strRef>
          </c:tx>
          <c:spPr>
            <a:ln w="12700">
              <a:solidFill>
                <a:srgbClr val="00FFFF"/>
              </a:solidFill>
              <a:prstDash val="solid"/>
            </a:ln>
            <a:effectLst/>
          </c:spPr>
          <c:marker>
            <c:symbol val="none"/>
          </c:marker>
          <c:dLbls>
            <c:dLbl>
              <c:idx val="1"/>
              <c:layout>
                <c:manualLayout>
                  <c:x val="-1.4658633889191789E-2"/>
                  <c:y val="-1.009681815073993E-2"/>
                </c:manualLayout>
              </c:layout>
              <c:tx>
                <c:rich>
                  <a:bodyPr/>
                  <a:lstStyle/>
                  <a:p>
                    <a:r>
                      <a:rPr lang="en-US"/>
                      <a:t>CL</a:t>
                    </a:r>
                  </a:p>
                </c:rich>
              </c:tx>
              <c:showVal val="1"/>
            </c:dLbl>
            <c:dLbl>
              <c:idx val="9"/>
              <c:layout>
                <c:manualLayout>
                  <c:x val="-1.4658633889191681E-2"/>
                  <c:y val="-1.009681815073993E-2"/>
                </c:manualLayout>
              </c:layout>
              <c:showVal val="1"/>
            </c:dLbl>
            <c:delete val="1"/>
          </c:dLbls>
          <c:cat>
            <c:strRef>
              <c:f>'XmRdata 2'!$A$2:$A$11</c:f>
              <c:strCache>
                <c:ptCount val="10"/>
                <c:pt idx="0">
                  <c:v>6/19/2011</c:v>
                </c:pt>
                <c:pt idx="1">
                  <c:v>6/26/2011</c:v>
                </c:pt>
                <c:pt idx="2">
                  <c:v>7/3/2011</c:v>
                </c:pt>
                <c:pt idx="3">
                  <c:v>7/10/2011</c:v>
                </c:pt>
                <c:pt idx="4">
                  <c:v>7/17/2011</c:v>
                </c:pt>
                <c:pt idx="5">
                  <c:v>7/24/2011</c:v>
                </c:pt>
                <c:pt idx="6">
                  <c:v>7/31/2011</c:v>
                </c:pt>
                <c:pt idx="7">
                  <c:v>8/7/2011</c:v>
                </c:pt>
                <c:pt idx="8">
                  <c:v>8/14/2011</c:v>
                </c:pt>
                <c:pt idx="9">
                  <c:v>8/21/2011</c:v>
                </c:pt>
              </c:strCache>
            </c:strRef>
          </c:cat>
          <c:val>
            <c:numRef>
              <c:f>'XmRdata 2'!$F$2:$F$11</c:f>
              <c:numCache>
                <c:formatCode>0.</c:formatCode>
                <c:ptCount val="10"/>
                <c:pt idx="0">
                  <c:v>106</c:v>
                </c:pt>
                <c:pt idx="1">
                  <c:v>106</c:v>
                </c:pt>
                <c:pt idx="2">
                  <c:v>106</c:v>
                </c:pt>
                <c:pt idx="3">
                  <c:v>106</c:v>
                </c:pt>
                <c:pt idx="4">
                  <c:v>106</c:v>
                </c:pt>
                <c:pt idx="5">
                  <c:v>106</c:v>
                </c:pt>
                <c:pt idx="6">
                  <c:v>106</c:v>
                </c:pt>
                <c:pt idx="7">
                  <c:v>106</c:v>
                </c:pt>
                <c:pt idx="8">
                  <c:v>106</c:v>
                </c:pt>
                <c:pt idx="9">
                  <c:v>106</c:v>
                </c:pt>
              </c:numCache>
            </c:numRef>
          </c:val>
        </c:ser>
        <c:ser>
          <c:idx val="5"/>
          <c:order val="5"/>
          <c:tx>
            <c:strRef>
              <c:f>'XmRdata 2'!$G$1</c:f>
              <c:strCache>
                <c:ptCount val="1"/>
                <c:pt idx="0">
                  <c:v> -1 Sigma</c:v>
                </c:pt>
              </c:strCache>
            </c:strRef>
          </c:tx>
          <c:spPr>
            <a:ln w="12700">
              <a:solidFill>
                <a:srgbClr val="008080"/>
              </a:solidFill>
              <a:prstDash val="lgDashDot"/>
            </a:ln>
            <a:effectLst/>
          </c:spPr>
          <c:marker>
            <c:symbol val="none"/>
          </c:marker>
          <c:cat>
            <c:strRef>
              <c:f>'XmRdata 2'!$A$2:$A$11</c:f>
              <c:strCache>
                <c:ptCount val="10"/>
                <c:pt idx="0">
                  <c:v>6/19/2011</c:v>
                </c:pt>
                <c:pt idx="1">
                  <c:v>6/26/2011</c:v>
                </c:pt>
                <c:pt idx="2">
                  <c:v>7/3/2011</c:v>
                </c:pt>
                <c:pt idx="3">
                  <c:v>7/10/2011</c:v>
                </c:pt>
                <c:pt idx="4">
                  <c:v>7/17/2011</c:v>
                </c:pt>
                <c:pt idx="5">
                  <c:v>7/24/2011</c:v>
                </c:pt>
                <c:pt idx="6">
                  <c:v>7/31/2011</c:v>
                </c:pt>
                <c:pt idx="7">
                  <c:v>8/7/2011</c:v>
                </c:pt>
                <c:pt idx="8">
                  <c:v>8/14/2011</c:v>
                </c:pt>
                <c:pt idx="9">
                  <c:v>8/21/2011</c:v>
                </c:pt>
              </c:strCache>
            </c:strRef>
          </c:cat>
          <c:val>
            <c:numRef>
              <c:f>'XmRdata 2'!$G$2:$G$11</c:f>
              <c:numCache>
                <c:formatCode>0.</c:formatCode>
                <c:ptCount val="10"/>
                <c:pt idx="0">
                  <c:v>88.168148148148148</c:v>
                </c:pt>
                <c:pt idx="1">
                  <c:v>88.168148148148148</c:v>
                </c:pt>
                <c:pt idx="2">
                  <c:v>88.168148148148148</c:v>
                </c:pt>
                <c:pt idx="3">
                  <c:v>88.168148148148148</c:v>
                </c:pt>
                <c:pt idx="4">
                  <c:v>88.168148148148148</c:v>
                </c:pt>
                <c:pt idx="5">
                  <c:v>88.168148148148148</c:v>
                </c:pt>
                <c:pt idx="6">
                  <c:v>88.168148148148148</c:v>
                </c:pt>
                <c:pt idx="7">
                  <c:v>88.168148148148148</c:v>
                </c:pt>
                <c:pt idx="8">
                  <c:v>88.168148148148148</c:v>
                </c:pt>
                <c:pt idx="9">
                  <c:v>88.168148148148148</c:v>
                </c:pt>
              </c:numCache>
            </c:numRef>
          </c:val>
        </c:ser>
        <c:ser>
          <c:idx val="6"/>
          <c:order val="6"/>
          <c:tx>
            <c:strRef>
              <c:f>'XmRdata 2'!$H$1</c:f>
              <c:strCache>
                <c:ptCount val="1"/>
                <c:pt idx="0">
                  <c:v> -2 Sigma</c:v>
                </c:pt>
              </c:strCache>
            </c:strRef>
          </c:tx>
          <c:spPr>
            <a:ln w="12700">
              <a:solidFill>
                <a:srgbClr val="FF8080"/>
              </a:solidFill>
              <a:prstDash val="lgDashDot"/>
            </a:ln>
            <a:effectLst/>
          </c:spPr>
          <c:marker>
            <c:symbol val="none"/>
          </c:marker>
          <c:cat>
            <c:strRef>
              <c:f>'XmRdata 2'!$A$2:$A$11</c:f>
              <c:strCache>
                <c:ptCount val="10"/>
                <c:pt idx="0">
                  <c:v>6/19/2011</c:v>
                </c:pt>
                <c:pt idx="1">
                  <c:v>6/26/2011</c:v>
                </c:pt>
                <c:pt idx="2">
                  <c:v>7/3/2011</c:v>
                </c:pt>
                <c:pt idx="3">
                  <c:v>7/10/2011</c:v>
                </c:pt>
                <c:pt idx="4">
                  <c:v>7/17/2011</c:v>
                </c:pt>
                <c:pt idx="5">
                  <c:v>7/24/2011</c:v>
                </c:pt>
                <c:pt idx="6">
                  <c:v>7/31/2011</c:v>
                </c:pt>
                <c:pt idx="7">
                  <c:v>8/7/2011</c:v>
                </c:pt>
                <c:pt idx="8">
                  <c:v>8/14/2011</c:v>
                </c:pt>
                <c:pt idx="9">
                  <c:v>8/21/2011</c:v>
                </c:pt>
              </c:strCache>
            </c:strRef>
          </c:cat>
          <c:val>
            <c:numRef>
              <c:f>'XmRdata 2'!$H$2:$H$11</c:f>
              <c:numCache>
                <c:formatCode>0.</c:formatCode>
                <c:ptCount val="10"/>
                <c:pt idx="0">
                  <c:v>70.336296296296283</c:v>
                </c:pt>
                <c:pt idx="1">
                  <c:v>70.336296296296283</c:v>
                </c:pt>
                <c:pt idx="2">
                  <c:v>70.336296296296283</c:v>
                </c:pt>
                <c:pt idx="3">
                  <c:v>70.336296296296283</c:v>
                </c:pt>
                <c:pt idx="4">
                  <c:v>70.336296296296283</c:v>
                </c:pt>
                <c:pt idx="5">
                  <c:v>70.336296296296283</c:v>
                </c:pt>
                <c:pt idx="6">
                  <c:v>70.336296296296283</c:v>
                </c:pt>
                <c:pt idx="7">
                  <c:v>70.336296296296283</c:v>
                </c:pt>
                <c:pt idx="8">
                  <c:v>70.336296296296283</c:v>
                </c:pt>
                <c:pt idx="9">
                  <c:v>70.336296296296283</c:v>
                </c:pt>
              </c:numCache>
            </c:numRef>
          </c:val>
        </c:ser>
        <c:ser>
          <c:idx val="7"/>
          <c:order val="7"/>
          <c:tx>
            <c:strRef>
              <c:f>'XmRdata 2'!$I$1</c:f>
              <c:strCache>
                <c:ptCount val="1"/>
                <c:pt idx="0">
                  <c:v>LCL</c:v>
                </c:pt>
              </c:strCache>
            </c:strRef>
          </c:tx>
          <c:spPr>
            <a:ln w="12700">
              <a:solidFill>
                <a:srgbClr val="FF0000"/>
              </a:solidFill>
              <a:prstDash val="lgDash"/>
            </a:ln>
            <a:effectLst/>
          </c:spPr>
          <c:marker>
            <c:symbol val="none"/>
          </c:marker>
          <c:dLbls>
            <c:dLbl>
              <c:idx val="1"/>
              <c:layout>
                <c:manualLayout>
                  <c:x val="-1.4658633889191789E-2"/>
                  <c:y val="-1.009681815073993E-2"/>
                </c:manualLayout>
              </c:layout>
              <c:tx>
                <c:rich>
                  <a:bodyPr/>
                  <a:lstStyle/>
                  <a:p>
                    <a:r>
                      <a:rPr lang="en-US"/>
                      <a:t>LCL</a:t>
                    </a:r>
                  </a:p>
                </c:rich>
              </c:tx>
              <c:showVal val="1"/>
            </c:dLbl>
            <c:dLbl>
              <c:idx val="9"/>
              <c:layout>
                <c:manualLayout>
                  <c:x val="-1.4658633889191681E-2"/>
                  <c:y val="-1.009681815073993E-2"/>
                </c:manualLayout>
              </c:layout>
              <c:showVal val="1"/>
            </c:dLbl>
            <c:delete val="1"/>
          </c:dLbls>
          <c:cat>
            <c:strRef>
              <c:f>'XmRdata 2'!$A$2:$A$11</c:f>
              <c:strCache>
                <c:ptCount val="10"/>
                <c:pt idx="0">
                  <c:v>6/19/2011</c:v>
                </c:pt>
                <c:pt idx="1">
                  <c:v>6/26/2011</c:v>
                </c:pt>
                <c:pt idx="2">
                  <c:v>7/3/2011</c:v>
                </c:pt>
                <c:pt idx="3">
                  <c:v>7/10/2011</c:v>
                </c:pt>
                <c:pt idx="4">
                  <c:v>7/17/2011</c:v>
                </c:pt>
                <c:pt idx="5">
                  <c:v>7/24/2011</c:v>
                </c:pt>
                <c:pt idx="6">
                  <c:v>7/31/2011</c:v>
                </c:pt>
                <c:pt idx="7">
                  <c:v>8/7/2011</c:v>
                </c:pt>
                <c:pt idx="8">
                  <c:v>8/14/2011</c:v>
                </c:pt>
                <c:pt idx="9">
                  <c:v>8/21/2011</c:v>
                </c:pt>
              </c:strCache>
            </c:strRef>
          </c:cat>
          <c:val>
            <c:numRef>
              <c:f>'XmRdata 2'!$I$2:$I$11</c:f>
              <c:numCache>
                <c:formatCode>0.</c:formatCode>
                <c:ptCount val="10"/>
                <c:pt idx="0">
                  <c:v>52.504444444444424</c:v>
                </c:pt>
                <c:pt idx="1">
                  <c:v>52.504444444444424</c:v>
                </c:pt>
                <c:pt idx="2">
                  <c:v>52.504444444444424</c:v>
                </c:pt>
                <c:pt idx="3">
                  <c:v>52.504444444444424</c:v>
                </c:pt>
                <c:pt idx="4">
                  <c:v>52.504444444444424</c:v>
                </c:pt>
                <c:pt idx="5">
                  <c:v>52.504444444444424</c:v>
                </c:pt>
                <c:pt idx="6">
                  <c:v>52.504444444444424</c:v>
                </c:pt>
                <c:pt idx="7">
                  <c:v>52.504444444444424</c:v>
                </c:pt>
                <c:pt idx="8">
                  <c:v>52.504444444444424</c:v>
                </c:pt>
                <c:pt idx="9">
                  <c:v>52.504444444444424</c:v>
                </c:pt>
              </c:numCache>
            </c:numRef>
          </c:val>
        </c:ser>
        <c:marker val="1"/>
        <c:axId val="64530688"/>
        <c:axId val="64553344"/>
      </c:lineChart>
      <c:catAx>
        <c:axId val="64530688"/>
        <c:scaling>
          <c:orientation val="minMax"/>
        </c:scaling>
        <c:axPos val="b"/>
        <c:title>
          <c:tx>
            <c:rich>
              <a:bodyPr/>
              <a:lstStyle/>
              <a:p>
                <a:pPr>
                  <a:defRPr/>
                </a:pPr>
                <a:r>
                  <a:rPr lang="en-US"/>
                  <a:t>Post-Intervention</a:t>
                </a:r>
              </a:p>
            </c:rich>
          </c:tx>
          <c:layout/>
        </c:title>
        <c:tickLblPos val="nextTo"/>
        <c:crossAx val="64553344"/>
        <c:crosses val="autoZero"/>
        <c:lblAlgn val="ctr"/>
        <c:lblOffset val="100"/>
      </c:catAx>
      <c:valAx>
        <c:axId val="64553344"/>
        <c:scaling>
          <c:orientation val="minMax"/>
          <c:min val="32.15"/>
        </c:scaling>
        <c:axPos val="l"/>
        <c:title>
          <c:tx>
            <c:rich>
              <a:bodyPr/>
              <a:lstStyle/>
              <a:p>
                <a:pPr>
                  <a:defRPr/>
                </a:pPr>
                <a:r>
                  <a:rPr lang="en-US"/>
                  <a:t># ODR Messages</a:t>
                </a:r>
              </a:p>
            </c:rich>
          </c:tx>
          <c:layout/>
        </c:title>
        <c:numFmt formatCode="0." sourceLinked="1"/>
        <c:tickLblPos val="nextTo"/>
        <c:crossAx val="64530688"/>
        <c:crosses val="autoZero"/>
        <c:crossBetween val="midCat"/>
      </c:valAx>
      <c:spPr>
        <a:noFill/>
        <a:ln w="25400">
          <a:noFill/>
        </a:ln>
      </c:spPr>
    </c:plotArea>
    <c:plotVisOnly val="1"/>
    <c:dispBlanksAs val="gap"/>
  </c:chart>
  <c:externalData r:id="rId1"/>
</c:chartSpace>
</file>

<file path=ppt/drawings/drawing1.xml><?xml version="1.0" encoding="utf-8"?>
<c:userShapes xmlns:c="http://schemas.openxmlformats.org/drawingml/2006/chart">
  <cdr:relSizeAnchor xmlns:cdr="http://schemas.openxmlformats.org/drawingml/2006/chartDrawing">
    <cdr:from>
      <cdr:x>0.0885</cdr:x>
      <cdr:y>0</cdr:y>
    </cdr:from>
    <cdr:to>
      <cdr:x>0.99115</cdr:x>
      <cdr:y>0.39474</cdr:y>
    </cdr:to>
    <cdr:sp macro="" textlink="">
      <cdr:nvSpPr>
        <cdr:cNvPr id="2" name="Title 1"/>
        <cdr:cNvSpPr>
          <a:spLocks xmlns:a="http://schemas.openxmlformats.org/drawingml/2006/main" noGrp="1"/>
        </cdr:cNvSpPr>
      </cdr:nvSpPr>
      <cdr:spPr>
        <a:xfrm xmlns:a="http://schemas.openxmlformats.org/drawingml/2006/main">
          <a:off x="762000" y="0"/>
          <a:ext cx="7772400" cy="1143000"/>
        </a:xfrm>
        <a:prstGeom xmlns:a="http://schemas.openxmlformats.org/drawingml/2006/main" prst="rect">
          <a:avLst/>
        </a:prstGeom>
      </cdr:spPr>
      <cdr:txBody>
        <a:bodyPr xmlns:a="http://schemas.openxmlformats.org/drawingml/2006/main" bIns="91440" anchor="t" anchorCtr="0">
          <a:normAutofit/>
        </a:bodyPr>
        <a:lstStyle xmlns:a="http://schemas.openxmlformats.org/drawingml/2006/main">
          <a:lvl1pPr algn="l" rtl="0" eaLnBrk="1" latinLnBrk="0" hangingPunct="1">
            <a:spcBef>
              <a:spcPct val="0"/>
            </a:spcBef>
            <a:buNone/>
            <a:defRPr kumimoji="0" sz="4000" kern="1200">
              <a:solidFill>
                <a:srgbClr val="696464"/>
              </a:solidFill>
              <a:latin typeface="Franklin Gothic Book"/>
            </a:defRPr>
          </a:lvl1pPr>
        </a:lstStyle>
        <a:p xmlns:a="http://schemas.openxmlformats.org/drawingml/2006/main">
          <a:pPr algn="ctr">
            <a:defRPr sz="1800" b="1" i="0" u="none" strike="noStrike" kern="1200" baseline="0">
              <a:solidFill>
                <a:prstClr val="black"/>
              </a:solidFill>
              <a:latin typeface="Perpetua"/>
            </a:defRPr>
          </a:pPr>
          <a:r>
            <a:rPr lang="en-US" sz="2400" dirty="0" smtClean="0"/>
            <a:t>Total Overdue Results by Week - WH </a:t>
          </a:r>
          <a:endParaRPr lang="en-US" sz="24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63E3E08-133B-4C75-8C6C-B3A662668D33}" type="datetimeFigureOut">
              <a:rPr lang="en-US" smtClean="0"/>
              <a:pPr/>
              <a:t>10/25/2011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C0D56F5-7551-435C-BADD-9811B55F514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p:spPr>
        <p:txBody>
          <a:bodyPr/>
          <a:lstStyle/>
          <a:p>
            <a:fld id="{63F1B515-CBA6-4BCB-AE03-3A9768F6A39C}" type="slidenum">
              <a:rPr lang="en-US" smtClean="0">
                <a:ea typeface="ＭＳ Ｐゴシック" pitchFamily="34" charset="-128"/>
              </a:rPr>
              <a:pPr/>
              <a:t>1</a:t>
            </a:fld>
            <a:endParaRPr lang="en-US" smtClean="0">
              <a:ea typeface="ＭＳ Ｐゴシック" pitchFamily="34" charset="-128"/>
            </a:endParaRPr>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noFill/>
          <a:ln/>
        </p:spPr>
        <p:txBody>
          <a:bodyPr/>
          <a:lstStyle/>
          <a:p>
            <a:endParaRPr lang="en-US" smtClean="0">
              <a:ea typeface="ＭＳ Ｐゴシック" pitchFamily="3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The key reason that so many messages had accumulated to nearly 2,000 overdue results was that the staff just were not working the messages in a timely manner.  It got to an overwhelming point.  One solution to that problem was to postpone messages.  We found 1543 messages had been postponed at the start of the project.</a:t>
            </a:r>
          </a:p>
        </p:txBody>
      </p:sp>
      <p:sp>
        <p:nvSpPr>
          <p:cNvPr id="4" name="Slide Number Placeholder 3"/>
          <p:cNvSpPr>
            <a:spLocks noGrp="1"/>
          </p:cNvSpPr>
          <p:nvPr>
            <p:ph type="sldNum" sz="quarter" idx="10"/>
          </p:nvPr>
        </p:nvSpPr>
        <p:spPr/>
        <p:txBody>
          <a:bodyPr/>
          <a:lstStyle/>
          <a:p>
            <a:fld id="{7C0D56F5-7551-435C-BADD-9811B55F5143}" type="slidenum">
              <a:rPr lang="en-US" smtClean="0"/>
              <a:pPr/>
              <a:t>15</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smtClean="0"/>
              <a:t>Intervention</a:t>
            </a:r>
            <a:r>
              <a:rPr lang="en-US" sz="1200" baseline="0" dirty="0" smtClean="0"/>
              <a:t> 4 – physician training  items </a:t>
            </a:r>
            <a:r>
              <a:rPr lang="en-US" sz="1200" dirty="0" smtClean="0"/>
              <a:t>added to standard</a:t>
            </a:r>
            <a:r>
              <a:rPr lang="en-US" sz="1200" baseline="0" dirty="0" smtClean="0"/>
              <a:t> </a:t>
            </a:r>
            <a:r>
              <a:rPr lang="en-US" sz="1200" dirty="0" err="1" smtClean="0"/>
              <a:t>EpicCare</a:t>
            </a:r>
            <a:r>
              <a:rPr lang="en-US" sz="1200" dirty="0" smtClean="0"/>
              <a:t> training curriculum – 10/1/11</a:t>
            </a:r>
            <a:endParaRPr lang="en-US" dirty="0"/>
          </a:p>
        </p:txBody>
      </p:sp>
      <p:sp>
        <p:nvSpPr>
          <p:cNvPr id="4" name="Slide Number Placeholder 3"/>
          <p:cNvSpPr>
            <a:spLocks noGrp="1"/>
          </p:cNvSpPr>
          <p:nvPr>
            <p:ph type="sldNum" sz="quarter" idx="10"/>
          </p:nvPr>
        </p:nvSpPr>
        <p:spPr/>
        <p:txBody>
          <a:bodyPr/>
          <a:lstStyle/>
          <a:p>
            <a:fld id="{7C0D56F5-7551-435C-BADD-9811B55F5143}" type="slidenum">
              <a:rPr lang="en-US" smtClean="0"/>
              <a:pPr/>
              <a:t>16</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r>
              <a:rPr lang="en-US" baseline="0" dirty="0" smtClean="0"/>
              <a:t>Used Control Charts to analyze the date. This data generated by looking at # of specific Orders resulting in individual in ODR messages.</a:t>
            </a:r>
          </a:p>
          <a:p>
            <a:pPr>
              <a:buFont typeface="Arial" pitchFamily="34" charset="0"/>
              <a:buNone/>
            </a:pPr>
            <a:endParaRPr lang="en-US" baseline="0" dirty="0" smtClean="0"/>
          </a:p>
          <a:p>
            <a:pPr>
              <a:buFont typeface="Arial" pitchFamily="34" charset="0"/>
              <a:buNone/>
            </a:pPr>
            <a:r>
              <a:rPr lang="en-US" dirty="0" smtClean="0"/>
              <a:t>NOTE:  Post Intervention,</a:t>
            </a:r>
            <a:r>
              <a:rPr lang="en-US" baseline="0" dirty="0" smtClean="0"/>
              <a:t> the data shows:</a:t>
            </a:r>
          </a:p>
          <a:p>
            <a:pPr>
              <a:buFont typeface="Arial" pitchFamily="34" charset="0"/>
              <a:buChar char="•"/>
            </a:pPr>
            <a:r>
              <a:rPr lang="en-US" dirty="0" smtClean="0"/>
              <a:t>Downward, random trend in historical data (Mar-April red dots)</a:t>
            </a:r>
          </a:p>
          <a:p>
            <a:pPr>
              <a:buFont typeface="Arial" pitchFamily="34" charset="0"/>
              <a:buChar char="•"/>
            </a:pPr>
            <a:r>
              <a:rPr lang="en-US" dirty="0" smtClean="0"/>
              <a:t>Downward,</a:t>
            </a:r>
            <a:r>
              <a:rPr lang="en-US" baseline="0" dirty="0" smtClean="0"/>
              <a:t> and reliable trend during Intervention weeks (June-July red dots)</a:t>
            </a:r>
          </a:p>
          <a:p>
            <a:pPr>
              <a:buFont typeface="Arial" pitchFamily="34" charset="0"/>
              <a:buChar char="•"/>
            </a:pPr>
            <a:r>
              <a:rPr lang="en-US" baseline="0" dirty="0" smtClean="0"/>
              <a:t>Spike up at end within LCL and Midpoint, so natural variation.</a:t>
            </a:r>
            <a:endParaRPr lang="en-US" dirty="0" smtClean="0"/>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smtClean="0"/>
              <a:t>The </a:t>
            </a:r>
            <a:r>
              <a:rPr lang="en-US" dirty="0" smtClean="0"/>
              <a:t>Center line reduced by 32 pts</a:t>
            </a:r>
          </a:p>
          <a:p>
            <a:pPr>
              <a:buFont typeface="Arial" pitchFamily="34" charset="0"/>
              <a:buChar char="•"/>
            </a:pPr>
            <a:r>
              <a:rPr lang="en-US" dirty="0" smtClean="0"/>
              <a:t>Difference</a:t>
            </a:r>
            <a:r>
              <a:rPr lang="en-US" baseline="0" dirty="0" smtClean="0"/>
              <a:t> between control limits from (approximately) 180 to 120</a:t>
            </a:r>
          </a:p>
          <a:p>
            <a:pPr>
              <a:buFont typeface="Arial" pitchFamily="34" charset="0"/>
              <a:buChar char="•"/>
            </a:pPr>
            <a:r>
              <a:rPr lang="en-US" baseline="0" dirty="0" smtClean="0"/>
              <a:t>Overall tightening of control limits and variability post-intervention – stable going forward?  New baseline? Monitor.</a:t>
            </a:r>
            <a:endParaRPr lang="en-US" dirty="0"/>
          </a:p>
        </p:txBody>
      </p:sp>
      <p:sp>
        <p:nvSpPr>
          <p:cNvPr id="4" name="Slide Number Placeholder 3"/>
          <p:cNvSpPr>
            <a:spLocks noGrp="1"/>
          </p:cNvSpPr>
          <p:nvPr>
            <p:ph type="sldNum" sz="quarter" idx="10"/>
          </p:nvPr>
        </p:nvSpPr>
        <p:spPr/>
        <p:txBody>
          <a:bodyPr/>
          <a:lstStyle/>
          <a:p>
            <a:fld id="{7C0D56F5-7551-435C-BADD-9811B55F5143}" type="slidenum">
              <a:rPr lang="en-US" smtClean="0"/>
              <a:pPr/>
              <a:t>18</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i="0" u="none" strike="noStrike" kern="1200" dirty="0" smtClean="0">
                <a:solidFill>
                  <a:schemeClr val="tx1"/>
                </a:solidFill>
                <a:latin typeface="+mn-lt"/>
                <a:ea typeface="+mn-ea"/>
                <a:cs typeface="+mn-cs"/>
              </a:rPr>
              <a:t>16-Aug</a:t>
            </a:r>
            <a:r>
              <a:rPr lang="en-US" dirty="0" smtClean="0"/>
              <a:t> 	</a:t>
            </a:r>
            <a:r>
              <a:rPr lang="en-US" sz="1200" b="1" i="0" u="none" strike="noStrike" kern="1200" dirty="0" smtClean="0">
                <a:solidFill>
                  <a:schemeClr val="tx1"/>
                </a:solidFill>
                <a:latin typeface="+mn-lt"/>
                <a:ea typeface="+mn-ea"/>
                <a:cs typeface="+mn-cs"/>
              </a:rPr>
              <a:t>23-Aug</a:t>
            </a:r>
            <a:r>
              <a:rPr lang="en-US" dirty="0" smtClean="0"/>
              <a:t> 	</a:t>
            </a:r>
            <a:r>
              <a:rPr lang="en-US" sz="1200" b="1" i="0" u="none" strike="noStrike" kern="1200" dirty="0" smtClean="0">
                <a:solidFill>
                  <a:schemeClr val="tx1"/>
                </a:solidFill>
                <a:latin typeface="+mn-lt"/>
                <a:ea typeface="+mn-ea"/>
                <a:cs typeface="+mn-cs"/>
              </a:rPr>
              <a:t>30-Aug</a:t>
            </a:r>
            <a:r>
              <a:rPr lang="en-US" dirty="0" smtClean="0"/>
              <a:t> 	</a:t>
            </a:r>
            <a:r>
              <a:rPr lang="en-US" sz="1200" b="1" i="0" u="none" strike="noStrike" kern="1200" dirty="0" smtClean="0">
                <a:solidFill>
                  <a:schemeClr val="tx1"/>
                </a:solidFill>
                <a:latin typeface="+mn-lt"/>
                <a:ea typeface="+mn-ea"/>
                <a:cs typeface="+mn-cs"/>
              </a:rPr>
              <a:t>6-Sep</a:t>
            </a:r>
            <a:r>
              <a:rPr lang="en-US" dirty="0" smtClean="0"/>
              <a:t> 	</a:t>
            </a:r>
            <a:r>
              <a:rPr lang="en-US" sz="1200" b="1" i="0" u="none" strike="noStrike" kern="1200" dirty="0" smtClean="0">
                <a:solidFill>
                  <a:schemeClr val="tx1"/>
                </a:solidFill>
                <a:latin typeface="+mn-lt"/>
                <a:ea typeface="+mn-ea"/>
                <a:cs typeface="+mn-cs"/>
              </a:rPr>
              <a:t>13-Sep</a:t>
            </a:r>
            <a:r>
              <a:rPr lang="en-US" dirty="0" smtClean="0"/>
              <a:t> </a:t>
            </a:r>
            <a:endParaRPr lang="en-US" sz="1200" b="1" i="0" u="none" strike="noStrike" kern="1200" dirty="0" smtClean="0">
              <a:solidFill>
                <a:schemeClr val="tx1"/>
              </a:solidFill>
              <a:latin typeface="+mn-lt"/>
              <a:ea typeface="+mn-ea"/>
              <a:cs typeface="+mn-cs"/>
            </a:endParaRPr>
          </a:p>
          <a:p>
            <a:r>
              <a:rPr lang="en-US" sz="1200" b="1" i="0" u="none" strike="noStrike" kern="1200" dirty="0" smtClean="0">
                <a:solidFill>
                  <a:schemeClr val="tx1"/>
                </a:solidFill>
                <a:latin typeface="+mn-lt"/>
                <a:ea typeface="+mn-ea"/>
                <a:cs typeface="+mn-cs"/>
              </a:rPr>
              <a:t>948	</a:t>
            </a:r>
            <a:r>
              <a:rPr lang="en-US" dirty="0" smtClean="0"/>
              <a:t> </a:t>
            </a:r>
            <a:r>
              <a:rPr lang="en-US" sz="1200" b="1" i="0" u="none" strike="noStrike" kern="1200" dirty="0" smtClean="0">
                <a:solidFill>
                  <a:schemeClr val="tx1"/>
                </a:solidFill>
                <a:latin typeface="+mn-lt"/>
                <a:ea typeface="+mn-ea"/>
                <a:cs typeface="+mn-cs"/>
              </a:rPr>
              <a:t>988</a:t>
            </a:r>
            <a:r>
              <a:rPr lang="en-US" dirty="0" smtClean="0"/>
              <a:t> 	</a:t>
            </a:r>
            <a:r>
              <a:rPr lang="en-US" sz="1200" b="1" i="0" u="none" strike="noStrike" kern="1200" dirty="0" smtClean="0">
                <a:solidFill>
                  <a:schemeClr val="tx1"/>
                </a:solidFill>
                <a:latin typeface="+mn-lt"/>
                <a:ea typeface="+mn-ea"/>
                <a:cs typeface="+mn-cs"/>
              </a:rPr>
              <a:t>1058</a:t>
            </a:r>
            <a:r>
              <a:rPr lang="en-US" dirty="0" smtClean="0"/>
              <a:t> 	</a:t>
            </a:r>
            <a:r>
              <a:rPr lang="en-US" sz="1200" b="1" i="0" u="none" strike="noStrike" kern="1200" dirty="0" smtClean="0">
                <a:solidFill>
                  <a:schemeClr val="tx1"/>
                </a:solidFill>
                <a:latin typeface="+mn-lt"/>
                <a:ea typeface="+mn-ea"/>
                <a:cs typeface="+mn-cs"/>
              </a:rPr>
              <a:t>1083</a:t>
            </a:r>
            <a:r>
              <a:rPr lang="en-US" dirty="0" smtClean="0"/>
              <a:t> 	</a:t>
            </a:r>
            <a:r>
              <a:rPr lang="en-US" sz="1200" b="1" i="0" u="none" strike="noStrike" kern="1200" dirty="0" smtClean="0">
                <a:solidFill>
                  <a:schemeClr val="tx1"/>
                </a:solidFill>
                <a:latin typeface="+mn-lt"/>
                <a:ea typeface="+mn-ea"/>
                <a:cs typeface="+mn-cs"/>
              </a:rPr>
              <a:t>1080</a:t>
            </a:r>
            <a:r>
              <a:rPr lang="en-US" dirty="0" smtClean="0"/>
              <a:t> </a:t>
            </a:r>
            <a:endParaRPr lang="en-US" sz="1200" b="0" i="0" u="none" strike="noStrike" kern="1200" dirty="0" smtClean="0">
              <a:solidFill>
                <a:schemeClr val="tx1"/>
              </a:solidFill>
              <a:latin typeface="+mn-lt"/>
              <a:ea typeface="+mn-ea"/>
              <a:cs typeface="+mn-cs"/>
            </a:endParaRPr>
          </a:p>
          <a:p>
            <a:r>
              <a:rPr lang="en-US" sz="1200" b="0" i="0" u="none" strike="noStrike" kern="1200" dirty="0" smtClean="0">
                <a:solidFill>
                  <a:schemeClr val="tx1"/>
                </a:solidFill>
                <a:latin typeface="+mn-lt"/>
                <a:ea typeface="+mn-ea"/>
                <a:cs typeface="+mn-cs"/>
              </a:rPr>
              <a:t>				Hold</a:t>
            </a:r>
            <a:r>
              <a:rPr lang="en-US" dirty="0" smtClean="0"/>
              <a:t> </a:t>
            </a:r>
            <a:r>
              <a:rPr lang="en-US" sz="1200" b="0" i="0" u="none" strike="noStrike" kern="1200" dirty="0" smtClean="0">
                <a:solidFill>
                  <a:schemeClr val="tx1"/>
                </a:solidFill>
                <a:latin typeface="+mn-lt"/>
                <a:ea typeface="+mn-ea"/>
                <a:cs typeface="+mn-cs"/>
              </a:rPr>
              <a:t>632</a:t>
            </a:r>
          </a:p>
          <a:p>
            <a:r>
              <a:rPr lang="en-US" sz="1200" b="0" i="0" u="none" strike="noStrike" kern="1200" dirty="0" smtClean="0">
                <a:solidFill>
                  <a:schemeClr val="tx1"/>
                </a:solidFill>
                <a:latin typeface="+mn-lt"/>
                <a:ea typeface="+mn-ea"/>
                <a:cs typeface="+mn-cs"/>
              </a:rPr>
              <a:t>				New</a:t>
            </a:r>
            <a:r>
              <a:rPr lang="en-US" dirty="0" smtClean="0"/>
              <a:t> </a:t>
            </a:r>
            <a:r>
              <a:rPr lang="en-US" sz="1200" b="0" i="0" u="none" strike="noStrike" kern="1200" dirty="0" smtClean="0">
                <a:solidFill>
                  <a:schemeClr val="tx1"/>
                </a:solidFill>
                <a:latin typeface="+mn-lt"/>
                <a:ea typeface="+mn-ea"/>
                <a:cs typeface="+mn-cs"/>
              </a:rPr>
              <a:t>442</a:t>
            </a:r>
            <a:r>
              <a:rPr lang="en-US" dirty="0" smtClean="0"/>
              <a:t> </a:t>
            </a:r>
            <a:endParaRPr lang="en-US" dirty="0"/>
          </a:p>
        </p:txBody>
      </p:sp>
      <p:sp>
        <p:nvSpPr>
          <p:cNvPr id="4" name="Slide Number Placeholder 3"/>
          <p:cNvSpPr>
            <a:spLocks noGrp="1"/>
          </p:cNvSpPr>
          <p:nvPr>
            <p:ph type="sldNum" sz="quarter" idx="10"/>
          </p:nvPr>
        </p:nvSpPr>
        <p:spPr/>
        <p:txBody>
          <a:bodyPr/>
          <a:lstStyle/>
          <a:p>
            <a:fld id="{7C0D56F5-7551-435C-BADD-9811B55F5143}" type="slidenum">
              <a:rPr lang="en-US" smtClean="0"/>
              <a:pPr/>
              <a:t>19</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ctr"/>
            <a:r>
              <a:rPr lang="en-US" sz="1200" dirty="0" smtClean="0"/>
              <a:t>1 extra PTN / session rationale: </a:t>
            </a:r>
          </a:p>
          <a:p>
            <a:pPr>
              <a:buFont typeface="Arial" pitchFamily="34" charset="0"/>
              <a:buChar char="•"/>
            </a:pPr>
            <a:r>
              <a:rPr lang="en-US" sz="1200" dirty="0" smtClean="0"/>
              <a:t>interpreting lab results are needed for the follow-up visit</a:t>
            </a:r>
          </a:p>
          <a:p>
            <a:pPr>
              <a:buFont typeface="Arial" pitchFamily="34" charset="0"/>
              <a:buChar char="•"/>
            </a:pPr>
            <a:r>
              <a:rPr lang="en-US" sz="1200" dirty="0" smtClean="0"/>
              <a:t>if results are unavailable (due to ODR), visits are often cancelled or rescheduled</a:t>
            </a:r>
          </a:p>
          <a:p>
            <a:pPr>
              <a:buFont typeface="Arial" pitchFamily="34" charset="0"/>
              <a:buChar char="•"/>
            </a:pPr>
            <a:r>
              <a:rPr lang="en-US" sz="1200" dirty="0" smtClean="0"/>
              <a:t>If PTN seen, E&amp;M coding is lower than w/ lab </a:t>
            </a:r>
            <a:r>
              <a:rPr lang="en-US" sz="1200" dirty="0" err="1" smtClean="0"/>
              <a:t>interp</a:t>
            </a:r>
            <a:r>
              <a:rPr lang="en-US" sz="1200" dirty="0" smtClean="0"/>
              <a:t> as part of visit note.</a:t>
            </a:r>
          </a:p>
          <a:p>
            <a:pPr>
              <a:buFont typeface="Arial" pitchFamily="34" charset="0"/>
              <a:buChar char="•"/>
            </a:pPr>
            <a:r>
              <a:rPr lang="en-US" sz="1200" dirty="0" smtClean="0"/>
              <a:t>Cancelled appointments often leave an opening in the provider’s schedule that goes unfilled.</a:t>
            </a:r>
          </a:p>
          <a:p>
            <a:pPr>
              <a:buFont typeface="Arial" pitchFamily="34" charset="0"/>
              <a:buChar char="•"/>
            </a:pPr>
            <a:r>
              <a:rPr lang="en-US" sz="1200" dirty="0" smtClean="0"/>
              <a:t>BOTTOM LINE:   </a:t>
            </a:r>
            <a:r>
              <a:rPr lang="en-US" dirty="0" smtClean="0">
                <a:solidFill>
                  <a:srgbClr val="FF0000"/>
                </a:solidFill>
              </a:rPr>
              <a:t>1 PTN/session is estimated to be missing lab results due to ODR</a:t>
            </a:r>
            <a:endParaRPr lang="en-US" sz="1200" dirty="0" smtClean="0">
              <a:solidFill>
                <a:srgbClr val="FF0000"/>
              </a:solidFill>
            </a:endParaRPr>
          </a:p>
          <a:p>
            <a:endParaRPr lang="en-US" dirty="0" smtClean="0"/>
          </a:p>
          <a:p>
            <a:pPr algn="l"/>
            <a:r>
              <a:rPr lang="en-US" sz="1200" b="0" dirty="0" smtClean="0"/>
              <a:t>Less Potential Cost = $80,000  ===</a:t>
            </a:r>
            <a:r>
              <a:rPr lang="en-US" sz="1200" b="0" baseline="0" dirty="0" smtClean="0"/>
              <a:t> Net Gain: 10M   </a:t>
            </a:r>
            <a:r>
              <a:rPr lang="en-US" sz="1200" b="0" dirty="0" smtClean="0"/>
              <a:t>Potential ROI = $?</a:t>
            </a:r>
          </a:p>
          <a:p>
            <a:pPr algn="l"/>
            <a:r>
              <a:rPr lang="en-US" sz="1200" b="0" dirty="0" smtClean="0"/>
              <a:t>If other specialties or other locations realize only 10% of this benefit, payback to UT medicine is </a:t>
            </a:r>
            <a:r>
              <a:rPr lang="en-US" sz="1400" b="0" dirty="0" smtClean="0"/>
              <a:t>$1,008,000.</a:t>
            </a:r>
            <a:endParaRPr lang="en-US" sz="1200" b="0" dirty="0" smtClean="0"/>
          </a:p>
          <a:p>
            <a:pPr algn="l"/>
            <a:endParaRPr lang="en-US" b="0" dirty="0"/>
          </a:p>
        </p:txBody>
      </p:sp>
      <p:sp>
        <p:nvSpPr>
          <p:cNvPr id="4" name="Slide Number Placeholder 3"/>
          <p:cNvSpPr>
            <a:spLocks noGrp="1"/>
          </p:cNvSpPr>
          <p:nvPr>
            <p:ph type="sldNum" sz="quarter" idx="10"/>
          </p:nvPr>
        </p:nvSpPr>
        <p:spPr/>
        <p:txBody>
          <a:bodyPr/>
          <a:lstStyle/>
          <a:p>
            <a:fld id="{7C0D56F5-7551-435C-BADD-9811B55F5143}" type="slidenum">
              <a:rPr lang="en-US" smtClean="0"/>
              <a:pPr/>
              <a:t>20</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SUCCESS</a:t>
            </a:r>
          </a:p>
          <a:p>
            <a:r>
              <a:rPr lang="en-US" dirty="0" smtClean="0"/>
              <a:t>Less than target 80%, but reached manageable</a:t>
            </a:r>
            <a:r>
              <a:rPr lang="en-US" baseline="0" dirty="0" smtClean="0"/>
              <a:t> level, reduced ODR by more than half in 2 months.</a:t>
            </a:r>
            <a:endParaRPr lang="en-US" dirty="0"/>
          </a:p>
        </p:txBody>
      </p:sp>
      <p:sp>
        <p:nvSpPr>
          <p:cNvPr id="4" name="Slide Number Placeholder 3"/>
          <p:cNvSpPr>
            <a:spLocks noGrp="1"/>
          </p:cNvSpPr>
          <p:nvPr>
            <p:ph type="sldNum" sz="quarter" idx="10"/>
          </p:nvPr>
        </p:nvSpPr>
        <p:spPr/>
        <p:txBody>
          <a:bodyPr/>
          <a:lstStyle/>
          <a:p>
            <a:fld id="{7C0D56F5-7551-435C-BADD-9811B55F5143}" type="slidenum">
              <a:rPr lang="en-US" smtClean="0"/>
              <a:pPr/>
              <a:t>22</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SUCCESS</a:t>
            </a:r>
          </a:p>
          <a:p>
            <a:r>
              <a:rPr lang="en-US" dirty="0" smtClean="0"/>
              <a:t>Less than target 80%, but reached manageable</a:t>
            </a:r>
            <a:r>
              <a:rPr lang="en-US" baseline="0" dirty="0" smtClean="0"/>
              <a:t> level</a:t>
            </a:r>
            <a:endParaRPr lang="en-US" dirty="0"/>
          </a:p>
        </p:txBody>
      </p:sp>
      <p:sp>
        <p:nvSpPr>
          <p:cNvPr id="4" name="Slide Number Placeholder 3"/>
          <p:cNvSpPr>
            <a:spLocks noGrp="1"/>
          </p:cNvSpPr>
          <p:nvPr>
            <p:ph type="sldNum" sz="quarter" idx="10"/>
          </p:nvPr>
        </p:nvSpPr>
        <p:spPr/>
        <p:txBody>
          <a:bodyPr/>
          <a:lstStyle/>
          <a:p>
            <a:fld id="{7C0D56F5-7551-435C-BADD-9811B55F5143}" type="slidenum">
              <a:rPr lang="en-US" smtClean="0"/>
              <a:pPr/>
              <a:t>23</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SUCCESS</a:t>
            </a:r>
          </a:p>
          <a:p>
            <a:r>
              <a:rPr lang="en-US" dirty="0" smtClean="0"/>
              <a:t>Less than target 80%, but reached manageable</a:t>
            </a:r>
            <a:r>
              <a:rPr lang="en-US" baseline="0" dirty="0" smtClean="0"/>
              <a:t> level</a:t>
            </a:r>
            <a:endParaRPr lang="en-US" dirty="0"/>
          </a:p>
        </p:txBody>
      </p:sp>
      <p:sp>
        <p:nvSpPr>
          <p:cNvPr id="4" name="Slide Number Placeholder 3"/>
          <p:cNvSpPr>
            <a:spLocks noGrp="1"/>
          </p:cNvSpPr>
          <p:nvPr>
            <p:ph type="sldNum" sz="quarter" idx="10"/>
          </p:nvPr>
        </p:nvSpPr>
        <p:spPr/>
        <p:txBody>
          <a:bodyPr/>
          <a:lstStyle/>
          <a:p>
            <a:fld id="{7C0D56F5-7551-435C-BADD-9811B55F5143}" type="slidenum">
              <a:rPr lang="en-US" smtClean="0"/>
              <a:pPr/>
              <a:t>24</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7"/>
          <p:cNvSpPr>
            <a:spLocks noGrp="1" noChangeArrowheads="1"/>
          </p:cNvSpPr>
          <p:nvPr>
            <p:ph type="sldNum" sz="quarter" idx="5"/>
          </p:nvPr>
        </p:nvSpPr>
        <p:spPr>
          <a:noFill/>
        </p:spPr>
        <p:txBody>
          <a:bodyPr/>
          <a:lstStyle/>
          <a:p>
            <a:fld id="{B83ADB95-9D35-4AF0-AEFD-B2308A7A9248}" type="slidenum">
              <a:rPr lang="en-US" smtClean="0">
                <a:ea typeface="ＭＳ Ｐゴシック" pitchFamily="34" charset="-128"/>
              </a:rPr>
              <a:pPr/>
              <a:t>27</a:t>
            </a:fld>
            <a:endParaRPr lang="en-US" smtClean="0">
              <a:ea typeface="ＭＳ Ｐゴシック" pitchFamily="34" charset="-128"/>
            </a:endParaRPr>
          </a:p>
        </p:txBody>
      </p:sp>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a:noFill/>
          <a:ln/>
        </p:spPr>
        <p:txBody>
          <a:bodyPr/>
          <a:lstStyle/>
          <a:p>
            <a:endParaRPr lang="en-US" smtClean="0">
              <a:ea typeface="ＭＳ Ｐゴシック"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C0D56F5-7551-435C-BADD-9811B55F5143}"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smtClean="0"/>
              <a:t>1 &amp; 2 show core Governmental</a:t>
            </a:r>
            <a:r>
              <a:rPr lang="en-US" sz="1200" baseline="0" dirty="0" smtClean="0"/>
              <a:t> and Oversight </a:t>
            </a:r>
            <a:r>
              <a:rPr lang="en-US" sz="1200" dirty="0" smtClean="0"/>
              <a:t>Quality Measures</a:t>
            </a:r>
          </a:p>
          <a:p>
            <a:r>
              <a:rPr lang="en-US" sz="1200" dirty="0" smtClean="0"/>
              <a:t>Managing ODR</a:t>
            </a:r>
            <a:r>
              <a:rPr lang="en-US" sz="1200" baseline="0" dirty="0" smtClean="0"/>
              <a:t> is part of our </a:t>
            </a:r>
            <a:r>
              <a:rPr lang="en-US" sz="1200" dirty="0" smtClean="0"/>
              <a:t>National Standard of Care – part</a:t>
            </a:r>
            <a:r>
              <a:rPr lang="en-US" sz="1200" baseline="0" dirty="0" smtClean="0"/>
              <a:t> of </a:t>
            </a:r>
            <a:r>
              <a:rPr lang="en-US" baseline="0" dirty="0" smtClean="0"/>
              <a:t>standards for JCAHO and NCQA</a:t>
            </a:r>
          </a:p>
          <a:p>
            <a:endParaRPr lang="en-US" baseline="0" dirty="0" smtClean="0"/>
          </a:p>
          <a:p>
            <a:r>
              <a:rPr lang="en-US" baseline="0" dirty="0" smtClean="0"/>
              <a:t>3 – hoped to find </a:t>
            </a:r>
            <a:r>
              <a:rPr lang="en-US" baseline="0" dirty="0" err="1" smtClean="0"/>
              <a:t>Pubmed</a:t>
            </a:r>
            <a:r>
              <a:rPr lang="en-US" baseline="0" dirty="0" smtClean="0"/>
              <a:t> </a:t>
            </a:r>
            <a:r>
              <a:rPr lang="en-US" baseline="0" dirty="0" err="1" smtClean="0"/>
              <a:t>arcticles</a:t>
            </a:r>
            <a:r>
              <a:rPr lang="en-US" baseline="0" dirty="0" smtClean="0"/>
              <a:t> on potential risks caused by ODR, but we could find no relevant studies in the literature --- might be a good study for an </a:t>
            </a:r>
            <a:r>
              <a:rPr lang="en-US" baseline="0" dirty="0" err="1" smtClean="0"/>
              <a:t>informaticist</a:t>
            </a:r>
            <a:r>
              <a:rPr lang="en-US" baseline="0" dirty="0" smtClean="0"/>
              <a:t> or someone like me finishing their MS in Health Informatics</a:t>
            </a:r>
            <a:endParaRPr lang="en-US" dirty="0"/>
          </a:p>
        </p:txBody>
      </p:sp>
      <p:sp>
        <p:nvSpPr>
          <p:cNvPr id="4" name="Slide Number Placeholder 3"/>
          <p:cNvSpPr>
            <a:spLocks noGrp="1"/>
          </p:cNvSpPr>
          <p:nvPr>
            <p:ph type="sldNum" sz="quarter" idx="10"/>
          </p:nvPr>
        </p:nvSpPr>
        <p:spPr/>
        <p:txBody>
          <a:bodyPr/>
          <a:lstStyle/>
          <a:p>
            <a:fld id="{7C0D56F5-7551-435C-BADD-9811B55F5143}" type="slidenum">
              <a:rPr lang="en-US" smtClean="0"/>
              <a:pPr/>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NARRATIVE: read reds – mention all</a:t>
            </a:r>
            <a:r>
              <a:rPr lang="en-US" baseline="0" dirty="0" smtClean="0"/>
              <a:t> – allude to the Provider not understanding the process (were the expected dates the original idea?)</a:t>
            </a:r>
            <a:endParaRPr lang="en-US" dirty="0"/>
          </a:p>
        </p:txBody>
      </p:sp>
      <p:sp>
        <p:nvSpPr>
          <p:cNvPr id="4" name="Slide Number Placeholder 3"/>
          <p:cNvSpPr>
            <a:spLocks noGrp="1"/>
          </p:cNvSpPr>
          <p:nvPr>
            <p:ph type="sldNum" sz="quarter" idx="10"/>
          </p:nvPr>
        </p:nvSpPr>
        <p:spPr/>
        <p:txBody>
          <a:bodyPr/>
          <a:lstStyle/>
          <a:p>
            <a:fld id="{7C0D56F5-7551-435C-BADD-9811B55F5143}" type="slidenum">
              <a:rPr lang="en-US" smtClean="0"/>
              <a:pPr/>
              <a:t>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7C0D56F5-7551-435C-BADD-9811B55F5143}" type="slidenum">
              <a:rPr lang="en-US" smtClean="0"/>
              <a:pPr/>
              <a:t>9</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1,895 of Labs</a:t>
            </a:r>
            <a:r>
              <a:rPr lang="en-US" baseline="0" dirty="0" smtClean="0"/>
              <a:t> == 15% of total (12,363)</a:t>
            </a:r>
          </a:p>
        </p:txBody>
      </p:sp>
      <p:sp>
        <p:nvSpPr>
          <p:cNvPr id="4" name="Slide Number Placeholder 3"/>
          <p:cNvSpPr>
            <a:spLocks noGrp="1"/>
          </p:cNvSpPr>
          <p:nvPr>
            <p:ph type="sldNum" sz="quarter" idx="10"/>
          </p:nvPr>
        </p:nvSpPr>
        <p:spPr/>
        <p:txBody>
          <a:bodyPr/>
          <a:lstStyle/>
          <a:p>
            <a:fld id="{7C0D56F5-7551-435C-BADD-9811B55F5143}" type="slidenum">
              <a:rPr lang="en-US" smtClean="0"/>
              <a:pPr/>
              <a:t>10</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a:t>
            </a:r>
            <a:r>
              <a:rPr lang="en-US" baseline="0" dirty="0" smtClean="0"/>
              <a:t> sampled 10 ODR messages 3 different weeks – last October, this Spring and this Summer to determine some of the root causes of ODR messages.  This served as the basis for many of our discoveries and for our ODR Message Management Guide we’ll discuss later.</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7C0D56F5-7551-435C-BADD-9811B55F5143}" type="slidenum">
              <a:rPr lang="en-US" smtClean="0"/>
              <a:pPr/>
              <a:t>12</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The first issue, for example, was a physician ordering problem… </a:t>
            </a:r>
          </a:p>
          <a:p>
            <a:r>
              <a:rPr lang="en-US" baseline="0" dirty="0" smtClean="0"/>
              <a:t>The physician ordered both an H&amp;H and a CBC.  Quest realized that the H&amp;H results were part of the CBC panel, so they only returned the CBC results.  The H&amp;H order would never be resulted, so this ODR would persist until the order was cancelled.</a:t>
            </a:r>
          </a:p>
          <a:p>
            <a:endParaRPr lang="en-US" baseline="0" dirty="0" smtClean="0"/>
          </a:p>
          <a:p>
            <a:r>
              <a:rPr lang="en-US" baseline="0" dirty="0" smtClean="0"/>
              <a:t>The biggest discovery, though, was that the staff just were not working the messages in a timely manner.</a:t>
            </a:r>
          </a:p>
          <a:p>
            <a:r>
              <a:rPr lang="en-US" dirty="0" smtClean="0"/>
              <a:t>The biggest discovery affecting the delivery of Future</a:t>
            </a:r>
            <a:r>
              <a:rPr lang="en-US" baseline="0" dirty="0" smtClean="0"/>
              <a:t> results was user related.  Physicians were not always resetting the Expected Date, which is defaulted to today’s date.  Half of Future orders were generating ODR for this reason.</a:t>
            </a:r>
            <a:endParaRPr lang="en-US" dirty="0"/>
          </a:p>
        </p:txBody>
      </p:sp>
      <p:sp>
        <p:nvSpPr>
          <p:cNvPr id="4" name="Slide Number Placeholder 3"/>
          <p:cNvSpPr>
            <a:spLocks noGrp="1"/>
          </p:cNvSpPr>
          <p:nvPr>
            <p:ph type="sldNum" sz="quarter" idx="10"/>
          </p:nvPr>
        </p:nvSpPr>
        <p:spPr/>
        <p:txBody>
          <a:bodyPr/>
          <a:lstStyle/>
          <a:p>
            <a:fld id="{7C0D56F5-7551-435C-BADD-9811B55F5143}" type="slidenum">
              <a:rPr lang="en-US" smtClean="0"/>
              <a:pPr/>
              <a:t>13</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biggest discovery affecting the delivery of Future</a:t>
            </a:r>
            <a:r>
              <a:rPr lang="en-US" baseline="0" dirty="0" smtClean="0"/>
              <a:t> results, though, was user related.  Physicians were not always resetting the Expected Date, which is defaulted to today’s date.  Half of Future orders were generating ODR for this reason.</a:t>
            </a:r>
          </a:p>
        </p:txBody>
      </p:sp>
      <p:sp>
        <p:nvSpPr>
          <p:cNvPr id="4" name="Slide Number Placeholder 3"/>
          <p:cNvSpPr>
            <a:spLocks noGrp="1"/>
          </p:cNvSpPr>
          <p:nvPr>
            <p:ph type="sldNum" sz="quarter" idx="10"/>
          </p:nvPr>
        </p:nvSpPr>
        <p:spPr/>
        <p:txBody>
          <a:bodyPr/>
          <a:lstStyle/>
          <a:p>
            <a:fld id="{7C0D56F5-7551-435C-BADD-9811B55F5143}" type="slidenum">
              <a:rPr lang="en-US" smtClean="0"/>
              <a:pPr/>
              <a:t>14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CBE85C6B-6765-4761-820B-5FF5B1F14A2E}" type="datetimeFigureOut">
              <a:rPr lang="en-US" smtClean="0"/>
              <a:pPr/>
              <a:t>10/25/2011</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A4F5B8F5-231E-47DF-BFB0-2B9FA400E861}"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BE85C6B-6765-4761-820B-5FF5B1F14A2E}" type="datetimeFigureOut">
              <a:rPr lang="en-US" smtClean="0"/>
              <a:pPr/>
              <a:t>10/25/2011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F5B8F5-231E-47DF-BFB0-2B9FA400E86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BE85C6B-6765-4761-820B-5FF5B1F14A2E}" type="datetimeFigureOut">
              <a:rPr lang="en-US" smtClean="0"/>
              <a:pPr/>
              <a:t>10/25/2011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F5B8F5-231E-47DF-BFB0-2B9FA400E86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CBE85C6B-6765-4761-820B-5FF5B1F14A2E}" type="datetimeFigureOut">
              <a:rPr lang="en-US" smtClean="0"/>
              <a:pPr/>
              <a:t>10/25/2011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F5B8F5-231E-47DF-BFB0-2B9FA400E861}"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BE85C6B-6765-4761-820B-5FF5B1F14A2E}" type="datetimeFigureOut">
              <a:rPr lang="en-US" smtClean="0"/>
              <a:pPr/>
              <a:t>10/25/2011</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A4F5B8F5-231E-47DF-BFB0-2B9FA400E861}"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CBE85C6B-6765-4761-820B-5FF5B1F14A2E}" type="datetimeFigureOut">
              <a:rPr lang="en-US" smtClean="0"/>
              <a:pPr/>
              <a:t>10/25/2011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F5B8F5-231E-47DF-BFB0-2B9FA400E861}"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CBE85C6B-6765-4761-820B-5FF5B1F14A2E}" type="datetimeFigureOut">
              <a:rPr lang="en-US" smtClean="0"/>
              <a:pPr/>
              <a:t>10/25/2011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F5B8F5-231E-47DF-BFB0-2B9FA400E861}"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BE85C6B-6765-4761-820B-5FF5B1F14A2E}" type="datetimeFigureOut">
              <a:rPr lang="en-US" smtClean="0"/>
              <a:pPr/>
              <a:t>10/25/2011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F5B8F5-231E-47DF-BFB0-2B9FA400E86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E85C6B-6765-4761-820B-5FF5B1F14A2E}" type="datetimeFigureOut">
              <a:rPr lang="en-US" smtClean="0"/>
              <a:pPr/>
              <a:t>10/25/2011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F5B8F5-231E-47DF-BFB0-2B9FA400E86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BE85C6B-6765-4761-820B-5FF5B1F14A2E}" type="datetimeFigureOut">
              <a:rPr lang="en-US" smtClean="0"/>
              <a:pPr/>
              <a:t>10/25/2011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F5B8F5-231E-47DF-BFB0-2B9FA400E861}"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BE85C6B-6765-4761-820B-5FF5B1F14A2E}" type="datetimeFigureOut">
              <a:rPr lang="en-US" smtClean="0"/>
              <a:pPr/>
              <a:t>10/25/2011</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A4F5B8F5-231E-47DF-BFB0-2B9FA400E861}"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CBE85C6B-6765-4761-820B-5FF5B1F14A2E}" type="datetimeFigureOut">
              <a:rPr lang="en-US" smtClean="0"/>
              <a:pPr/>
              <a:t>10/25/2011</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A4F5B8F5-231E-47DF-BFB0-2B9FA400E86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chart" Target="../charts/chart5.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8.xml"/><Relationship Id="rId1" Type="http://schemas.openxmlformats.org/officeDocument/2006/relationships/slideLayout" Target="../slideLayouts/slideLayout7.xml"/><Relationship Id="rId4" Type="http://schemas.openxmlformats.org/officeDocument/2006/relationships/image" Target="../media/image15.png"/></Relationships>
</file>

<file path=ppt/slides/_rels/slide3.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026"/>
          <p:cNvSpPr>
            <a:spLocks noGrp="1" noChangeArrowheads="1"/>
          </p:cNvSpPr>
          <p:nvPr>
            <p:ph type="ctrTitle"/>
          </p:nvPr>
        </p:nvSpPr>
        <p:spPr>
          <a:xfrm>
            <a:off x="778933" y="1600200"/>
            <a:ext cx="7755467" cy="1447800"/>
          </a:xfrm>
        </p:spPr>
        <p:txBody>
          <a:bodyPr/>
          <a:lstStyle/>
          <a:p>
            <a:pPr eaLnBrk="1" hangingPunct="1"/>
            <a:r>
              <a:rPr lang="en-US" dirty="0" smtClean="0">
                <a:ea typeface="ＭＳ Ｐゴシック" pitchFamily="34" charset="-128"/>
              </a:rPr>
              <a:t>Clinical Safety &amp; Effectiveness</a:t>
            </a:r>
            <a:br>
              <a:rPr lang="en-US" dirty="0" smtClean="0">
                <a:ea typeface="ＭＳ Ｐゴシック" pitchFamily="34" charset="-128"/>
              </a:rPr>
            </a:br>
            <a:r>
              <a:rPr lang="en-US" dirty="0" smtClean="0">
                <a:ea typeface="ＭＳ Ｐゴシック" pitchFamily="34" charset="-128"/>
              </a:rPr>
              <a:t>Cohort # 8</a:t>
            </a:r>
          </a:p>
        </p:txBody>
      </p:sp>
      <p:sp>
        <p:nvSpPr>
          <p:cNvPr id="16387" name="Text Box 1030"/>
          <p:cNvSpPr txBox="1">
            <a:spLocks noChangeArrowheads="1"/>
          </p:cNvSpPr>
          <p:nvPr/>
        </p:nvSpPr>
        <p:spPr bwMode="auto">
          <a:xfrm>
            <a:off x="982133" y="3571876"/>
            <a:ext cx="7315200" cy="584775"/>
          </a:xfrm>
          <a:prstGeom prst="rect">
            <a:avLst/>
          </a:prstGeom>
          <a:noFill/>
          <a:ln w="9525">
            <a:noFill/>
            <a:miter lim="800000"/>
            <a:headEnd/>
            <a:tailEnd/>
          </a:ln>
        </p:spPr>
        <p:txBody>
          <a:bodyPr>
            <a:spAutoFit/>
          </a:bodyPr>
          <a:lstStyle/>
          <a:p>
            <a:pPr algn="ctr" eaLnBrk="0" hangingPunct="0"/>
            <a:r>
              <a:rPr lang="en-US" sz="3200" b="1" dirty="0" smtClean="0">
                <a:latin typeface="Tahoma" pitchFamily="34" charset="0"/>
              </a:rPr>
              <a:t>Overdue Results at Westover Hills</a:t>
            </a:r>
            <a:endParaRPr lang="en-US" sz="3200" b="1" dirty="0">
              <a:latin typeface="Tahoma" pitchFamily="34" charset="0"/>
            </a:endParaRPr>
          </a:p>
        </p:txBody>
      </p:sp>
      <p:sp>
        <p:nvSpPr>
          <p:cNvPr id="16388" name="Text Box 1033"/>
          <p:cNvSpPr txBox="1">
            <a:spLocks noChangeArrowheads="1"/>
          </p:cNvSpPr>
          <p:nvPr/>
        </p:nvSpPr>
        <p:spPr bwMode="auto">
          <a:xfrm>
            <a:off x="3014134" y="5791201"/>
            <a:ext cx="3115733" cy="519113"/>
          </a:xfrm>
          <a:prstGeom prst="rect">
            <a:avLst/>
          </a:prstGeom>
          <a:noFill/>
          <a:ln w="9525">
            <a:noFill/>
            <a:miter lim="800000"/>
            <a:headEnd/>
            <a:tailEnd/>
          </a:ln>
        </p:spPr>
        <p:txBody>
          <a:bodyPr>
            <a:spAutoFit/>
          </a:bodyPr>
          <a:lstStyle/>
          <a:p>
            <a:pPr algn="ctr" eaLnBrk="0" hangingPunct="0">
              <a:spcBef>
                <a:spcPct val="50000"/>
              </a:spcBef>
            </a:pPr>
            <a:r>
              <a:rPr lang="en-US" sz="2800">
                <a:solidFill>
                  <a:srgbClr val="FFFFFF"/>
                </a:solidFill>
                <a:latin typeface="Tahoma" pitchFamily="34" charset="0"/>
              </a:rPr>
              <a:t>DATE</a:t>
            </a:r>
          </a:p>
        </p:txBody>
      </p:sp>
      <p:pic>
        <p:nvPicPr>
          <p:cNvPr id="16390" name="Picture 1028"/>
          <p:cNvPicPr preferRelativeResize="0">
            <a:picLocks noChangeAspect="1" noChangeArrowheads="1"/>
          </p:cNvPicPr>
          <p:nvPr/>
        </p:nvPicPr>
        <p:blipFill>
          <a:blip r:embed="rId3" cstate="print"/>
          <a:srcRect/>
          <a:stretch>
            <a:fillRect/>
          </a:stretch>
        </p:blipFill>
        <p:spPr bwMode="auto">
          <a:xfrm>
            <a:off x="7078134" y="5791201"/>
            <a:ext cx="1693333" cy="893763"/>
          </a:xfrm>
          <a:prstGeom prst="rect">
            <a:avLst/>
          </a:prstGeom>
          <a:noFill/>
          <a:ln w="9525">
            <a:noFill/>
            <a:miter lim="800000"/>
            <a:headEnd/>
            <a:tailEnd/>
          </a:ln>
        </p:spPr>
      </p:pic>
      <p:pic>
        <p:nvPicPr>
          <p:cNvPr id="1026" name="Picture 2" descr="C:\Users\parekha\Pictures\safety_sa_logo_H_color.jpg"/>
          <p:cNvPicPr>
            <a:picLocks noChangeAspect="1" noChangeArrowheads="1"/>
          </p:cNvPicPr>
          <p:nvPr/>
        </p:nvPicPr>
        <p:blipFill>
          <a:blip r:embed="rId4" cstate="print"/>
          <a:srcRect/>
          <a:stretch>
            <a:fillRect/>
          </a:stretch>
        </p:blipFill>
        <p:spPr bwMode="auto">
          <a:xfrm>
            <a:off x="1231901" y="4714884"/>
            <a:ext cx="6678788" cy="1289050"/>
          </a:xfrm>
          <a:prstGeom prst="rect">
            <a:avLst/>
          </a:prstGeom>
          <a:noFill/>
        </p:spPr>
      </p:pic>
      <p:sp>
        <p:nvSpPr>
          <p:cNvPr id="10" name="TextBox 5"/>
          <p:cNvSpPr txBox="1">
            <a:spLocks noChangeArrowheads="1"/>
          </p:cNvSpPr>
          <p:nvPr/>
        </p:nvSpPr>
        <p:spPr bwMode="auto">
          <a:xfrm>
            <a:off x="1333477" y="6072207"/>
            <a:ext cx="6413545" cy="538609"/>
          </a:xfrm>
          <a:prstGeom prst="rect">
            <a:avLst/>
          </a:prstGeom>
          <a:noFill/>
          <a:ln w="9525">
            <a:noFill/>
            <a:miter lim="800000"/>
            <a:headEnd/>
            <a:tailEnd/>
          </a:ln>
        </p:spPr>
        <p:txBody>
          <a:bodyPr wrap="square">
            <a:spAutoFit/>
          </a:bodyPr>
          <a:lstStyle/>
          <a:p>
            <a:pPr algn="ctr"/>
            <a:r>
              <a:rPr lang="en-US" sz="1800" b="1" dirty="0">
                <a:solidFill>
                  <a:srgbClr val="66CCFF"/>
                </a:solidFill>
                <a:latin typeface="Arial" pitchFamily="34" charset="0"/>
                <a:cs typeface="Arial" pitchFamily="34" charset="0"/>
              </a:rPr>
              <a:t>E</a:t>
            </a:r>
            <a:r>
              <a:rPr lang="en-US" sz="1800" b="1" dirty="0">
                <a:solidFill>
                  <a:srgbClr val="F79646"/>
                </a:solidFill>
                <a:latin typeface="Arial" pitchFamily="34" charset="0"/>
                <a:cs typeface="Arial" pitchFamily="34" charset="0"/>
              </a:rPr>
              <a:t>ducating for </a:t>
            </a:r>
            <a:r>
              <a:rPr lang="en-US" sz="1800" b="1" dirty="0">
                <a:solidFill>
                  <a:srgbClr val="66CCFF"/>
                </a:solidFill>
                <a:latin typeface="Arial" pitchFamily="34" charset="0"/>
                <a:cs typeface="Arial" pitchFamily="34" charset="0"/>
              </a:rPr>
              <a:t>Qu</a:t>
            </a:r>
            <a:r>
              <a:rPr lang="en-US" sz="1800" b="1" dirty="0">
                <a:solidFill>
                  <a:srgbClr val="F79646"/>
                </a:solidFill>
                <a:latin typeface="Arial" pitchFamily="34" charset="0"/>
                <a:cs typeface="Arial" pitchFamily="34" charset="0"/>
              </a:rPr>
              <a:t>ality </a:t>
            </a:r>
            <a:r>
              <a:rPr lang="en-US" sz="1800" b="1" dirty="0">
                <a:solidFill>
                  <a:srgbClr val="66CCFF"/>
                </a:solidFill>
                <a:latin typeface="Arial" pitchFamily="34" charset="0"/>
                <a:cs typeface="Arial" pitchFamily="34" charset="0"/>
              </a:rPr>
              <a:t>I</a:t>
            </a:r>
            <a:r>
              <a:rPr lang="en-US" sz="1800" b="1" dirty="0">
                <a:solidFill>
                  <a:srgbClr val="F79646"/>
                </a:solidFill>
                <a:latin typeface="Arial" pitchFamily="34" charset="0"/>
                <a:cs typeface="Arial" pitchFamily="34" charset="0"/>
              </a:rPr>
              <a:t>mprovement &amp; </a:t>
            </a:r>
            <a:r>
              <a:rPr lang="en-US" sz="1800" b="1" dirty="0">
                <a:solidFill>
                  <a:srgbClr val="66CCFF"/>
                </a:solidFill>
                <a:latin typeface="Arial" pitchFamily="34" charset="0"/>
                <a:cs typeface="Arial" pitchFamily="34" charset="0"/>
              </a:rPr>
              <a:t>P</a:t>
            </a:r>
            <a:r>
              <a:rPr lang="en-US" sz="1800" b="1" dirty="0">
                <a:solidFill>
                  <a:srgbClr val="F79646"/>
                </a:solidFill>
                <a:latin typeface="Arial" pitchFamily="34" charset="0"/>
                <a:cs typeface="Arial" pitchFamily="34" charset="0"/>
              </a:rPr>
              <a:t>atient </a:t>
            </a:r>
            <a:r>
              <a:rPr lang="en-US" sz="1800" b="1" dirty="0">
                <a:solidFill>
                  <a:srgbClr val="66CCFF"/>
                </a:solidFill>
                <a:latin typeface="Arial" pitchFamily="34" charset="0"/>
                <a:cs typeface="Arial" pitchFamily="34" charset="0"/>
              </a:rPr>
              <a:t>S</a:t>
            </a:r>
            <a:r>
              <a:rPr lang="en-US" sz="1800" b="1" dirty="0">
                <a:solidFill>
                  <a:srgbClr val="F79646"/>
                </a:solidFill>
                <a:latin typeface="Arial" pitchFamily="34" charset="0"/>
                <a:cs typeface="Arial" pitchFamily="34" charset="0"/>
              </a:rPr>
              <a:t>afety</a:t>
            </a:r>
            <a:r>
              <a:rPr lang="en-US" sz="1800" dirty="0">
                <a:solidFill>
                  <a:srgbClr val="F79646"/>
                </a:solidFill>
                <a:latin typeface="Arial" pitchFamily="34" charset="0"/>
                <a:cs typeface="Arial" pitchFamily="34" charset="0"/>
              </a:rPr>
              <a:t> </a:t>
            </a:r>
          </a:p>
          <a:p>
            <a:endParaRPr lang="en-US" sz="1100" dirty="0"/>
          </a:p>
        </p:txBody>
      </p:sp>
      <p:pic>
        <p:nvPicPr>
          <p:cNvPr id="11" name="Picture 10" descr="CSELogo.jpg"/>
          <p:cNvPicPr>
            <a:picLocks noChangeAspect="1"/>
          </p:cNvPicPr>
          <p:nvPr/>
        </p:nvPicPr>
        <p:blipFill>
          <a:blip r:embed="rId5" cstate="print"/>
          <a:stretch>
            <a:fillRect/>
          </a:stretch>
        </p:blipFill>
        <p:spPr>
          <a:xfrm>
            <a:off x="3479785" y="228600"/>
            <a:ext cx="2159015" cy="1085872"/>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p:nvPr/>
        </p:nvGraphicFramePr>
        <p:xfrm>
          <a:off x="650875" y="304800"/>
          <a:ext cx="7842250" cy="6248400"/>
        </p:xfrm>
        <a:graphic>
          <a:graphicData uri="http://schemas.openxmlformats.org/drawingml/2006/chart">
            <c:chart xmlns:c="http://schemas.openxmlformats.org/drawingml/2006/chart" xmlns:r="http://schemas.openxmlformats.org/officeDocument/2006/relationships" r:id="rId3"/>
          </a:graphicData>
        </a:graphic>
      </p:graphicFrame>
      <p:sp>
        <p:nvSpPr>
          <p:cNvPr id="3" name="Right Arrow 2"/>
          <p:cNvSpPr/>
          <p:nvPr/>
        </p:nvSpPr>
        <p:spPr>
          <a:xfrm>
            <a:off x="914400" y="5334000"/>
            <a:ext cx="533400" cy="228600"/>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1" y="5257800"/>
            <a:ext cx="1295400" cy="1200329"/>
          </a:xfrm>
          <a:prstGeom prst="rect">
            <a:avLst/>
          </a:prstGeom>
          <a:noFill/>
        </p:spPr>
        <p:txBody>
          <a:bodyPr wrap="square" rtlCol="0">
            <a:spAutoFit/>
          </a:bodyPr>
          <a:lstStyle/>
          <a:p>
            <a:r>
              <a:rPr lang="en-US" dirty="0" smtClean="0"/>
              <a:t>WH FM</a:t>
            </a:r>
          </a:p>
          <a:p>
            <a:r>
              <a:rPr lang="en-US" dirty="0" smtClean="0"/>
              <a:t>15% of Total Lab ODR Messages</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1905000"/>
            <a:ext cx="7772400" cy="4114800"/>
          </a:xfrm>
        </p:spPr>
        <p:txBody>
          <a:bodyPr/>
          <a:lstStyle/>
          <a:p>
            <a:pPr marL="0" indent="0">
              <a:spcBef>
                <a:spcPts val="0"/>
              </a:spcBef>
              <a:buClrTx/>
              <a:buSzTx/>
              <a:buNone/>
              <a:defRPr/>
            </a:pPr>
            <a:r>
              <a:rPr lang="en-US" sz="3200" dirty="0" smtClean="0"/>
              <a:t>Westover Hills makes a good “pilot site” for UT Medicine-wide rollout.  WH ODR is nearly 3 times the average for all UT Medicine.  Also:</a:t>
            </a:r>
          </a:p>
          <a:p>
            <a:pPr marL="0" indent="0">
              <a:spcBef>
                <a:spcPts val="0"/>
              </a:spcBef>
              <a:buClrTx/>
              <a:buSzTx/>
              <a:buNone/>
              <a:defRPr/>
            </a:pPr>
            <a:endParaRPr lang="en-US" sz="2800" dirty="0" smtClean="0"/>
          </a:p>
          <a:p>
            <a:pPr marL="548640" lvl="2" indent="0">
              <a:spcBef>
                <a:spcPts val="0"/>
              </a:spcBef>
              <a:buClrTx/>
              <a:buSzTx/>
              <a:buNone/>
              <a:defRPr/>
            </a:pPr>
            <a:r>
              <a:rPr lang="en-US" sz="3200" dirty="0" smtClean="0"/>
              <a:t>  6.54% of “Normal” orders overdue</a:t>
            </a:r>
          </a:p>
          <a:p>
            <a:pPr lvl="2">
              <a:buNone/>
            </a:pPr>
            <a:r>
              <a:rPr lang="en-US" sz="3200" dirty="0" smtClean="0"/>
              <a:t>49.55% of “Future” orders overdue</a:t>
            </a:r>
          </a:p>
          <a:p>
            <a:pPr>
              <a:buNone/>
            </a:pPr>
            <a:endParaRPr lang="en-US" sz="2800" dirty="0" smtClean="0"/>
          </a:p>
          <a:p>
            <a:pPr>
              <a:buNone/>
            </a:pPr>
            <a:r>
              <a:rPr lang="en-US" sz="3200" dirty="0" smtClean="0"/>
              <a:t>Re-Scope: Focus on Future Lab Orders!</a:t>
            </a:r>
          </a:p>
        </p:txBody>
      </p:sp>
      <p:sp>
        <p:nvSpPr>
          <p:cNvPr id="4" name="Title 1"/>
          <p:cNvSpPr txBox="1">
            <a:spLocks/>
          </p:cNvSpPr>
          <p:nvPr/>
        </p:nvSpPr>
        <p:spPr>
          <a:xfrm>
            <a:off x="1066800" y="427038"/>
            <a:ext cx="7772400" cy="1143000"/>
          </a:xfrm>
          <a:prstGeom prst="rect">
            <a:avLst/>
          </a:prstGeom>
        </p:spPr>
        <p:txBody>
          <a:bodyPr bIns="91440" anchor="t" anchorCtr="0">
            <a:normAutofit fontScale="975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000" b="0" i="0" u="none" strike="noStrike" kern="1200" cap="none" spc="0" normalizeH="0" baseline="0" noProof="0" dirty="0" smtClean="0">
                <a:ln>
                  <a:noFill/>
                </a:ln>
                <a:solidFill>
                  <a:schemeClr val="tx2"/>
                </a:solidFill>
                <a:effectLst/>
                <a:uLnTx/>
                <a:uFillTx/>
                <a:latin typeface="+mj-lt"/>
                <a:ea typeface="+mj-ea"/>
                <a:cs typeface="+mj-cs"/>
              </a:rPr>
              <a:t>Quantify the Problem: Westover Hills</a:t>
            </a:r>
            <a:endParaRPr kumimoji="0" lang="en-US" sz="4000" b="0" i="0" u="none" strike="noStrike" kern="1200" cap="none" spc="0" normalizeH="0" baseline="0" noProof="0" dirty="0">
              <a:ln>
                <a:noFill/>
              </a:ln>
              <a:solidFill>
                <a:schemeClr val="tx2"/>
              </a:solidFill>
              <a:effectLst/>
              <a:uLnTx/>
              <a:uFillTx/>
              <a:latin typeface="+mj-lt"/>
              <a:ea typeface="+mj-ea"/>
              <a:cs typeface="+mj-cs"/>
            </a:endParaRPr>
          </a:p>
        </p:txBody>
      </p:sp>
      <p:pic>
        <p:nvPicPr>
          <p:cNvPr id="7179" name="Picture 11" descr="C:\Program Files (x86)\Microsoft Office\MEDIA\CAGCAT10\j0300840.wmf"/>
          <p:cNvPicPr>
            <a:picLocks noChangeAspect="1" noChangeArrowheads="1"/>
          </p:cNvPicPr>
          <p:nvPr/>
        </p:nvPicPr>
        <p:blipFill>
          <a:blip r:embed="rId2" cstate="print"/>
          <a:srcRect/>
          <a:stretch>
            <a:fillRect/>
          </a:stretch>
        </p:blipFill>
        <p:spPr bwMode="auto">
          <a:xfrm>
            <a:off x="6934200" y="4800600"/>
            <a:ext cx="1814512" cy="1528762"/>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rmAutofit fontScale="90000"/>
          </a:bodyPr>
          <a:lstStyle/>
          <a:p>
            <a:r>
              <a:rPr lang="en-US" dirty="0" smtClean="0"/>
              <a:t>DISCOVERIES – </a:t>
            </a:r>
            <a:r>
              <a:rPr lang="en-US" sz="3100" dirty="0" smtClean="0"/>
              <a:t>June to September, 2011</a:t>
            </a:r>
            <a:r>
              <a:rPr lang="en-US" dirty="0" smtClean="0"/>
              <a:t>	</a:t>
            </a:r>
            <a:endParaRPr lang="en-US" dirty="0"/>
          </a:p>
        </p:txBody>
      </p:sp>
      <p:sp>
        <p:nvSpPr>
          <p:cNvPr id="3" name="Content Placeholder 2"/>
          <p:cNvSpPr>
            <a:spLocks noGrp="1"/>
          </p:cNvSpPr>
          <p:nvPr>
            <p:ph sz="quarter" idx="1"/>
          </p:nvPr>
        </p:nvSpPr>
        <p:spPr>
          <a:xfrm>
            <a:off x="914400" y="1447800"/>
            <a:ext cx="7772400" cy="4876800"/>
          </a:xfrm>
        </p:spPr>
        <p:txBody>
          <a:bodyPr>
            <a:noAutofit/>
          </a:bodyPr>
          <a:lstStyle/>
          <a:p>
            <a:r>
              <a:rPr lang="en-US" sz="2800" dirty="0" smtClean="0"/>
              <a:t>H&amp;H vs. CBC issue</a:t>
            </a:r>
          </a:p>
          <a:p>
            <a:r>
              <a:rPr lang="en-US" sz="2800" dirty="0" smtClean="0"/>
              <a:t>BUN vs. </a:t>
            </a:r>
            <a:r>
              <a:rPr lang="en-US" sz="2800" dirty="0" err="1" smtClean="0"/>
              <a:t>Chem</a:t>
            </a:r>
            <a:r>
              <a:rPr lang="en-US" sz="2800" dirty="0" smtClean="0"/>
              <a:t> confusion</a:t>
            </a:r>
          </a:p>
          <a:p>
            <a:r>
              <a:rPr lang="en-US" sz="2800" dirty="0" smtClean="0"/>
              <a:t>Duplicate tests/results: Quest error, provider error</a:t>
            </a:r>
          </a:p>
          <a:p>
            <a:r>
              <a:rPr lang="en-US" sz="2800" dirty="0" smtClean="0"/>
              <a:t>Physicians not changing Expected Date default (‘today’)</a:t>
            </a:r>
          </a:p>
          <a:p>
            <a:r>
              <a:rPr lang="en-US" sz="2800" dirty="0" smtClean="0"/>
              <a:t>“Result Notes” column header is not about Results – creates confusion</a:t>
            </a:r>
          </a:p>
          <a:p>
            <a:r>
              <a:rPr lang="en-US" sz="2800" dirty="0" smtClean="0"/>
              <a:t>Clinic staff not always resulting same-day POC tests/procedures (causes ODR for same-day tests)</a:t>
            </a:r>
          </a:p>
          <a:p>
            <a:r>
              <a:rPr lang="en-US" sz="2800" dirty="0" smtClean="0"/>
              <a:t>Clinic staff not ‘working’ ODR messages</a:t>
            </a:r>
          </a:p>
          <a:p>
            <a:r>
              <a:rPr lang="en-US" sz="2800" dirty="0" smtClean="0"/>
              <a:t>Postponing ODR messages only delays awareness of scope of problems</a:t>
            </a:r>
            <a:endParaRPr lang="en-US" sz="2800" dirty="0"/>
          </a:p>
        </p:txBody>
      </p:sp>
      <p:pic>
        <p:nvPicPr>
          <p:cNvPr id="6148" name="Picture 4" descr="C:\Users\John\AppData\Local\Microsoft\Windows\Temporary Internet Files\Content.IE5\E0IKNS46\MC910216361[1].png"/>
          <p:cNvPicPr>
            <a:picLocks noChangeAspect="1" noChangeArrowheads="1"/>
          </p:cNvPicPr>
          <p:nvPr/>
        </p:nvPicPr>
        <p:blipFill>
          <a:blip r:embed="rId3" cstate="print"/>
          <a:srcRect/>
          <a:stretch>
            <a:fillRect/>
          </a:stretch>
        </p:blipFill>
        <p:spPr bwMode="auto">
          <a:xfrm>
            <a:off x="6477000" y="990600"/>
            <a:ext cx="2028825" cy="1767470"/>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rmAutofit fontScale="90000"/>
          </a:bodyPr>
          <a:lstStyle/>
          <a:p>
            <a:r>
              <a:rPr lang="en-US" dirty="0" smtClean="0"/>
              <a:t>DISCOVERIES – </a:t>
            </a:r>
            <a:r>
              <a:rPr lang="en-US" sz="3100" dirty="0" smtClean="0"/>
              <a:t>June to September, 2011</a:t>
            </a:r>
            <a:r>
              <a:rPr lang="en-US" dirty="0" smtClean="0"/>
              <a:t>	</a:t>
            </a:r>
            <a:endParaRPr lang="en-US" dirty="0"/>
          </a:p>
        </p:txBody>
      </p:sp>
      <p:sp>
        <p:nvSpPr>
          <p:cNvPr id="3" name="Content Placeholder 2"/>
          <p:cNvSpPr>
            <a:spLocks noGrp="1"/>
          </p:cNvSpPr>
          <p:nvPr>
            <p:ph sz="quarter" idx="1"/>
          </p:nvPr>
        </p:nvSpPr>
        <p:spPr>
          <a:xfrm>
            <a:off x="914400" y="1447800"/>
            <a:ext cx="7772400" cy="4876800"/>
          </a:xfrm>
        </p:spPr>
        <p:txBody>
          <a:bodyPr>
            <a:noAutofit/>
          </a:bodyPr>
          <a:lstStyle/>
          <a:p>
            <a:r>
              <a:rPr lang="en-US" sz="2800" dirty="0" smtClean="0"/>
              <a:t>H&amp;H vs. CBC issue</a:t>
            </a:r>
          </a:p>
          <a:p>
            <a:r>
              <a:rPr lang="en-US" sz="2800" dirty="0" smtClean="0"/>
              <a:t>BUN vs. </a:t>
            </a:r>
            <a:r>
              <a:rPr lang="en-US" sz="2800" dirty="0" err="1" smtClean="0"/>
              <a:t>Chem</a:t>
            </a:r>
            <a:r>
              <a:rPr lang="en-US" sz="2800" dirty="0" smtClean="0"/>
              <a:t> confusion</a:t>
            </a:r>
          </a:p>
          <a:p>
            <a:r>
              <a:rPr lang="en-US" sz="2800" dirty="0" smtClean="0"/>
              <a:t>Duplicate tests/results: Quest error, provider error</a:t>
            </a:r>
          </a:p>
          <a:p>
            <a:r>
              <a:rPr lang="en-US" sz="2800" dirty="0" smtClean="0"/>
              <a:t>Physicians not changing Expected Date default (‘today’)</a:t>
            </a:r>
          </a:p>
          <a:p>
            <a:r>
              <a:rPr lang="en-US" sz="2800" dirty="0" smtClean="0"/>
              <a:t>“Result Notes” column header is not about Results – creates confusion</a:t>
            </a:r>
          </a:p>
          <a:p>
            <a:r>
              <a:rPr lang="en-US" sz="2800" dirty="0" smtClean="0"/>
              <a:t>Clinic staff not always resulting same-day POC tests/procedures (causes ODR for same-day tests)</a:t>
            </a:r>
          </a:p>
          <a:p>
            <a:r>
              <a:rPr lang="en-US" sz="2800" dirty="0" smtClean="0"/>
              <a:t>Clinic staff not ‘working’ ODR messages</a:t>
            </a:r>
          </a:p>
          <a:p>
            <a:r>
              <a:rPr lang="en-US" sz="2800" dirty="0" smtClean="0"/>
              <a:t>Postponing ODR messages only delays awareness of scope of problems</a:t>
            </a:r>
            <a:endParaRPr lang="en-US" sz="2800" dirty="0"/>
          </a:p>
        </p:txBody>
      </p:sp>
      <p:pic>
        <p:nvPicPr>
          <p:cNvPr id="6148" name="Picture 4" descr="C:\Users\John\AppData\Local\Microsoft\Windows\Temporary Internet Files\Content.IE5\E0IKNS46\MC910216361[1].png"/>
          <p:cNvPicPr>
            <a:picLocks noChangeAspect="1" noChangeArrowheads="1"/>
          </p:cNvPicPr>
          <p:nvPr/>
        </p:nvPicPr>
        <p:blipFill>
          <a:blip r:embed="rId3" cstate="print"/>
          <a:srcRect/>
          <a:stretch>
            <a:fillRect/>
          </a:stretch>
        </p:blipFill>
        <p:spPr bwMode="auto">
          <a:xfrm>
            <a:off x="6477000" y="990600"/>
            <a:ext cx="2028825" cy="1767470"/>
          </a:xfrm>
          <a:prstGeom prst="rect">
            <a:avLst/>
          </a:prstGeom>
          <a:noFill/>
        </p:spPr>
      </p:pic>
      <p:sp>
        <p:nvSpPr>
          <p:cNvPr id="5" name="Oval 4"/>
          <p:cNvSpPr/>
          <p:nvPr/>
        </p:nvSpPr>
        <p:spPr>
          <a:xfrm>
            <a:off x="1143000" y="1371600"/>
            <a:ext cx="2819400" cy="68580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rmAutofit fontScale="90000"/>
          </a:bodyPr>
          <a:lstStyle/>
          <a:p>
            <a:r>
              <a:rPr lang="en-US" dirty="0" smtClean="0"/>
              <a:t>DISCOVERIES – </a:t>
            </a:r>
            <a:r>
              <a:rPr lang="en-US" sz="3100" dirty="0" smtClean="0"/>
              <a:t>June to September, 2011</a:t>
            </a:r>
            <a:r>
              <a:rPr lang="en-US" dirty="0" smtClean="0"/>
              <a:t>	</a:t>
            </a:r>
            <a:endParaRPr lang="en-US" dirty="0"/>
          </a:p>
        </p:txBody>
      </p:sp>
      <p:sp>
        <p:nvSpPr>
          <p:cNvPr id="3" name="Content Placeholder 2"/>
          <p:cNvSpPr>
            <a:spLocks noGrp="1"/>
          </p:cNvSpPr>
          <p:nvPr>
            <p:ph sz="quarter" idx="1"/>
          </p:nvPr>
        </p:nvSpPr>
        <p:spPr>
          <a:xfrm>
            <a:off x="914400" y="1447800"/>
            <a:ext cx="7772400" cy="4876800"/>
          </a:xfrm>
        </p:spPr>
        <p:txBody>
          <a:bodyPr>
            <a:noAutofit/>
          </a:bodyPr>
          <a:lstStyle/>
          <a:p>
            <a:r>
              <a:rPr lang="en-US" sz="2800" dirty="0" smtClean="0"/>
              <a:t>H&amp;H vs. CBC issue</a:t>
            </a:r>
          </a:p>
          <a:p>
            <a:r>
              <a:rPr lang="en-US" sz="2800" dirty="0" smtClean="0"/>
              <a:t>BUN vs. </a:t>
            </a:r>
            <a:r>
              <a:rPr lang="en-US" sz="2800" dirty="0" err="1" smtClean="0"/>
              <a:t>Chem</a:t>
            </a:r>
            <a:r>
              <a:rPr lang="en-US" sz="2800" dirty="0" smtClean="0"/>
              <a:t> confusion</a:t>
            </a:r>
          </a:p>
          <a:p>
            <a:r>
              <a:rPr lang="en-US" sz="2800" dirty="0" smtClean="0"/>
              <a:t>Duplicate tests/results: Quest error, provider error</a:t>
            </a:r>
          </a:p>
          <a:p>
            <a:r>
              <a:rPr lang="en-US" sz="2800" dirty="0" smtClean="0"/>
              <a:t>Physicians not changing Expected Date default (‘today’)</a:t>
            </a:r>
          </a:p>
          <a:p>
            <a:r>
              <a:rPr lang="en-US" sz="2800" dirty="0" smtClean="0"/>
              <a:t>“Result Notes” column header is not about Results – creates confusion</a:t>
            </a:r>
          </a:p>
          <a:p>
            <a:r>
              <a:rPr lang="en-US" sz="2800" dirty="0" smtClean="0"/>
              <a:t>Clinic staff not always resulting same-day POC tests/procedures (causes ODR for same-day tests)</a:t>
            </a:r>
          </a:p>
          <a:p>
            <a:r>
              <a:rPr lang="en-US" sz="2800" dirty="0" smtClean="0"/>
              <a:t>Clinic staff not ‘working’ ODR messages</a:t>
            </a:r>
          </a:p>
          <a:p>
            <a:r>
              <a:rPr lang="en-US" sz="2800" dirty="0" smtClean="0"/>
              <a:t>Postponing ODR messages only delays awareness of scope of problems</a:t>
            </a:r>
            <a:endParaRPr lang="en-US" sz="2800" dirty="0"/>
          </a:p>
        </p:txBody>
      </p:sp>
      <p:pic>
        <p:nvPicPr>
          <p:cNvPr id="6148" name="Picture 4" descr="C:\Users\John\AppData\Local\Microsoft\Windows\Temporary Internet Files\Content.IE5\E0IKNS46\MC910216361[1].png"/>
          <p:cNvPicPr>
            <a:picLocks noChangeAspect="1" noChangeArrowheads="1"/>
          </p:cNvPicPr>
          <p:nvPr/>
        </p:nvPicPr>
        <p:blipFill>
          <a:blip r:embed="rId3" cstate="print"/>
          <a:srcRect/>
          <a:stretch>
            <a:fillRect/>
          </a:stretch>
        </p:blipFill>
        <p:spPr bwMode="auto">
          <a:xfrm>
            <a:off x="6477000" y="990600"/>
            <a:ext cx="2028825" cy="1767470"/>
          </a:xfrm>
          <a:prstGeom prst="rect">
            <a:avLst/>
          </a:prstGeom>
          <a:noFill/>
        </p:spPr>
      </p:pic>
      <p:sp>
        <p:nvSpPr>
          <p:cNvPr id="5" name="Oval 4"/>
          <p:cNvSpPr/>
          <p:nvPr/>
        </p:nvSpPr>
        <p:spPr>
          <a:xfrm>
            <a:off x="7239000" y="2895600"/>
            <a:ext cx="1371600" cy="68580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rmAutofit fontScale="90000"/>
          </a:bodyPr>
          <a:lstStyle/>
          <a:p>
            <a:r>
              <a:rPr lang="en-US" dirty="0" smtClean="0"/>
              <a:t>DISCOVERIES – </a:t>
            </a:r>
            <a:r>
              <a:rPr lang="en-US" sz="3100" dirty="0" smtClean="0"/>
              <a:t>June to September, 2011</a:t>
            </a:r>
            <a:r>
              <a:rPr lang="en-US" dirty="0" smtClean="0"/>
              <a:t>	</a:t>
            </a:r>
            <a:endParaRPr lang="en-US" dirty="0"/>
          </a:p>
        </p:txBody>
      </p:sp>
      <p:sp>
        <p:nvSpPr>
          <p:cNvPr id="3" name="Content Placeholder 2"/>
          <p:cNvSpPr>
            <a:spLocks noGrp="1"/>
          </p:cNvSpPr>
          <p:nvPr>
            <p:ph sz="quarter" idx="1"/>
          </p:nvPr>
        </p:nvSpPr>
        <p:spPr>
          <a:xfrm>
            <a:off x="914400" y="1447800"/>
            <a:ext cx="7772400" cy="4876800"/>
          </a:xfrm>
        </p:spPr>
        <p:txBody>
          <a:bodyPr>
            <a:noAutofit/>
          </a:bodyPr>
          <a:lstStyle/>
          <a:p>
            <a:r>
              <a:rPr lang="en-US" sz="2800" dirty="0" smtClean="0"/>
              <a:t>H&amp;H vs. CBC issue</a:t>
            </a:r>
          </a:p>
          <a:p>
            <a:r>
              <a:rPr lang="en-US" sz="2800" dirty="0" smtClean="0"/>
              <a:t>BUN vs. </a:t>
            </a:r>
            <a:r>
              <a:rPr lang="en-US" sz="2800" dirty="0" err="1" smtClean="0"/>
              <a:t>Chem</a:t>
            </a:r>
            <a:r>
              <a:rPr lang="en-US" sz="2800" dirty="0" smtClean="0"/>
              <a:t> confusion</a:t>
            </a:r>
          </a:p>
          <a:p>
            <a:r>
              <a:rPr lang="en-US" sz="2800" dirty="0" smtClean="0"/>
              <a:t>Duplicate tests/results: Quest error, provider error</a:t>
            </a:r>
          </a:p>
          <a:p>
            <a:r>
              <a:rPr lang="en-US" sz="2800" dirty="0" smtClean="0"/>
              <a:t>Physicians not changing Expected Date default (‘today’)</a:t>
            </a:r>
          </a:p>
          <a:p>
            <a:r>
              <a:rPr lang="en-US" sz="2800" dirty="0" smtClean="0"/>
              <a:t>“Result Notes” column header is not about Results – creates confusion</a:t>
            </a:r>
          </a:p>
          <a:p>
            <a:r>
              <a:rPr lang="en-US" sz="2800" dirty="0" smtClean="0"/>
              <a:t>Clinic staff not always resulting same-day POC tests/procedures (causes ODR for same-day tests)</a:t>
            </a:r>
          </a:p>
          <a:p>
            <a:r>
              <a:rPr lang="en-US" sz="2800" dirty="0" smtClean="0"/>
              <a:t>Clinic staff not ‘working’ ODR messages</a:t>
            </a:r>
          </a:p>
          <a:p>
            <a:r>
              <a:rPr lang="en-US" sz="2800" dirty="0" smtClean="0"/>
              <a:t>Postponing ODR messages only delays awareness of scope of problems</a:t>
            </a:r>
            <a:endParaRPr lang="en-US" sz="2800" dirty="0"/>
          </a:p>
        </p:txBody>
      </p:sp>
      <p:pic>
        <p:nvPicPr>
          <p:cNvPr id="6148" name="Picture 4" descr="C:\Users\John\AppData\Local\Microsoft\Windows\Temporary Internet Files\Content.IE5\E0IKNS46\MC910216361[1].png"/>
          <p:cNvPicPr>
            <a:picLocks noChangeAspect="1" noChangeArrowheads="1"/>
          </p:cNvPicPr>
          <p:nvPr/>
        </p:nvPicPr>
        <p:blipFill>
          <a:blip r:embed="rId3" cstate="print"/>
          <a:srcRect/>
          <a:stretch>
            <a:fillRect/>
          </a:stretch>
        </p:blipFill>
        <p:spPr bwMode="auto">
          <a:xfrm>
            <a:off x="6477000" y="990600"/>
            <a:ext cx="2028825" cy="1767470"/>
          </a:xfrm>
          <a:prstGeom prst="rect">
            <a:avLst/>
          </a:prstGeom>
          <a:noFill/>
        </p:spPr>
      </p:pic>
      <p:sp>
        <p:nvSpPr>
          <p:cNvPr id="5" name="Oval 4"/>
          <p:cNvSpPr/>
          <p:nvPr/>
        </p:nvSpPr>
        <p:spPr>
          <a:xfrm>
            <a:off x="76200" y="5181600"/>
            <a:ext cx="8305800" cy="167640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dirty="0" smtClean="0"/>
              <a:t>Interventions</a:t>
            </a:r>
            <a:endParaRPr lang="en-US" dirty="0"/>
          </a:p>
        </p:txBody>
      </p:sp>
      <p:sp>
        <p:nvSpPr>
          <p:cNvPr id="5" name="Content Placeholder 4"/>
          <p:cNvSpPr>
            <a:spLocks noGrp="1"/>
          </p:cNvSpPr>
          <p:nvPr>
            <p:ph sz="quarter" idx="1"/>
          </p:nvPr>
        </p:nvSpPr>
        <p:spPr>
          <a:xfrm>
            <a:off x="914400" y="1295400"/>
            <a:ext cx="7772400" cy="5562600"/>
          </a:xfrm>
        </p:spPr>
        <p:txBody>
          <a:bodyPr>
            <a:noAutofit/>
          </a:bodyPr>
          <a:lstStyle/>
          <a:p>
            <a:pPr>
              <a:buNone/>
            </a:pPr>
            <a:r>
              <a:rPr lang="en-US" sz="2400" dirty="0" smtClean="0"/>
              <a:t>Imaging / HIM Interventions</a:t>
            </a:r>
            <a:r>
              <a:rPr lang="en-US" sz="2000" dirty="0" smtClean="0"/>
              <a:t>:  </a:t>
            </a:r>
            <a:r>
              <a:rPr lang="en-US" sz="1800" dirty="0" smtClean="0"/>
              <a:t>6/25/11</a:t>
            </a:r>
          </a:p>
          <a:p>
            <a:pPr marL="342900" indent="-342900">
              <a:buFont typeface="+mj-lt"/>
              <a:buAutoNum type="arabicPeriod"/>
            </a:pPr>
            <a:r>
              <a:rPr lang="en-US" sz="2000" dirty="0" smtClean="0"/>
              <a:t>Establish Productivity Standards for HIM Document Imaging Services </a:t>
            </a:r>
          </a:p>
          <a:p>
            <a:pPr marL="617220" lvl="1" indent="-342900">
              <a:buFont typeface="Wingdings" pitchFamily="2" charset="2"/>
              <a:buChar char="Ø"/>
            </a:pPr>
            <a:r>
              <a:rPr lang="en-US" sz="1800" dirty="0" smtClean="0"/>
              <a:t>Scan TAT of 72 hours or less -- 400 clinical documents /8 hr. day to meet required</a:t>
            </a:r>
          </a:p>
          <a:p>
            <a:pPr marL="342900" indent="-342900">
              <a:buFont typeface="+mj-lt"/>
              <a:buAutoNum type="arabicPeriod" startAt="2"/>
            </a:pPr>
            <a:r>
              <a:rPr lang="en-US" sz="2000" dirty="0" smtClean="0"/>
              <a:t>Improve document delivery: WH Clinics to UT Med HIM via UTM Courier </a:t>
            </a:r>
          </a:p>
          <a:p>
            <a:pPr marL="342900" indent="-342900">
              <a:buFont typeface="+mj-lt"/>
              <a:buAutoNum type="arabicPeriod" startAt="3"/>
            </a:pPr>
            <a:r>
              <a:rPr lang="en-US" sz="2000" dirty="0" smtClean="0"/>
              <a:t>Reduce Provider-to-HIM handoffs so Provider handles one result via in-basket</a:t>
            </a:r>
          </a:p>
          <a:p>
            <a:pPr marL="274320" lvl="1" indent="-274320">
              <a:spcBef>
                <a:spcPts val="580"/>
              </a:spcBef>
              <a:buClr>
                <a:schemeClr val="accent1"/>
              </a:buClr>
              <a:buNone/>
            </a:pPr>
            <a:r>
              <a:rPr lang="en-US" dirty="0" err="1" smtClean="0"/>
              <a:t>EpicCare</a:t>
            </a:r>
            <a:r>
              <a:rPr lang="en-US" dirty="0" smtClean="0"/>
              <a:t> Applications:  </a:t>
            </a:r>
            <a:r>
              <a:rPr lang="en-US" sz="2000" dirty="0" smtClean="0"/>
              <a:t>7 /15/11 </a:t>
            </a:r>
            <a:endParaRPr lang="en-US" dirty="0" smtClean="0"/>
          </a:p>
          <a:p>
            <a:pPr marL="342900" lvl="1" indent="-342900">
              <a:spcBef>
                <a:spcPts val="580"/>
              </a:spcBef>
              <a:buClr>
                <a:schemeClr val="accent1"/>
              </a:buClr>
              <a:buFont typeface="+mj-lt"/>
              <a:buAutoNum type="arabicPeriod"/>
            </a:pPr>
            <a:r>
              <a:rPr lang="en-US" sz="2000" dirty="0" smtClean="0"/>
              <a:t>Remove “Results Notes” – is not really about Results</a:t>
            </a:r>
          </a:p>
          <a:p>
            <a:pPr marL="342900" lvl="1" indent="-342900">
              <a:spcBef>
                <a:spcPts val="580"/>
              </a:spcBef>
              <a:buClr>
                <a:schemeClr val="accent1"/>
              </a:buClr>
              <a:buFont typeface="+mj-lt"/>
              <a:buAutoNum type="arabicPeriod"/>
            </a:pPr>
            <a:r>
              <a:rPr lang="en-US" sz="2000" dirty="0" smtClean="0"/>
              <a:t>Increase reliability of ODR data and message delivery by correcting message delivery settings (releasing ~5,000 ODR ‘held’ in error to clinic pools)</a:t>
            </a:r>
          </a:p>
          <a:p>
            <a:pPr>
              <a:buNone/>
            </a:pPr>
            <a:r>
              <a:rPr lang="en-US" sz="2400" dirty="0" smtClean="0"/>
              <a:t>Westover Hills Clinical Operations</a:t>
            </a:r>
            <a:r>
              <a:rPr lang="en-US" sz="2000" dirty="0" smtClean="0"/>
              <a:t>: </a:t>
            </a:r>
          </a:p>
          <a:p>
            <a:pPr marL="349250" indent="-349250">
              <a:buAutoNum type="arabicPeriod"/>
              <a:tabLst>
                <a:tab pos="341313" algn="l"/>
              </a:tabLst>
            </a:pPr>
            <a:r>
              <a:rPr lang="en-US" sz="2000" dirty="0" smtClean="0"/>
              <a:t>Establish ‘cleanup’ process by clinical staff to reduce # ODR.  6/24/11</a:t>
            </a:r>
          </a:p>
          <a:p>
            <a:pPr marL="349250" indent="-349250">
              <a:buAutoNum type="arabicPeriod"/>
              <a:tabLst>
                <a:tab pos="341313" algn="l"/>
              </a:tabLst>
            </a:pPr>
            <a:r>
              <a:rPr lang="en-US" sz="2000" dirty="0" smtClean="0"/>
              <a:t>Institutionalize process, maintain manageable levels of ODR:  9/1/11 </a:t>
            </a:r>
            <a:r>
              <a:rPr lang="en-US" sz="2000" dirty="0" smtClean="0">
                <a:sym typeface="Wingdings" pitchFamily="2" charset="2"/>
              </a:rPr>
              <a:t></a:t>
            </a:r>
            <a:endParaRPr lang="en-US" sz="2000" dirty="0" smtClean="0"/>
          </a:p>
          <a:p>
            <a:pPr marL="342900" indent="-342900">
              <a:buFont typeface="+mj-lt"/>
              <a:buAutoNum type="arabicPeriod" startAt="3"/>
            </a:pPr>
            <a:r>
              <a:rPr lang="en-US" sz="2000" dirty="0" smtClean="0"/>
              <a:t>Train physicians &amp; staff to understand order types, expected dates.  9/1/11 </a:t>
            </a:r>
            <a:r>
              <a:rPr lang="en-US" sz="2000" dirty="0" smtClean="0">
                <a:sym typeface="Wingdings" pitchFamily="2" charset="2"/>
              </a:rPr>
              <a:t></a:t>
            </a:r>
            <a:endParaRPr lang="en-US" sz="2000"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a:graphicFrameLocks noGrp="1"/>
          </p:cNvGraphicFramePr>
          <p:nvPr/>
        </p:nvGraphicFramePr>
        <p:xfrm>
          <a:off x="228600" y="0"/>
          <a:ext cx="8915400" cy="6629400"/>
        </p:xfrm>
        <a:graphic>
          <a:graphicData uri="http://schemas.openxmlformats.org/drawingml/2006/chart">
            <c:chart xmlns:c="http://schemas.openxmlformats.org/drawingml/2006/chart" xmlns:r="http://schemas.openxmlformats.org/officeDocument/2006/relationships" r:id="rId2"/>
          </a:graphicData>
        </a:graphic>
      </p:graphicFrame>
      <p:sp>
        <p:nvSpPr>
          <p:cNvPr id="5" name="Down Arrow 4"/>
          <p:cNvSpPr/>
          <p:nvPr/>
        </p:nvSpPr>
        <p:spPr>
          <a:xfrm>
            <a:off x="1143000" y="1371600"/>
            <a:ext cx="381000" cy="457200"/>
          </a:xfrm>
          <a:prstGeom prst="downArrow">
            <a:avLst/>
          </a:prstGeom>
          <a:solidFill>
            <a:srgbClr val="00B0F0"/>
          </a:solidFill>
          <a:scene3d>
            <a:camera prst="orthographicFront">
              <a:rot lat="0" lon="0" rev="1890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Down Arrow 5"/>
          <p:cNvSpPr/>
          <p:nvPr/>
        </p:nvSpPr>
        <p:spPr>
          <a:xfrm>
            <a:off x="1600200" y="1828800"/>
            <a:ext cx="381000" cy="457200"/>
          </a:xfrm>
          <a:prstGeom prst="downArrow">
            <a:avLst/>
          </a:prstGeom>
          <a:solidFill>
            <a:srgbClr val="00B0F0"/>
          </a:solidFill>
          <a:scene3d>
            <a:camera prst="orthographicFront">
              <a:rot lat="0" lon="0" rev="1890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1447800" y="1219200"/>
            <a:ext cx="1992533" cy="276999"/>
          </a:xfrm>
          <a:prstGeom prst="rect">
            <a:avLst/>
          </a:prstGeom>
          <a:noFill/>
        </p:spPr>
        <p:txBody>
          <a:bodyPr wrap="none" rtlCol="0">
            <a:spAutoFit/>
          </a:bodyPr>
          <a:lstStyle/>
          <a:p>
            <a:r>
              <a:rPr lang="en-US" sz="1200" dirty="0" smtClean="0"/>
              <a:t>WH Staff training and awareness</a:t>
            </a:r>
            <a:endParaRPr lang="en-US" sz="1200" dirty="0"/>
          </a:p>
        </p:txBody>
      </p:sp>
      <p:sp>
        <p:nvSpPr>
          <p:cNvPr id="8" name="TextBox 7"/>
          <p:cNvSpPr txBox="1"/>
          <p:nvPr/>
        </p:nvSpPr>
        <p:spPr>
          <a:xfrm>
            <a:off x="1959240" y="1719590"/>
            <a:ext cx="2515560" cy="276999"/>
          </a:xfrm>
          <a:prstGeom prst="rect">
            <a:avLst/>
          </a:prstGeom>
          <a:noFill/>
        </p:spPr>
        <p:txBody>
          <a:bodyPr wrap="none" rtlCol="0">
            <a:spAutoFit/>
          </a:bodyPr>
          <a:lstStyle/>
          <a:p>
            <a:r>
              <a:rPr lang="en-US" sz="1200" dirty="0" smtClean="0"/>
              <a:t>HIM Productivity Standards Implemented</a:t>
            </a:r>
            <a:endParaRPr lang="en-US" sz="1200" dirty="0"/>
          </a:p>
        </p:txBody>
      </p:sp>
      <p:sp>
        <p:nvSpPr>
          <p:cNvPr id="9" name="Down Arrow 8"/>
          <p:cNvSpPr/>
          <p:nvPr/>
        </p:nvSpPr>
        <p:spPr>
          <a:xfrm>
            <a:off x="3028616" y="3505200"/>
            <a:ext cx="381000" cy="457200"/>
          </a:xfrm>
          <a:prstGeom prst="downArrow">
            <a:avLst/>
          </a:prstGeom>
          <a:solidFill>
            <a:srgbClr val="00B0F0"/>
          </a:solidFill>
          <a:scene3d>
            <a:camera prst="orthographicFront">
              <a:rot lat="0" lon="0" rev="1890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3333416" y="3276600"/>
            <a:ext cx="2829749" cy="276999"/>
          </a:xfrm>
          <a:prstGeom prst="rect">
            <a:avLst/>
          </a:prstGeom>
          <a:noFill/>
        </p:spPr>
        <p:txBody>
          <a:bodyPr wrap="none" rtlCol="0">
            <a:spAutoFit/>
          </a:bodyPr>
          <a:lstStyle/>
          <a:p>
            <a:r>
              <a:rPr lang="en-US" sz="1200" dirty="0" err="1" smtClean="0"/>
              <a:t>EpicCare</a:t>
            </a:r>
            <a:r>
              <a:rPr lang="en-US" sz="1200" dirty="0" smtClean="0"/>
              <a:t> corrections, Improved data/reporting</a:t>
            </a:r>
            <a:endParaRPr lang="en-US" sz="1200" dirty="0"/>
          </a:p>
        </p:txBody>
      </p:sp>
      <p:sp>
        <p:nvSpPr>
          <p:cNvPr id="11" name="Down Arrow 10"/>
          <p:cNvSpPr/>
          <p:nvPr/>
        </p:nvSpPr>
        <p:spPr>
          <a:xfrm>
            <a:off x="2286000" y="2667000"/>
            <a:ext cx="381000" cy="457200"/>
          </a:xfrm>
          <a:prstGeom prst="downArrow">
            <a:avLst/>
          </a:prstGeom>
          <a:solidFill>
            <a:srgbClr val="00B0F0"/>
          </a:solidFill>
          <a:scene3d>
            <a:camera prst="orthographicFront">
              <a:rot lat="0" lon="0" rev="1890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2590800" y="2557790"/>
            <a:ext cx="3994812" cy="276999"/>
          </a:xfrm>
          <a:prstGeom prst="rect">
            <a:avLst/>
          </a:prstGeom>
          <a:noFill/>
        </p:spPr>
        <p:txBody>
          <a:bodyPr wrap="none" rtlCol="0">
            <a:spAutoFit/>
          </a:bodyPr>
          <a:lstStyle/>
          <a:p>
            <a:r>
              <a:rPr lang="en-US" sz="1200" dirty="0" smtClean="0"/>
              <a:t>WH Ops Letters and phone calls to patients – 3 attempts, 3-4 weeks </a:t>
            </a:r>
            <a:endParaRPr lang="en-US" sz="1200" dirty="0"/>
          </a:p>
        </p:txBody>
      </p:sp>
      <p:sp>
        <p:nvSpPr>
          <p:cNvPr id="15" name="Down Arrow 14"/>
          <p:cNvSpPr/>
          <p:nvPr/>
        </p:nvSpPr>
        <p:spPr>
          <a:xfrm>
            <a:off x="4902544" y="3962400"/>
            <a:ext cx="381000" cy="457200"/>
          </a:xfrm>
          <a:prstGeom prst="downArrow">
            <a:avLst/>
          </a:prstGeom>
          <a:solidFill>
            <a:srgbClr val="00B0F0"/>
          </a:solidFill>
          <a:scene3d>
            <a:camera prst="orthographicFront">
              <a:rot lat="0" lon="0" rev="1890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5207344" y="3853190"/>
            <a:ext cx="3555656" cy="461665"/>
          </a:xfrm>
          <a:prstGeom prst="rect">
            <a:avLst/>
          </a:prstGeom>
          <a:noFill/>
        </p:spPr>
        <p:txBody>
          <a:bodyPr wrap="square" rtlCol="0">
            <a:spAutoFit/>
          </a:bodyPr>
          <a:lstStyle/>
          <a:p>
            <a:r>
              <a:rPr lang="en-US" sz="1200" dirty="0" smtClean="0"/>
              <a:t>WH Cleanup efforts: cancelling orders of non-responsive patients, etc. </a:t>
            </a:r>
            <a:endParaRPr lang="en-US" sz="12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5"/>
          <p:cNvGraphicFramePr>
            <a:graphicFrameLocks noGrp="1"/>
          </p:cNvGraphicFramePr>
          <p:nvPr/>
        </p:nvGraphicFramePr>
        <p:xfrm>
          <a:off x="304800" y="304800"/>
          <a:ext cx="8610600" cy="6248400"/>
        </p:xfrm>
        <a:graphic>
          <a:graphicData uri="http://schemas.openxmlformats.org/drawingml/2006/chart">
            <c:chart xmlns:c="http://schemas.openxmlformats.org/drawingml/2006/chart" xmlns:r="http://schemas.openxmlformats.org/officeDocument/2006/relationships" r:id="rId3"/>
          </a:graphicData>
        </a:graphic>
      </p:graphicFrame>
      <p:sp>
        <p:nvSpPr>
          <p:cNvPr id="7" name="Title 1"/>
          <p:cNvSpPr>
            <a:spLocks noGrp="1"/>
          </p:cNvSpPr>
          <p:nvPr>
            <p:ph type="title"/>
          </p:nvPr>
        </p:nvSpPr>
        <p:spPr>
          <a:xfrm>
            <a:off x="1066800" y="228600"/>
            <a:ext cx="7772400" cy="1143000"/>
          </a:xfrm>
        </p:spPr>
        <p:txBody>
          <a:bodyPr anchor="t">
            <a:normAutofit/>
          </a:bodyPr>
          <a:lstStyle/>
          <a:p>
            <a:pPr algn="ctr">
              <a:defRPr sz="1800" b="1" i="0" u="none" strike="noStrike" kern="1200" baseline="0">
                <a:solidFill>
                  <a:prstClr val="black"/>
                </a:solidFill>
                <a:latin typeface="+mn-lt"/>
                <a:ea typeface="+mn-ea"/>
                <a:cs typeface="+mn-cs"/>
              </a:defRPr>
            </a:pPr>
            <a:r>
              <a:rPr lang="en-US" sz="3200" dirty="0" smtClean="0"/>
              <a:t>New Overdue Results by Week </a:t>
            </a:r>
            <a:endParaRPr lang="en-US" sz="32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a:graphicFrameLocks noGrp="1"/>
          </p:cNvGraphicFramePr>
          <p:nvPr/>
        </p:nvGraphicFramePr>
        <p:xfrm>
          <a:off x="228600" y="3657600"/>
          <a:ext cx="8610600" cy="28956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Chart 4"/>
          <p:cNvGraphicFramePr>
            <a:graphicFrameLocks noGrp="1"/>
          </p:cNvGraphicFramePr>
          <p:nvPr/>
        </p:nvGraphicFramePr>
        <p:xfrm>
          <a:off x="0" y="0"/>
          <a:ext cx="8915400" cy="323850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dirty="0" smtClean="0"/>
              <a:t>Team Makeup</a:t>
            </a:r>
            <a:endParaRPr lang="en-US" dirty="0"/>
          </a:p>
        </p:txBody>
      </p:sp>
      <p:sp>
        <p:nvSpPr>
          <p:cNvPr id="3" name="Content Placeholder 2"/>
          <p:cNvSpPr>
            <a:spLocks noGrp="1"/>
          </p:cNvSpPr>
          <p:nvPr>
            <p:ph sz="quarter" idx="1"/>
          </p:nvPr>
        </p:nvSpPr>
        <p:spPr>
          <a:xfrm>
            <a:off x="914400" y="1447800"/>
            <a:ext cx="7772400" cy="5410200"/>
          </a:xfrm>
        </p:spPr>
        <p:txBody>
          <a:bodyPr>
            <a:normAutofit fontScale="85000" lnSpcReduction="20000"/>
          </a:bodyPr>
          <a:lstStyle/>
          <a:p>
            <a:pPr marL="468313" indent="-468313">
              <a:buFont typeface="Wingdings" pitchFamily="2" charset="2"/>
              <a:buChar char="v"/>
            </a:pPr>
            <a:r>
              <a:rPr lang="en-US" sz="3300" dirty="0" smtClean="0"/>
              <a:t>Stella </a:t>
            </a:r>
            <a:r>
              <a:rPr lang="en-US" sz="3300" dirty="0" err="1" smtClean="0"/>
              <a:t>Koretsky</a:t>
            </a:r>
            <a:r>
              <a:rPr lang="en-US" sz="3300" dirty="0" smtClean="0"/>
              <a:t>, </a:t>
            </a:r>
            <a:r>
              <a:rPr lang="en-US" sz="2400" dirty="0" smtClean="0"/>
              <a:t>MD, Medical Director - Westover Hills</a:t>
            </a:r>
          </a:p>
          <a:p>
            <a:pPr marL="468313" indent="-468313">
              <a:buFont typeface="Wingdings" pitchFamily="2" charset="2"/>
              <a:buChar char="v"/>
            </a:pPr>
            <a:r>
              <a:rPr lang="en-US" sz="3300" dirty="0" smtClean="0"/>
              <a:t>Jeanette Hernandez</a:t>
            </a:r>
            <a:r>
              <a:rPr lang="en-US" sz="2400" dirty="0" smtClean="0"/>
              <a:t>, Clinic Manager - Westover Hills</a:t>
            </a:r>
            <a:endParaRPr lang="en-US" sz="3300" dirty="0" smtClean="0"/>
          </a:p>
          <a:p>
            <a:pPr marL="468313" indent="-468313">
              <a:buFont typeface="Wingdings" pitchFamily="2" charset="2"/>
              <a:buChar char="v"/>
            </a:pPr>
            <a:r>
              <a:rPr lang="en-US" sz="3300" dirty="0" smtClean="0"/>
              <a:t>Valerie Works-Gomez </a:t>
            </a:r>
            <a:r>
              <a:rPr lang="en-US" sz="2400" dirty="0" smtClean="0"/>
              <a:t>- Director, HIM - UT Medicine</a:t>
            </a:r>
            <a:endParaRPr lang="en-US" sz="3300" dirty="0" smtClean="0"/>
          </a:p>
          <a:p>
            <a:pPr marL="468313" indent="-468313">
              <a:buFont typeface="Wingdings" pitchFamily="2" charset="2"/>
              <a:buChar char="v"/>
            </a:pPr>
            <a:r>
              <a:rPr lang="en-US" sz="3300" dirty="0" smtClean="0"/>
              <a:t>John Cange </a:t>
            </a:r>
            <a:r>
              <a:rPr lang="en-US" sz="2400" dirty="0" smtClean="0"/>
              <a:t>- Director, </a:t>
            </a:r>
            <a:r>
              <a:rPr lang="en-US" sz="2400" dirty="0" err="1" smtClean="0"/>
              <a:t>EpicCare</a:t>
            </a:r>
            <a:r>
              <a:rPr lang="en-US" sz="2400" dirty="0" smtClean="0"/>
              <a:t> - UT Medicine</a:t>
            </a:r>
            <a:endParaRPr lang="en-US" sz="3300" dirty="0" smtClean="0"/>
          </a:p>
          <a:p>
            <a:pPr lvl="1"/>
            <a:endParaRPr lang="en-US" dirty="0" smtClean="0"/>
          </a:p>
          <a:p>
            <a:pPr marL="2743200" lvl="1" indent="-449263">
              <a:buNone/>
            </a:pPr>
            <a:r>
              <a:rPr lang="en-US" sz="4000" dirty="0" smtClean="0">
                <a:solidFill>
                  <a:schemeClr val="tx1">
                    <a:lumMod val="75000"/>
                    <a:lumOff val="25000"/>
                  </a:schemeClr>
                </a:solidFill>
                <a:latin typeface="+mj-lt"/>
              </a:rPr>
              <a:t>Extended Team:</a:t>
            </a:r>
          </a:p>
          <a:p>
            <a:pPr marL="2743200" lvl="1" indent="-449263">
              <a:buFont typeface="Wingdings" pitchFamily="2" charset="2"/>
              <a:buChar char="v"/>
            </a:pPr>
            <a:r>
              <a:rPr lang="en-US" sz="2800" dirty="0" smtClean="0"/>
              <a:t>Glen Lam,</a:t>
            </a:r>
            <a:r>
              <a:rPr lang="en-US" sz="2100" dirty="0" smtClean="0"/>
              <a:t> Reporting Analyst - UT Medicine</a:t>
            </a:r>
            <a:endParaRPr lang="en-US" sz="1900" dirty="0" smtClean="0"/>
          </a:p>
          <a:p>
            <a:pPr marL="2743200" lvl="1" indent="-449263">
              <a:buFont typeface="Wingdings" pitchFamily="2" charset="2"/>
              <a:buChar char="v"/>
            </a:pPr>
            <a:r>
              <a:rPr lang="en-US" sz="2800" dirty="0" smtClean="0"/>
              <a:t>Jarrod Power,</a:t>
            </a:r>
            <a:r>
              <a:rPr lang="en-US" sz="2100" dirty="0" smtClean="0"/>
              <a:t> </a:t>
            </a:r>
            <a:r>
              <a:rPr lang="en-US" sz="2100" dirty="0" err="1" smtClean="0"/>
              <a:t>EpicCare</a:t>
            </a:r>
            <a:r>
              <a:rPr lang="en-US" sz="2100" dirty="0" smtClean="0"/>
              <a:t> - UT Medicine</a:t>
            </a:r>
            <a:endParaRPr lang="en-US" sz="2800" dirty="0" smtClean="0"/>
          </a:p>
          <a:p>
            <a:pPr marL="2743200" lvl="1" indent="-449263">
              <a:buFont typeface="Wingdings" pitchFamily="2" charset="2"/>
              <a:buChar char="v"/>
            </a:pPr>
            <a:r>
              <a:rPr lang="en-US" sz="2800" dirty="0" smtClean="0"/>
              <a:t>Tim Davis, </a:t>
            </a:r>
            <a:r>
              <a:rPr lang="en-US" sz="2100" dirty="0" smtClean="0"/>
              <a:t>HIM Mgr. - UT Medicine</a:t>
            </a:r>
          </a:p>
          <a:p>
            <a:pPr marL="2743200" lvl="1" indent="-449263">
              <a:buFont typeface="Wingdings" pitchFamily="2" charset="2"/>
              <a:buChar char="v"/>
            </a:pPr>
            <a:r>
              <a:rPr lang="en-US" sz="2800" dirty="0" smtClean="0"/>
              <a:t>Eli </a:t>
            </a:r>
            <a:r>
              <a:rPr lang="en-US" sz="2800" dirty="0" err="1" smtClean="0"/>
              <a:t>Mendiola</a:t>
            </a:r>
            <a:r>
              <a:rPr lang="en-US" sz="2800" dirty="0" smtClean="0"/>
              <a:t>, </a:t>
            </a:r>
            <a:r>
              <a:rPr lang="en-US" sz="2100" dirty="0" smtClean="0"/>
              <a:t>HIM </a:t>
            </a:r>
            <a:r>
              <a:rPr lang="en-US" sz="2100" dirty="0" err="1" smtClean="0"/>
              <a:t>Supv</a:t>
            </a:r>
            <a:r>
              <a:rPr lang="en-US" sz="2100" dirty="0" smtClean="0"/>
              <a:t>. - UT Medicine </a:t>
            </a:r>
          </a:p>
          <a:p>
            <a:pPr marL="2743200" lvl="1" indent="-449263">
              <a:buFont typeface="Wingdings" pitchFamily="2" charset="2"/>
              <a:buChar char="v"/>
            </a:pPr>
            <a:r>
              <a:rPr lang="en-US" sz="2800" dirty="0" smtClean="0"/>
              <a:t>Cindy </a:t>
            </a:r>
            <a:r>
              <a:rPr lang="en-US" sz="2800" dirty="0" err="1" smtClean="0"/>
              <a:t>Escalera</a:t>
            </a:r>
            <a:r>
              <a:rPr lang="en-US" sz="2800" dirty="0" smtClean="0"/>
              <a:t>, </a:t>
            </a:r>
            <a:r>
              <a:rPr lang="en-US" sz="2100" dirty="0" smtClean="0"/>
              <a:t>MA - Westover Hills</a:t>
            </a:r>
          </a:p>
          <a:p>
            <a:pPr marL="2743200" lvl="1" indent="-449263">
              <a:buFont typeface="Wingdings" pitchFamily="2" charset="2"/>
              <a:buChar char="v"/>
            </a:pPr>
            <a:r>
              <a:rPr lang="en-US" sz="2800" dirty="0" smtClean="0"/>
              <a:t>Efrain </a:t>
            </a:r>
            <a:r>
              <a:rPr lang="en-US" sz="2800" dirty="0" err="1" smtClean="0"/>
              <a:t>Esqueda</a:t>
            </a:r>
            <a:r>
              <a:rPr lang="en-US" sz="2800" dirty="0" smtClean="0"/>
              <a:t>, </a:t>
            </a:r>
            <a:r>
              <a:rPr lang="en-US" sz="1900" dirty="0" smtClean="0"/>
              <a:t>LVN </a:t>
            </a:r>
            <a:r>
              <a:rPr lang="en-US" sz="2100" dirty="0" smtClean="0"/>
              <a:t>- Westover Hills</a:t>
            </a:r>
          </a:p>
          <a:p>
            <a:pPr marL="2743200" lvl="1" indent="-449263">
              <a:buFont typeface="Wingdings" pitchFamily="2" charset="2"/>
              <a:buChar char="v"/>
            </a:pPr>
            <a:r>
              <a:rPr lang="en-US" sz="2800" dirty="0" smtClean="0"/>
              <a:t>Roxanne Gonzales, </a:t>
            </a:r>
            <a:r>
              <a:rPr lang="en-US" sz="2100" dirty="0" smtClean="0"/>
              <a:t>MA - Westover Hills</a:t>
            </a:r>
          </a:p>
          <a:p>
            <a:pPr marL="2743200" lvl="1" indent="-449263">
              <a:buFont typeface="Wingdings" pitchFamily="2" charset="2"/>
              <a:buChar char="v"/>
            </a:pPr>
            <a:r>
              <a:rPr lang="en-US" sz="2800" dirty="0" smtClean="0"/>
              <a:t>Hope Nora</a:t>
            </a:r>
            <a:r>
              <a:rPr lang="en-US" sz="2100" dirty="0" smtClean="0"/>
              <a:t>, PhD - CS&amp;E Consultant / Advisor</a:t>
            </a:r>
          </a:p>
          <a:p>
            <a:pPr marL="2743200" lvl="1" indent="-449263">
              <a:buFont typeface="Wingdings" pitchFamily="2" charset="2"/>
              <a:buChar char="v"/>
            </a:pPr>
            <a:endParaRPr lang="en-US" sz="2100" dirty="0" smtClean="0"/>
          </a:p>
          <a:p>
            <a:pPr marL="2743200" lvl="1" indent="-449263">
              <a:buFont typeface="Wingdings" pitchFamily="2" charset="2"/>
              <a:buChar char="v"/>
            </a:pPr>
            <a:endParaRPr lang="en-US" dirty="0" smtClean="0"/>
          </a:p>
        </p:txBody>
      </p:sp>
      <p:pic>
        <p:nvPicPr>
          <p:cNvPr id="4" name="Picture 3" descr="C:\Users\John\AppData\Local\Microsoft\Windows\Temporary Internet Files\Content.IE5\84D28FZB\MP910216391[1].png"/>
          <p:cNvPicPr>
            <a:picLocks noChangeAspect="1" noChangeArrowheads="1"/>
          </p:cNvPicPr>
          <p:nvPr/>
        </p:nvPicPr>
        <p:blipFill>
          <a:blip r:embed="rId3" cstate="print"/>
          <a:srcRect/>
          <a:stretch>
            <a:fillRect/>
          </a:stretch>
        </p:blipFill>
        <p:spPr bwMode="auto">
          <a:xfrm>
            <a:off x="152400" y="4038600"/>
            <a:ext cx="2743200" cy="2389819"/>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dirty="0" smtClean="0"/>
              <a:t>Return On Investment</a:t>
            </a:r>
            <a:endParaRPr lang="en-US" dirty="0"/>
          </a:p>
        </p:txBody>
      </p:sp>
      <p:sp>
        <p:nvSpPr>
          <p:cNvPr id="205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049" name="Picture 1"/>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457200" y="1783763"/>
            <a:ext cx="8229600" cy="711251"/>
          </a:xfrm>
          <a:prstGeom prst="rect">
            <a:avLst/>
          </a:prstGeom>
          <a:solidFill>
            <a:schemeClr val="accent2">
              <a:lumMod val="20000"/>
              <a:lumOff val="80000"/>
            </a:schemeClr>
          </a:solidFill>
          <a:ln w="3175">
            <a:solidFill>
              <a:schemeClr val="tx1"/>
            </a:solidFill>
          </a:ln>
        </p:spPr>
      </p:pic>
      <p:sp>
        <p:nvSpPr>
          <p:cNvPr id="7" name="TextBox 6"/>
          <p:cNvSpPr txBox="1"/>
          <p:nvPr/>
        </p:nvSpPr>
        <p:spPr>
          <a:xfrm>
            <a:off x="457200" y="2495014"/>
            <a:ext cx="8229600" cy="3924151"/>
          </a:xfrm>
          <a:prstGeom prst="rect">
            <a:avLst/>
          </a:prstGeom>
          <a:ln w="3175">
            <a:solidFill>
              <a:schemeClr val="tx1"/>
            </a:solidFill>
          </a:ln>
        </p:spPr>
        <p:style>
          <a:lnRef idx="0">
            <a:scrgbClr r="0" g="0" b="0"/>
          </a:lnRef>
          <a:fillRef idx="1003">
            <a:schemeClr val="lt2"/>
          </a:fillRef>
          <a:effectRef idx="0">
            <a:scrgbClr r="0" g="0" b="0"/>
          </a:effectRef>
          <a:fontRef idx="major"/>
        </p:style>
        <p:txBody>
          <a:bodyPr wrap="square" rtlCol="0">
            <a:spAutoFit/>
          </a:bodyPr>
          <a:lstStyle/>
          <a:p>
            <a:pPr algn="ctr"/>
            <a:endParaRPr lang="en-US" sz="1300" dirty="0" smtClean="0"/>
          </a:p>
          <a:p>
            <a:pPr algn="ctr"/>
            <a:r>
              <a:rPr lang="en-US" sz="1300" dirty="0" smtClean="0"/>
              <a:t>4 Providers * 1 extra PT/session * 8 sessions/week = 32 extra PTs/week * $100 (</a:t>
            </a:r>
            <a:r>
              <a:rPr lang="en-US" sz="1300" dirty="0" err="1" smtClean="0"/>
              <a:t>avg</a:t>
            </a:r>
            <a:r>
              <a:rPr lang="en-US" sz="1300" dirty="0" smtClean="0"/>
              <a:t> rev/visit) * 42 weeks =</a:t>
            </a:r>
          </a:p>
          <a:p>
            <a:pPr algn="ctr"/>
            <a:endParaRPr lang="en-US" sz="1300" b="1" dirty="0" smtClean="0"/>
          </a:p>
          <a:p>
            <a:pPr algn="ctr"/>
            <a:r>
              <a:rPr lang="en-US" sz="2800" i="1" dirty="0" smtClean="0"/>
              <a:t>Gain from Investment </a:t>
            </a:r>
            <a:r>
              <a:rPr lang="en-US" sz="2400" dirty="0" smtClean="0">
                <a:solidFill>
                  <a:srgbClr val="007635"/>
                </a:solidFill>
              </a:rPr>
              <a:t>=</a:t>
            </a:r>
            <a:r>
              <a:rPr lang="en-US" sz="2800" b="1" dirty="0" smtClean="0">
                <a:solidFill>
                  <a:srgbClr val="007635"/>
                </a:solidFill>
              </a:rPr>
              <a:t> $134,400  </a:t>
            </a:r>
            <a:endParaRPr lang="en-US" sz="2400" b="1" dirty="0" smtClean="0">
              <a:solidFill>
                <a:srgbClr val="007635"/>
              </a:solidFill>
            </a:endParaRPr>
          </a:p>
          <a:p>
            <a:pPr algn="ctr"/>
            <a:r>
              <a:rPr lang="en-US" sz="1400" dirty="0" smtClean="0"/>
              <a:t>($33,600 per provider, annually)</a:t>
            </a:r>
            <a:endParaRPr lang="en-US" dirty="0" smtClean="0"/>
          </a:p>
          <a:p>
            <a:pPr algn="ctr"/>
            <a:r>
              <a:rPr lang="en-US" sz="2000" i="1" dirty="0" smtClean="0"/>
              <a:t>Less </a:t>
            </a:r>
            <a:r>
              <a:rPr lang="en-US" sz="2800" i="1" dirty="0" smtClean="0"/>
              <a:t>Cost of Investment </a:t>
            </a:r>
            <a:r>
              <a:rPr lang="en-US" sz="2400" dirty="0" smtClean="0">
                <a:solidFill>
                  <a:srgbClr val="FF0000"/>
                </a:solidFill>
              </a:rPr>
              <a:t>= </a:t>
            </a:r>
            <a:r>
              <a:rPr lang="en-US" sz="2800" b="1" dirty="0" smtClean="0">
                <a:solidFill>
                  <a:srgbClr val="FF0000"/>
                </a:solidFill>
              </a:rPr>
              <a:t>$40,000 </a:t>
            </a:r>
            <a:r>
              <a:rPr lang="en-US" sz="2800" b="1" dirty="0" smtClean="0"/>
              <a:t> </a:t>
            </a:r>
            <a:endParaRPr lang="en-US" sz="2400" b="1" dirty="0" smtClean="0"/>
          </a:p>
          <a:p>
            <a:pPr algn="ctr"/>
            <a:r>
              <a:rPr lang="en-US" sz="1400" dirty="0" smtClean="0"/>
              <a:t>(Team resources @ 400 hrs * $100/hr., incl. benefits)</a:t>
            </a:r>
            <a:r>
              <a:rPr lang="en-US" sz="1400" dirty="0" smtClean="0">
                <a:solidFill>
                  <a:srgbClr val="FF0000"/>
                </a:solidFill>
              </a:rPr>
              <a:t> </a:t>
            </a:r>
            <a:endParaRPr lang="en-US" b="1" dirty="0" smtClean="0">
              <a:solidFill>
                <a:srgbClr val="FF0000"/>
              </a:solidFill>
            </a:endParaRPr>
          </a:p>
          <a:p>
            <a:pPr algn="ctr"/>
            <a:r>
              <a:rPr lang="en-US" sz="2000" i="1" dirty="0" smtClean="0"/>
              <a:t>Net </a:t>
            </a:r>
            <a:r>
              <a:rPr lang="en-US" sz="2800" i="1" dirty="0" smtClean="0"/>
              <a:t>Gain on Investment</a:t>
            </a:r>
            <a:r>
              <a:rPr lang="en-US" sz="2800" i="1" dirty="0" smtClean="0">
                <a:solidFill>
                  <a:srgbClr val="007635"/>
                </a:solidFill>
              </a:rPr>
              <a:t> </a:t>
            </a:r>
            <a:r>
              <a:rPr lang="en-US" sz="2800" b="1" dirty="0" smtClean="0">
                <a:solidFill>
                  <a:srgbClr val="007635"/>
                </a:solidFill>
              </a:rPr>
              <a:t>=</a:t>
            </a:r>
            <a:r>
              <a:rPr lang="en-US" sz="3200" b="1" dirty="0" smtClean="0">
                <a:solidFill>
                  <a:srgbClr val="007635"/>
                </a:solidFill>
              </a:rPr>
              <a:t> $96,000 </a:t>
            </a:r>
            <a:endParaRPr lang="en-US" sz="2800" b="1" dirty="0" smtClean="0">
              <a:solidFill>
                <a:srgbClr val="007635"/>
              </a:solidFill>
            </a:endParaRPr>
          </a:p>
          <a:p>
            <a:pPr algn="ctr"/>
            <a:r>
              <a:rPr lang="en-US" sz="1400" dirty="0" smtClean="0"/>
              <a:t>(4 Providers)</a:t>
            </a:r>
            <a:endParaRPr lang="en-US" sz="1200" dirty="0" smtClean="0"/>
          </a:p>
          <a:p>
            <a:pPr algn="ctr"/>
            <a:endParaRPr lang="en-US" sz="1200" dirty="0" smtClean="0"/>
          </a:p>
          <a:p>
            <a:pPr algn="ctr"/>
            <a:r>
              <a:rPr lang="en-US" sz="5400" b="1" i="1" dirty="0" smtClean="0"/>
              <a:t>ROI</a:t>
            </a:r>
            <a:r>
              <a:rPr lang="en-US" sz="5400" i="1" dirty="0" smtClean="0"/>
              <a:t>  </a:t>
            </a:r>
            <a:r>
              <a:rPr lang="en-US" sz="3200" b="1" dirty="0" smtClean="0">
                <a:solidFill>
                  <a:srgbClr val="007635"/>
                </a:solidFill>
              </a:rPr>
              <a:t>=  </a:t>
            </a:r>
            <a:r>
              <a:rPr lang="en-US" sz="4800" b="1" dirty="0" smtClean="0">
                <a:solidFill>
                  <a:srgbClr val="007635"/>
                </a:solidFill>
              </a:rPr>
              <a:t>2.36</a:t>
            </a:r>
            <a:endParaRPr lang="en-US" sz="1200" b="1" dirty="0" smtClean="0">
              <a:solidFill>
                <a:srgbClr val="007635"/>
              </a:solidFill>
            </a:endParaRPr>
          </a:p>
          <a:p>
            <a:pPr algn="ctr"/>
            <a:endParaRPr lang="en-US" sz="1400"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dirty="0" smtClean="0"/>
              <a:t>Lessons Learned	</a:t>
            </a:r>
            <a:endParaRPr lang="en-US" dirty="0"/>
          </a:p>
        </p:txBody>
      </p:sp>
      <p:sp>
        <p:nvSpPr>
          <p:cNvPr id="3" name="Content Placeholder 2"/>
          <p:cNvSpPr>
            <a:spLocks noGrp="1"/>
          </p:cNvSpPr>
          <p:nvPr>
            <p:ph sz="quarter" idx="1"/>
          </p:nvPr>
        </p:nvSpPr>
        <p:spPr/>
        <p:txBody>
          <a:bodyPr>
            <a:normAutofit lnSpcReduction="10000"/>
          </a:bodyPr>
          <a:lstStyle/>
          <a:p>
            <a:pPr>
              <a:buFont typeface="Wingdings" pitchFamily="2" charset="2"/>
              <a:buChar char="Ø"/>
            </a:pPr>
            <a:r>
              <a:rPr lang="en-US" dirty="0" smtClean="0"/>
              <a:t>ODR can reduce provider productivity 1 PT / session</a:t>
            </a:r>
          </a:p>
          <a:p>
            <a:pPr>
              <a:buFont typeface="Wingdings" pitchFamily="2" charset="2"/>
              <a:buChar char="Ø"/>
            </a:pPr>
            <a:r>
              <a:rPr lang="en-US" dirty="0" smtClean="0"/>
              <a:t>Prior efforts masked problems:</a:t>
            </a:r>
          </a:p>
          <a:p>
            <a:pPr lvl="1">
              <a:buFont typeface="Wingdings" pitchFamily="2" charset="2"/>
              <a:buChar char="§"/>
            </a:pPr>
            <a:r>
              <a:rPr lang="en-US" dirty="0" smtClean="0"/>
              <a:t>“Postponing” results only removes message from </a:t>
            </a:r>
            <a:r>
              <a:rPr lang="en-US" dirty="0" err="1" smtClean="0"/>
              <a:t>InBasket</a:t>
            </a:r>
            <a:r>
              <a:rPr lang="en-US" dirty="0" smtClean="0"/>
              <a:t>, not ODR Report or work queue</a:t>
            </a:r>
          </a:p>
          <a:p>
            <a:pPr>
              <a:buFont typeface="Wingdings" pitchFamily="2" charset="2"/>
              <a:buChar char="Ø"/>
            </a:pPr>
            <a:r>
              <a:rPr lang="en-US" dirty="0" smtClean="0"/>
              <a:t>Continuous effort is required to maintain manageable levels</a:t>
            </a:r>
          </a:p>
          <a:p>
            <a:pPr>
              <a:buFont typeface="Wingdings" pitchFamily="2" charset="2"/>
              <a:buChar char="Ø"/>
            </a:pPr>
            <a:r>
              <a:rPr lang="en-US" dirty="0" smtClean="0"/>
              <a:t>Keep analyzing your data and trying new charting / graphs</a:t>
            </a:r>
          </a:p>
          <a:p>
            <a:pPr>
              <a:buFont typeface="Wingdings" pitchFamily="2" charset="2"/>
              <a:buChar char="Ø"/>
            </a:pPr>
            <a:r>
              <a:rPr lang="en-US" u="sng" dirty="0" smtClean="0"/>
              <a:t>Identify the data that is really needed</a:t>
            </a:r>
            <a:r>
              <a:rPr lang="en-US" dirty="0" smtClean="0"/>
              <a:t> – sooner, rather than later</a:t>
            </a:r>
          </a:p>
          <a:p>
            <a:pPr>
              <a:buFont typeface="Wingdings" pitchFamily="2" charset="2"/>
              <a:buChar char="Ø"/>
            </a:pPr>
            <a:r>
              <a:rPr lang="en-US" dirty="0" smtClean="0"/>
              <a:t>Get expert help and guidance (fresh eyes), if needed</a:t>
            </a:r>
          </a:p>
          <a:p>
            <a:pPr>
              <a:buFont typeface="Wingdings" pitchFamily="2" charset="2"/>
              <a:buChar char="Ø"/>
            </a:pPr>
            <a:r>
              <a:rPr lang="en-US" dirty="0" smtClean="0"/>
              <a:t>Define and re-define problem(s) clearly, re-examine assumptions</a:t>
            </a:r>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rmAutofit/>
          </a:bodyPr>
          <a:lstStyle/>
          <a:p>
            <a:r>
              <a:rPr lang="en-US" dirty="0" smtClean="0"/>
              <a:t>Project Results</a:t>
            </a:r>
            <a:endParaRPr lang="en-US" dirty="0"/>
          </a:p>
        </p:txBody>
      </p:sp>
      <p:sp>
        <p:nvSpPr>
          <p:cNvPr id="3" name="Content Placeholder 2"/>
          <p:cNvSpPr>
            <a:spLocks noGrp="1"/>
          </p:cNvSpPr>
          <p:nvPr>
            <p:ph sz="quarter" idx="1"/>
          </p:nvPr>
        </p:nvSpPr>
        <p:spPr>
          <a:xfrm>
            <a:off x="914400" y="1447800"/>
            <a:ext cx="7772400" cy="5105400"/>
          </a:xfrm>
        </p:spPr>
        <p:txBody>
          <a:bodyPr>
            <a:noAutofit/>
          </a:bodyPr>
          <a:lstStyle/>
          <a:p>
            <a:pPr marL="514350" indent="-514350">
              <a:buNone/>
            </a:pPr>
            <a:r>
              <a:rPr lang="en-US" sz="2400" b="1" dirty="0" smtClean="0"/>
              <a:t>Project Objectives:</a:t>
            </a:r>
          </a:p>
          <a:p>
            <a:pPr marL="788670" lvl="1" indent="-514350">
              <a:buFont typeface="+mj-lt"/>
              <a:buAutoNum type="arabicPeriod"/>
            </a:pPr>
            <a:r>
              <a:rPr lang="en-US" sz="2000" dirty="0" smtClean="0"/>
              <a:t>Reduced Total Westover Hills ODR messages by 55% (but not 80%)</a:t>
            </a:r>
          </a:p>
          <a:p>
            <a:pPr marL="788670" lvl="1" indent="-514350">
              <a:buFont typeface="+mj-lt"/>
              <a:buAutoNum type="arabicPeriod"/>
            </a:pPr>
            <a:r>
              <a:rPr lang="en-US" sz="2000" dirty="0" smtClean="0"/>
              <a:t>Reduced # of new ODR messages by 63%</a:t>
            </a:r>
          </a:p>
          <a:p>
            <a:pPr marL="788670" lvl="1" indent="-514350">
              <a:buFont typeface="+mj-lt"/>
              <a:buAutoNum type="arabicPeriod"/>
            </a:pPr>
            <a:r>
              <a:rPr lang="en-US" sz="2000" dirty="0" smtClean="0"/>
              <a:t>Achieved “Manageable” number of ODR messages (~1,000)</a:t>
            </a:r>
            <a:endParaRPr lang="en-US" sz="1000" b="1" dirty="0" smtClean="0"/>
          </a:p>
          <a:p>
            <a:pPr marL="787400" lvl="1" indent="-787400">
              <a:buNone/>
            </a:pPr>
            <a:r>
              <a:rPr lang="en-US" sz="2400" b="1" dirty="0" smtClean="0"/>
              <a:t>Operations Improvements</a:t>
            </a:r>
            <a:r>
              <a:rPr lang="en-US" sz="2000" dirty="0" smtClean="0"/>
              <a:t>:</a:t>
            </a:r>
          </a:p>
          <a:p>
            <a:pPr marL="766128" lvl="1" indent="-457200">
              <a:spcBef>
                <a:spcPts val="580"/>
              </a:spcBef>
              <a:buClr>
                <a:schemeClr val="accent1"/>
              </a:buClr>
              <a:buFont typeface="+mj-lt"/>
              <a:buAutoNum type="arabicPeriod"/>
            </a:pPr>
            <a:r>
              <a:rPr lang="en-US" sz="2000" dirty="0" smtClean="0"/>
              <a:t>Achieved Positive, Meaningful ROI: 2.36 (to 1)</a:t>
            </a:r>
          </a:p>
          <a:p>
            <a:pPr marL="766128" lvl="1" indent="-457200">
              <a:spcBef>
                <a:spcPts val="580"/>
              </a:spcBef>
              <a:buClr>
                <a:schemeClr val="accent1"/>
              </a:buClr>
              <a:buFont typeface="+mj-lt"/>
              <a:buAutoNum type="arabicPeriod"/>
            </a:pPr>
            <a:r>
              <a:rPr lang="en-US" sz="2000" dirty="0" smtClean="0"/>
              <a:t>WH FM cleanup process institutionalized</a:t>
            </a:r>
          </a:p>
          <a:p>
            <a:pPr marL="766128" lvl="1" indent="-457200">
              <a:spcBef>
                <a:spcPts val="580"/>
              </a:spcBef>
              <a:buClr>
                <a:schemeClr val="accent1"/>
              </a:buClr>
              <a:buFont typeface="+mj-lt"/>
              <a:buAutoNum type="arabicPeriod"/>
            </a:pPr>
            <a:r>
              <a:rPr lang="en-US" sz="2000" dirty="0" smtClean="0"/>
              <a:t>Improved Physician understanding of “Setting appropriate Expected Dates” for Normal vs. Future orders</a:t>
            </a:r>
            <a:endParaRPr lang="en-US" sz="1000" b="1" dirty="0" smtClean="0"/>
          </a:p>
          <a:p>
            <a:pPr marL="514350" indent="-514350">
              <a:buNone/>
            </a:pPr>
            <a:r>
              <a:rPr lang="en-US" sz="2400" b="1" dirty="0" smtClean="0"/>
              <a:t>Project Artifacts:</a:t>
            </a:r>
          </a:p>
          <a:p>
            <a:pPr marL="788670" lvl="1" indent="-514350">
              <a:buFont typeface="+mj-lt"/>
              <a:buAutoNum type="arabicPeriod"/>
            </a:pPr>
            <a:r>
              <a:rPr lang="en-US" sz="2000" dirty="0" smtClean="0"/>
              <a:t>Developed / Delivered Improvement Recommendations</a:t>
            </a:r>
          </a:p>
          <a:p>
            <a:pPr marL="788670" lvl="1" indent="-514350">
              <a:buFont typeface="+mj-lt"/>
              <a:buAutoNum type="arabicPeriod"/>
            </a:pPr>
            <a:r>
              <a:rPr lang="en-US" sz="2000" dirty="0" smtClean="0"/>
              <a:t>Developed Overdue Results “ODR Message Management Guide”</a:t>
            </a:r>
          </a:p>
          <a:p>
            <a:pPr marL="788670" lvl="1" indent="-514350">
              <a:buFont typeface="+mj-lt"/>
              <a:buAutoNum type="arabicPeriod"/>
            </a:pPr>
            <a:r>
              <a:rPr lang="en-US" sz="2000" dirty="0" smtClean="0"/>
              <a:t>Developed baseline ODR Dataset (available to future Cohorts)</a:t>
            </a:r>
          </a:p>
        </p:txBody>
      </p:sp>
      <p:pic>
        <p:nvPicPr>
          <p:cNvPr id="9224" name="Picture 8" descr="C:\Users\John\AppData\Local\Microsoft\Windows\Temporary Internet Files\Content.IE5\84D28FZB\MC900434713[1].wmf"/>
          <p:cNvPicPr>
            <a:picLocks noChangeAspect="1" noChangeArrowheads="1"/>
          </p:cNvPicPr>
          <p:nvPr/>
        </p:nvPicPr>
        <p:blipFill>
          <a:blip r:embed="rId3" cstate="print"/>
          <a:srcRect/>
          <a:stretch>
            <a:fillRect/>
          </a:stretch>
        </p:blipFill>
        <p:spPr bwMode="auto">
          <a:xfrm>
            <a:off x="228600" y="1295400"/>
            <a:ext cx="695160" cy="728662"/>
          </a:xfrm>
          <a:prstGeom prst="rect">
            <a:avLst/>
          </a:prstGeom>
          <a:noFill/>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rmAutofit/>
          </a:bodyPr>
          <a:lstStyle/>
          <a:p>
            <a:r>
              <a:rPr lang="en-US" dirty="0" smtClean="0"/>
              <a:t>Project Results</a:t>
            </a:r>
            <a:endParaRPr lang="en-US" dirty="0"/>
          </a:p>
        </p:txBody>
      </p:sp>
      <p:sp>
        <p:nvSpPr>
          <p:cNvPr id="3" name="Content Placeholder 2"/>
          <p:cNvSpPr>
            <a:spLocks noGrp="1"/>
          </p:cNvSpPr>
          <p:nvPr>
            <p:ph sz="quarter" idx="1"/>
          </p:nvPr>
        </p:nvSpPr>
        <p:spPr>
          <a:xfrm>
            <a:off x="914400" y="1447800"/>
            <a:ext cx="7772400" cy="5105400"/>
          </a:xfrm>
        </p:spPr>
        <p:txBody>
          <a:bodyPr>
            <a:noAutofit/>
          </a:bodyPr>
          <a:lstStyle/>
          <a:p>
            <a:pPr marL="514350" indent="-514350">
              <a:buNone/>
            </a:pPr>
            <a:r>
              <a:rPr lang="en-US" sz="2400" b="1" dirty="0" smtClean="0"/>
              <a:t>Project Objectives:</a:t>
            </a:r>
          </a:p>
          <a:p>
            <a:pPr marL="788670" lvl="1" indent="-514350">
              <a:buFont typeface="+mj-lt"/>
              <a:buAutoNum type="arabicPeriod"/>
            </a:pPr>
            <a:r>
              <a:rPr lang="en-US" sz="2000" dirty="0" smtClean="0"/>
              <a:t>Reduced Total Westover Hills ODR messages by 55% (but not 80%)</a:t>
            </a:r>
          </a:p>
          <a:p>
            <a:pPr marL="788670" lvl="1" indent="-514350">
              <a:buFont typeface="+mj-lt"/>
              <a:buAutoNum type="arabicPeriod"/>
            </a:pPr>
            <a:r>
              <a:rPr lang="en-US" sz="2000" dirty="0" smtClean="0"/>
              <a:t>Reduced # of new ODR messages by 63%</a:t>
            </a:r>
          </a:p>
          <a:p>
            <a:pPr marL="788670" lvl="1" indent="-514350">
              <a:buFont typeface="+mj-lt"/>
              <a:buAutoNum type="arabicPeriod"/>
            </a:pPr>
            <a:r>
              <a:rPr lang="en-US" sz="2000" dirty="0" smtClean="0"/>
              <a:t>Achieved “Manageable” number of ODR messages (~1,000)</a:t>
            </a:r>
            <a:endParaRPr lang="en-US" sz="1000" b="1" dirty="0" smtClean="0"/>
          </a:p>
          <a:p>
            <a:pPr marL="787400" lvl="1" indent="-787400">
              <a:buNone/>
            </a:pPr>
            <a:r>
              <a:rPr lang="en-US" sz="2400" b="1" dirty="0" smtClean="0"/>
              <a:t>Operations Improvements</a:t>
            </a:r>
            <a:r>
              <a:rPr lang="en-US" sz="2000" dirty="0" smtClean="0"/>
              <a:t>:</a:t>
            </a:r>
          </a:p>
          <a:p>
            <a:pPr marL="766128" lvl="1" indent="-457200">
              <a:spcBef>
                <a:spcPts val="580"/>
              </a:spcBef>
              <a:buClr>
                <a:schemeClr val="accent1"/>
              </a:buClr>
              <a:buFont typeface="+mj-lt"/>
              <a:buAutoNum type="arabicPeriod"/>
            </a:pPr>
            <a:r>
              <a:rPr lang="en-US" sz="2000" dirty="0" smtClean="0"/>
              <a:t>Achieved Positive, Meaningful ROI: 2.36 (to 1)</a:t>
            </a:r>
          </a:p>
          <a:p>
            <a:pPr marL="766128" lvl="1" indent="-457200">
              <a:spcBef>
                <a:spcPts val="580"/>
              </a:spcBef>
              <a:buClr>
                <a:schemeClr val="accent1"/>
              </a:buClr>
              <a:buFont typeface="+mj-lt"/>
              <a:buAutoNum type="arabicPeriod"/>
            </a:pPr>
            <a:r>
              <a:rPr lang="en-US" sz="2000" dirty="0" smtClean="0"/>
              <a:t>WH FM cleanup process institutionalized</a:t>
            </a:r>
          </a:p>
          <a:p>
            <a:pPr marL="766128" lvl="1" indent="-457200">
              <a:spcBef>
                <a:spcPts val="580"/>
              </a:spcBef>
              <a:buClr>
                <a:schemeClr val="accent1"/>
              </a:buClr>
              <a:buFont typeface="+mj-lt"/>
              <a:buAutoNum type="arabicPeriod"/>
            </a:pPr>
            <a:r>
              <a:rPr lang="en-US" sz="2000" dirty="0" smtClean="0"/>
              <a:t>Improved Physician understanding of “Setting appropriate Expected Dates” for Normal vs. Future orders</a:t>
            </a:r>
            <a:endParaRPr lang="en-US" sz="1000" b="1" dirty="0" smtClean="0"/>
          </a:p>
          <a:p>
            <a:pPr marL="514350" indent="-514350">
              <a:buNone/>
            </a:pPr>
            <a:r>
              <a:rPr lang="en-US" sz="2400" b="1" dirty="0" smtClean="0"/>
              <a:t>Project Artifacts:</a:t>
            </a:r>
          </a:p>
          <a:p>
            <a:pPr marL="788670" lvl="1" indent="-514350">
              <a:buFont typeface="+mj-lt"/>
              <a:buAutoNum type="arabicPeriod"/>
            </a:pPr>
            <a:r>
              <a:rPr lang="en-US" sz="2000" dirty="0" smtClean="0"/>
              <a:t>Developed / Delivered Improvement Recommendations</a:t>
            </a:r>
          </a:p>
          <a:p>
            <a:pPr marL="788670" lvl="1" indent="-514350">
              <a:buFont typeface="+mj-lt"/>
              <a:buAutoNum type="arabicPeriod"/>
            </a:pPr>
            <a:r>
              <a:rPr lang="en-US" sz="2000" dirty="0" smtClean="0"/>
              <a:t>Developed Overdue Results “ODR Message Management Guide”</a:t>
            </a:r>
          </a:p>
          <a:p>
            <a:pPr marL="788670" lvl="1" indent="-514350">
              <a:buFont typeface="+mj-lt"/>
              <a:buAutoNum type="arabicPeriod"/>
            </a:pPr>
            <a:r>
              <a:rPr lang="en-US" sz="2000" dirty="0" smtClean="0"/>
              <a:t>Developed baseline ODR Dataset (available to future Cohorts)</a:t>
            </a:r>
          </a:p>
        </p:txBody>
      </p:sp>
      <p:pic>
        <p:nvPicPr>
          <p:cNvPr id="9224" name="Picture 8" descr="C:\Users\John\AppData\Local\Microsoft\Windows\Temporary Internet Files\Content.IE5\84D28FZB\MC900434713[1].wmf"/>
          <p:cNvPicPr>
            <a:picLocks noChangeAspect="1" noChangeArrowheads="1"/>
          </p:cNvPicPr>
          <p:nvPr/>
        </p:nvPicPr>
        <p:blipFill>
          <a:blip r:embed="rId3" cstate="print"/>
          <a:srcRect/>
          <a:stretch>
            <a:fillRect/>
          </a:stretch>
        </p:blipFill>
        <p:spPr bwMode="auto">
          <a:xfrm>
            <a:off x="228600" y="1295400"/>
            <a:ext cx="695160" cy="728662"/>
          </a:xfrm>
          <a:prstGeom prst="rect">
            <a:avLst/>
          </a:prstGeom>
          <a:noFill/>
        </p:spPr>
      </p:pic>
      <p:pic>
        <p:nvPicPr>
          <p:cNvPr id="11" name="Picture 8" descr="C:\Users\John\AppData\Local\Microsoft\Windows\Temporary Internet Files\Content.IE5\84D28FZB\MC900434713[1].wmf"/>
          <p:cNvPicPr>
            <a:picLocks noChangeAspect="1" noChangeArrowheads="1"/>
          </p:cNvPicPr>
          <p:nvPr/>
        </p:nvPicPr>
        <p:blipFill>
          <a:blip r:embed="rId3" cstate="print"/>
          <a:srcRect/>
          <a:stretch>
            <a:fillRect/>
          </a:stretch>
        </p:blipFill>
        <p:spPr bwMode="auto">
          <a:xfrm>
            <a:off x="228600" y="2819400"/>
            <a:ext cx="695160" cy="728662"/>
          </a:xfrm>
          <a:prstGeom prst="rect">
            <a:avLst/>
          </a:prstGeom>
          <a:noFill/>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rmAutofit/>
          </a:bodyPr>
          <a:lstStyle/>
          <a:p>
            <a:r>
              <a:rPr lang="en-US" dirty="0" smtClean="0"/>
              <a:t>Project Results</a:t>
            </a:r>
            <a:endParaRPr lang="en-US" dirty="0"/>
          </a:p>
        </p:txBody>
      </p:sp>
      <p:sp>
        <p:nvSpPr>
          <p:cNvPr id="3" name="Content Placeholder 2"/>
          <p:cNvSpPr>
            <a:spLocks noGrp="1"/>
          </p:cNvSpPr>
          <p:nvPr>
            <p:ph sz="quarter" idx="1"/>
          </p:nvPr>
        </p:nvSpPr>
        <p:spPr>
          <a:xfrm>
            <a:off x="914400" y="1447800"/>
            <a:ext cx="7772400" cy="5105400"/>
          </a:xfrm>
        </p:spPr>
        <p:txBody>
          <a:bodyPr>
            <a:noAutofit/>
          </a:bodyPr>
          <a:lstStyle/>
          <a:p>
            <a:pPr marL="514350" indent="-514350">
              <a:buNone/>
            </a:pPr>
            <a:r>
              <a:rPr lang="en-US" sz="2400" b="1" dirty="0" smtClean="0"/>
              <a:t>Project Objectives:</a:t>
            </a:r>
          </a:p>
          <a:p>
            <a:pPr marL="788670" lvl="1" indent="-514350">
              <a:buFont typeface="+mj-lt"/>
              <a:buAutoNum type="arabicPeriod"/>
            </a:pPr>
            <a:r>
              <a:rPr lang="en-US" sz="2000" dirty="0" smtClean="0"/>
              <a:t>Reduced Total Westover Hills ODR messages by 55% (but not 80%)</a:t>
            </a:r>
          </a:p>
          <a:p>
            <a:pPr marL="788670" lvl="1" indent="-514350">
              <a:buFont typeface="+mj-lt"/>
              <a:buAutoNum type="arabicPeriod"/>
            </a:pPr>
            <a:r>
              <a:rPr lang="en-US" sz="2000" dirty="0" smtClean="0"/>
              <a:t>Reduced # of new ODR messages by 63%</a:t>
            </a:r>
          </a:p>
          <a:p>
            <a:pPr marL="788670" lvl="1" indent="-514350">
              <a:buFont typeface="+mj-lt"/>
              <a:buAutoNum type="arabicPeriod"/>
            </a:pPr>
            <a:r>
              <a:rPr lang="en-US" sz="2000" dirty="0" smtClean="0"/>
              <a:t>Achieved “Manageable” number of ODR messages (~1,000)</a:t>
            </a:r>
            <a:endParaRPr lang="en-US" sz="1000" b="1" dirty="0" smtClean="0"/>
          </a:p>
          <a:p>
            <a:pPr marL="787400" lvl="1" indent="-787400">
              <a:buNone/>
            </a:pPr>
            <a:r>
              <a:rPr lang="en-US" sz="2400" b="1" dirty="0" smtClean="0"/>
              <a:t>Operations Improvements</a:t>
            </a:r>
            <a:r>
              <a:rPr lang="en-US" sz="2000" dirty="0" smtClean="0"/>
              <a:t>:</a:t>
            </a:r>
          </a:p>
          <a:p>
            <a:pPr marL="766128" lvl="1" indent="-457200">
              <a:spcBef>
                <a:spcPts val="580"/>
              </a:spcBef>
              <a:buClr>
                <a:schemeClr val="accent1"/>
              </a:buClr>
              <a:buFont typeface="+mj-lt"/>
              <a:buAutoNum type="arabicPeriod"/>
            </a:pPr>
            <a:r>
              <a:rPr lang="en-US" sz="2000" dirty="0" smtClean="0"/>
              <a:t>Achieved Positive, Meaningful ROI: 2.36 (to 1)</a:t>
            </a:r>
          </a:p>
          <a:p>
            <a:pPr marL="766128" lvl="1" indent="-457200">
              <a:spcBef>
                <a:spcPts val="580"/>
              </a:spcBef>
              <a:buClr>
                <a:schemeClr val="accent1"/>
              </a:buClr>
              <a:buFont typeface="+mj-lt"/>
              <a:buAutoNum type="arabicPeriod"/>
            </a:pPr>
            <a:r>
              <a:rPr lang="en-US" sz="2000" dirty="0" smtClean="0"/>
              <a:t>WH FM cleanup process institutionalized</a:t>
            </a:r>
          </a:p>
          <a:p>
            <a:pPr marL="766128" lvl="1" indent="-457200">
              <a:spcBef>
                <a:spcPts val="580"/>
              </a:spcBef>
              <a:buClr>
                <a:schemeClr val="accent1"/>
              </a:buClr>
              <a:buFont typeface="+mj-lt"/>
              <a:buAutoNum type="arabicPeriod"/>
            </a:pPr>
            <a:r>
              <a:rPr lang="en-US" sz="2000" dirty="0" smtClean="0"/>
              <a:t>Improved Physician understanding of “Setting appropriate Expected Dates” for Normal vs. Future orders</a:t>
            </a:r>
            <a:endParaRPr lang="en-US" sz="1000" b="1" dirty="0" smtClean="0"/>
          </a:p>
          <a:p>
            <a:pPr marL="514350" indent="-514350">
              <a:buNone/>
            </a:pPr>
            <a:r>
              <a:rPr lang="en-US" sz="2400" b="1" dirty="0" smtClean="0"/>
              <a:t>Project Artifacts:</a:t>
            </a:r>
          </a:p>
          <a:p>
            <a:pPr marL="788670" lvl="1" indent="-514350">
              <a:buFont typeface="+mj-lt"/>
              <a:buAutoNum type="arabicPeriod"/>
            </a:pPr>
            <a:r>
              <a:rPr lang="en-US" sz="2000" dirty="0" smtClean="0"/>
              <a:t>Developed / Delivered Improvement Recommendations</a:t>
            </a:r>
          </a:p>
          <a:p>
            <a:pPr marL="788670" lvl="1" indent="-514350">
              <a:buFont typeface="+mj-lt"/>
              <a:buAutoNum type="arabicPeriod"/>
            </a:pPr>
            <a:r>
              <a:rPr lang="en-US" sz="2000" dirty="0" smtClean="0"/>
              <a:t>Developed Overdue Results “ODR Message Management Guide” (draft)</a:t>
            </a:r>
          </a:p>
          <a:p>
            <a:pPr marL="788670" lvl="1" indent="-514350">
              <a:buFont typeface="+mj-lt"/>
              <a:buAutoNum type="arabicPeriod"/>
            </a:pPr>
            <a:r>
              <a:rPr lang="en-US" sz="2000" dirty="0" smtClean="0"/>
              <a:t>Baseline ODR Dataset (available to future Cohorts)</a:t>
            </a:r>
          </a:p>
        </p:txBody>
      </p:sp>
      <p:pic>
        <p:nvPicPr>
          <p:cNvPr id="9224" name="Picture 8" descr="C:\Users\John\AppData\Local\Microsoft\Windows\Temporary Internet Files\Content.IE5\84D28FZB\MC900434713[1].wmf"/>
          <p:cNvPicPr>
            <a:picLocks noChangeAspect="1" noChangeArrowheads="1"/>
          </p:cNvPicPr>
          <p:nvPr/>
        </p:nvPicPr>
        <p:blipFill>
          <a:blip r:embed="rId3" cstate="print"/>
          <a:srcRect/>
          <a:stretch>
            <a:fillRect/>
          </a:stretch>
        </p:blipFill>
        <p:spPr bwMode="auto">
          <a:xfrm>
            <a:off x="228600" y="1295400"/>
            <a:ext cx="695160" cy="728662"/>
          </a:xfrm>
          <a:prstGeom prst="rect">
            <a:avLst/>
          </a:prstGeom>
          <a:noFill/>
        </p:spPr>
      </p:pic>
      <p:pic>
        <p:nvPicPr>
          <p:cNvPr id="11" name="Picture 8" descr="C:\Users\John\AppData\Local\Microsoft\Windows\Temporary Internet Files\Content.IE5\84D28FZB\MC900434713[1].wmf"/>
          <p:cNvPicPr>
            <a:picLocks noChangeAspect="1" noChangeArrowheads="1"/>
          </p:cNvPicPr>
          <p:nvPr/>
        </p:nvPicPr>
        <p:blipFill>
          <a:blip r:embed="rId3" cstate="print"/>
          <a:srcRect/>
          <a:stretch>
            <a:fillRect/>
          </a:stretch>
        </p:blipFill>
        <p:spPr bwMode="auto">
          <a:xfrm>
            <a:off x="228600" y="2819400"/>
            <a:ext cx="695160" cy="728662"/>
          </a:xfrm>
          <a:prstGeom prst="rect">
            <a:avLst/>
          </a:prstGeom>
          <a:noFill/>
        </p:spPr>
      </p:pic>
      <p:pic>
        <p:nvPicPr>
          <p:cNvPr id="12" name="Picture 8" descr="C:\Users\John\AppData\Local\Microsoft\Windows\Temporary Internet Files\Content.IE5\84D28FZB\MC900434713[1].wmf"/>
          <p:cNvPicPr>
            <a:picLocks noChangeAspect="1" noChangeArrowheads="1"/>
          </p:cNvPicPr>
          <p:nvPr/>
        </p:nvPicPr>
        <p:blipFill>
          <a:blip r:embed="rId3" cstate="print"/>
          <a:srcRect/>
          <a:stretch>
            <a:fillRect/>
          </a:stretch>
        </p:blipFill>
        <p:spPr bwMode="auto">
          <a:xfrm>
            <a:off x="228600" y="4648200"/>
            <a:ext cx="695160" cy="728662"/>
          </a:xfrm>
          <a:prstGeom prst="rect">
            <a:avLst/>
          </a:prstGeom>
          <a:noFill/>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dirty="0" smtClean="0"/>
              <a:t>Recommendations</a:t>
            </a:r>
            <a:endParaRPr lang="en-US" dirty="0"/>
          </a:p>
        </p:txBody>
      </p:sp>
      <p:sp>
        <p:nvSpPr>
          <p:cNvPr id="3" name="Content Placeholder 2"/>
          <p:cNvSpPr>
            <a:spLocks noGrp="1"/>
          </p:cNvSpPr>
          <p:nvPr>
            <p:ph sz="quarter" idx="1"/>
          </p:nvPr>
        </p:nvSpPr>
        <p:spPr>
          <a:xfrm>
            <a:off x="914400" y="1447800"/>
            <a:ext cx="7772400" cy="5029200"/>
          </a:xfrm>
        </p:spPr>
        <p:txBody>
          <a:bodyPr>
            <a:normAutofit fontScale="85000" lnSpcReduction="20000"/>
          </a:bodyPr>
          <a:lstStyle/>
          <a:p>
            <a:pPr>
              <a:buNone/>
            </a:pPr>
            <a:r>
              <a:rPr lang="en-US" sz="3300" b="1" u="sng" dirty="0" smtClean="0"/>
              <a:t>UT Medicine Teams:</a:t>
            </a:r>
          </a:p>
          <a:p>
            <a:pPr marL="857250" lvl="1" indent="-512763">
              <a:buFont typeface="Wingdings" pitchFamily="2" charset="2"/>
              <a:buChar char="Ø"/>
            </a:pPr>
            <a:r>
              <a:rPr lang="en-US" sz="3100" dirty="0" err="1" smtClean="0"/>
              <a:t>EpicCare</a:t>
            </a:r>
            <a:r>
              <a:rPr lang="en-US" sz="3100" dirty="0" smtClean="0"/>
              <a:t>:  “Results Notes” column removal</a:t>
            </a:r>
          </a:p>
          <a:p>
            <a:pPr marL="857250" lvl="1" indent="-512763">
              <a:buFont typeface="Wingdings" pitchFamily="2" charset="2"/>
              <a:buChar char="Ø"/>
            </a:pPr>
            <a:r>
              <a:rPr lang="en-US" sz="3100" dirty="0" smtClean="0"/>
              <a:t>HIM:  establish QI analysis of “Document Imaging”</a:t>
            </a:r>
          </a:p>
          <a:p>
            <a:pPr marL="857250" lvl="1" indent="-512763">
              <a:buFont typeface="Wingdings" pitchFamily="2" charset="2"/>
              <a:buChar char="Ø"/>
            </a:pPr>
            <a:r>
              <a:rPr lang="en-US" sz="3100" dirty="0" smtClean="0"/>
              <a:t>WH Clinic:  continue ODR monitoring, report reviews</a:t>
            </a:r>
          </a:p>
          <a:p>
            <a:pPr marL="857250" lvl="1" indent="-512763">
              <a:buFont typeface="Wingdings" pitchFamily="2" charset="2"/>
              <a:buChar char="Ø"/>
            </a:pPr>
            <a:r>
              <a:rPr lang="en-US" sz="3100" dirty="0" smtClean="0"/>
              <a:t>Use “ODR Message Management Guide”</a:t>
            </a:r>
          </a:p>
          <a:p>
            <a:pPr lvl="1">
              <a:buFont typeface="Wingdings" pitchFamily="2" charset="2"/>
              <a:buChar char="Ø"/>
            </a:pPr>
            <a:endParaRPr lang="en-US" sz="2600" dirty="0" smtClean="0"/>
          </a:p>
          <a:p>
            <a:pPr>
              <a:buNone/>
            </a:pPr>
            <a:r>
              <a:rPr lang="en-US" sz="3300" b="1" u="sng" dirty="0" smtClean="0"/>
              <a:t>Leadership:</a:t>
            </a:r>
            <a:r>
              <a:rPr lang="en-US" sz="3300" b="1" dirty="0" smtClean="0"/>
              <a:t> </a:t>
            </a:r>
          </a:p>
          <a:p>
            <a:pPr marL="857250" lvl="1" indent="-512763">
              <a:buFont typeface="Wingdings" pitchFamily="2" charset="2"/>
              <a:buChar char="Ø"/>
            </a:pPr>
            <a:r>
              <a:rPr lang="en-US" sz="3100" dirty="0" smtClean="0"/>
              <a:t>Continue support of QI efforts (like this CS&amp;E project)</a:t>
            </a:r>
          </a:p>
          <a:p>
            <a:pPr>
              <a:buFont typeface="Wingdings" pitchFamily="2" charset="2"/>
              <a:buChar char="Ø"/>
            </a:pPr>
            <a:endParaRPr lang="en-US" sz="3000" dirty="0" smtClean="0"/>
          </a:p>
          <a:p>
            <a:pPr>
              <a:buNone/>
            </a:pPr>
            <a:r>
              <a:rPr lang="en-US" sz="3300" b="1" u="sng" dirty="0" smtClean="0"/>
              <a:t>Future Cohort(s):</a:t>
            </a:r>
          </a:p>
          <a:p>
            <a:pPr marL="834390" lvl="1" indent="-514350">
              <a:buFont typeface="Wingdings" pitchFamily="2" charset="2"/>
              <a:buChar char="Ø"/>
            </a:pPr>
            <a:r>
              <a:rPr lang="en-US" sz="3100" dirty="0" smtClean="0"/>
              <a:t>Establish Project Team to continue data collection and analysis of ODR reasons for continuous improvement</a:t>
            </a:r>
          </a:p>
          <a:p>
            <a:pPr marL="834390" lvl="1" indent="-514350">
              <a:buFont typeface="Wingdings" pitchFamily="2" charset="2"/>
              <a:buChar char="Ø"/>
            </a:pPr>
            <a:r>
              <a:rPr lang="en-US" sz="3100" dirty="0" smtClean="0"/>
              <a:t>Rollout ODR cleanup process to all UT Medicine clinics</a:t>
            </a:r>
            <a:endParaRPr lang="en-US" dirty="0" smtClean="0"/>
          </a:p>
          <a:p>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762000" y="1447800"/>
            <a:ext cx="8153400" cy="4876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nchor="t">
            <a:normAutofit fontScale="90000"/>
          </a:bodyPr>
          <a:lstStyle/>
          <a:p>
            <a:pPr algn="ctr"/>
            <a:r>
              <a:rPr lang="en-US" dirty="0" smtClean="0"/>
              <a:t>ODR Message Management Guide </a:t>
            </a:r>
            <a:r>
              <a:rPr lang="en-US" sz="3600" dirty="0" smtClean="0"/>
              <a:t>(work in progress)</a:t>
            </a:r>
            <a:endParaRPr lang="en-US" dirty="0"/>
          </a:p>
        </p:txBody>
      </p:sp>
      <p:sp>
        <p:nvSpPr>
          <p:cNvPr id="3" name="Content Placeholder 2"/>
          <p:cNvSpPr>
            <a:spLocks noGrp="1"/>
          </p:cNvSpPr>
          <p:nvPr>
            <p:ph sz="quarter" idx="1"/>
          </p:nvPr>
        </p:nvSpPr>
        <p:spPr>
          <a:xfrm>
            <a:off x="914400" y="1600200"/>
            <a:ext cx="3886200" cy="4572000"/>
          </a:xfrm>
        </p:spPr>
        <p:style>
          <a:lnRef idx="2">
            <a:schemeClr val="accent2"/>
          </a:lnRef>
          <a:fillRef idx="1">
            <a:schemeClr val="lt1"/>
          </a:fillRef>
          <a:effectRef idx="0">
            <a:schemeClr val="accent2"/>
          </a:effectRef>
          <a:fontRef idx="minor">
            <a:schemeClr val="dk1"/>
          </a:fontRef>
        </p:style>
        <p:txBody>
          <a:bodyPr>
            <a:normAutofit/>
          </a:bodyPr>
          <a:lstStyle/>
          <a:p>
            <a:pPr>
              <a:buNone/>
            </a:pPr>
            <a:r>
              <a:rPr lang="en-US" sz="2800" b="1" u="sng" dirty="0" smtClean="0"/>
              <a:t>Reason for ODR</a:t>
            </a:r>
            <a:r>
              <a:rPr lang="en-US" dirty="0" smtClean="0"/>
              <a:t>		</a:t>
            </a:r>
          </a:p>
          <a:p>
            <a:pPr marL="277813" lvl="8">
              <a:buNone/>
            </a:pPr>
            <a:endParaRPr lang="en-US" dirty="0" smtClean="0"/>
          </a:p>
          <a:p>
            <a:pPr marL="277813" lvl="8">
              <a:buNone/>
            </a:pPr>
            <a:r>
              <a:rPr lang="en-US" sz="2400" dirty="0" smtClean="0"/>
              <a:t>LAB PANEL / COMPONENT</a:t>
            </a:r>
          </a:p>
          <a:p>
            <a:pPr marL="277813" lvl="8">
              <a:buNone/>
            </a:pPr>
            <a:endParaRPr lang="en-US" sz="2800" dirty="0" smtClean="0"/>
          </a:p>
          <a:p>
            <a:pPr marL="277813" lvl="8">
              <a:buNone/>
            </a:pPr>
            <a:endParaRPr lang="en-US" sz="2800" dirty="0" smtClean="0"/>
          </a:p>
          <a:p>
            <a:pPr marL="277813" lvl="8">
              <a:buNone/>
            </a:pPr>
            <a:r>
              <a:rPr lang="en-US" sz="2400" dirty="0" smtClean="0"/>
              <a:t>PATIENT-BASED</a:t>
            </a:r>
          </a:p>
          <a:p>
            <a:pPr marL="277813" lvl="8">
              <a:buNone/>
            </a:pPr>
            <a:endParaRPr lang="en-US" sz="1000" dirty="0" smtClean="0"/>
          </a:p>
          <a:p>
            <a:pPr marL="277813" lvl="8">
              <a:buNone/>
            </a:pPr>
            <a:endParaRPr lang="en-US" sz="2400" dirty="0" smtClean="0"/>
          </a:p>
          <a:p>
            <a:pPr marL="277813" lvl="8">
              <a:buNone/>
            </a:pPr>
            <a:endParaRPr lang="en-US" sz="2400" dirty="0" smtClean="0"/>
          </a:p>
          <a:p>
            <a:pPr marL="277813" lvl="8">
              <a:buNone/>
            </a:pPr>
            <a:r>
              <a:rPr lang="en-US" sz="2400" dirty="0" smtClean="0"/>
              <a:t>RESEARCH</a:t>
            </a:r>
          </a:p>
          <a:p>
            <a:pPr marL="277813" lvl="8">
              <a:buNone/>
            </a:pPr>
            <a:endParaRPr lang="en-US" sz="2400" dirty="0" smtClean="0"/>
          </a:p>
          <a:p>
            <a:pPr marL="277813" lvl="8">
              <a:buNone/>
            </a:pPr>
            <a:endParaRPr lang="en-US" sz="4000" dirty="0"/>
          </a:p>
        </p:txBody>
      </p:sp>
      <p:sp>
        <p:nvSpPr>
          <p:cNvPr id="5" name="Content Placeholder 2"/>
          <p:cNvSpPr txBox="1">
            <a:spLocks/>
          </p:cNvSpPr>
          <p:nvPr/>
        </p:nvSpPr>
        <p:spPr>
          <a:xfrm>
            <a:off x="4953000" y="1600200"/>
            <a:ext cx="3886200" cy="4572000"/>
          </a:xfrm>
          <a:prstGeom prst="rect">
            <a:avLst/>
          </a:prstGeom>
        </p:spPr>
        <p:style>
          <a:lnRef idx="2">
            <a:schemeClr val="accent1"/>
          </a:lnRef>
          <a:fillRef idx="1">
            <a:schemeClr val="lt1"/>
          </a:fillRef>
          <a:effectRef idx="0">
            <a:schemeClr val="accent1"/>
          </a:effectRef>
          <a:fontRef idx="minor">
            <a:schemeClr val="dk1"/>
          </a:fontRef>
        </p:style>
        <p:txBody>
          <a:bodyPr vert="horz">
            <a:normAutofit fontScale="70000" lnSpcReduction="20000"/>
          </a:bodyPr>
          <a:lstStyle/>
          <a:p>
            <a:pPr marL="274320" marR="0" lvl="0" indent="-274320" algn="ctr" defTabSz="914400" rtl="0" eaLnBrk="1" fontAlgn="auto" latinLnBrk="0" hangingPunct="1">
              <a:lnSpc>
                <a:spcPct val="100000"/>
              </a:lnSpc>
              <a:spcBef>
                <a:spcPts val="580"/>
              </a:spcBef>
              <a:spcAft>
                <a:spcPts val="0"/>
              </a:spcAft>
              <a:buClr>
                <a:schemeClr val="accent1"/>
              </a:buClr>
              <a:buSzPct val="85000"/>
              <a:buFont typeface="Wingdings 2"/>
              <a:buNone/>
              <a:tabLst/>
              <a:defRPr/>
            </a:pPr>
            <a:r>
              <a:rPr kumimoji="0" lang="en-US" sz="4000" b="1" i="0" u="sng" strike="noStrike" kern="1200" cap="none" spc="0" normalizeH="0" baseline="0" noProof="0" dirty="0" smtClean="0">
                <a:ln>
                  <a:noFill/>
                </a:ln>
                <a:solidFill>
                  <a:schemeClr val="tx1"/>
                </a:solidFill>
                <a:effectLst/>
                <a:uLnTx/>
                <a:uFillTx/>
                <a:latin typeface="+mn-lt"/>
                <a:ea typeface="+mn-ea"/>
                <a:cs typeface="+mn-cs"/>
              </a:rPr>
              <a:t>Staff Action                     </a:t>
            </a:r>
          </a:p>
          <a:p>
            <a:pPr marL="274320" marR="0" lvl="0" indent="-274320" algn="l" defTabSz="914400" rtl="0" eaLnBrk="1" fontAlgn="auto" latinLnBrk="0" hangingPunct="1">
              <a:lnSpc>
                <a:spcPct val="100000"/>
              </a:lnSpc>
              <a:spcBef>
                <a:spcPts val="580"/>
              </a:spcBef>
              <a:spcAft>
                <a:spcPts val="0"/>
              </a:spcAft>
              <a:buClr>
                <a:schemeClr val="accent1"/>
              </a:buClr>
              <a:buSzPct val="85000"/>
              <a:buFont typeface="Wingdings 2"/>
              <a:buNone/>
              <a:tabLst/>
              <a:defRPr/>
            </a:pPr>
            <a:endParaRPr kumimoji="0" lang="en-US" sz="3400" b="0" i="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580"/>
              </a:spcBef>
              <a:spcAft>
                <a:spcPts val="0"/>
              </a:spcAft>
              <a:buClr>
                <a:schemeClr val="accent1"/>
              </a:buClr>
              <a:buSzPct val="85000"/>
              <a:buFont typeface="Wingdings 2"/>
              <a:buNone/>
              <a:tabLst/>
              <a:defRPr/>
            </a:pPr>
            <a:r>
              <a:rPr kumimoji="0" lang="en-US" sz="3400" b="0" i="0" u="none" strike="noStrike" kern="1200" cap="none" spc="0" normalizeH="0" baseline="0" noProof="0" dirty="0" smtClean="0">
                <a:ln>
                  <a:noFill/>
                </a:ln>
                <a:solidFill>
                  <a:schemeClr val="tx1"/>
                </a:solidFill>
                <a:effectLst/>
                <a:uLnTx/>
                <a:uFillTx/>
                <a:latin typeface="+mn-lt"/>
                <a:ea typeface="+mn-ea"/>
                <a:cs typeface="+mn-cs"/>
              </a:rPr>
              <a:t>If test is included in comprehensive panel, Cancel order or enter a result referencing the lab panel</a:t>
            </a:r>
          </a:p>
          <a:p>
            <a:pPr marL="274320" marR="0" lvl="0" indent="-274320" algn="l" defTabSz="914400" rtl="0" eaLnBrk="1" fontAlgn="auto" latinLnBrk="0" hangingPunct="1">
              <a:lnSpc>
                <a:spcPct val="100000"/>
              </a:lnSpc>
              <a:spcBef>
                <a:spcPts val="580"/>
              </a:spcBef>
              <a:spcAft>
                <a:spcPts val="0"/>
              </a:spcAft>
              <a:buClr>
                <a:schemeClr val="accent1"/>
              </a:buClr>
              <a:buSzPct val="85000"/>
              <a:buFont typeface="Wingdings 2"/>
              <a:buNone/>
              <a:tabLst/>
              <a:defRPr/>
            </a:pPr>
            <a:r>
              <a:rPr kumimoji="0" lang="en-US" sz="3400" b="0" i="0" u="none" strike="noStrike" kern="1200" cap="none" spc="0" normalizeH="0" baseline="0" noProof="0" dirty="0" smtClean="0">
                <a:ln>
                  <a:noFill/>
                </a:ln>
                <a:solidFill>
                  <a:schemeClr val="tx1"/>
                </a:solidFill>
                <a:effectLst/>
                <a:uLnTx/>
                <a:uFillTx/>
                <a:latin typeface="+mn-lt"/>
                <a:ea typeface="+mn-ea"/>
                <a:cs typeface="+mn-cs"/>
              </a:rPr>
              <a:t>Contact patient, if patient does not intend to get proc/test done, Cancel the order, notify physician, send letter to patient</a:t>
            </a:r>
          </a:p>
          <a:p>
            <a:pPr marL="274320" marR="0" lvl="0" indent="-274320" algn="l" defTabSz="914400" rtl="0" eaLnBrk="1" fontAlgn="auto" latinLnBrk="0" hangingPunct="1">
              <a:lnSpc>
                <a:spcPct val="100000"/>
              </a:lnSpc>
              <a:spcBef>
                <a:spcPts val="580"/>
              </a:spcBef>
              <a:spcAft>
                <a:spcPts val="0"/>
              </a:spcAft>
              <a:buClr>
                <a:schemeClr val="accent1"/>
              </a:buClr>
              <a:buSzPct val="85000"/>
              <a:buFont typeface="Wingdings 2"/>
              <a:buNone/>
              <a:tabLst/>
              <a:defRPr/>
            </a:pPr>
            <a:r>
              <a:rPr lang="en-US" sz="3400" dirty="0" smtClean="0">
                <a:solidFill>
                  <a:schemeClr val="tx1"/>
                </a:solidFill>
              </a:rPr>
              <a:t>For non-interfaced results, obtain results, send to HIM for document imaging</a:t>
            </a:r>
            <a:endParaRPr kumimoji="0" lang="en-US" sz="3400" b="0" i="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580"/>
              </a:spcBef>
              <a:spcAft>
                <a:spcPts val="0"/>
              </a:spcAft>
              <a:buClr>
                <a:schemeClr val="accent1"/>
              </a:buClr>
              <a:buSzPct val="85000"/>
              <a:buFont typeface="Wingdings 2"/>
              <a:buNone/>
              <a:tabLst/>
              <a:defRPr/>
            </a:pPr>
            <a:endParaRPr kumimoji="0" lang="en-US" sz="3400" b="0" i="0" u="none" strike="noStrike" kern="1200" cap="none" spc="0" normalizeH="0" baseline="0" noProof="0" dirty="0" smtClean="0">
              <a:ln>
                <a:noFill/>
              </a:ln>
              <a:solidFill>
                <a:schemeClr val="tx1"/>
              </a:solidFill>
              <a:effectLst/>
              <a:uLnTx/>
              <a:uFillTx/>
              <a:latin typeface="+mn-lt"/>
              <a:ea typeface="+mn-ea"/>
              <a:cs typeface="+mn-cs"/>
            </a:endParaRPr>
          </a:p>
        </p:txBody>
      </p:sp>
      <p:cxnSp>
        <p:nvCxnSpPr>
          <p:cNvPr id="8" name="Straight Connector 7"/>
          <p:cNvCxnSpPr/>
          <p:nvPr/>
        </p:nvCxnSpPr>
        <p:spPr>
          <a:xfrm>
            <a:off x="990600" y="3581400"/>
            <a:ext cx="7772400" cy="0"/>
          </a:xfrm>
          <a:prstGeom prst="line">
            <a:avLst/>
          </a:prstGeom>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1524000" y="2534722"/>
            <a:ext cx="7391400" cy="2646878"/>
          </a:xfrm>
          <a:prstGeom prst="rect">
            <a:avLst/>
          </a:prstGeom>
          <a:noFill/>
        </p:spPr>
        <p:txBody>
          <a:bodyPr wrap="square" rtlCol="0">
            <a:spAutoFit/>
            <a:scene3d>
              <a:camera prst="orthographicFront">
                <a:rot lat="0" lon="0" rev="1800000"/>
              </a:camera>
              <a:lightRig rig="threePt" dir="t"/>
            </a:scene3d>
          </a:bodyPr>
          <a:lstStyle/>
          <a:p>
            <a:r>
              <a:rPr lang="en-US" sz="16600" dirty="0" smtClean="0">
                <a:solidFill>
                  <a:schemeClr val="tx1">
                    <a:lumMod val="85000"/>
                    <a:lumOff val="15000"/>
                    <a:alpha val="14000"/>
                  </a:schemeClr>
                </a:solidFill>
              </a:rPr>
              <a:t>DRAFT</a:t>
            </a:r>
            <a:endParaRPr lang="en-US" sz="16600" dirty="0">
              <a:solidFill>
                <a:schemeClr val="tx1">
                  <a:lumMod val="85000"/>
                  <a:lumOff val="15000"/>
                  <a:alpha val="14000"/>
                </a:schemeClr>
              </a:solidFill>
            </a:endParaRPr>
          </a:p>
        </p:txBody>
      </p:sp>
      <p:cxnSp>
        <p:nvCxnSpPr>
          <p:cNvPr id="12" name="Straight Connector 11"/>
          <p:cNvCxnSpPr/>
          <p:nvPr/>
        </p:nvCxnSpPr>
        <p:spPr>
          <a:xfrm>
            <a:off x="990600" y="5181600"/>
            <a:ext cx="77724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ext Box 3"/>
          <p:cNvSpPr txBox="1">
            <a:spLocks noChangeArrowheads="1"/>
          </p:cNvSpPr>
          <p:nvPr/>
        </p:nvSpPr>
        <p:spPr bwMode="auto">
          <a:xfrm>
            <a:off x="2286000" y="1066800"/>
            <a:ext cx="4267200" cy="823913"/>
          </a:xfrm>
          <a:prstGeom prst="rect">
            <a:avLst/>
          </a:prstGeom>
          <a:solidFill>
            <a:srgbClr val="CCFFCC"/>
          </a:solidFill>
          <a:ln w="9525">
            <a:noFill/>
            <a:miter lim="800000"/>
            <a:headEnd/>
            <a:tailEnd/>
          </a:ln>
        </p:spPr>
        <p:txBody>
          <a:bodyPr>
            <a:spAutoFit/>
          </a:bodyPr>
          <a:lstStyle/>
          <a:p>
            <a:pPr algn="ctr" eaLnBrk="0" hangingPunct="0">
              <a:spcBef>
                <a:spcPct val="50000"/>
              </a:spcBef>
            </a:pPr>
            <a:r>
              <a:rPr lang="en-US" sz="4800" b="1" dirty="0">
                <a:latin typeface="Tahoma" pitchFamily="34" charset="0"/>
              </a:rPr>
              <a:t>Thank you!</a:t>
            </a:r>
          </a:p>
        </p:txBody>
      </p:sp>
      <p:pic>
        <p:nvPicPr>
          <p:cNvPr id="5" name="Picture 5" descr="safety_tag_logo_H_color.png"/>
          <p:cNvPicPr>
            <a:picLocks noChangeAspect="1"/>
          </p:cNvPicPr>
          <p:nvPr/>
        </p:nvPicPr>
        <p:blipFill>
          <a:blip r:embed="rId3" cstate="print"/>
          <a:srcRect/>
          <a:stretch>
            <a:fillRect/>
          </a:stretch>
        </p:blipFill>
        <p:spPr bwMode="auto">
          <a:xfrm>
            <a:off x="2937944" y="5357826"/>
            <a:ext cx="3158067" cy="609600"/>
          </a:xfrm>
          <a:prstGeom prst="rect">
            <a:avLst/>
          </a:prstGeom>
          <a:noFill/>
          <a:ln w="9525">
            <a:noFill/>
            <a:miter lim="800000"/>
            <a:headEnd/>
            <a:tailEnd/>
          </a:ln>
        </p:spPr>
      </p:pic>
      <p:sp>
        <p:nvSpPr>
          <p:cNvPr id="6" name="TextBox 6"/>
          <p:cNvSpPr txBox="1">
            <a:spLocks noChangeArrowheads="1"/>
          </p:cNvSpPr>
          <p:nvPr/>
        </p:nvSpPr>
        <p:spPr bwMode="auto">
          <a:xfrm>
            <a:off x="2539986" y="5983120"/>
            <a:ext cx="3810027" cy="630942"/>
          </a:xfrm>
          <a:prstGeom prst="rect">
            <a:avLst/>
          </a:prstGeom>
          <a:noFill/>
          <a:ln w="9525">
            <a:noFill/>
            <a:miter lim="800000"/>
            <a:headEnd/>
            <a:tailEnd/>
          </a:ln>
        </p:spPr>
        <p:txBody>
          <a:bodyPr wrap="square">
            <a:spAutoFit/>
          </a:bodyPr>
          <a:lstStyle/>
          <a:p>
            <a:pPr algn="ctr"/>
            <a:r>
              <a:rPr lang="en-US" sz="1200" b="1" i="1" dirty="0">
                <a:solidFill>
                  <a:srgbClr val="66CCFF"/>
                </a:solidFill>
                <a:latin typeface="Arial" pitchFamily="34" charset="0"/>
                <a:cs typeface="Arial" pitchFamily="34" charset="0"/>
              </a:rPr>
              <a:t>E</a:t>
            </a:r>
            <a:r>
              <a:rPr lang="en-US" sz="1200" b="1" i="1" dirty="0">
                <a:solidFill>
                  <a:srgbClr val="F79646"/>
                </a:solidFill>
                <a:latin typeface="Arial" pitchFamily="34" charset="0"/>
                <a:cs typeface="Arial" pitchFamily="34" charset="0"/>
              </a:rPr>
              <a:t>ducating for </a:t>
            </a:r>
            <a:r>
              <a:rPr lang="en-US" sz="1200" b="1" i="1" dirty="0">
                <a:solidFill>
                  <a:srgbClr val="66CCFF"/>
                </a:solidFill>
                <a:latin typeface="Arial" pitchFamily="34" charset="0"/>
                <a:cs typeface="Arial" pitchFamily="34" charset="0"/>
              </a:rPr>
              <a:t>Qu</a:t>
            </a:r>
            <a:r>
              <a:rPr lang="en-US" sz="1200" b="1" i="1" dirty="0">
                <a:solidFill>
                  <a:srgbClr val="F79646"/>
                </a:solidFill>
                <a:latin typeface="Arial" pitchFamily="34" charset="0"/>
                <a:cs typeface="Arial" pitchFamily="34" charset="0"/>
              </a:rPr>
              <a:t>ality </a:t>
            </a:r>
            <a:r>
              <a:rPr lang="en-US" sz="1200" b="1" i="1" dirty="0">
                <a:solidFill>
                  <a:srgbClr val="66CCFF"/>
                </a:solidFill>
                <a:latin typeface="Arial" pitchFamily="34" charset="0"/>
                <a:cs typeface="Arial" pitchFamily="34" charset="0"/>
              </a:rPr>
              <a:t>I</a:t>
            </a:r>
            <a:r>
              <a:rPr lang="en-US" sz="1200" b="1" i="1" dirty="0">
                <a:solidFill>
                  <a:srgbClr val="F79646"/>
                </a:solidFill>
                <a:latin typeface="Arial" pitchFamily="34" charset="0"/>
                <a:cs typeface="Arial" pitchFamily="34" charset="0"/>
              </a:rPr>
              <a:t>mprovement &amp; </a:t>
            </a:r>
            <a:r>
              <a:rPr lang="en-US" sz="1200" b="1" i="1" dirty="0">
                <a:solidFill>
                  <a:srgbClr val="66CCFF"/>
                </a:solidFill>
                <a:latin typeface="Arial" pitchFamily="34" charset="0"/>
                <a:cs typeface="Arial" pitchFamily="34" charset="0"/>
              </a:rPr>
              <a:t>P</a:t>
            </a:r>
            <a:r>
              <a:rPr lang="en-US" sz="1200" b="1" i="1" dirty="0">
                <a:solidFill>
                  <a:srgbClr val="F79646"/>
                </a:solidFill>
                <a:latin typeface="Arial" pitchFamily="34" charset="0"/>
                <a:cs typeface="Arial" pitchFamily="34" charset="0"/>
              </a:rPr>
              <a:t>atient </a:t>
            </a:r>
            <a:r>
              <a:rPr lang="en-US" sz="1200" b="1" i="1" dirty="0">
                <a:solidFill>
                  <a:srgbClr val="66CCFF"/>
                </a:solidFill>
                <a:latin typeface="Arial" pitchFamily="34" charset="0"/>
                <a:cs typeface="Arial" pitchFamily="34" charset="0"/>
              </a:rPr>
              <a:t>S</a:t>
            </a:r>
            <a:r>
              <a:rPr lang="en-US" sz="1200" b="1" i="1" dirty="0">
                <a:solidFill>
                  <a:srgbClr val="F79646"/>
                </a:solidFill>
                <a:latin typeface="Arial" pitchFamily="34" charset="0"/>
                <a:cs typeface="Arial" pitchFamily="34" charset="0"/>
              </a:rPr>
              <a:t>afety</a:t>
            </a:r>
            <a:r>
              <a:rPr lang="en-US" sz="1200" dirty="0">
                <a:solidFill>
                  <a:srgbClr val="F79646"/>
                </a:solidFill>
                <a:latin typeface="Arial" pitchFamily="34" charset="0"/>
                <a:cs typeface="Arial" pitchFamily="34" charset="0"/>
              </a:rPr>
              <a:t> </a:t>
            </a:r>
          </a:p>
          <a:p>
            <a:endParaRPr lang="en-US" sz="1100" dirty="0"/>
          </a:p>
        </p:txBody>
      </p:sp>
      <p:pic>
        <p:nvPicPr>
          <p:cNvPr id="1027" name="Picture 3"/>
          <p:cNvPicPr>
            <a:picLocks noChangeAspect="1" noChangeArrowheads="1"/>
          </p:cNvPicPr>
          <p:nvPr/>
        </p:nvPicPr>
        <p:blipFill>
          <a:blip r:embed="rId4" cstate="print"/>
          <a:srcRect/>
          <a:stretch>
            <a:fillRect/>
          </a:stretch>
        </p:blipFill>
        <p:spPr bwMode="auto">
          <a:xfrm>
            <a:off x="1828800" y="2438400"/>
            <a:ext cx="5427689" cy="2514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dirty="0" smtClean="0"/>
              <a:t>AIM Statement</a:t>
            </a:r>
            <a:endParaRPr lang="en-US" dirty="0"/>
          </a:p>
        </p:txBody>
      </p:sp>
      <p:sp>
        <p:nvSpPr>
          <p:cNvPr id="3" name="Content Placeholder 2"/>
          <p:cNvSpPr>
            <a:spLocks noGrp="1"/>
          </p:cNvSpPr>
          <p:nvPr>
            <p:ph sz="quarter" idx="1"/>
          </p:nvPr>
        </p:nvSpPr>
        <p:spPr/>
        <p:txBody>
          <a:bodyPr/>
          <a:lstStyle/>
          <a:p>
            <a:pPr>
              <a:buNone/>
            </a:pPr>
            <a:endParaRPr lang="en-US" dirty="0" smtClean="0"/>
          </a:p>
          <a:p>
            <a:pPr>
              <a:buNone/>
            </a:pPr>
            <a:endParaRPr lang="en-US" dirty="0" smtClean="0"/>
          </a:p>
          <a:p>
            <a:pPr>
              <a:buNone/>
            </a:pPr>
            <a:r>
              <a:rPr lang="en-US" sz="4400" dirty="0" smtClean="0"/>
              <a:t>Reduce Overdue Results at Westover Hills Family Medicine clinic by 80% by September 30</a:t>
            </a:r>
            <a:r>
              <a:rPr lang="en-US" sz="4400" baseline="30000" dirty="0" smtClean="0"/>
              <a:t>th</a:t>
            </a:r>
            <a:r>
              <a:rPr lang="en-US" sz="4400" dirty="0" smtClean="0"/>
              <a:t>, 2011</a:t>
            </a:r>
          </a:p>
          <a:p>
            <a:endParaRPr lang="en-US" dirty="0"/>
          </a:p>
        </p:txBody>
      </p:sp>
      <p:pic>
        <p:nvPicPr>
          <p:cNvPr id="4101" name="Picture 5" descr="C:\Users\John\AppData\Local\Microsoft\Windows\Temporary Internet Files\Content.IE5\91915BH6\MC900412572[1].wmf"/>
          <p:cNvPicPr>
            <a:picLocks noChangeAspect="1" noChangeArrowheads="1"/>
          </p:cNvPicPr>
          <p:nvPr/>
        </p:nvPicPr>
        <p:blipFill>
          <a:blip r:embed="rId2" cstate="print"/>
          <a:srcRect/>
          <a:stretch>
            <a:fillRect/>
          </a:stretch>
        </p:blipFill>
        <p:spPr bwMode="auto">
          <a:xfrm>
            <a:off x="6324600" y="4572000"/>
            <a:ext cx="2141538" cy="180340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dirty="0" smtClean="0"/>
              <a:t>Problem Definition</a:t>
            </a:r>
            <a:endParaRPr lang="en-US" dirty="0"/>
          </a:p>
        </p:txBody>
      </p:sp>
      <p:sp>
        <p:nvSpPr>
          <p:cNvPr id="3" name="Content Placeholder 2"/>
          <p:cNvSpPr>
            <a:spLocks noGrp="1"/>
          </p:cNvSpPr>
          <p:nvPr>
            <p:ph sz="quarter" idx="1"/>
          </p:nvPr>
        </p:nvSpPr>
        <p:spPr/>
        <p:txBody>
          <a:bodyPr>
            <a:noAutofit/>
          </a:bodyPr>
          <a:lstStyle/>
          <a:p>
            <a:pPr>
              <a:buFont typeface="Wingdings" pitchFamily="2" charset="2"/>
              <a:buChar char="Ø"/>
            </a:pPr>
            <a:r>
              <a:rPr lang="en-US" sz="2800" dirty="0" smtClean="0"/>
              <a:t>Overdue Results (ODR) occur when expected date for an ancillary result is exceeded by:</a:t>
            </a:r>
          </a:p>
          <a:p>
            <a:pPr lvl="1">
              <a:buFont typeface="Arial" pitchFamily="34" charset="0"/>
              <a:buChar char="•"/>
            </a:pPr>
            <a:r>
              <a:rPr lang="en-US" dirty="0" smtClean="0"/>
              <a:t>7 days for a “Future” order</a:t>
            </a:r>
          </a:p>
          <a:p>
            <a:pPr lvl="1">
              <a:buFont typeface="Arial" pitchFamily="34" charset="0"/>
              <a:buChar char="•"/>
            </a:pPr>
            <a:r>
              <a:rPr lang="en-US" dirty="0" smtClean="0"/>
              <a:t>0 days for a Clinic-performed “Normal” procedure (A1C, UA)</a:t>
            </a:r>
          </a:p>
          <a:p>
            <a:pPr>
              <a:buFont typeface="Wingdings" pitchFamily="2" charset="2"/>
              <a:buChar char="Ø"/>
            </a:pPr>
            <a:r>
              <a:rPr lang="en-US" sz="2800" dirty="0" smtClean="0"/>
              <a:t>ODR  messages are  delivered to clinical staff’s Epic (EMR)  In Baskets.  With nearly 1,900 messages to ‘manage’, staff is overwhelmed; creating a delay in working messages.</a:t>
            </a:r>
          </a:p>
          <a:p>
            <a:pPr>
              <a:buFont typeface="Wingdings" pitchFamily="2" charset="2"/>
              <a:buChar char="Ø"/>
            </a:pPr>
            <a:r>
              <a:rPr lang="en-US" sz="2800" dirty="0" smtClean="0"/>
              <a:t>ODR negatively impact timeliness of care and potential loss of revenue from cancelled appointments.</a:t>
            </a:r>
            <a:endParaRPr lang="en-US" sz="2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dirty="0" smtClean="0"/>
              <a:t>Patient Impact of ODR</a:t>
            </a:r>
            <a:endParaRPr lang="en-US" dirty="0"/>
          </a:p>
        </p:txBody>
      </p:sp>
      <p:sp>
        <p:nvSpPr>
          <p:cNvPr id="3" name="Content Placeholder 2"/>
          <p:cNvSpPr>
            <a:spLocks noGrp="1"/>
          </p:cNvSpPr>
          <p:nvPr>
            <p:ph sz="quarter" idx="1"/>
          </p:nvPr>
        </p:nvSpPr>
        <p:spPr>
          <a:xfrm>
            <a:off x="914400" y="1447800"/>
            <a:ext cx="7772400" cy="5029200"/>
          </a:xfrm>
        </p:spPr>
        <p:txBody>
          <a:bodyPr>
            <a:normAutofit fontScale="77500" lnSpcReduction="20000"/>
          </a:bodyPr>
          <a:lstStyle/>
          <a:p>
            <a:pPr marL="223838" indent="-223838">
              <a:buNone/>
            </a:pPr>
            <a:r>
              <a:rPr lang="en-US" sz="2800" dirty="0" smtClean="0"/>
              <a:t>1.  National Committee for Quality Assurance (NCQA) </a:t>
            </a:r>
          </a:p>
          <a:p>
            <a:pPr>
              <a:buNone/>
            </a:pPr>
            <a:r>
              <a:rPr lang="en-US" sz="2800" dirty="0" smtClean="0"/>
              <a:t>	</a:t>
            </a:r>
            <a:r>
              <a:rPr lang="en-US" sz="2800" i="1" dirty="0" smtClean="0"/>
              <a:t>Track and Coordinate Care Standard (#5)</a:t>
            </a:r>
          </a:p>
          <a:p>
            <a:pPr>
              <a:buNone/>
            </a:pPr>
            <a:r>
              <a:rPr lang="en-US" sz="2800" dirty="0" smtClean="0"/>
              <a:t>	“</a:t>
            </a:r>
            <a:r>
              <a:rPr lang="en-US" sz="2800" i="1" dirty="0" smtClean="0"/>
              <a:t>Practice has documented process for and demonstrates</a:t>
            </a:r>
            <a:r>
              <a:rPr lang="en-US" sz="2800" dirty="0" smtClean="0"/>
              <a:t>:</a:t>
            </a:r>
          </a:p>
          <a:p>
            <a:pPr lvl="1">
              <a:buFont typeface="Courier New" pitchFamily="49" charset="0"/>
              <a:buChar char="o"/>
            </a:pPr>
            <a:r>
              <a:rPr lang="en-US" sz="2800" b="1" i="1" dirty="0" smtClean="0"/>
              <a:t>Tracks</a:t>
            </a:r>
            <a:r>
              <a:rPr lang="en-US" sz="2800" i="1" dirty="0" smtClean="0"/>
              <a:t> lab tests and flags and </a:t>
            </a:r>
            <a:r>
              <a:rPr lang="en-US" sz="2800" b="1" i="1" dirty="0" smtClean="0"/>
              <a:t>follows-up</a:t>
            </a:r>
            <a:r>
              <a:rPr lang="en-US" sz="2800" i="1" dirty="0" smtClean="0"/>
              <a:t> on </a:t>
            </a:r>
            <a:r>
              <a:rPr lang="en-US" sz="2800" b="1" i="1" dirty="0" smtClean="0"/>
              <a:t>overdue results</a:t>
            </a:r>
            <a:r>
              <a:rPr lang="en-US" sz="2800" i="1" dirty="0" smtClean="0"/>
              <a:t>.” </a:t>
            </a:r>
          </a:p>
          <a:p>
            <a:pPr lvl="1">
              <a:buNone/>
            </a:pPr>
            <a:endParaRPr lang="en-US" sz="2800" i="1" dirty="0" smtClean="0"/>
          </a:p>
          <a:p>
            <a:pPr marL="514350" indent="-514350">
              <a:buNone/>
            </a:pPr>
            <a:r>
              <a:rPr lang="en-US" sz="3000" dirty="0" smtClean="0"/>
              <a:t>2.  JCAHO</a:t>
            </a:r>
          </a:p>
          <a:p>
            <a:pPr>
              <a:buNone/>
            </a:pPr>
            <a:r>
              <a:rPr lang="en-US" sz="2800" dirty="0" smtClean="0"/>
              <a:t>	</a:t>
            </a:r>
            <a:r>
              <a:rPr lang="en-US" sz="2800" i="1" dirty="0" smtClean="0"/>
              <a:t>“The JCAHO requires health care organizations to </a:t>
            </a:r>
            <a:r>
              <a:rPr lang="en-US" sz="2800" b="1" i="1" dirty="0" smtClean="0"/>
              <a:t>track and improve </a:t>
            </a:r>
            <a:r>
              <a:rPr lang="en-US" sz="2800" i="1" dirty="0" smtClean="0"/>
              <a:t>the timeliness of reporting and </a:t>
            </a:r>
            <a:r>
              <a:rPr lang="en-US" sz="2800" b="1" i="1" dirty="0" smtClean="0"/>
              <a:t>receipt of critical test results </a:t>
            </a:r>
            <a:r>
              <a:rPr lang="en-US" sz="2800" i="1" dirty="0" smtClean="0"/>
              <a:t>by the responsible licensed caregiver.”</a:t>
            </a:r>
          </a:p>
          <a:p>
            <a:pPr>
              <a:buNone/>
            </a:pPr>
            <a:endParaRPr lang="en-US" sz="600" b="1" dirty="0" smtClean="0"/>
          </a:p>
          <a:p>
            <a:pPr>
              <a:buNone/>
            </a:pPr>
            <a:r>
              <a:rPr lang="en-US" sz="2000" b="1" dirty="0" smtClean="0"/>
              <a:t>	</a:t>
            </a:r>
            <a:r>
              <a:rPr lang="en-US" sz="1900" b="1" dirty="0" smtClean="0"/>
              <a:t>Analysis of Laboratory Critical Value Reporting at a Large Academic Medical Center. </a:t>
            </a:r>
            <a:r>
              <a:rPr lang="en-US" sz="1900" i="1" dirty="0" err="1" smtClean="0"/>
              <a:t>Anand</a:t>
            </a:r>
            <a:r>
              <a:rPr lang="en-US" sz="1900" i="1" dirty="0" smtClean="0"/>
              <a:t> S. </a:t>
            </a:r>
            <a:r>
              <a:rPr lang="en-US" sz="1900" i="1" dirty="0" err="1" smtClean="0"/>
              <a:t>Dighe</a:t>
            </a:r>
            <a:r>
              <a:rPr lang="en-US" sz="1900" i="1" dirty="0" smtClean="0"/>
              <a:t>, MD, PhD,1 </a:t>
            </a:r>
            <a:r>
              <a:rPr lang="en-US" sz="1900" i="1" dirty="0" err="1" smtClean="0"/>
              <a:t>Arjun</a:t>
            </a:r>
            <a:r>
              <a:rPr lang="en-US" sz="1900" i="1" dirty="0" smtClean="0"/>
              <a:t> </a:t>
            </a:r>
            <a:r>
              <a:rPr lang="en-US" sz="1900" i="1" dirty="0" err="1" smtClean="0"/>
              <a:t>Rao</a:t>
            </a:r>
            <a:r>
              <a:rPr lang="en-US" sz="1900" i="1" dirty="0" smtClean="0"/>
              <a:t>, MBBS, MBA,2 Amanda B. </a:t>
            </a:r>
            <a:r>
              <a:rPr lang="en-US" sz="1900" i="1" dirty="0" err="1" smtClean="0"/>
              <a:t>Coakley</a:t>
            </a:r>
            <a:r>
              <a:rPr lang="en-US" sz="1900" i="1" dirty="0" smtClean="0"/>
              <a:t>, RN, PhD,3and Kent B. </a:t>
            </a:r>
            <a:r>
              <a:rPr lang="en-US" sz="1900" i="1" dirty="0" err="1" smtClean="0"/>
              <a:t>Lewandrowski</a:t>
            </a:r>
            <a:r>
              <a:rPr lang="en-US" sz="1900" i="1" dirty="0" smtClean="0"/>
              <a:t>, MD1 </a:t>
            </a:r>
            <a:r>
              <a:rPr lang="en-US" sz="1900" dirty="0" smtClean="0"/>
              <a:t>Am J </a:t>
            </a:r>
            <a:r>
              <a:rPr lang="en-US" sz="1900" dirty="0" err="1" smtClean="0"/>
              <a:t>Clin</a:t>
            </a:r>
            <a:r>
              <a:rPr lang="en-US" sz="1900" dirty="0" smtClean="0"/>
              <a:t> </a:t>
            </a:r>
            <a:r>
              <a:rPr lang="en-US" sz="1900" dirty="0" err="1" smtClean="0"/>
              <a:t>Pathol</a:t>
            </a:r>
            <a:r>
              <a:rPr lang="en-US" sz="1900" dirty="0" smtClean="0"/>
              <a:t> 2006;125:758-764</a:t>
            </a:r>
          </a:p>
          <a:p>
            <a:pPr marL="223838" indent="-223838">
              <a:buNone/>
            </a:pPr>
            <a:endParaRPr lang="en-US" sz="2800" i="1" dirty="0" smtClean="0"/>
          </a:p>
          <a:p>
            <a:pPr marL="223838" indent="-223838">
              <a:buNone/>
            </a:pPr>
            <a:r>
              <a:rPr lang="en-US" sz="2800" dirty="0" smtClean="0"/>
              <a:t>3. </a:t>
            </a:r>
            <a:r>
              <a:rPr lang="en-US" sz="2800" i="1" dirty="0" smtClean="0"/>
              <a:t> </a:t>
            </a:r>
            <a:r>
              <a:rPr lang="en-US" sz="3000" dirty="0" smtClean="0"/>
              <a:t>Lit. Review:  no relevant ODR, patient safety studies found in moderate scan of the literature (</a:t>
            </a:r>
            <a:r>
              <a:rPr lang="en-US" sz="3000" dirty="0" err="1" smtClean="0"/>
              <a:t>PubMed</a:t>
            </a:r>
            <a:r>
              <a:rPr lang="en-US" sz="3000" dirty="0" smtClean="0"/>
              <a:t>, NEJM, Google).</a:t>
            </a:r>
          </a:p>
          <a:p>
            <a:pPr lvl="1">
              <a:buFont typeface="Courier New" pitchFamily="49" charset="0"/>
              <a:buChar char="o"/>
            </a:pPr>
            <a:endParaRPr lang="en-US" sz="2800" i="1" dirty="0" smtClean="0"/>
          </a:p>
          <a:p>
            <a:pPr lvl="1">
              <a:buFont typeface="Courier New" pitchFamily="49" charset="0"/>
              <a:buChar char="o"/>
            </a:pPr>
            <a:endParaRPr lang="en-US" sz="2800" i="1"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p:cNvPicPr>
            <a:picLocks noChangeAspect="1" noChangeArrowheads="1"/>
          </p:cNvPicPr>
          <p:nvPr/>
        </p:nvPicPr>
        <p:blipFill>
          <a:blip r:embed="rId3" cstate="print"/>
          <a:srcRect/>
          <a:stretch>
            <a:fillRect/>
          </a:stretch>
        </p:blipFill>
        <p:spPr bwMode="auto">
          <a:xfrm>
            <a:off x="0" y="-76200"/>
            <a:ext cx="9153526" cy="6934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srcRect/>
          <a:stretch>
            <a:fillRect/>
          </a:stretch>
        </p:blipFill>
        <p:spPr bwMode="auto">
          <a:xfrm>
            <a:off x="609600" y="453727"/>
            <a:ext cx="8092521" cy="602327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dirty="0" smtClean="0"/>
              <a:t>Project Timeline</a:t>
            </a:r>
            <a:endParaRPr lang="en-US" dirty="0"/>
          </a:p>
        </p:txBody>
      </p:sp>
      <p:sp>
        <p:nvSpPr>
          <p:cNvPr id="3" name="Content Placeholder 2"/>
          <p:cNvSpPr>
            <a:spLocks noGrp="1"/>
          </p:cNvSpPr>
          <p:nvPr>
            <p:ph sz="quarter" idx="1"/>
          </p:nvPr>
        </p:nvSpPr>
        <p:spPr>
          <a:xfrm>
            <a:off x="914400" y="1447800"/>
            <a:ext cx="7924800" cy="5105400"/>
          </a:xfrm>
        </p:spPr>
        <p:txBody>
          <a:bodyPr>
            <a:normAutofit fontScale="92500" lnSpcReduction="10000"/>
          </a:bodyPr>
          <a:lstStyle/>
          <a:p>
            <a:pPr>
              <a:buFont typeface="Wingdings" pitchFamily="2" charset="2"/>
              <a:buChar char="Ø"/>
            </a:pPr>
            <a:r>
              <a:rPr lang="en-US" sz="2400" dirty="0" smtClean="0"/>
              <a:t>First Team Meeting &amp; Deliverables   5/18/11</a:t>
            </a:r>
          </a:p>
          <a:p>
            <a:pPr lvl="1">
              <a:buFont typeface="Wingdings" pitchFamily="2" charset="2"/>
              <a:buChar char="§"/>
            </a:pPr>
            <a:r>
              <a:rPr lang="en-US" sz="2200" dirty="0" smtClean="0"/>
              <a:t>AIM statement 1</a:t>
            </a:r>
          </a:p>
          <a:p>
            <a:pPr lvl="1">
              <a:buFont typeface="Wingdings" pitchFamily="2" charset="2"/>
              <a:buChar char="§"/>
            </a:pPr>
            <a:r>
              <a:rPr lang="en-US" sz="2200" dirty="0" smtClean="0"/>
              <a:t>Cause/Effect (Fish) diagram</a:t>
            </a:r>
          </a:p>
          <a:p>
            <a:pPr lvl="1">
              <a:buFont typeface="Wingdings" pitchFamily="2" charset="2"/>
              <a:buChar char="§"/>
            </a:pPr>
            <a:r>
              <a:rPr lang="en-US" sz="2200" dirty="0" smtClean="0"/>
              <a:t>Scope Decision: Labs &amp; Imaging</a:t>
            </a:r>
          </a:p>
          <a:p>
            <a:pPr>
              <a:buFont typeface="Wingdings" pitchFamily="2" charset="2"/>
              <a:buChar char="Ø"/>
            </a:pPr>
            <a:r>
              <a:rPr lang="en-US" sz="2400" dirty="0" smtClean="0"/>
              <a:t>Document Imaging Analysis:  6/1/11</a:t>
            </a:r>
          </a:p>
          <a:p>
            <a:pPr>
              <a:buFont typeface="Wingdings" pitchFamily="2" charset="2"/>
              <a:buChar char="Ø"/>
            </a:pPr>
            <a:r>
              <a:rPr lang="en-US" sz="2400" dirty="0" smtClean="0"/>
              <a:t>Discuss Lab Issues – duplicates, panel tests, Quest:  6/15/11</a:t>
            </a:r>
          </a:p>
          <a:p>
            <a:pPr lvl="1">
              <a:buFont typeface="Wingdings" pitchFamily="2" charset="2"/>
              <a:buChar char="§"/>
            </a:pPr>
            <a:r>
              <a:rPr lang="en-US" sz="2200" dirty="0" smtClean="0"/>
              <a:t>Re-scope :  Labs emphasis</a:t>
            </a:r>
          </a:p>
          <a:p>
            <a:pPr lvl="1">
              <a:buFont typeface="Wingdings" pitchFamily="2" charset="2"/>
              <a:buChar char="§"/>
            </a:pPr>
            <a:r>
              <a:rPr lang="en-US" sz="2200" dirty="0" smtClean="0"/>
              <a:t>AIM statement  2</a:t>
            </a:r>
          </a:p>
          <a:p>
            <a:pPr>
              <a:buFont typeface="Wingdings" pitchFamily="2" charset="2"/>
              <a:buChar char="Ø"/>
            </a:pPr>
            <a:r>
              <a:rPr lang="en-US" sz="2400" dirty="0" smtClean="0"/>
              <a:t>Data Analysis / Research:  6/15/11 – 9/15/11 (ongoing)</a:t>
            </a:r>
          </a:p>
          <a:p>
            <a:pPr>
              <a:buFont typeface="Wingdings" pitchFamily="2" charset="2"/>
              <a:buChar char="Ø"/>
            </a:pPr>
            <a:r>
              <a:rPr lang="en-US" sz="2400" dirty="0" smtClean="0"/>
              <a:t>ODR Baseline Data Collection: 1,895 Total ODR at WH Hills:  6/24/11</a:t>
            </a:r>
          </a:p>
          <a:p>
            <a:pPr>
              <a:buFont typeface="Wingdings" pitchFamily="2" charset="2"/>
              <a:buChar char="Ø"/>
            </a:pPr>
            <a:r>
              <a:rPr lang="en-US" sz="2400" dirty="0" smtClean="0"/>
              <a:t>Interventions 1-X – ‘clean’ ODR message queues:  6/25/11 – 8/16/11</a:t>
            </a:r>
          </a:p>
          <a:p>
            <a:pPr>
              <a:buFont typeface="Wingdings" pitchFamily="2" charset="2"/>
              <a:buChar char="Ø"/>
            </a:pPr>
            <a:r>
              <a:rPr lang="en-US" sz="2400" dirty="0" smtClean="0"/>
              <a:t>Intervention Z – institutionalize process changes, train providers: 9/1/11</a:t>
            </a:r>
          </a:p>
          <a:p>
            <a:pPr>
              <a:buFont typeface="Wingdings" pitchFamily="2" charset="2"/>
              <a:buChar char="Ø"/>
            </a:pPr>
            <a:r>
              <a:rPr lang="en-US" sz="2400" dirty="0" smtClean="0"/>
              <a:t>Finalize Control Charts for Presentation:  9/7/11</a:t>
            </a:r>
          </a:p>
          <a:p>
            <a:pPr>
              <a:buFont typeface="Wingdings" pitchFamily="2" charset="2"/>
              <a:buChar char="Ø"/>
            </a:pPr>
            <a:r>
              <a:rPr lang="en-US" sz="2400" dirty="0" smtClean="0"/>
              <a:t>Deliverables &amp; Project Presentation – TODAY!</a:t>
            </a:r>
          </a:p>
          <a:p>
            <a:endParaRPr lang="en-US" sz="800" dirty="0" smtClean="0"/>
          </a:p>
          <a:p>
            <a:endParaRPr lang="en-US" sz="800" dirty="0"/>
          </a:p>
        </p:txBody>
      </p:sp>
      <p:pic>
        <p:nvPicPr>
          <p:cNvPr id="10242" name="Picture 2" descr="C:\Users\John\AppData\Local\Microsoft\Windows\Temporary Internet Files\Content.IE5\91915BH6\MC900157109[1].wmf"/>
          <p:cNvPicPr>
            <a:picLocks noChangeAspect="1" noChangeArrowheads="1"/>
          </p:cNvPicPr>
          <p:nvPr/>
        </p:nvPicPr>
        <p:blipFill>
          <a:blip r:embed="rId2" cstate="print"/>
          <a:srcRect/>
          <a:stretch>
            <a:fillRect/>
          </a:stretch>
        </p:blipFill>
        <p:spPr bwMode="auto">
          <a:xfrm>
            <a:off x="6765925" y="506413"/>
            <a:ext cx="1814513" cy="1500187"/>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rmAutofit fontScale="90000"/>
          </a:bodyPr>
          <a:lstStyle/>
          <a:p>
            <a:r>
              <a:rPr lang="en-US" dirty="0" smtClean="0"/>
              <a:t>Quantify the Problem:  UT Medicine vs. Westover Hills</a:t>
            </a:r>
            <a:endParaRPr lang="en-US" dirty="0"/>
          </a:p>
        </p:txBody>
      </p:sp>
      <p:sp>
        <p:nvSpPr>
          <p:cNvPr id="3" name="Content Placeholder 2"/>
          <p:cNvSpPr>
            <a:spLocks noGrp="1"/>
          </p:cNvSpPr>
          <p:nvPr>
            <p:ph sz="quarter" idx="1"/>
          </p:nvPr>
        </p:nvSpPr>
        <p:spPr>
          <a:xfrm>
            <a:off x="914400" y="1905000"/>
            <a:ext cx="8001000" cy="5410200"/>
          </a:xfrm>
        </p:spPr>
        <p:txBody>
          <a:bodyPr>
            <a:normAutofit/>
          </a:bodyPr>
          <a:lstStyle/>
          <a:p>
            <a:pPr>
              <a:buNone/>
            </a:pPr>
            <a:r>
              <a:rPr lang="en-US" sz="3100" dirty="0" smtClean="0"/>
              <a:t>Annual # Orders </a:t>
            </a:r>
            <a:r>
              <a:rPr lang="en-US" sz="2400" dirty="0" smtClean="0"/>
              <a:t>– UT Medicine</a:t>
            </a:r>
            <a:r>
              <a:rPr lang="en-US" sz="3100" dirty="0" smtClean="0"/>
              <a:t>:  454,984  </a:t>
            </a:r>
            <a:r>
              <a:rPr lang="en-US" sz="2400" dirty="0" smtClean="0"/>
              <a:t>(projected)</a:t>
            </a:r>
            <a:endParaRPr lang="en-US" sz="3100" dirty="0" smtClean="0"/>
          </a:p>
          <a:p>
            <a:pPr>
              <a:buNone/>
            </a:pPr>
            <a:r>
              <a:rPr lang="en-US" sz="3100" dirty="0" smtClean="0"/>
              <a:t>Overdue Results </a:t>
            </a:r>
            <a:r>
              <a:rPr lang="en-US" sz="2400" dirty="0" smtClean="0"/>
              <a:t>– UT Medicine</a:t>
            </a:r>
            <a:r>
              <a:rPr lang="en-US" sz="3100" dirty="0" smtClean="0"/>
              <a:t>:  22,528  </a:t>
            </a:r>
            <a:r>
              <a:rPr lang="en-US" sz="2400" dirty="0" smtClean="0"/>
              <a:t>(projected)</a:t>
            </a:r>
            <a:endParaRPr lang="en-US" sz="3100" dirty="0" smtClean="0"/>
          </a:p>
          <a:p>
            <a:pPr>
              <a:buNone/>
            </a:pPr>
            <a:r>
              <a:rPr lang="en-US" sz="3100" dirty="0" smtClean="0"/>
              <a:t>	= 4.9% OVERDUE (ALL UT Medicine)</a:t>
            </a:r>
          </a:p>
          <a:p>
            <a:pPr>
              <a:buNone/>
            </a:pPr>
            <a:endParaRPr lang="en-US" sz="3100" dirty="0" smtClean="0"/>
          </a:p>
          <a:p>
            <a:pPr>
              <a:buNone/>
            </a:pPr>
            <a:r>
              <a:rPr lang="en-US" sz="3100" dirty="0" smtClean="0"/>
              <a:t>Annual # Orders </a:t>
            </a:r>
            <a:r>
              <a:rPr lang="en-US" sz="2400" dirty="0" smtClean="0"/>
              <a:t>– Westover Hills</a:t>
            </a:r>
            <a:r>
              <a:rPr lang="en-US" sz="3100" dirty="0" smtClean="0"/>
              <a:t>:  14,063  </a:t>
            </a:r>
            <a:r>
              <a:rPr lang="en-US" sz="2400" dirty="0" smtClean="0"/>
              <a:t>(projected)</a:t>
            </a:r>
            <a:endParaRPr lang="en-US" sz="3100" dirty="0" smtClean="0"/>
          </a:p>
          <a:p>
            <a:pPr>
              <a:buNone/>
            </a:pPr>
            <a:r>
              <a:rPr lang="en-US" sz="3100" dirty="0" smtClean="0"/>
              <a:t>Overdue Results </a:t>
            </a:r>
            <a:r>
              <a:rPr lang="en-US" sz="2400" dirty="0" smtClean="0"/>
              <a:t>– Westover Hills</a:t>
            </a:r>
            <a:r>
              <a:rPr lang="en-US" sz="3100" dirty="0" smtClean="0"/>
              <a:t>: 1,895 </a:t>
            </a:r>
            <a:r>
              <a:rPr lang="en-US" sz="2400" dirty="0" smtClean="0"/>
              <a:t>(6/24/11 snapshot)</a:t>
            </a:r>
            <a:endParaRPr lang="en-US" sz="3100" dirty="0" smtClean="0"/>
          </a:p>
          <a:p>
            <a:pPr>
              <a:buNone/>
            </a:pPr>
            <a:r>
              <a:rPr lang="en-US" sz="3100" dirty="0" smtClean="0"/>
              <a:t>	= 13.4% OVERDUE (All Westover Hills)</a:t>
            </a:r>
          </a:p>
          <a:p>
            <a:pPr>
              <a:buNone/>
            </a:pPr>
            <a:endParaRPr lang="en-US" sz="3100" dirty="0" smtClean="0"/>
          </a:p>
          <a:p>
            <a:pPr>
              <a:buNone/>
            </a:pPr>
            <a:endParaRPr lang="en-US" sz="2400" dirty="0" smtClean="0"/>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23364</TotalTime>
  <Words>2358</Words>
  <Application>Microsoft Office PowerPoint</Application>
  <PresentationFormat>On-screen Show (4:3)</PresentationFormat>
  <Paragraphs>321</Paragraphs>
  <Slides>27</Slides>
  <Notes>18</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Equity</vt:lpstr>
      <vt:lpstr>Clinical Safety &amp; Effectiveness Cohort # 8</vt:lpstr>
      <vt:lpstr>Team Makeup</vt:lpstr>
      <vt:lpstr>AIM Statement</vt:lpstr>
      <vt:lpstr>Problem Definition</vt:lpstr>
      <vt:lpstr>Patient Impact of ODR</vt:lpstr>
      <vt:lpstr>Slide 6</vt:lpstr>
      <vt:lpstr>Slide 7</vt:lpstr>
      <vt:lpstr>Project Timeline</vt:lpstr>
      <vt:lpstr>Quantify the Problem:  UT Medicine vs. Westover Hills</vt:lpstr>
      <vt:lpstr>Slide 10</vt:lpstr>
      <vt:lpstr>Slide 11</vt:lpstr>
      <vt:lpstr>DISCOVERIES – June to September, 2011 </vt:lpstr>
      <vt:lpstr>DISCOVERIES – June to September, 2011 </vt:lpstr>
      <vt:lpstr>DISCOVERIES – June to September, 2011 </vt:lpstr>
      <vt:lpstr>DISCOVERIES – June to September, 2011 </vt:lpstr>
      <vt:lpstr>Interventions</vt:lpstr>
      <vt:lpstr>Slide 17</vt:lpstr>
      <vt:lpstr>New Overdue Results by Week </vt:lpstr>
      <vt:lpstr>Slide 19</vt:lpstr>
      <vt:lpstr>Return On Investment</vt:lpstr>
      <vt:lpstr>Lessons Learned </vt:lpstr>
      <vt:lpstr>Project Results</vt:lpstr>
      <vt:lpstr>Project Results</vt:lpstr>
      <vt:lpstr>Project Results</vt:lpstr>
      <vt:lpstr>Recommendations</vt:lpstr>
      <vt:lpstr>ODR Message Management Guide (work in progress)</vt:lpstr>
      <vt:lpstr>Slide 27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Cohort 8: Overdue Results at Westover Hills</dc:title>
  <dc:creator>John</dc:creator>
  <cp:lastModifiedBy>utmsa</cp:lastModifiedBy>
  <cp:revision>108</cp:revision>
  <dcterms:created xsi:type="dcterms:W3CDTF">2011-08-20T16:52:45Z</dcterms:created>
  <dcterms:modified xsi:type="dcterms:W3CDTF">2011-10-25T16:34:39Z</dcterms:modified>
</cp:coreProperties>
</file>